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7"/>
  </p:notesMasterIdLst>
  <p:handoutMasterIdLst>
    <p:handoutMasterId r:id="rId48"/>
  </p:handoutMasterIdLst>
  <p:sldIdLst>
    <p:sldId id="340" r:id="rId2"/>
    <p:sldId id="344" r:id="rId3"/>
    <p:sldId id="394" r:id="rId4"/>
    <p:sldId id="348" r:id="rId5"/>
    <p:sldId id="325" r:id="rId6"/>
    <p:sldId id="349" r:id="rId7"/>
    <p:sldId id="350" r:id="rId8"/>
    <p:sldId id="347" r:id="rId9"/>
    <p:sldId id="355" r:id="rId10"/>
    <p:sldId id="354" r:id="rId11"/>
    <p:sldId id="356" r:id="rId12"/>
    <p:sldId id="357" r:id="rId13"/>
    <p:sldId id="358" r:id="rId14"/>
    <p:sldId id="359" r:id="rId15"/>
    <p:sldId id="393" r:id="rId16"/>
    <p:sldId id="360" r:id="rId17"/>
    <p:sldId id="361" r:id="rId18"/>
    <p:sldId id="362" r:id="rId19"/>
    <p:sldId id="363" r:id="rId20"/>
    <p:sldId id="364" r:id="rId21"/>
    <p:sldId id="365" r:id="rId22"/>
    <p:sldId id="366" r:id="rId23"/>
    <p:sldId id="369" r:id="rId24"/>
    <p:sldId id="386" r:id="rId25"/>
    <p:sldId id="371" r:id="rId26"/>
    <p:sldId id="372" r:id="rId27"/>
    <p:sldId id="373" r:id="rId28"/>
    <p:sldId id="374" r:id="rId29"/>
    <p:sldId id="375" r:id="rId30"/>
    <p:sldId id="376" r:id="rId31"/>
    <p:sldId id="377" r:id="rId32"/>
    <p:sldId id="378" r:id="rId33"/>
    <p:sldId id="379" r:id="rId34"/>
    <p:sldId id="380" r:id="rId35"/>
    <p:sldId id="381" r:id="rId36"/>
    <p:sldId id="387" r:id="rId37"/>
    <p:sldId id="388" r:id="rId38"/>
    <p:sldId id="389" r:id="rId39"/>
    <p:sldId id="390" r:id="rId40"/>
    <p:sldId id="392" r:id="rId41"/>
    <p:sldId id="396" r:id="rId42"/>
    <p:sldId id="395" r:id="rId43"/>
    <p:sldId id="310" r:id="rId44"/>
    <p:sldId id="346" r:id="rId45"/>
    <p:sldId id="265" r:id="rId46"/>
  </p:sldIdLst>
  <p:sldSz cx="9144000" cy="6858000" type="screen4x3"/>
  <p:notesSz cx="6858000" cy="9144000"/>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a:srgbClr val="FF0000"/>
    <a:srgbClr val="9C277B"/>
    <a:srgbClr val="9E3039"/>
    <a:srgbClr val="D69900"/>
    <a:srgbClr val="003283"/>
    <a:srgbClr val="666666"/>
    <a:srgbClr val="2B3F7B"/>
    <a:srgbClr val="D4652D"/>
    <a:srgbClr val="99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184" autoAdjust="0"/>
    <p:restoredTop sz="84422" autoAdjust="0"/>
  </p:normalViewPr>
  <p:slideViewPr>
    <p:cSldViewPr snapToGrid="0" showGuides="1">
      <p:cViewPr>
        <p:scale>
          <a:sx n="70" d="100"/>
          <a:sy n="70" d="100"/>
        </p:scale>
        <p:origin x="-3144" y="-1014"/>
      </p:cViewPr>
      <p:guideLst>
        <p:guide orient="horz" pos="4117"/>
        <p:guide orient="horz" pos="206"/>
        <p:guide orient="horz" pos="3834"/>
        <p:guide orient="horz" pos="1065"/>
        <p:guide orient="horz" pos="777"/>
        <p:guide pos="5556"/>
        <p:guide pos="206"/>
        <p:guide pos="2886"/>
      </p:guideLst>
    </p:cSldViewPr>
  </p:slideViewPr>
  <p:notesTextViewPr>
    <p:cViewPr>
      <p:scale>
        <a:sx n="200" d="100"/>
        <a:sy n="200" d="100"/>
      </p:scale>
      <p:origin x="0" y="0"/>
    </p:cViewPr>
  </p:notesTextViewPr>
  <p:sorterViewPr>
    <p:cViewPr>
      <p:scale>
        <a:sx n="100" d="100"/>
        <a:sy n="100" d="100"/>
      </p:scale>
      <p:origin x="0" y="0"/>
    </p:cViewPr>
  </p:sorterViewPr>
  <p:notesViewPr>
    <p:cSldViewPr snapToGrid="0" showGuides="1">
      <p:cViewPr varScale="1">
        <p:scale>
          <a:sx n="77" d="100"/>
          <a:sy n="77" d="100"/>
        </p:scale>
        <p:origin x="-204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s>
</file>

<file path=ppt/diagrams/_rels/data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 Id="rId4" Type="http://schemas.openxmlformats.org/officeDocument/2006/relationships/image" Target="../media/image7.png"/></Relationships>
</file>

<file path=ppt/diagrams/_rels/data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png"/></Relationships>
</file>

<file path=ppt/diagrams/_rels/data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 Id="rId4" Type="http://schemas.openxmlformats.org/officeDocument/2006/relationships/image" Target="../media/image7.png"/></Relationships>
</file>

<file path=ppt/diagrams/_rels/data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 Id="rId4" Type="http://schemas.openxmlformats.org/officeDocument/2006/relationships/image" Target="../media/image7.png"/></Relationships>
</file>

<file path=ppt/diagrams/_rels/data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 Id="rId4" Type="http://schemas.openxmlformats.org/officeDocument/2006/relationships/image" Target="../media/image7.png"/></Relationships>
</file>

<file path=ppt/diagrams/_rels/drawing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 Id="rId4" Type="http://schemas.openxmlformats.org/officeDocument/2006/relationships/image" Target="../media/image7.png"/></Relationships>
</file>

<file path=ppt/diagrams/_rels/drawing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png"/></Relationships>
</file>

<file path=ppt/diagrams/_rels/drawing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 Id="rId4" Type="http://schemas.openxmlformats.org/officeDocument/2006/relationships/image" Target="../media/image7.png"/></Relationships>
</file>

<file path=ppt/diagrams/_rels/drawing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 Id="rId4" Type="http://schemas.openxmlformats.org/officeDocument/2006/relationships/image" Target="../media/image7.png"/></Relationships>
</file>

<file path=ppt/diagrams/_rels/drawing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 Id="rId4" Type="http://schemas.openxmlformats.org/officeDocument/2006/relationships/image" Target="../media/image7.png"/></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FEADD9-F67D-41F5-BA4C-3C84956E7F46}" type="doc">
      <dgm:prSet loTypeId="urn:microsoft.com/office/officeart/2005/8/layout/vList5" loCatId="list" qsTypeId="urn:microsoft.com/office/officeart/2005/8/quickstyle/simple5" qsCatId="simple" csTypeId="urn:microsoft.com/office/officeart/2005/8/colors/accent1_1" csCatId="accent1" phldr="1"/>
      <dgm:spPr/>
      <dgm:t>
        <a:bodyPr/>
        <a:lstStyle/>
        <a:p>
          <a:endParaRPr lang="bg-BG"/>
        </a:p>
      </dgm:t>
    </dgm:pt>
    <dgm:pt modelId="{AA046201-5C4D-445E-BF0B-5C6D2B0A1945}">
      <dgm:prSet phldrT="[Text]" custT="1"/>
      <dgm:spPr/>
      <dgm:t>
        <a:bodyPr/>
        <a:lstStyle/>
        <a:p>
          <a:r>
            <a:rPr lang="bg-BG" sz="4000"/>
            <a:t>2</a:t>
          </a:r>
        </a:p>
      </dgm:t>
    </dgm:pt>
    <dgm:pt modelId="{FE92FC33-5E0F-4302-9E80-A69E8ACDDE56}" type="parTrans" cxnId="{B8AF1086-D7BE-446F-9133-738B599E9A7D}">
      <dgm:prSet/>
      <dgm:spPr/>
      <dgm:t>
        <a:bodyPr/>
        <a:lstStyle/>
        <a:p>
          <a:endParaRPr lang="bg-BG" sz="2800"/>
        </a:p>
      </dgm:t>
    </dgm:pt>
    <dgm:pt modelId="{40767EFF-7D52-4469-ACEE-7D28E67337E2}" type="sibTrans" cxnId="{B8AF1086-D7BE-446F-9133-738B599E9A7D}">
      <dgm:prSet/>
      <dgm:spPr/>
      <dgm:t>
        <a:bodyPr/>
        <a:lstStyle/>
        <a:p>
          <a:endParaRPr lang="bg-BG" sz="2800"/>
        </a:p>
      </dgm:t>
    </dgm:pt>
    <dgm:pt modelId="{C59269D0-92A5-481C-BA64-727AFB0DD545}">
      <dgm:prSet phldrT="[Text]" custT="1"/>
      <dgm:spPr/>
      <dgm:t>
        <a:bodyPr/>
        <a:lstStyle/>
        <a:p>
          <a:r>
            <a:rPr lang="en-US" sz="2800" dirty="0" smtClean="0">
              <a:effectLst>
                <a:outerShdw blurRad="38100" dist="38100" dir="2700000" algn="tl">
                  <a:srgbClr val="000000">
                    <a:alpha val="43137"/>
                  </a:srgbClr>
                </a:outerShdw>
              </a:effectLst>
            </a:rPr>
            <a:t>JDBC</a:t>
          </a:r>
          <a:endParaRPr lang="bg-BG" sz="2800" dirty="0">
            <a:effectLst>
              <a:outerShdw blurRad="38100" dist="38100" dir="2700000" algn="tl">
                <a:srgbClr val="000000">
                  <a:alpha val="43137"/>
                </a:srgbClr>
              </a:outerShdw>
            </a:effectLst>
          </a:endParaRPr>
        </a:p>
      </dgm:t>
    </dgm:pt>
    <dgm:pt modelId="{312CC84D-092F-422A-AA24-A4619DBBB7BE}" type="parTrans" cxnId="{9071FB3B-D26B-4384-BD1A-80C12C62D02C}">
      <dgm:prSet/>
      <dgm:spPr/>
      <dgm:t>
        <a:bodyPr/>
        <a:lstStyle/>
        <a:p>
          <a:endParaRPr lang="bg-BG" sz="2800"/>
        </a:p>
      </dgm:t>
    </dgm:pt>
    <dgm:pt modelId="{266DE8E8-1339-41C4-B9A7-6148496C7FA9}" type="sibTrans" cxnId="{9071FB3B-D26B-4384-BD1A-80C12C62D02C}">
      <dgm:prSet/>
      <dgm:spPr/>
      <dgm:t>
        <a:bodyPr/>
        <a:lstStyle/>
        <a:p>
          <a:endParaRPr lang="bg-BG" sz="2800"/>
        </a:p>
      </dgm:t>
    </dgm:pt>
    <dgm:pt modelId="{D1776C8F-2B10-4075-8DF7-7F65AB725ED5}">
      <dgm:prSet phldrT="[Text]" custT="1"/>
      <dgm:spPr/>
      <dgm:t>
        <a:bodyPr/>
        <a:lstStyle/>
        <a:p>
          <a:r>
            <a:rPr lang="bg-BG" sz="4000"/>
            <a:t>3</a:t>
          </a:r>
        </a:p>
      </dgm:t>
    </dgm:pt>
    <dgm:pt modelId="{7291E740-3E17-41B3-99D3-1D67AE37CC3F}" type="parTrans" cxnId="{7077B78D-FCDC-4519-8416-DC357ACD5043}">
      <dgm:prSet/>
      <dgm:spPr/>
      <dgm:t>
        <a:bodyPr/>
        <a:lstStyle/>
        <a:p>
          <a:endParaRPr lang="bg-BG" sz="2800"/>
        </a:p>
      </dgm:t>
    </dgm:pt>
    <dgm:pt modelId="{88B75C29-8054-417D-BCE3-878A55118F6D}" type="sibTrans" cxnId="{7077B78D-FCDC-4519-8416-DC357ACD5043}">
      <dgm:prSet/>
      <dgm:spPr/>
      <dgm:t>
        <a:bodyPr/>
        <a:lstStyle/>
        <a:p>
          <a:endParaRPr lang="bg-BG" sz="2800"/>
        </a:p>
      </dgm:t>
    </dgm:pt>
    <dgm:pt modelId="{6BE4E373-0656-4EDC-821E-BE09C952B1F6}">
      <dgm:prSet phldrT="[Text]" custT="1"/>
      <dgm:spPr/>
      <dgm:t>
        <a:bodyPr/>
        <a:lstStyle/>
        <a:p>
          <a:r>
            <a:rPr lang="en-US" sz="2800" smtClean="0">
              <a:effectLst>
                <a:outerShdw blurRad="38100" dist="38100" dir="2700000" algn="tl">
                  <a:srgbClr val="000000">
                    <a:alpha val="43137"/>
                  </a:srgbClr>
                </a:outerShdw>
              </a:effectLst>
            </a:rPr>
            <a:t>JPA</a:t>
          </a:r>
          <a:endParaRPr lang="bg-BG" sz="2800" dirty="0">
            <a:effectLst>
              <a:outerShdw blurRad="38100" dist="38100" dir="2700000" algn="tl">
                <a:srgbClr val="000000">
                  <a:alpha val="43137"/>
                </a:srgbClr>
              </a:outerShdw>
            </a:effectLst>
          </a:endParaRPr>
        </a:p>
      </dgm:t>
    </dgm:pt>
    <dgm:pt modelId="{34218063-BF94-4304-99BD-B3F7BA4D3C8F}" type="parTrans" cxnId="{119690D4-400B-468B-8BA0-5C9C9E2AFEAF}">
      <dgm:prSet/>
      <dgm:spPr/>
      <dgm:t>
        <a:bodyPr/>
        <a:lstStyle/>
        <a:p>
          <a:endParaRPr lang="bg-BG" sz="2800"/>
        </a:p>
      </dgm:t>
    </dgm:pt>
    <dgm:pt modelId="{E17B9BF1-2948-497F-8EC7-3BF734D839DB}" type="sibTrans" cxnId="{119690D4-400B-468B-8BA0-5C9C9E2AFEAF}">
      <dgm:prSet/>
      <dgm:spPr/>
      <dgm:t>
        <a:bodyPr/>
        <a:lstStyle/>
        <a:p>
          <a:endParaRPr lang="bg-BG" sz="2800"/>
        </a:p>
      </dgm:t>
    </dgm:pt>
    <dgm:pt modelId="{1E4D3931-0DBD-4211-A24A-6AF364284B1E}">
      <dgm:prSet phldrT="[Text]" custT="1"/>
      <dgm:spPr/>
      <dgm:t>
        <a:bodyPr/>
        <a:lstStyle/>
        <a:p>
          <a:pPr marL="280988" indent="-280988"/>
          <a:r>
            <a:rPr lang="bg-BG" sz="2800" dirty="0" smtClean="0">
              <a:effectLst>
                <a:outerShdw blurRad="38100" dist="38100" dir="2700000" algn="tl">
                  <a:srgbClr val="000000">
                    <a:alpha val="43137"/>
                  </a:srgbClr>
                </a:outerShdw>
              </a:effectLst>
            </a:rPr>
            <a:t>Основи на базите данни</a:t>
          </a:r>
          <a:endParaRPr lang="bg-BG" sz="2800" dirty="0">
            <a:effectLst>
              <a:outerShdw blurRad="38100" dist="38100" dir="2700000" algn="tl">
                <a:srgbClr val="000000">
                  <a:alpha val="43137"/>
                </a:srgbClr>
              </a:outerShdw>
            </a:effectLst>
          </a:endParaRPr>
        </a:p>
      </dgm:t>
    </dgm:pt>
    <dgm:pt modelId="{CADAA3D9-7C63-4729-85B0-64C8AF644EEF}" type="sibTrans" cxnId="{63E4D827-0083-4625-9FD6-043D8D32091E}">
      <dgm:prSet/>
      <dgm:spPr/>
      <dgm:t>
        <a:bodyPr/>
        <a:lstStyle/>
        <a:p>
          <a:endParaRPr lang="bg-BG" sz="2800"/>
        </a:p>
      </dgm:t>
    </dgm:pt>
    <dgm:pt modelId="{FC93695B-FD0E-4353-B1FD-4328F4386DEC}" type="parTrans" cxnId="{63E4D827-0083-4625-9FD6-043D8D32091E}">
      <dgm:prSet/>
      <dgm:spPr/>
      <dgm:t>
        <a:bodyPr/>
        <a:lstStyle/>
        <a:p>
          <a:endParaRPr lang="bg-BG" sz="2800"/>
        </a:p>
      </dgm:t>
    </dgm:pt>
    <dgm:pt modelId="{74EE5CD8-078F-4590-BF9C-A341A294A016}">
      <dgm:prSet phldrT="[Text]" custT="1"/>
      <dgm:spPr/>
      <dgm:t>
        <a:bodyPr/>
        <a:lstStyle/>
        <a:p>
          <a:r>
            <a:rPr lang="bg-BG" sz="4000" dirty="0"/>
            <a:t>1</a:t>
          </a:r>
        </a:p>
      </dgm:t>
    </dgm:pt>
    <dgm:pt modelId="{CF9FB981-E6ED-4440-AC98-4E4E2ABA2C55}" type="sibTrans" cxnId="{F40F9561-0D4C-44CF-91EF-A92B1DBDE44B}">
      <dgm:prSet/>
      <dgm:spPr/>
      <dgm:t>
        <a:bodyPr/>
        <a:lstStyle/>
        <a:p>
          <a:endParaRPr lang="bg-BG" sz="2800"/>
        </a:p>
      </dgm:t>
    </dgm:pt>
    <dgm:pt modelId="{BB568D76-3363-43D3-B00C-3359A643216C}" type="parTrans" cxnId="{F40F9561-0D4C-44CF-91EF-A92B1DBDE44B}">
      <dgm:prSet/>
      <dgm:spPr/>
      <dgm:t>
        <a:bodyPr/>
        <a:lstStyle/>
        <a:p>
          <a:endParaRPr lang="bg-BG" sz="2800"/>
        </a:p>
      </dgm:t>
    </dgm:pt>
    <dgm:pt modelId="{13C25AA8-FEC6-4764-B15F-363499AE4A44}">
      <dgm:prSet phldrT="[Text]" custT="1"/>
      <dgm:spPr/>
      <dgm:t>
        <a:bodyPr/>
        <a:lstStyle/>
        <a:p>
          <a:r>
            <a:rPr lang="en-US" sz="4800" smtClean="0"/>
            <a:t>4</a:t>
          </a:r>
          <a:endParaRPr lang="bg-BG" sz="4800" dirty="0"/>
        </a:p>
      </dgm:t>
    </dgm:pt>
    <dgm:pt modelId="{DECE76D3-1F79-448B-B3A4-E9493916B6C3}" type="sibTrans" cxnId="{81024A04-AA6A-46D1-9DD8-42236DBF56E1}">
      <dgm:prSet/>
      <dgm:spPr/>
      <dgm:t>
        <a:bodyPr/>
        <a:lstStyle/>
        <a:p>
          <a:endParaRPr lang="bg-BG" sz="1600"/>
        </a:p>
      </dgm:t>
    </dgm:pt>
    <dgm:pt modelId="{73073079-E701-4720-92B8-9F8C9A5EA2BA}" type="parTrans" cxnId="{81024A04-AA6A-46D1-9DD8-42236DBF56E1}">
      <dgm:prSet/>
      <dgm:spPr/>
      <dgm:t>
        <a:bodyPr/>
        <a:lstStyle/>
        <a:p>
          <a:endParaRPr lang="bg-BG" sz="1600"/>
        </a:p>
      </dgm:t>
    </dgm:pt>
    <dgm:pt modelId="{063CB391-0B70-4E30-89C4-E490C4929E59}">
      <dgm:prSet phldrT="[Text]" custT="1"/>
      <dgm:spPr/>
      <dgm:t>
        <a:bodyPr/>
        <a:lstStyle/>
        <a:p>
          <a:r>
            <a:rPr lang="bg-BG" sz="2800" dirty="0" smtClean="0">
              <a:effectLst>
                <a:outerShdw blurRad="38100" dist="38100" dir="2700000" algn="tl">
                  <a:srgbClr val="000000">
                    <a:alpha val="43137"/>
                  </a:srgbClr>
                </a:outerShdw>
              </a:effectLst>
            </a:rPr>
            <a:t>Задача</a:t>
          </a:r>
          <a:endParaRPr lang="bg-BG" sz="2800" dirty="0">
            <a:effectLst>
              <a:outerShdw blurRad="38100" dist="38100" dir="2700000" algn="tl">
                <a:srgbClr val="000000">
                  <a:alpha val="43137"/>
                </a:srgbClr>
              </a:outerShdw>
            </a:effectLst>
          </a:endParaRPr>
        </a:p>
      </dgm:t>
    </dgm:pt>
    <dgm:pt modelId="{8DA4D7D3-D573-423E-9DE0-F37DD8A18D12}" type="sibTrans" cxnId="{8A226EA1-5865-4C8F-A883-91D20EA5B9FB}">
      <dgm:prSet/>
      <dgm:spPr/>
      <dgm:t>
        <a:bodyPr/>
        <a:lstStyle/>
        <a:p>
          <a:endParaRPr lang="bg-BG" sz="1600"/>
        </a:p>
      </dgm:t>
    </dgm:pt>
    <dgm:pt modelId="{91512246-A900-4102-B984-7886E457455F}" type="parTrans" cxnId="{8A226EA1-5865-4C8F-A883-91D20EA5B9FB}">
      <dgm:prSet/>
      <dgm:spPr/>
      <dgm:t>
        <a:bodyPr/>
        <a:lstStyle/>
        <a:p>
          <a:endParaRPr lang="bg-BG" sz="1600"/>
        </a:p>
      </dgm:t>
    </dgm:pt>
    <dgm:pt modelId="{AAE7A1E6-6847-453D-B55B-8A82BF138C1D}" type="pres">
      <dgm:prSet presAssocID="{F6FEADD9-F67D-41F5-BA4C-3C84956E7F46}" presName="Name0" presStyleCnt="0">
        <dgm:presLayoutVars>
          <dgm:dir/>
          <dgm:animLvl val="lvl"/>
          <dgm:resizeHandles val="exact"/>
        </dgm:presLayoutVars>
      </dgm:prSet>
      <dgm:spPr/>
      <dgm:t>
        <a:bodyPr/>
        <a:lstStyle/>
        <a:p>
          <a:endParaRPr lang="bg-BG"/>
        </a:p>
      </dgm:t>
    </dgm:pt>
    <dgm:pt modelId="{C4407577-18A2-46E0-8805-2838042EB67A}" type="pres">
      <dgm:prSet presAssocID="{74EE5CD8-078F-4590-BF9C-A341A294A016}" presName="linNode" presStyleCnt="0"/>
      <dgm:spPr/>
      <dgm:t>
        <a:bodyPr/>
        <a:lstStyle/>
        <a:p>
          <a:endParaRPr lang="bg-BG"/>
        </a:p>
      </dgm:t>
    </dgm:pt>
    <dgm:pt modelId="{7E429971-BC57-430F-BB25-C0574E5E39E3}" type="pres">
      <dgm:prSet presAssocID="{74EE5CD8-078F-4590-BF9C-A341A294A016}" presName="parentText" presStyleLbl="node1" presStyleIdx="0" presStyleCnt="4" custLinFactNeighborY="-15667">
        <dgm:presLayoutVars>
          <dgm:chMax val="1"/>
          <dgm:bulletEnabled val="1"/>
        </dgm:presLayoutVars>
      </dgm:prSet>
      <dgm:spPr>
        <a:prstGeom prst="roundRect">
          <a:avLst/>
        </a:prstGeom>
      </dgm:spPr>
      <dgm:t>
        <a:bodyPr/>
        <a:lstStyle/>
        <a:p>
          <a:endParaRPr lang="bg-BG"/>
        </a:p>
      </dgm:t>
    </dgm:pt>
    <dgm:pt modelId="{D54B1729-BC98-42C1-9C6C-D65DCBA4358F}" type="pres">
      <dgm:prSet presAssocID="{74EE5CD8-078F-4590-BF9C-A341A294A016}" presName="descendantText" presStyleLbl="alignAccFollowNode1" presStyleIdx="0" presStyleCnt="4" custScaleX="259632">
        <dgm:presLayoutVars>
          <dgm:bulletEnabled val="1"/>
        </dgm:presLayoutVars>
      </dgm:prSet>
      <dgm:spPr>
        <a:prstGeom prst="rect">
          <a:avLst/>
        </a:prstGeom>
      </dgm:spPr>
      <dgm:t>
        <a:bodyPr/>
        <a:lstStyle/>
        <a:p>
          <a:endParaRPr lang="bg-BG"/>
        </a:p>
      </dgm:t>
    </dgm:pt>
    <dgm:pt modelId="{AB8574CC-D4F2-4555-AEE3-F4EE58B11D03}" type="pres">
      <dgm:prSet presAssocID="{CF9FB981-E6ED-4440-AC98-4E4E2ABA2C55}" presName="sp" presStyleCnt="0"/>
      <dgm:spPr/>
      <dgm:t>
        <a:bodyPr/>
        <a:lstStyle/>
        <a:p>
          <a:endParaRPr lang="bg-BG"/>
        </a:p>
      </dgm:t>
    </dgm:pt>
    <dgm:pt modelId="{85B8F607-FDD8-476A-ADBE-E1250824F294}" type="pres">
      <dgm:prSet presAssocID="{AA046201-5C4D-445E-BF0B-5C6D2B0A1945}" presName="linNode" presStyleCnt="0"/>
      <dgm:spPr/>
      <dgm:t>
        <a:bodyPr/>
        <a:lstStyle/>
        <a:p>
          <a:endParaRPr lang="bg-BG"/>
        </a:p>
      </dgm:t>
    </dgm:pt>
    <dgm:pt modelId="{C04276DC-EE64-470A-B8BC-09067B8045FA}" type="pres">
      <dgm:prSet presAssocID="{AA046201-5C4D-445E-BF0B-5C6D2B0A1945}" presName="parentText" presStyleLbl="node1" presStyleIdx="1" presStyleCnt="4">
        <dgm:presLayoutVars>
          <dgm:chMax val="1"/>
          <dgm:bulletEnabled val="1"/>
        </dgm:presLayoutVars>
      </dgm:prSet>
      <dgm:spPr>
        <a:prstGeom prst="roundRect">
          <a:avLst/>
        </a:prstGeom>
      </dgm:spPr>
      <dgm:t>
        <a:bodyPr/>
        <a:lstStyle/>
        <a:p>
          <a:endParaRPr lang="bg-BG"/>
        </a:p>
      </dgm:t>
    </dgm:pt>
    <dgm:pt modelId="{B37A5355-225B-4C6F-AED7-6C620F99EECC}" type="pres">
      <dgm:prSet presAssocID="{AA046201-5C4D-445E-BF0B-5C6D2B0A1945}" presName="descendantText" presStyleLbl="alignAccFollowNode1" presStyleIdx="1" presStyleCnt="4" custScaleX="259632">
        <dgm:presLayoutVars>
          <dgm:bulletEnabled val="1"/>
        </dgm:presLayoutVars>
      </dgm:prSet>
      <dgm:spPr>
        <a:prstGeom prst="rect">
          <a:avLst/>
        </a:prstGeom>
      </dgm:spPr>
      <dgm:t>
        <a:bodyPr/>
        <a:lstStyle/>
        <a:p>
          <a:endParaRPr lang="bg-BG"/>
        </a:p>
      </dgm:t>
    </dgm:pt>
    <dgm:pt modelId="{5ACAA866-A8A8-4183-97B5-CEEAB1525C60}" type="pres">
      <dgm:prSet presAssocID="{40767EFF-7D52-4469-ACEE-7D28E67337E2}" presName="sp" presStyleCnt="0"/>
      <dgm:spPr/>
      <dgm:t>
        <a:bodyPr/>
        <a:lstStyle/>
        <a:p>
          <a:endParaRPr lang="bg-BG"/>
        </a:p>
      </dgm:t>
    </dgm:pt>
    <dgm:pt modelId="{477213BE-9E91-4950-8451-7F60796F47F4}" type="pres">
      <dgm:prSet presAssocID="{D1776C8F-2B10-4075-8DF7-7F65AB725ED5}" presName="linNode" presStyleCnt="0"/>
      <dgm:spPr/>
      <dgm:t>
        <a:bodyPr/>
        <a:lstStyle/>
        <a:p>
          <a:endParaRPr lang="bg-BG"/>
        </a:p>
      </dgm:t>
    </dgm:pt>
    <dgm:pt modelId="{F5034101-5B7D-4FE7-B47A-5A48CF39606B}" type="pres">
      <dgm:prSet presAssocID="{D1776C8F-2B10-4075-8DF7-7F65AB725ED5}" presName="parentText" presStyleLbl="node1" presStyleIdx="2" presStyleCnt="4">
        <dgm:presLayoutVars>
          <dgm:chMax val="1"/>
          <dgm:bulletEnabled val="1"/>
        </dgm:presLayoutVars>
      </dgm:prSet>
      <dgm:spPr>
        <a:prstGeom prst="roundRect">
          <a:avLst/>
        </a:prstGeom>
      </dgm:spPr>
      <dgm:t>
        <a:bodyPr/>
        <a:lstStyle/>
        <a:p>
          <a:endParaRPr lang="bg-BG"/>
        </a:p>
      </dgm:t>
    </dgm:pt>
    <dgm:pt modelId="{C7C3E6FD-D83F-4BDA-907E-B5EE041DA931}" type="pres">
      <dgm:prSet presAssocID="{D1776C8F-2B10-4075-8DF7-7F65AB725ED5}" presName="descendantText" presStyleLbl="alignAccFollowNode1" presStyleIdx="2" presStyleCnt="4" custScaleX="259632">
        <dgm:presLayoutVars>
          <dgm:bulletEnabled val="1"/>
        </dgm:presLayoutVars>
      </dgm:prSet>
      <dgm:spPr>
        <a:prstGeom prst="rect">
          <a:avLst/>
        </a:prstGeom>
      </dgm:spPr>
      <dgm:t>
        <a:bodyPr/>
        <a:lstStyle/>
        <a:p>
          <a:endParaRPr lang="bg-BG"/>
        </a:p>
      </dgm:t>
    </dgm:pt>
    <dgm:pt modelId="{5CB56037-3263-4DB1-88C4-7BC5D39A64D3}" type="pres">
      <dgm:prSet presAssocID="{88B75C29-8054-417D-BCE3-878A55118F6D}" presName="sp" presStyleCnt="0"/>
      <dgm:spPr/>
      <dgm:t>
        <a:bodyPr/>
        <a:lstStyle/>
        <a:p>
          <a:endParaRPr lang="en-US"/>
        </a:p>
      </dgm:t>
    </dgm:pt>
    <dgm:pt modelId="{CC59C1DB-17F9-4A1B-890A-3D01C6A82E07}" type="pres">
      <dgm:prSet presAssocID="{13C25AA8-FEC6-4764-B15F-363499AE4A44}" presName="linNode" presStyleCnt="0"/>
      <dgm:spPr/>
      <dgm:t>
        <a:bodyPr/>
        <a:lstStyle/>
        <a:p>
          <a:endParaRPr lang="en-US"/>
        </a:p>
      </dgm:t>
    </dgm:pt>
    <dgm:pt modelId="{6A65A0B7-BF5C-46B3-A1DF-AE04536CC085}" type="pres">
      <dgm:prSet presAssocID="{13C25AA8-FEC6-4764-B15F-363499AE4A44}" presName="parentText" presStyleLbl="node1" presStyleIdx="3" presStyleCnt="4">
        <dgm:presLayoutVars>
          <dgm:chMax val="1"/>
          <dgm:bulletEnabled val="1"/>
        </dgm:presLayoutVars>
      </dgm:prSet>
      <dgm:spPr>
        <a:prstGeom prst="roundRect">
          <a:avLst/>
        </a:prstGeom>
      </dgm:spPr>
      <dgm:t>
        <a:bodyPr/>
        <a:lstStyle/>
        <a:p>
          <a:endParaRPr lang="bg-BG"/>
        </a:p>
      </dgm:t>
    </dgm:pt>
    <dgm:pt modelId="{0B828041-BD28-4BF8-8371-0F1F72B5D465}" type="pres">
      <dgm:prSet presAssocID="{13C25AA8-FEC6-4764-B15F-363499AE4A44}" presName="descendantText" presStyleLbl="alignAccFollowNode1" presStyleIdx="3" presStyleCnt="4" custScaleX="259632">
        <dgm:presLayoutVars>
          <dgm:bulletEnabled val="1"/>
        </dgm:presLayoutVars>
      </dgm:prSet>
      <dgm:spPr>
        <a:prstGeom prst="rect">
          <a:avLst/>
        </a:prstGeom>
      </dgm:spPr>
      <dgm:t>
        <a:bodyPr/>
        <a:lstStyle/>
        <a:p>
          <a:endParaRPr lang="bg-BG"/>
        </a:p>
      </dgm:t>
    </dgm:pt>
  </dgm:ptLst>
  <dgm:cxnLst>
    <dgm:cxn modelId="{7077B78D-FCDC-4519-8416-DC357ACD5043}" srcId="{F6FEADD9-F67D-41F5-BA4C-3C84956E7F46}" destId="{D1776C8F-2B10-4075-8DF7-7F65AB725ED5}" srcOrd="2" destOrd="0" parTransId="{7291E740-3E17-41B3-99D3-1D67AE37CC3F}" sibTransId="{88B75C29-8054-417D-BCE3-878A55118F6D}"/>
    <dgm:cxn modelId="{119690D4-400B-468B-8BA0-5C9C9E2AFEAF}" srcId="{D1776C8F-2B10-4075-8DF7-7F65AB725ED5}" destId="{6BE4E373-0656-4EDC-821E-BE09C952B1F6}" srcOrd="0" destOrd="0" parTransId="{34218063-BF94-4304-99BD-B3F7BA4D3C8F}" sibTransId="{E17B9BF1-2948-497F-8EC7-3BF734D839DB}"/>
    <dgm:cxn modelId="{8A226EA1-5865-4C8F-A883-91D20EA5B9FB}" srcId="{13C25AA8-FEC6-4764-B15F-363499AE4A44}" destId="{063CB391-0B70-4E30-89C4-E490C4929E59}" srcOrd="0" destOrd="0" parTransId="{91512246-A900-4102-B984-7886E457455F}" sibTransId="{8DA4D7D3-D573-423E-9DE0-F37DD8A18D12}"/>
    <dgm:cxn modelId="{FC45A696-4C96-465F-B1EF-626E216083D7}" type="presOf" srcId="{F6FEADD9-F67D-41F5-BA4C-3C84956E7F46}" destId="{AAE7A1E6-6847-453D-B55B-8A82BF138C1D}" srcOrd="0" destOrd="0" presId="urn:microsoft.com/office/officeart/2005/8/layout/vList5"/>
    <dgm:cxn modelId="{D43F18AD-0CFD-4BC2-AD82-673D097E59D4}" type="presOf" srcId="{C59269D0-92A5-481C-BA64-727AFB0DD545}" destId="{B37A5355-225B-4C6F-AED7-6C620F99EECC}" srcOrd="0" destOrd="0" presId="urn:microsoft.com/office/officeart/2005/8/layout/vList5"/>
    <dgm:cxn modelId="{F40F9561-0D4C-44CF-91EF-A92B1DBDE44B}" srcId="{F6FEADD9-F67D-41F5-BA4C-3C84956E7F46}" destId="{74EE5CD8-078F-4590-BF9C-A341A294A016}" srcOrd="0" destOrd="0" parTransId="{BB568D76-3363-43D3-B00C-3359A643216C}" sibTransId="{CF9FB981-E6ED-4440-AC98-4E4E2ABA2C55}"/>
    <dgm:cxn modelId="{9071FB3B-D26B-4384-BD1A-80C12C62D02C}" srcId="{AA046201-5C4D-445E-BF0B-5C6D2B0A1945}" destId="{C59269D0-92A5-481C-BA64-727AFB0DD545}" srcOrd="0" destOrd="0" parTransId="{312CC84D-092F-422A-AA24-A4619DBBB7BE}" sibTransId="{266DE8E8-1339-41C4-B9A7-6148496C7FA9}"/>
    <dgm:cxn modelId="{B8AF1086-D7BE-446F-9133-738B599E9A7D}" srcId="{F6FEADD9-F67D-41F5-BA4C-3C84956E7F46}" destId="{AA046201-5C4D-445E-BF0B-5C6D2B0A1945}" srcOrd="1" destOrd="0" parTransId="{FE92FC33-5E0F-4302-9E80-A69E8ACDDE56}" sibTransId="{40767EFF-7D52-4469-ACEE-7D28E67337E2}"/>
    <dgm:cxn modelId="{54B64BCB-D8D9-4C7C-9278-B0F888E33446}" type="presOf" srcId="{74EE5CD8-078F-4590-BF9C-A341A294A016}" destId="{7E429971-BC57-430F-BB25-C0574E5E39E3}" srcOrd="0" destOrd="0" presId="urn:microsoft.com/office/officeart/2005/8/layout/vList5"/>
    <dgm:cxn modelId="{A9081738-ECFB-4D60-8CD3-2915C120F6E7}" type="presOf" srcId="{063CB391-0B70-4E30-89C4-E490C4929E59}" destId="{0B828041-BD28-4BF8-8371-0F1F72B5D465}" srcOrd="0" destOrd="0" presId="urn:microsoft.com/office/officeart/2005/8/layout/vList5"/>
    <dgm:cxn modelId="{3E328CD6-2FBE-4207-88FD-3EC195050D19}" type="presOf" srcId="{AA046201-5C4D-445E-BF0B-5C6D2B0A1945}" destId="{C04276DC-EE64-470A-B8BC-09067B8045FA}" srcOrd="0" destOrd="0" presId="urn:microsoft.com/office/officeart/2005/8/layout/vList5"/>
    <dgm:cxn modelId="{1A41B31F-EEBF-44C5-8072-AA6BBF9012B8}" type="presOf" srcId="{13C25AA8-FEC6-4764-B15F-363499AE4A44}" destId="{6A65A0B7-BF5C-46B3-A1DF-AE04536CC085}" srcOrd="0" destOrd="0" presId="urn:microsoft.com/office/officeart/2005/8/layout/vList5"/>
    <dgm:cxn modelId="{63E4D827-0083-4625-9FD6-043D8D32091E}" srcId="{74EE5CD8-078F-4590-BF9C-A341A294A016}" destId="{1E4D3931-0DBD-4211-A24A-6AF364284B1E}" srcOrd="0" destOrd="0" parTransId="{FC93695B-FD0E-4353-B1FD-4328F4386DEC}" sibTransId="{CADAA3D9-7C63-4729-85B0-64C8AF644EEF}"/>
    <dgm:cxn modelId="{93B75456-4859-4EB8-B243-BBDBE5B2BB6C}" type="presOf" srcId="{1E4D3931-0DBD-4211-A24A-6AF364284B1E}" destId="{D54B1729-BC98-42C1-9C6C-D65DCBA4358F}" srcOrd="0" destOrd="0" presId="urn:microsoft.com/office/officeart/2005/8/layout/vList5"/>
    <dgm:cxn modelId="{2842D52C-6829-4349-9A61-C6D15B454671}" type="presOf" srcId="{D1776C8F-2B10-4075-8DF7-7F65AB725ED5}" destId="{F5034101-5B7D-4FE7-B47A-5A48CF39606B}" srcOrd="0" destOrd="0" presId="urn:microsoft.com/office/officeart/2005/8/layout/vList5"/>
    <dgm:cxn modelId="{81024A04-AA6A-46D1-9DD8-42236DBF56E1}" srcId="{F6FEADD9-F67D-41F5-BA4C-3C84956E7F46}" destId="{13C25AA8-FEC6-4764-B15F-363499AE4A44}" srcOrd="3" destOrd="0" parTransId="{73073079-E701-4720-92B8-9F8C9A5EA2BA}" sibTransId="{DECE76D3-1F79-448B-B3A4-E9493916B6C3}"/>
    <dgm:cxn modelId="{5BDD0B79-CBE9-4C68-8851-5241E8F3FB0C}" type="presOf" srcId="{6BE4E373-0656-4EDC-821E-BE09C952B1F6}" destId="{C7C3E6FD-D83F-4BDA-907E-B5EE041DA931}" srcOrd="0" destOrd="0" presId="urn:microsoft.com/office/officeart/2005/8/layout/vList5"/>
    <dgm:cxn modelId="{E82A3ECE-556F-4A29-BAAD-434BD73CB096}" type="presParOf" srcId="{AAE7A1E6-6847-453D-B55B-8A82BF138C1D}" destId="{C4407577-18A2-46E0-8805-2838042EB67A}" srcOrd="0" destOrd="0" presId="urn:microsoft.com/office/officeart/2005/8/layout/vList5"/>
    <dgm:cxn modelId="{DB830067-1CE5-4005-B896-EF2C0C731B05}" type="presParOf" srcId="{C4407577-18A2-46E0-8805-2838042EB67A}" destId="{7E429971-BC57-430F-BB25-C0574E5E39E3}" srcOrd="0" destOrd="0" presId="urn:microsoft.com/office/officeart/2005/8/layout/vList5"/>
    <dgm:cxn modelId="{8BBC0FA1-FE91-45C6-84DC-1D22E8BAA17F}" type="presParOf" srcId="{C4407577-18A2-46E0-8805-2838042EB67A}" destId="{D54B1729-BC98-42C1-9C6C-D65DCBA4358F}" srcOrd="1" destOrd="0" presId="urn:microsoft.com/office/officeart/2005/8/layout/vList5"/>
    <dgm:cxn modelId="{A7B1C71A-F0CD-4294-AE59-14E6F2C43B5B}" type="presParOf" srcId="{AAE7A1E6-6847-453D-B55B-8A82BF138C1D}" destId="{AB8574CC-D4F2-4555-AEE3-F4EE58B11D03}" srcOrd="1" destOrd="0" presId="urn:microsoft.com/office/officeart/2005/8/layout/vList5"/>
    <dgm:cxn modelId="{2ABED24E-34D3-4727-97C0-B305B0DA4C5B}" type="presParOf" srcId="{AAE7A1E6-6847-453D-B55B-8A82BF138C1D}" destId="{85B8F607-FDD8-476A-ADBE-E1250824F294}" srcOrd="2" destOrd="0" presId="urn:microsoft.com/office/officeart/2005/8/layout/vList5"/>
    <dgm:cxn modelId="{EE30386A-F778-4771-8FA3-A94D7A260B81}" type="presParOf" srcId="{85B8F607-FDD8-476A-ADBE-E1250824F294}" destId="{C04276DC-EE64-470A-B8BC-09067B8045FA}" srcOrd="0" destOrd="0" presId="urn:microsoft.com/office/officeart/2005/8/layout/vList5"/>
    <dgm:cxn modelId="{3BC1278B-4CA3-4589-A23A-DA9FBAA63829}" type="presParOf" srcId="{85B8F607-FDD8-476A-ADBE-E1250824F294}" destId="{B37A5355-225B-4C6F-AED7-6C620F99EECC}" srcOrd="1" destOrd="0" presId="urn:microsoft.com/office/officeart/2005/8/layout/vList5"/>
    <dgm:cxn modelId="{1AB22138-F0FD-4A11-AD4C-0D6A6EA64BD8}" type="presParOf" srcId="{AAE7A1E6-6847-453D-B55B-8A82BF138C1D}" destId="{5ACAA866-A8A8-4183-97B5-CEEAB1525C60}" srcOrd="3" destOrd="0" presId="urn:microsoft.com/office/officeart/2005/8/layout/vList5"/>
    <dgm:cxn modelId="{DB572A3F-C144-4960-8C31-E4EC2ADE94B1}" type="presParOf" srcId="{AAE7A1E6-6847-453D-B55B-8A82BF138C1D}" destId="{477213BE-9E91-4950-8451-7F60796F47F4}" srcOrd="4" destOrd="0" presId="urn:microsoft.com/office/officeart/2005/8/layout/vList5"/>
    <dgm:cxn modelId="{1C10ED5F-08DD-4ACF-8888-B67B61B69978}" type="presParOf" srcId="{477213BE-9E91-4950-8451-7F60796F47F4}" destId="{F5034101-5B7D-4FE7-B47A-5A48CF39606B}" srcOrd="0" destOrd="0" presId="urn:microsoft.com/office/officeart/2005/8/layout/vList5"/>
    <dgm:cxn modelId="{2D12BEAA-39CB-4B5F-A574-A9F8555ED854}" type="presParOf" srcId="{477213BE-9E91-4950-8451-7F60796F47F4}" destId="{C7C3E6FD-D83F-4BDA-907E-B5EE041DA931}" srcOrd="1" destOrd="0" presId="urn:microsoft.com/office/officeart/2005/8/layout/vList5"/>
    <dgm:cxn modelId="{00154F9C-DF62-422C-9D77-3E520C6F4E38}" type="presParOf" srcId="{AAE7A1E6-6847-453D-B55B-8A82BF138C1D}" destId="{5CB56037-3263-4DB1-88C4-7BC5D39A64D3}" srcOrd="5" destOrd="0" presId="urn:microsoft.com/office/officeart/2005/8/layout/vList5"/>
    <dgm:cxn modelId="{C095840A-CE9C-416C-97C0-D50D42ADFDC3}" type="presParOf" srcId="{AAE7A1E6-6847-453D-B55B-8A82BF138C1D}" destId="{CC59C1DB-17F9-4A1B-890A-3D01C6A82E07}" srcOrd="6" destOrd="0" presId="urn:microsoft.com/office/officeart/2005/8/layout/vList5"/>
    <dgm:cxn modelId="{A0E1F51F-802B-4923-9821-892A717F4B0B}" type="presParOf" srcId="{CC59C1DB-17F9-4A1B-890A-3D01C6A82E07}" destId="{6A65A0B7-BF5C-46B3-A1DF-AE04536CC085}" srcOrd="0" destOrd="0" presId="urn:microsoft.com/office/officeart/2005/8/layout/vList5"/>
    <dgm:cxn modelId="{B903475D-F56A-4494-9803-2E93664DF005}" type="presParOf" srcId="{CC59C1DB-17F9-4A1B-890A-3D01C6A82E07}" destId="{0B828041-BD28-4BF8-8371-0F1F72B5D465}"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2ACD194-54E7-42E0-9569-0E4BC6E903AC}" type="doc">
      <dgm:prSet loTypeId="urn:microsoft.com/office/officeart/2005/8/layout/vList4#1" loCatId="list" qsTypeId="urn:microsoft.com/office/officeart/2005/8/quickstyle/simple1" qsCatId="simple" csTypeId="urn:microsoft.com/office/officeart/2005/8/colors/accent1_2" csCatId="accent1" phldr="1"/>
      <dgm:spPr/>
      <dgm:t>
        <a:bodyPr/>
        <a:lstStyle/>
        <a:p>
          <a:endParaRPr lang="bg-BG"/>
        </a:p>
      </dgm:t>
    </dgm:pt>
    <dgm:pt modelId="{CDFA692F-BCBC-4347-83CC-BF4145695B14}">
      <dgm:prSet phldrT="[Текст]" custT="1">
        <dgm:style>
          <a:lnRef idx="2">
            <a:schemeClr val="accent1">
              <a:shade val="50000"/>
            </a:schemeClr>
          </a:lnRef>
          <a:fillRef idx="1">
            <a:schemeClr val="accent1"/>
          </a:fillRef>
          <a:effectRef idx="0">
            <a:schemeClr val="accent1"/>
          </a:effectRef>
          <a:fontRef idx="minor">
            <a:schemeClr val="lt1"/>
          </a:fontRef>
        </dgm:style>
      </dgm:prSet>
      <dgm:spPr>
        <a:solidFill>
          <a:schemeClr val="accent1"/>
        </a:solidFill>
        <a:ln/>
      </dgm:spPr>
      <dgm:t>
        <a:bodyPr/>
        <a:lstStyle/>
        <a:p>
          <a:r>
            <a:rPr lang="bg-BG" sz="2000" b="1" dirty="0" smtClean="0"/>
            <a:t>ОСНОВИ НА БАЗИТЕ ДАННИ</a:t>
          </a:r>
          <a:endParaRPr lang="bg-BG" sz="2000" b="1" dirty="0"/>
        </a:p>
      </dgm:t>
    </dgm:pt>
    <dgm:pt modelId="{A4098BC6-4C81-4400-B204-8E36F9F5E421}" type="parTrans" cxnId="{59B097B5-AD26-498B-8A2E-ED2075C6D686}">
      <dgm:prSet/>
      <dgm:spPr/>
      <dgm:t>
        <a:bodyPr/>
        <a:lstStyle/>
        <a:p>
          <a:endParaRPr lang="bg-BG"/>
        </a:p>
      </dgm:t>
    </dgm:pt>
    <dgm:pt modelId="{5D6742D6-FE57-4387-855A-33C065F53C41}" type="sibTrans" cxnId="{59B097B5-AD26-498B-8A2E-ED2075C6D686}">
      <dgm:prSet/>
      <dgm:spPr/>
      <dgm:t>
        <a:bodyPr/>
        <a:lstStyle/>
        <a:p>
          <a:endParaRPr lang="bg-BG"/>
        </a:p>
      </dgm:t>
    </dgm:pt>
    <dgm:pt modelId="{57E298B0-8B0C-448E-A2ED-3D42BCB5E443}">
      <dgm:prSet phldrT="[Текст]" custT="1">
        <dgm:style>
          <a:lnRef idx="2">
            <a:schemeClr val="accent1">
              <a:shade val="50000"/>
            </a:schemeClr>
          </a:lnRef>
          <a:fillRef idx="1">
            <a:schemeClr val="accent1"/>
          </a:fillRef>
          <a:effectRef idx="0">
            <a:schemeClr val="accent1"/>
          </a:effectRef>
          <a:fontRef idx="minor">
            <a:schemeClr val="lt1"/>
          </a:fontRef>
        </dgm:style>
      </dgm:prSet>
      <dgm:spPr>
        <a:solidFill>
          <a:schemeClr val="accent1">
            <a:lumMod val="40000"/>
            <a:lumOff val="60000"/>
          </a:schemeClr>
        </a:solidFill>
      </dgm:spPr>
      <dgm:t>
        <a:bodyPr/>
        <a:lstStyle/>
        <a:p>
          <a:r>
            <a:rPr lang="en-US" sz="2000" b="1" dirty="0" smtClean="0"/>
            <a:t>JDBC</a:t>
          </a:r>
          <a:endParaRPr lang="bg-BG" sz="2000" b="1" dirty="0"/>
        </a:p>
      </dgm:t>
    </dgm:pt>
    <dgm:pt modelId="{0E2CC9D5-2951-4688-B3DA-74FCCC18FB9B}" type="parTrans" cxnId="{12C54BE1-3846-489E-868C-1865808E221A}">
      <dgm:prSet/>
      <dgm:spPr/>
      <dgm:t>
        <a:bodyPr/>
        <a:lstStyle/>
        <a:p>
          <a:endParaRPr lang="bg-BG"/>
        </a:p>
      </dgm:t>
    </dgm:pt>
    <dgm:pt modelId="{C751DE03-5600-4743-8A4F-568223C1EA80}" type="sibTrans" cxnId="{12C54BE1-3846-489E-868C-1865808E221A}">
      <dgm:prSet/>
      <dgm:spPr/>
      <dgm:t>
        <a:bodyPr/>
        <a:lstStyle/>
        <a:p>
          <a:endParaRPr lang="bg-BG"/>
        </a:p>
      </dgm:t>
    </dgm:pt>
    <dgm:pt modelId="{8A87FDC0-F835-464C-9C14-A6719F710A09}">
      <dgm:prSet phldrT="[Текст]" custT="1">
        <dgm:style>
          <a:lnRef idx="2">
            <a:schemeClr val="accent1">
              <a:shade val="50000"/>
            </a:schemeClr>
          </a:lnRef>
          <a:fillRef idx="1">
            <a:schemeClr val="accent1"/>
          </a:fillRef>
          <a:effectRef idx="0">
            <a:schemeClr val="accent1"/>
          </a:effectRef>
          <a:fontRef idx="minor">
            <a:schemeClr val="lt1"/>
          </a:fontRef>
        </dgm:style>
      </dgm:prSet>
      <dgm:spPr>
        <a:solidFill>
          <a:schemeClr val="accent1">
            <a:lumMod val="40000"/>
            <a:lumOff val="60000"/>
          </a:schemeClr>
        </a:solidFill>
      </dgm:spPr>
      <dgm:t>
        <a:bodyPr/>
        <a:lstStyle/>
        <a:p>
          <a:r>
            <a:rPr lang="en-US" sz="2000" b="1" dirty="0" smtClean="0"/>
            <a:t>JPA</a:t>
          </a:r>
          <a:endParaRPr lang="bg-BG" sz="2000" b="1" dirty="0"/>
        </a:p>
      </dgm:t>
    </dgm:pt>
    <dgm:pt modelId="{257BA2E1-B3A7-4132-8A05-0853D23713DC}" type="parTrans" cxnId="{0157FA74-72D7-4631-A916-C0A2F2FAE097}">
      <dgm:prSet/>
      <dgm:spPr/>
      <dgm:t>
        <a:bodyPr/>
        <a:lstStyle/>
        <a:p>
          <a:endParaRPr lang="en-US"/>
        </a:p>
      </dgm:t>
    </dgm:pt>
    <dgm:pt modelId="{7187FAE3-36E1-4920-9560-93A3C1F150D2}" type="sibTrans" cxnId="{0157FA74-72D7-4631-A916-C0A2F2FAE097}">
      <dgm:prSet/>
      <dgm:spPr/>
      <dgm:t>
        <a:bodyPr/>
        <a:lstStyle/>
        <a:p>
          <a:endParaRPr lang="en-US"/>
        </a:p>
      </dgm:t>
    </dgm:pt>
    <dgm:pt modelId="{7C413032-0695-4A5C-9FD8-E728DB246A3E}">
      <dgm:prSet phldrT="[Текст]" custT="1"/>
      <dgm:spPr>
        <a:solidFill>
          <a:schemeClr val="accent1">
            <a:lumMod val="40000"/>
            <a:lumOff val="60000"/>
          </a:schemeClr>
        </a:solidFill>
        <a:ln>
          <a:solidFill>
            <a:schemeClr val="accent1"/>
          </a:solidFill>
        </a:ln>
      </dgm:spPr>
      <dgm:t>
        <a:bodyPr/>
        <a:lstStyle/>
        <a:p>
          <a:r>
            <a:rPr lang="bg-BG" sz="2000" b="1" dirty="0" smtClean="0"/>
            <a:t>ЗАДАЧА</a:t>
          </a:r>
          <a:endParaRPr lang="bg-BG" sz="2000" b="1" dirty="0"/>
        </a:p>
      </dgm:t>
    </dgm:pt>
    <dgm:pt modelId="{169D38F4-3015-4A28-8F6C-B99F6922CAF2}" type="parTrans" cxnId="{00812E05-AF0A-4B62-BBB7-5B04A6AF6A29}">
      <dgm:prSet/>
      <dgm:spPr/>
      <dgm:t>
        <a:bodyPr/>
        <a:lstStyle/>
        <a:p>
          <a:endParaRPr lang="en-US"/>
        </a:p>
      </dgm:t>
    </dgm:pt>
    <dgm:pt modelId="{3EA95BCC-75B3-4976-AD59-5256437D9988}" type="sibTrans" cxnId="{00812E05-AF0A-4B62-BBB7-5B04A6AF6A29}">
      <dgm:prSet/>
      <dgm:spPr/>
      <dgm:t>
        <a:bodyPr/>
        <a:lstStyle/>
        <a:p>
          <a:endParaRPr lang="en-US"/>
        </a:p>
      </dgm:t>
    </dgm:pt>
    <dgm:pt modelId="{F96275BC-3E8D-421D-AD16-B34CD6B82BAE}" type="pres">
      <dgm:prSet presAssocID="{42ACD194-54E7-42E0-9569-0E4BC6E903AC}" presName="linear" presStyleCnt="0">
        <dgm:presLayoutVars>
          <dgm:dir/>
          <dgm:resizeHandles val="exact"/>
        </dgm:presLayoutVars>
      </dgm:prSet>
      <dgm:spPr/>
      <dgm:t>
        <a:bodyPr/>
        <a:lstStyle/>
        <a:p>
          <a:endParaRPr lang="en-US"/>
        </a:p>
      </dgm:t>
    </dgm:pt>
    <dgm:pt modelId="{F302CD55-40DB-4F80-BD97-ACF2C34C52DE}" type="pres">
      <dgm:prSet presAssocID="{CDFA692F-BCBC-4347-83CC-BF4145695B14}" presName="comp" presStyleCnt="0"/>
      <dgm:spPr/>
    </dgm:pt>
    <dgm:pt modelId="{358FBA72-4DCD-4BDC-AAA4-0D7BDBEAEAC8}" type="pres">
      <dgm:prSet presAssocID="{CDFA692F-BCBC-4347-83CC-BF4145695B14}" presName="box" presStyleLbl="node1" presStyleIdx="0" presStyleCnt="4" custLinFactNeighborX="-34375"/>
      <dgm:spPr/>
      <dgm:t>
        <a:bodyPr/>
        <a:lstStyle/>
        <a:p>
          <a:endParaRPr lang="bg-BG"/>
        </a:p>
      </dgm:t>
    </dgm:pt>
    <dgm:pt modelId="{C196CD32-9480-4F3F-901A-CD4A0D9B278F}" type="pres">
      <dgm:prSet presAssocID="{CDFA692F-BCBC-4347-83CC-BF4145695B14}" presName="img" presStyleLbl="fgImgPlace1" presStyleIdx="0" presStyleCnt="4"/>
      <dgm:spPr>
        <a:blipFill rotWithShape="1">
          <a:blip xmlns:r="http://schemas.openxmlformats.org/officeDocument/2006/relationships" r:embed="rId1"/>
          <a:stretch>
            <a:fillRect/>
          </a:stretch>
        </a:blipFill>
      </dgm:spPr>
      <dgm:t>
        <a:bodyPr/>
        <a:lstStyle/>
        <a:p>
          <a:endParaRPr lang="bg-BG"/>
        </a:p>
      </dgm:t>
    </dgm:pt>
    <dgm:pt modelId="{5803CF3E-4A2D-4333-ACE9-16C59CD95280}" type="pres">
      <dgm:prSet presAssocID="{CDFA692F-BCBC-4347-83CC-BF4145695B14}" presName="text" presStyleLbl="node1" presStyleIdx="0" presStyleCnt="4">
        <dgm:presLayoutVars>
          <dgm:bulletEnabled val="1"/>
        </dgm:presLayoutVars>
      </dgm:prSet>
      <dgm:spPr/>
      <dgm:t>
        <a:bodyPr/>
        <a:lstStyle/>
        <a:p>
          <a:endParaRPr lang="bg-BG"/>
        </a:p>
      </dgm:t>
    </dgm:pt>
    <dgm:pt modelId="{CECF1F95-92D3-4EEB-88AF-5920E8EA8D61}" type="pres">
      <dgm:prSet presAssocID="{5D6742D6-FE57-4387-855A-33C065F53C41}" presName="spacer" presStyleCnt="0"/>
      <dgm:spPr/>
    </dgm:pt>
    <dgm:pt modelId="{26CD29F4-C766-4B00-B485-66FB43604F57}" type="pres">
      <dgm:prSet presAssocID="{57E298B0-8B0C-448E-A2ED-3D42BCB5E443}" presName="comp" presStyleCnt="0"/>
      <dgm:spPr/>
    </dgm:pt>
    <dgm:pt modelId="{DB213D1A-61DB-40D3-BD8F-A337D0E133C5}" type="pres">
      <dgm:prSet presAssocID="{57E298B0-8B0C-448E-A2ED-3D42BCB5E443}" presName="box" presStyleLbl="node1" presStyleIdx="1" presStyleCnt="4"/>
      <dgm:spPr/>
      <dgm:t>
        <a:bodyPr/>
        <a:lstStyle/>
        <a:p>
          <a:endParaRPr lang="bg-BG"/>
        </a:p>
      </dgm:t>
    </dgm:pt>
    <dgm:pt modelId="{5DE37156-C141-4134-8C5D-FA03750562FA}" type="pres">
      <dgm:prSet presAssocID="{57E298B0-8B0C-448E-A2ED-3D42BCB5E443}" presName="img" presStyleLbl="fgImgPlace1" presStyleIdx="1" presStyleCnt="4"/>
      <dgm:spPr>
        <a:blipFill dpi="0" rotWithShape="1">
          <a:blip xmlns:r="http://schemas.openxmlformats.org/officeDocument/2006/relationships" r:embed="rId2">
            <a:alphaModFix amt="69000"/>
          </a:blip>
          <a:srcRect/>
          <a:stretch>
            <a:fillRect/>
          </a:stretch>
        </a:blipFill>
      </dgm:spPr>
      <dgm:t>
        <a:bodyPr/>
        <a:lstStyle/>
        <a:p>
          <a:endParaRPr lang="en-US"/>
        </a:p>
      </dgm:t>
    </dgm:pt>
    <dgm:pt modelId="{FB31B58E-0BB5-484B-B021-D978489C62F0}" type="pres">
      <dgm:prSet presAssocID="{57E298B0-8B0C-448E-A2ED-3D42BCB5E443}" presName="text" presStyleLbl="node1" presStyleIdx="1" presStyleCnt="4">
        <dgm:presLayoutVars>
          <dgm:bulletEnabled val="1"/>
        </dgm:presLayoutVars>
      </dgm:prSet>
      <dgm:spPr/>
      <dgm:t>
        <a:bodyPr/>
        <a:lstStyle/>
        <a:p>
          <a:endParaRPr lang="bg-BG"/>
        </a:p>
      </dgm:t>
    </dgm:pt>
    <dgm:pt modelId="{80E2E61C-DE87-4148-831F-0B0D99586884}" type="pres">
      <dgm:prSet presAssocID="{C751DE03-5600-4743-8A4F-568223C1EA80}" presName="spacer" presStyleCnt="0"/>
      <dgm:spPr/>
    </dgm:pt>
    <dgm:pt modelId="{7E5E0D48-3984-4980-87C2-1808A0E55B14}" type="pres">
      <dgm:prSet presAssocID="{8A87FDC0-F835-464C-9C14-A6719F710A09}" presName="comp" presStyleCnt="0"/>
      <dgm:spPr/>
    </dgm:pt>
    <dgm:pt modelId="{2DC12CBF-C4EE-435B-8466-9132035E2980}" type="pres">
      <dgm:prSet presAssocID="{8A87FDC0-F835-464C-9C14-A6719F710A09}" presName="box" presStyleLbl="node1" presStyleIdx="2" presStyleCnt="4" custLinFactNeighborX="-781"/>
      <dgm:spPr/>
      <dgm:t>
        <a:bodyPr/>
        <a:lstStyle/>
        <a:p>
          <a:endParaRPr lang="en-US"/>
        </a:p>
      </dgm:t>
    </dgm:pt>
    <dgm:pt modelId="{5724E6DB-E2AE-4136-9619-D5592969B749}" type="pres">
      <dgm:prSet presAssocID="{8A87FDC0-F835-464C-9C14-A6719F710A09}" presName="img" presStyleLbl="fgImgPlace1" presStyleIdx="2" presStyleCnt="4"/>
      <dgm:spPr>
        <a:blipFill rotWithShape="1">
          <a:blip xmlns:r="http://schemas.openxmlformats.org/officeDocument/2006/relationships" r:embed="rId3"/>
          <a:stretch>
            <a:fillRect/>
          </a:stretch>
        </a:blipFill>
      </dgm:spPr>
      <dgm:t>
        <a:bodyPr/>
        <a:lstStyle/>
        <a:p>
          <a:endParaRPr lang="en-US"/>
        </a:p>
      </dgm:t>
    </dgm:pt>
    <dgm:pt modelId="{89D0A6E2-03D8-4432-8A8F-2E93724E12FF}" type="pres">
      <dgm:prSet presAssocID="{8A87FDC0-F835-464C-9C14-A6719F710A09}" presName="text" presStyleLbl="node1" presStyleIdx="2" presStyleCnt="4">
        <dgm:presLayoutVars>
          <dgm:bulletEnabled val="1"/>
        </dgm:presLayoutVars>
      </dgm:prSet>
      <dgm:spPr/>
      <dgm:t>
        <a:bodyPr/>
        <a:lstStyle/>
        <a:p>
          <a:endParaRPr lang="en-US"/>
        </a:p>
      </dgm:t>
    </dgm:pt>
    <dgm:pt modelId="{8CE5B224-37B5-466A-BC38-D1883295EF2F}" type="pres">
      <dgm:prSet presAssocID="{7187FAE3-36E1-4920-9560-93A3C1F150D2}" presName="spacer" presStyleCnt="0"/>
      <dgm:spPr/>
    </dgm:pt>
    <dgm:pt modelId="{C2676DC5-BBA4-468C-9E03-7942599F0078}" type="pres">
      <dgm:prSet presAssocID="{7C413032-0695-4A5C-9FD8-E728DB246A3E}" presName="comp" presStyleCnt="0"/>
      <dgm:spPr/>
    </dgm:pt>
    <dgm:pt modelId="{65FAAB1D-EAAF-46CD-AE29-C6AB9A7D3E7D}" type="pres">
      <dgm:prSet presAssocID="{7C413032-0695-4A5C-9FD8-E728DB246A3E}" presName="box" presStyleLbl="node1" presStyleIdx="3" presStyleCnt="4" custLinFactNeighborX="-781"/>
      <dgm:spPr/>
      <dgm:t>
        <a:bodyPr/>
        <a:lstStyle/>
        <a:p>
          <a:endParaRPr lang="en-US"/>
        </a:p>
      </dgm:t>
    </dgm:pt>
    <dgm:pt modelId="{93B771BD-C3C7-4D9C-9130-75CB83F97B1B}" type="pres">
      <dgm:prSet presAssocID="{7C413032-0695-4A5C-9FD8-E728DB246A3E}" presName="img" presStyleLbl="fgImgPlace1" presStyleIdx="3" presStyleCnt="4" custLinFactNeighborX="0"/>
      <dgm:spPr>
        <a:blipFill rotWithShape="1">
          <a:blip xmlns:r="http://schemas.openxmlformats.org/officeDocument/2006/relationships" r:embed="rId4"/>
          <a:stretch>
            <a:fillRect/>
          </a:stretch>
        </a:blipFill>
      </dgm:spPr>
      <dgm:t>
        <a:bodyPr/>
        <a:lstStyle/>
        <a:p>
          <a:endParaRPr lang="en-US"/>
        </a:p>
      </dgm:t>
    </dgm:pt>
    <dgm:pt modelId="{4F8275AC-A783-4821-B0A0-92675A88092B}" type="pres">
      <dgm:prSet presAssocID="{7C413032-0695-4A5C-9FD8-E728DB246A3E}" presName="text" presStyleLbl="node1" presStyleIdx="3" presStyleCnt="4">
        <dgm:presLayoutVars>
          <dgm:bulletEnabled val="1"/>
        </dgm:presLayoutVars>
      </dgm:prSet>
      <dgm:spPr/>
      <dgm:t>
        <a:bodyPr/>
        <a:lstStyle/>
        <a:p>
          <a:endParaRPr lang="en-US"/>
        </a:p>
      </dgm:t>
    </dgm:pt>
  </dgm:ptLst>
  <dgm:cxnLst>
    <dgm:cxn modelId="{59B097B5-AD26-498B-8A2E-ED2075C6D686}" srcId="{42ACD194-54E7-42E0-9569-0E4BC6E903AC}" destId="{CDFA692F-BCBC-4347-83CC-BF4145695B14}" srcOrd="0" destOrd="0" parTransId="{A4098BC6-4C81-4400-B204-8E36F9F5E421}" sibTransId="{5D6742D6-FE57-4387-855A-33C065F53C41}"/>
    <dgm:cxn modelId="{EA036E67-6ECB-4C78-BA82-5DD0016FC14B}" type="presOf" srcId="{8A87FDC0-F835-464C-9C14-A6719F710A09}" destId="{2DC12CBF-C4EE-435B-8466-9132035E2980}" srcOrd="0" destOrd="0" presId="urn:microsoft.com/office/officeart/2005/8/layout/vList4#1"/>
    <dgm:cxn modelId="{E9380FD5-C76E-4894-B542-F7AECF9DEFCF}" type="presOf" srcId="{57E298B0-8B0C-448E-A2ED-3D42BCB5E443}" destId="{FB31B58E-0BB5-484B-B021-D978489C62F0}" srcOrd="1" destOrd="0" presId="urn:microsoft.com/office/officeart/2005/8/layout/vList4#1"/>
    <dgm:cxn modelId="{0B895EA4-EB54-4187-82CD-5BA2CC889113}" type="presOf" srcId="{57E298B0-8B0C-448E-A2ED-3D42BCB5E443}" destId="{DB213D1A-61DB-40D3-BD8F-A337D0E133C5}" srcOrd="0" destOrd="0" presId="urn:microsoft.com/office/officeart/2005/8/layout/vList4#1"/>
    <dgm:cxn modelId="{E6D3E504-5F85-4C2B-80C8-96DD51FC7EEF}" type="presOf" srcId="{42ACD194-54E7-42E0-9569-0E4BC6E903AC}" destId="{F96275BC-3E8D-421D-AD16-B34CD6B82BAE}" srcOrd="0" destOrd="0" presId="urn:microsoft.com/office/officeart/2005/8/layout/vList4#1"/>
    <dgm:cxn modelId="{BEC96013-0C3D-4EB1-B264-09C9D619F9BB}" type="presOf" srcId="{CDFA692F-BCBC-4347-83CC-BF4145695B14}" destId="{5803CF3E-4A2D-4333-ACE9-16C59CD95280}" srcOrd="1" destOrd="0" presId="urn:microsoft.com/office/officeart/2005/8/layout/vList4#1"/>
    <dgm:cxn modelId="{FE4CBF9B-7139-48D4-930B-67F78190DB34}" type="presOf" srcId="{7C413032-0695-4A5C-9FD8-E728DB246A3E}" destId="{65FAAB1D-EAAF-46CD-AE29-C6AB9A7D3E7D}" srcOrd="0" destOrd="0" presId="urn:microsoft.com/office/officeart/2005/8/layout/vList4#1"/>
    <dgm:cxn modelId="{D6056D5A-2DDD-4F2E-871C-25F490CEA703}" type="presOf" srcId="{7C413032-0695-4A5C-9FD8-E728DB246A3E}" destId="{4F8275AC-A783-4821-B0A0-92675A88092B}" srcOrd="1" destOrd="0" presId="urn:microsoft.com/office/officeart/2005/8/layout/vList4#1"/>
    <dgm:cxn modelId="{12C54BE1-3846-489E-868C-1865808E221A}" srcId="{42ACD194-54E7-42E0-9569-0E4BC6E903AC}" destId="{57E298B0-8B0C-448E-A2ED-3D42BCB5E443}" srcOrd="1" destOrd="0" parTransId="{0E2CC9D5-2951-4688-B3DA-74FCCC18FB9B}" sibTransId="{C751DE03-5600-4743-8A4F-568223C1EA80}"/>
    <dgm:cxn modelId="{63E2AC64-235A-48F2-BBC1-28F9ED275041}" type="presOf" srcId="{CDFA692F-BCBC-4347-83CC-BF4145695B14}" destId="{358FBA72-4DCD-4BDC-AAA4-0D7BDBEAEAC8}" srcOrd="0" destOrd="0" presId="urn:microsoft.com/office/officeart/2005/8/layout/vList4#1"/>
    <dgm:cxn modelId="{27D84813-258E-4C0E-B5F6-EBC2333F1335}" type="presOf" srcId="{8A87FDC0-F835-464C-9C14-A6719F710A09}" destId="{89D0A6E2-03D8-4432-8A8F-2E93724E12FF}" srcOrd="1" destOrd="0" presId="urn:microsoft.com/office/officeart/2005/8/layout/vList4#1"/>
    <dgm:cxn modelId="{00812E05-AF0A-4B62-BBB7-5B04A6AF6A29}" srcId="{42ACD194-54E7-42E0-9569-0E4BC6E903AC}" destId="{7C413032-0695-4A5C-9FD8-E728DB246A3E}" srcOrd="3" destOrd="0" parTransId="{169D38F4-3015-4A28-8F6C-B99F6922CAF2}" sibTransId="{3EA95BCC-75B3-4976-AD59-5256437D9988}"/>
    <dgm:cxn modelId="{0157FA74-72D7-4631-A916-C0A2F2FAE097}" srcId="{42ACD194-54E7-42E0-9569-0E4BC6E903AC}" destId="{8A87FDC0-F835-464C-9C14-A6719F710A09}" srcOrd="2" destOrd="0" parTransId="{257BA2E1-B3A7-4132-8A05-0853D23713DC}" sibTransId="{7187FAE3-36E1-4920-9560-93A3C1F150D2}"/>
    <dgm:cxn modelId="{FA435A45-24CC-48B9-8960-F97D153F3CEC}" type="presParOf" srcId="{F96275BC-3E8D-421D-AD16-B34CD6B82BAE}" destId="{F302CD55-40DB-4F80-BD97-ACF2C34C52DE}" srcOrd="0" destOrd="0" presId="urn:microsoft.com/office/officeart/2005/8/layout/vList4#1"/>
    <dgm:cxn modelId="{85D611B5-A786-4C56-9ACB-286521F98E81}" type="presParOf" srcId="{F302CD55-40DB-4F80-BD97-ACF2C34C52DE}" destId="{358FBA72-4DCD-4BDC-AAA4-0D7BDBEAEAC8}" srcOrd="0" destOrd="0" presId="urn:microsoft.com/office/officeart/2005/8/layout/vList4#1"/>
    <dgm:cxn modelId="{2C72E3F2-D8CF-40F9-B82D-74DEB9C7BF00}" type="presParOf" srcId="{F302CD55-40DB-4F80-BD97-ACF2C34C52DE}" destId="{C196CD32-9480-4F3F-901A-CD4A0D9B278F}" srcOrd="1" destOrd="0" presId="urn:microsoft.com/office/officeart/2005/8/layout/vList4#1"/>
    <dgm:cxn modelId="{E786B7C4-1EFB-48CD-B5B9-89D66F8E6FDE}" type="presParOf" srcId="{F302CD55-40DB-4F80-BD97-ACF2C34C52DE}" destId="{5803CF3E-4A2D-4333-ACE9-16C59CD95280}" srcOrd="2" destOrd="0" presId="urn:microsoft.com/office/officeart/2005/8/layout/vList4#1"/>
    <dgm:cxn modelId="{475F0B14-CEAD-4AB0-B518-E9880969F842}" type="presParOf" srcId="{F96275BC-3E8D-421D-AD16-B34CD6B82BAE}" destId="{CECF1F95-92D3-4EEB-88AF-5920E8EA8D61}" srcOrd="1" destOrd="0" presId="urn:microsoft.com/office/officeart/2005/8/layout/vList4#1"/>
    <dgm:cxn modelId="{31C96948-3627-4A01-809A-CA63A8032FB3}" type="presParOf" srcId="{F96275BC-3E8D-421D-AD16-B34CD6B82BAE}" destId="{26CD29F4-C766-4B00-B485-66FB43604F57}" srcOrd="2" destOrd="0" presId="urn:microsoft.com/office/officeart/2005/8/layout/vList4#1"/>
    <dgm:cxn modelId="{1AB7181F-C167-46E4-8639-7DF8730BDF6F}" type="presParOf" srcId="{26CD29F4-C766-4B00-B485-66FB43604F57}" destId="{DB213D1A-61DB-40D3-BD8F-A337D0E133C5}" srcOrd="0" destOrd="0" presId="urn:microsoft.com/office/officeart/2005/8/layout/vList4#1"/>
    <dgm:cxn modelId="{DF08BA1E-AE1B-4FC1-AC6B-E0E60D3491C8}" type="presParOf" srcId="{26CD29F4-C766-4B00-B485-66FB43604F57}" destId="{5DE37156-C141-4134-8C5D-FA03750562FA}" srcOrd="1" destOrd="0" presId="urn:microsoft.com/office/officeart/2005/8/layout/vList4#1"/>
    <dgm:cxn modelId="{8C3D9410-5D3B-4F2D-ABCE-AF6111398CB7}" type="presParOf" srcId="{26CD29F4-C766-4B00-B485-66FB43604F57}" destId="{FB31B58E-0BB5-484B-B021-D978489C62F0}" srcOrd="2" destOrd="0" presId="urn:microsoft.com/office/officeart/2005/8/layout/vList4#1"/>
    <dgm:cxn modelId="{8DEBD753-78D1-4B86-B7C0-94F78FC4A761}" type="presParOf" srcId="{F96275BC-3E8D-421D-AD16-B34CD6B82BAE}" destId="{80E2E61C-DE87-4148-831F-0B0D99586884}" srcOrd="3" destOrd="0" presId="urn:microsoft.com/office/officeart/2005/8/layout/vList4#1"/>
    <dgm:cxn modelId="{6D1D60F1-961D-456E-96D7-5AEA98621785}" type="presParOf" srcId="{F96275BC-3E8D-421D-AD16-B34CD6B82BAE}" destId="{7E5E0D48-3984-4980-87C2-1808A0E55B14}" srcOrd="4" destOrd="0" presId="urn:microsoft.com/office/officeart/2005/8/layout/vList4#1"/>
    <dgm:cxn modelId="{C36D2D7B-3A31-4D8F-BE0C-64C43597C240}" type="presParOf" srcId="{7E5E0D48-3984-4980-87C2-1808A0E55B14}" destId="{2DC12CBF-C4EE-435B-8466-9132035E2980}" srcOrd="0" destOrd="0" presId="urn:microsoft.com/office/officeart/2005/8/layout/vList4#1"/>
    <dgm:cxn modelId="{007E0477-EC56-4E6A-9139-8D32DB5BDC10}" type="presParOf" srcId="{7E5E0D48-3984-4980-87C2-1808A0E55B14}" destId="{5724E6DB-E2AE-4136-9619-D5592969B749}" srcOrd="1" destOrd="0" presId="urn:microsoft.com/office/officeart/2005/8/layout/vList4#1"/>
    <dgm:cxn modelId="{EEAADE31-EA0F-4782-9F36-6BA7F0BD1CED}" type="presParOf" srcId="{7E5E0D48-3984-4980-87C2-1808A0E55B14}" destId="{89D0A6E2-03D8-4432-8A8F-2E93724E12FF}" srcOrd="2" destOrd="0" presId="urn:microsoft.com/office/officeart/2005/8/layout/vList4#1"/>
    <dgm:cxn modelId="{EB7AE746-3C0A-4207-A677-2E28EE14BE53}" type="presParOf" srcId="{F96275BC-3E8D-421D-AD16-B34CD6B82BAE}" destId="{8CE5B224-37B5-466A-BC38-D1883295EF2F}" srcOrd="5" destOrd="0" presId="urn:microsoft.com/office/officeart/2005/8/layout/vList4#1"/>
    <dgm:cxn modelId="{AB70C61E-36DA-4665-88FA-E655BBE986F8}" type="presParOf" srcId="{F96275BC-3E8D-421D-AD16-B34CD6B82BAE}" destId="{C2676DC5-BBA4-468C-9E03-7942599F0078}" srcOrd="6" destOrd="0" presId="urn:microsoft.com/office/officeart/2005/8/layout/vList4#1"/>
    <dgm:cxn modelId="{E0246035-86C6-4B92-A44E-F5FC9A65E857}" type="presParOf" srcId="{C2676DC5-BBA4-468C-9E03-7942599F0078}" destId="{65FAAB1D-EAAF-46CD-AE29-C6AB9A7D3E7D}" srcOrd="0" destOrd="0" presId="urn:microsoft.com/office/officeart/2005/8/layout/vList4#1"/>
    <dgm:cxn modelId="{95926242-C0ED-4DB9-B7EC-9FE0212EC3FF}" type="presParOf" srcId="{C2676DC5-BBA4-468C-9E03-7942599F0078}" destId="{93B771BD-C3C7-4D9C-9130-75CB83F97B1B}" srcOrd="1" destOrd="0" presId="urn:microsoft.com/office/officeart/2005/8/layout/vList4#1"/>
    <dgm:cxn modelId="{F370F172-CBD4-4C5F-88A4-E404E56F41DD}" type="presParOf" srcId="{C2676DC5-BBA4-468C-9E03-7942599F0078}" destId="{4F8275AC-A783-4821-B0A0-92675A88092B}" srcOrd="2" destOrd="0" presId="urn:microsoft.com/office/officeart/2005/8/layout/vList4#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2ACD194-54E7-42E0-9569-0E4BC6E903AC}" type="doc">
      <dgm:prSet loTypeId="urn:microsoft.com/office/officeart/2005/8/layout/vList4#1" loCatId="list" qsTypeId="urn:microsoft.com/office/officeart/2005/8/quickstyle/simple1" qsCatId="simple" csTypeId="urn:microsoft.com/office/officeart/2005/8/colors/accent1_2" csCatId="accent1" phldr="1"/>
      <dgm:spPr/>
      <dgm:t>
        <a:bodyPr/>
        <a:lstStyle/>
        <a:p>
          <a:endParaRPr lang="bg-BG"/>
        </a:p>
      </dgm:t>
    </dgm:pt>
    <dgm:pt modelId="{CDFA692F-BCBC-4347-83CC-BF4145695B14}">
      <dgm:prSet phldrT="[Текст]" custT="1">
        <dgm:style>
          <a:lnRef idx="2">
            <a:schemeClr val="accent1">
              <a:shade val="50000"/>
            </a:schemeClr>
          </a:lnRef>
          <a:fillRef idx="1">
            <a:schemeClr val="accent1"/>
          </a:fillRef>
          <a:effectRef idx="0">
            <a:schemeClr val="accent1"/>
          </a:effectRef>
          <a:fontRef idx="minor">
            <a:schemeClr val="lt1"/>
          </a:fontRef>
        </dgm:style>
      </dgm:prSet>
      <dgm:spPr/>
      <dgm:t>
        <a:bodyPr/>
        <a:lstStyle/>
        <a:p>
          <a:r>
            <a:rPr lang="en-US" sz="2000" b="1" dirty="0" smtClean="0"/>
            <a:t>DATA MANIPULATION LANGUAGE</a:t>
          </a:r>
          <a:endParaRPr lang="bg-BG" sz="2000" b="1" dirty="0"/>
        </a:p>
      </dgm:t>
    </dgm:pt>
    <dgm:pt modelId="{A4098BC6-4C81-4400-B204-8E36F9F5E421}" type="parTrans" cxnId="{59B097B5-AD26-498B-8A2E-ED2075C6D686}">
      <dgm:prSet/>
      <dgm:spPr/>
      <dgm:t>
        <a:bodyPr/>
        <a:lstStyle/>
        <a:p>
          <a:endParaRPr lang="bg-BG"/>
        </a:p>
      </dgm:t>
    </dgm:pt>
    <dgm:pt modelId="{5D6742D6-FE57-4387-855A-33C065F53C41}" type="sibTrans" cxnId="{59B097B5-AD26-498B-8A2E-ED2075C6D686}">
      <dgm:prSet/>
      <dgm:spPr/>
      <dgm:t>
        <a:bodyPr/>
        <a:lstStyle/>
        <a:p>
          <a:endParaRPr lang="bg-BG"/>
        </a:p>
      </dgm:t>
    </dgm:pt>
    <dgm:pt modelId="{57E298B0-8B0C-448E-A2ED-3D42BCB5E443}">
      <dgm:prSet phldrT="[Текст]" custT="1">
        <dgm:style>
          <a:lnRef idx="2">
            <a:schemeClr val="accent1">
              <a:shade val="50000"/>
            </a:schemeClr>
          </a:lnRef>
          <a:fillRef idx="1">
            <a:schemeClr val="accent1"/>
          </a:fillRef>
          <a:effectRef idx="0">
            <a:schemeClr val="accent1"/>
          </a:effectRef>
          <a:fontRef idx="minor">
            <a:schemeClr val="lt1"/>
          </a:fontRef>
        </dgm:style>
      </dgm:prSet>
      <dgm:spPr/>
      <dgm:t>
        <a:bodyPr/>
        <a:lstStyle/>
        <a:p>
          <a:r>
            <a:rPr lang="en-US" sz="2000" b="1" dirty="0" smtClean="0"/>
            <a:t>DATA DEFINITION LANGUAGE</a:t>
          </a:r>
          <a:endParaRPr lang="bg-BG" sz="2000" b="1" dirty="0"/>
        </a:p>
      </dgm:t>
    </dgm:pt>
    <dgm:pt modelId="{0E2CC9D5-2951-4688-B3DA-74FCCC18FB9B}" type="parTrans" cxnId="{12C54BE1-3846-489E-868C-1865808E221A}">
      <dgm:prSet/>
      <dgm:spPr/>
      <dgm:t>
        <a:bodyPr/>
        <a:lstStyle/>
        <a:p>
          <a:endParaRPr lang="bg-BG"/>
        </a:p>
      </dgm:t>
    </dgm:pt>
    <dgm:pt modelId="{C751DE03-5600-4743-8A4F-568223C1EA80}" type="sibTrans" cxnId="{12C54BE1-3846-489E-868C-1865808E221A}">
      <dgm:prSet/>
      <dgm:spPr/>
      <dgm:t>
        <a:bodyPr/>
        <a:lstStyle/>
        <a:p>
          <a:endParaRPr lang="bg-BG"/>
        </a:p>
      </dgm:t>
    </dgm:pt>
    <dgm:pt modelId="{15540D6C-15DD-425B-A50A-210E64D0F2D2}">
      <dgm:prSet phldrT="[Текст]" custT="1">
        <dgm:style>
          <a:lnRef idx="2">
            <a:schemeClr val="accent1">
              <a:shade val="50000"/>
            </a:schemeClr>
          </a:lnRef>
          <a:fillRef idx="1">
            <a:schemeClr val="accent1"/>
          </a:fillRef>
          <a:effectRef idx="0">
            <a:schemeClr val="accent1"/>
          </a:effectRef>
          <a:fontRef idx="minor">
            <a:schemeClr val="lt1"/>
          </a:fontRef>
        </dgm:style>
      </dgm:prSet>
      <dgm:spPr/>
      <dgm:t>
        <a:bodyPr/>
        <a:lstStyle/>
        <a:p>
          <a:r>
            <a:rPr lang="bg-BG" sz="1600" dirty="0" smtClean="0"/>
            <a:t>ОБРАБОТВАНЕ НА ДАННИ</a:t>
          </a:r>
          <a:endParaRPr lang="bg-BG" sz="1600" dirty="0"/>
        </a:p>
      </dgm:t>
    </dgm:pt>
    <dgm:pt modelId="{93D3C016-E8E7-4EAD-8B55-33769EC8B731}" type="sibTrans" cxnId="{1C85EB56-4042-4484-B313-D9B776A760EB}">
      <dgm:prSet/>
      <dgm:spPr/>
      <dgm:t>
        <a:bodyPr/>
        <a:lstStyle/>
        <a:p>
          <a:endParaRPr lang="bg-BG"/>
        </a:p>
      </dgm:t>
    </dgm:pt>
    <dgm:pt modelId="{743C4AEC-F73C-4FD4-BC67-552A16C5A1DF}" type="parTrans" cxnId="{1C85EB56-4042-4484-B313-D9B776A760EB}">
      <dgm:prSet/>
      <dgm:spPr/>
      <dgm:t>
        <a:bodyPr/>
        <a:lstStyle/>
        <a:p>
          <a:endParaRPr lang="bg-BG"/>
        </a:p>
      </dgm:t>
    </dgm:pt>
    <dgm:pt modelId="{7A5AFCA4-725C-450F-A1C2-C987BE34043D}">
      <dgm:prSet phldrT="[Текст]" custT="1">
        <dgm:style>
          <a:lnRef idx="2">
            <a:schemeClr val="accent1">
              <a:shade val="50000"/>
            </a:schemeClr>
          </a:lnRef>
          <a:fillRef idx="1">
            <a:schemeClr val="accent1"/>
          </a:fillRef>
          <a:effectRef idx="0">
            <a:schemeClr val="accent1"/>
          </a:effectRef>
          <a:fontRef idx="minor">
            <a:schemeClr val="lt1"/>
          </a:fontRef>
        </dgm:style>
      </dgm:prSet>
      <dgm:spPr/>
      <dgm:t>
        <a:bodyPr/>
        <a:lstStyle/>
        <a:p>
          <a:r>
            <a:rPr lang="bg-BG" sz="1600" dirty="0" smtClean="0"/>
            <a:t>ДЕФИНИРАНЕ НА ДАННИ</a:t>
          </a:r>
          <a:endParaRPr lang="bg-BG" sz="1600" baseline="-25000" dirty="0"/>
        </a:p>
      </dgm:t>
    </dgm:pt>
    <dgm:pt modelId="{842EDC3A-7951-42B4-BE29-3CC018D6A088}" type="sibTrans" cxnId="{5D17C1AD-F126-46F3-A4F4-749F742A8B78}">
      <dgm:prSet/>
      <dgm:spPr/>
      <dgm:t>
        <a:bodyPr/>
        <a:lstStyle/>
        <a:p>
          <a:endParaRPr lang="bg-BG"/>
        </a:p>
      </dgm:t>
    </dgm:pt>
    <dgm:pt modelId="{36595CA4-F0DC-498C-83B5-1B1A6181CF33}" type="parTrans" cxnId="{5D17C1AD-F126-46F3-A4F4-749F742A8B78}">
      <dgm:prSet/>
      <dgm:spPr/>
      <dgm:t>
        <a:bodyPr/>
        <a:lstStyle/>
        <a:p>
          <a:endParaRPr lang="bg-BG"/>
        </a:p>
      </dgm:t>
    </dgm:pt>
    <dgm:pt modelId="{799F29B2-1CFB-4523-B142-32229C7FEC81}">
      <dgm:prSet phldrT="[Текст]" custT="1">
        <dgm:style>
          <a:lnRef idx="2">
            <a:schemeClr val="accent1">
              <a:shade val="50000"/>
            </a:schemeClr>
          </a:lnRef>
          <a:fillRef idx="1">
            <a:schemeClr val="accent1"/>
          </a:fillRef>
          <a:effectRef idx="0">
            <a:schemeClr val="accent1"/>
          </a:effectRef>
          <a:fontRef idx="minor">
            <a:schemeClr val="lt1"/>
          </a:fontRef>
        </dgm:style>
      </dgm:prSet>
      <dgm:spPr/>
      <dgm:t>
        <a:bodyPr/>
        <a:lstStyle/>
        <a:p>
          <a:r>
            <a:rPr lang="bg-BG" sz="1600" dirty="0" smtClean="0"/>
            <a:t>ПРИМЕРИ – </a:t>
          </a:r>
          <a:r>
            <a:rPr lang="en-US" sz="1600" dirty="0" smtClean="0"/>
            <a:t>SELECT, INSERT, UPDATE, DELETE</a:t>
          </a:r>
          <a:endParaRPr lang="bg-BG" sz="1600" dirty="0"/>
        </a:p>
      </dgm:t>
    </dgm:pt>
    <dgm:pt modelId="{F3D633C6-CCE9-4B9A-B09B-79487AE90E2B}" type="parTrans" cxnId="{87ED1221-EF46-40DC-96F7-C708EC87E674}">
      <dgm:prSet/>
      <dgm:spPr/>
      <dgm:t>
        <a:bodyPr/>
        <a:lstStyle/>
        <a:p>
          <a:endParaRPr lang="en-US"/>
        </a:p>
      </dgm:t>
    </dgm:pt>
    <dgm:pt modelId="{212270EE-21E0-4B23-88D2-CF7345E57C74}" type="sibTrans" cxnId="{87ED1221-EF46-40DC-96F7-C708EC87E674}">
      <dgm:prSet/>
      <dgm:spPr/>
      <dgm:t>
        <a:bodyPr/>
        <a:lstStyle/>
        <a:p>
          <a:endParaRPr lang="en-US"/>
        </a:p>
      </dgm:t>
    </dgm:pt>
    <dgm:pt modelId="{85C0510E-168D-4E4E-AB9E-36E54434B4EA}">
      <dgm:prSet phldrT="[Текст]" custT="1">
        <dgm:style>
          <a:lnRef idx="2">
            <a:schemeClr val="accent1">
              <a:shade val="50000"/>
            </a:schemeClr>
          </a:lnRef>
          <a:fillRef idx="1">
            <a:schemeClr val="accent1"/>
          </a:fillRef>
          <a:effectRef idx="0">
            <a:schemeClr val="accent1"/>
          </a:effectRef>
          <a:fontRef idx="minor">
            <a:schemeClr val="lt1"/>
          </a:fontRef>
        </dgm:style>
      </dgm:prSet>
      <dgm:spPr/>
      <dgm:t>
        <a:bodyPr/>
        <a:lstStyle/>
        <a:p>
          <a:r>
            <a:rPr lang="bg-BG" sz="1600" dirty="0" smtClean="0"/>
            <a:t>ПРИМЕРИ – </a:t>
          </a:r>
          <a:r>
            <a:rPr lang="en-US" sz="1600" dirty="0" smtClean="0"/>
            <a:t>CREATE, ALTER, DROP</a:t>
          </a:r>
          <a:endParaRPr lang="bg-BG" sz="1600" baseline="-25000" dirty="0"/>
        </a:p>
      </dgm:t>
    </dgm:pt>
    <dgm:pt modelId="{D87E867E-0637-481D-82DC-0234735B9BE0}" type="parTrans" cxnId="{B80CBD1C-356A-442C-833A-40FA4ABB8CA6}">
      <dgm:prSet/>
      <dgm:spPr/>
      <dgm:t>
        <a:bodyPr/>
        <a:lstStyle/>
        <a:p>
          <a:endParaRPr lang="en-US"/>
        </a:p>
      </dgm:t>
    </dgm:pt>
    <dgm:pt modelId="{669995FD-1668-45AC-9B1D-A814F3CF59FA}" type="sibTrans" cxnId="{B80CBD1C-356A-442C-833A-40FA4ABB8CA6}">
      <dgm:prSet/>
      <dgm:spPr/>
      <dgm:t>
        <a:bodyPr/>
        <a:lstStyle/>
        <a:p>
          <a:endParaRPr lang="en-US"/>
        </a:p>
      </dgm:t>
    </dgm:pt>
    <dgm:pt modelId="{3C0B4B7A-E1F0-4937-9719-42860DCBF033}">
      <dgm:prSet phldrT="[Текст]">
        <dgm:style>
          <a:lnRef idx="2">
            <a:schemeClr val="accent1">
              <a:shade val="50000"/>
            </a:schemeClr>
          </a:lnRef>
          <a:fillRef idx="1">
            <a:schemeClr val="accent1"/>
          </a:fillRef>
          <a:effectRef idx="0">
            <a:schemeClr val="accent1"/>
          </a:effectRef>
          <a:fontRef idx="minor">
            <a:schemeClr val="lt1"/>
          </a:fontRef>
        </dgm:style>
      </dgm:prSet>
      <dgm:spPr/>
      <dgm:t>
        <a:bodyPr/>
        <a:lstStyle/>
        <a:p>
          <a:r>
            <a:rPr lang="en-US" b="1" dirty="0" smtClean="0"/>
            <a:t>SQL/PERSISTENT STORED MODULES</a:t>
          </a:r>
        </a:p>
      </dgm:t>
    </dgm:pt>
    <dgm:pt modelId="{36A9F76D-EA03-4724-B86B-065E38641D32}" type="parTrans" cxnId="{FA1C0D1B-FF75-4AC0-91B8-611E843FE240}">
      <dgm:prSet/>
      <dgm:spPr/>
      <dgm:t>
        <a:bodyPr/>
        <a:lstStyle/>
        <a:p>
          <a:endParaRPr lang="en-US"/>
        </a:p>
      </dgm:t>
    </dgm:pt>
    <dgm:pt modelId="{65130939-B745-4DDC-A8C3-581EDC87E593}" type="sibTrans" cxnId="{FA1C0D1B-FF75-4AC0-91B8-611E843FE240}">
      <dgm:prSet/>
      <dgm:spPr/>
      <dgm:t>
        <a:bodyPr/>
        <a:lstStyle/>
        <a:p>
          <a:endParaRPr lang="en-US"/>
        </a:p>
      </dgm:t>
    </dgm:pt>
    <dgm:pt modelId="{8E7A838F-C662-4F82-8C7C-34DE3AC2FCA6}">
      <dgm:prSet phldrT="[Текст]">
        <dgm:style>
          <a:lnRef idx="2">
            <a:schemeClr val="accent1">
              <a:shade val="50000"/>
            </a:schemeClr>
          </a:lnRef>
          <a:fillRef idx="1">
            <a:schemeClr val="accent1"/>
          </a:fillRef>
          <a:effectRef idx="0">
            <a:schemeClr val="accent1"/>
          </a:effectRef>
          <a:fontRef idx="minor">
            <a:schemeClr val="lt1"/>
          </a:fontRef>
        </dgm:style>
      </dgm:prSet>
      <dgm:spPr/>
      <dgm:t>
        <a:bodyPr/>
        <a:lstStyle/>
        <a:p>
          <a:r>
            <a:rPr lang="bg-BG" dirty="0" smtClean="0"/>
            <a:t>ПРОЦЕДУРЕН ЕЗИК ЗА </a:t>
          </a:r>
          <a:r>
            <a:rPr lang="en-US" dirty="0" smtClean="0"/>
            <a:t>STORED PROCEDURES</a:t>
          </a:r>
          <a:endParaRPr lang="bg-BG" baseline="-25000" dirty="0"/>
        </a:p>
      </dgm:t>
    </dgm:pt>
    <dgm:pt modelId="{3B609CBB-8CE5-43A9-9D48-D1B3D370458F}" type="sibTrans" cxnId="{E303D9BA-ECBB-4DF1-8FCD-51A8645A7C6A}">
      <dgm:prSet/>
      <dgm:spPr/>
      <dgm:t>
        <a:bodyPr/>
        <a:lstStyle/>
        <a:p>
          <a:endParaRPr lang="en-US"/>
        </a:p>
      </dgm:t>
    </dgm:pt>
    <dgm:pt modelId="{B5CA70E6-95A4-47BF-80B8-D10A94A59CE1}" type="parTrans" cxnId="{E303D9BA-ECBB-4DF1-8FCD-51A8645A7C6A}">
      <dgm:prSet/>
      <dgm:spPr/>
      <dgm:t>
        <a:bodyPr/>
        <a:lstStyle/>
        <a:p>
          <a:endParaRPr lang="en-US"/>
        </a:p>
      </dgm:t>
    </dgm:pt>
    <dgm:pt modelId="{F1594D30-9F52-4645-9A2E-8DE28D028272}">
      <dgm:prSet phldrT="[Текст]">
        <dgm:style>
          <a:lnRef idx="2">
            <a:schemeClr val="accent1">
              <a:shade val="50000"/>
            </a:schemeClr>
          </a:lnRef>
          <a:fillRef idx="1">
            <a:schemeClr val="accent1"/>
          </a:fillRef>
          <a:effectRef idx="0">
            <a:schemeClr val="accent1"/>
          </a:effectRef>
          <a:fontRef idx="minor">
            <a:schemeClr val="lt1"/>
          </a:fontRef>
        </dgm:style>
      </dgm:prSet>
      <dgm:spPr/>
      <dgm:t>
        <a:bodyPr/>
        <a:lstStyle/>
        <a:p>
          <a:r>
            <a:rPr lang="bg-BG" dirty="0" smtClean="0"/>
            <a:t>ПРИМЕРИ – </a:t>
          </a:r>
          <a:r>
            <a:rPr lang="en-US" dirty="0" smtClean="0"/>
            <a:t>PL/SQL,. TRANSACT-SQL</a:t>
          </a:r>
          <a:endParaRPr lang="bg-BG" dirty="0"/>
        </a:p>
      </dgm:t>
    </dgm:pt>
    <dgm:pt modelId="{7F048196-4B66-48F4-8421-0ADD6ECF1721}" type="parTrans" cxnId="{FA22AFE1-5F25-41B0-BF8E-3A43EFF76238}">
      <dgm:prSet/>
      <dgm:spPr/>
      <dgm:t>
        <a:bodyPr/>
        <a:lstStyle/>
        <a:p>
          <a:endParaRPr lang="en-US"/>
        </a:p>
      </dgm:t>
    </dgm:pt>
    <dgm:pt modelId="{4232CA9B-A044-499D-880A-D7C8A288C16F}" type="sibTrans" cxnId="{FA22AFE1-5F25-41B0-BF8E-3A43EFF76238}">
      <dgm:prSet/>
      <dgm:spPr/>
      <dgm:t>
        <a:bodyPr/>
        <a:lstStyle/>
        <a:p>
          <a:endParaRPr lang="en-US"/>
        </a:p>
      </dgm:t>
    </dgm:pt>
    <dgm:pt modelId="{F96275BC-3E8D-421D-AD16-B34CD6B82BAE}" type="pres">
      <dgm:prSet presAssocID="{42ACD194-54E7-42E0-9569-0E4BC6E903AC}" presName="linear" presStyleCnt="0">
        <dgm:presLayoutVars>
          <dgm:dir/>
          <dgm:resizeHandles val="exact"/>
        </dgm:presLayoutVars>
      </dgm:prSet>
      <dgm:spPr/>
      <dgm:t>
        <a:bodyPr/>
        <a:lstStyle/>
        <a:p>
          <a:endParaRPr lang="en-US"/>
        </a:p>
      </dgm:t>
    </dgm:pt>
    <dgm:pt modelId="{F302CD55-40DB-4F80-BD97-ACF2C34C52DE}" type="pres">
      <dgm:prSet presAssocID="{CDFA692F-BCBC-4347-83CC-BF4145695B14}" presName="comp" presStyleCnt="0"/>
      <dgm:spPr/>
    </dgm:pt>
    <dgm:pt modelId="{358FBA72-4DCD-4BDC-AAA4-0D7BDBEAEAC8}" type="pres">
      <dgm:prSet presAssocID="{CDFA692F-BCBC-4347-83CC-BF4145695B14}" presName="box" presStyleLbl="node1" presStyleIdx="0" presStyleCnt="3" custLinFactNeighborY="-1000"/>
      <dgm:spPr/>
      <dgm:t>
        <a:bodyPr/>
        <a:lstStyle/>
        <a:p>
          <a:endParaRPr lang="bg-BG"/>
        </a:p>
      </dgm:t>
    </dgm:pt>
    <dgm:pt modelId="{C196CD32-9480-4F3F-901A-CD4A0D9B278F}" type="pres">
      <dgm:prSet presAssocID="{CDFA692F-BCBC-4347-83CC-BF4145695B14}" presName="img" presStyleLbl="fgImgPlace1" presStyleIdx="0" presStyleCnt="3"/>
      <dgm:spPr>
        <a:blipFill rotWithShape="1">
          <a:blip xmlns:r="http://schemas.openxmlformats.org/officeDocument/2006/relationships" r:embed="rId1"/>
          <a:stretch>
            <a:fillRect/>
          </a:stretch>
        </a:blipFill>
      </dgm:spPr>
      <dgm:t>
        <a:bodyPr/>
        <a:lstStyle/>
        <a:p>
          <a:endParaRPr lang="bg-BG"/>
        </a:p>
      </dgm:t>
    </dgm:pt>
    <dgm:pt modelId="{5803CF3E-4A2D-4333-ACE9-16C59CD95280}" type="pres">
      <dgm:prSet presAssocID="{CDFA692F-BCBC-4347-83CC-BF4145695B14}" presName="text" presStyleLbl="node1" presStyleIdx="0" presStyleCnt="3">
        <dgm:presLayoutVars>
          <dgm:bulletEnabled val="1"/>
        </dgm:presLayoutVars>
      </dgm:prSet>
      <dgm:spPr/>
      <dgm:t>
        <a:bodyPr/>
        <a:lstStyle/>
        <a:p>
          <a:endParaRPr lang="bg-BG"/>
        </a:p>
      </dgm:t>
    </dgm:pt>
    <dgm:pt modelId="{CECF1F95-92D3-4EEB-88AF-5920E8EA8D61}" type="pres">
      <dgm:prSet presAssocID="{5D6742D6-FE57-4387-855A-33C065F53C41}" presName="spacer" presStyleCnt="0"/>
      <dgm:spPr/>
    </dgm:pt>
    <dgm:pt modelId="{26CD29F4-C766-4B00-B485-66FB43604F57}" type="pres">
      <dgm:prSet presAssocID="{57E298B0-8B0C-448E-A2ED-3D42BCB5E443}" presName="comp" presStyleCnt="0"/>
      <dgm:spPr/>
    </dgm:pt>
    <dgm:pt modelId="{DB213D1A-61DB-40D3-BD8F-A337D0E133C5}" type="pres">
      <dgm:prSet presAssocID="{57E298B0-8B0C-448E-A2ED-3D42BCB5E443}" presName="box" presStyleLbl="node1" presStyleIdx="1" presStyleCnt="3"/>
      <dgm:spPr/>
      <dgm:t>
        <a:bodyPr/>
        <a:lstStyle/>
        <a:p>
          <a:endParaRPr lang="bg-BG"/>
        </a:p>
      </dgm:t>
    </dgm:pt>
    <dgm:pt modelId="{5DE37156-C141-4134-8C5D-FA03750562FA}" type="pres">
      <dgm:prSet presAssocID="{57E298B0-8B0C-448E-A2ED-3D42BCB5E443}" presName="img" presStyleLbl="fgImgPlace1" presStyleIdx="1" presStyleCnt="3"/>
      <dgm:spPr>
        <a:blipFill rotWithShape="1">
          <a:blip xmlns:r="http://schemas.openxmlformats.org/officeDocument/2006/relationships" r:embed="rId2"/>
          <a:stretch>
            <a:fillRect/>
          </a:stretch>
        </a:blipFill>
      </dgm:spPr>
      <dgm:t>
        <a:bodyPr/>
        <a:lstStyle/>
        <a:p>
          <a:endParaRPr lang="en-US"/>
        </a:p>
      </dgm:t>
    </dgm:pt>
    <dgm:pt modelId="{FB31B58E-0BB5-484B-B021-D978489C62F0}" type="pres">
      <dgm:prSet presAssocID="{57E298B0-8B0C-448E-A2ED-3D42BCB5E443}" presName="text" presStyleLbl="node1" presStyleIdx="1" presStyleCnt="3">
        <dgm:presLayoutVars>
          <dgm:bulletEnabled val="1"/>
        </dgm:presLayoutVars>
      </dgm:prSet>
      <dgm:spPr/>
      <dgm:t>
        <a:bodyPr/>
        <a:lstStyle/>
        <a:p>
          <a:endParaRPr lang="bg-BG"/>
        </a:p>
      </dgm:t>
    </dgm:pt>
    <dgm:pt modelId="{80E2E61C-DE87-4148-831F-0B0D99586884}" type="pres">
      <dgm:prSet presAssocID="{C751DE03-5600-4743-8A4F-568223C1EA80}" presName="spacer" presStyleCnt="0"/>
      <dgm:spPr/>
    </dgm:pt>
    <dgm:pt modelId="{A5921E38-DDB6-41B2-8DA0-FD04E51914FF}" type="pres">
      <dgm:prSet presAssocID="{3C0B4B7A-E1F0-4937-9719-42860DCBF033}" presName="comp" presStyleCnt="0"/>
      <dgm:spPr/>
    </dgm:pt>
    <dgm:pt modelId="{1819C330-04E6-474B-9DBA-26C174A21D74}" type="pres">
      <dgm:prSet presAssocID="{3C0B4B7A-E1F0-4937-9719-42860DCBF033}" presName="box" presStyleLbl="node1" presStyleIdx="2" presStyleCnt="3"/>
      <dgm:spPr/>
      <dgm:t>
        <a:bodyPr/>
        <a:lstStyle/>
        <a:p>
          <a:endParaRPr lang="en-US"/>
        </a:p>
      </dgm:t>
    </dgm:pt>
    <dgm:pt modelId="{8DBC72E0-330C-4546-A299-453C764712BF}" type="pres">
      <dgm:prSet presAssocID="{3C0B4B7A-E1F0-4937-9719-42860DCBF033}" presName="img" presStyleLbl="fgImgPlace1" presStyleIdx="2" presStyleCnt="3"/>
      <dgm:spPr>
        <a:blipFill rotWithShape="1">
          <a:blip xmlns:r="http://schemas.openxmlformats.org/officeDocument/2006/relationships" r:embed="rId3"/>
          <a:stretch>
            <a:fillRect/>
          </a:stretch>
        </a:blipFill>
      </dgm:spPr>
      <dgm:t>
        <a:bodyPr/>
        <a:lstStyle/>
        <a:p>
          <a:endParaRPr lang="en-US"/>
        </a:p>
      </dgm:t>
    </dgm:pt>
    <dgm:pt modelId="{9FF44C94-CEC4-405F-AA3E-F1D4A2515D8C}" type="pres">
      <dgm:prSet presAssocID="{3C0B4B7A-E1F0-4937-9719-42860DCBF033}" presName="text" presStyleLbl="node1" presStyleIdx="2" presStyleCnt="3">
        <dgm:presLayoutVars>
          <dgm:bulletEnabled val="1"/>
        </dgm:presLayoutVars>
      </dgm:prSet>
      <dgm:spPr/>
      <dgm:t>
        <a:bodyPr/>
        <a:lstStyle/>
        <a:p>
          <a:endParaRPr lang="en-US"/>
        </a:p>
      </dgm:t>
    </dgm:pt>
  </dgm:ptLst>
  <dgm:cxnLst>
    <dgm:cxn modelId="{59B097B5-AD26-498B-8A2E-ED2075C6D686}" srcId="{42ACD194-54E7-42E0-9569-0E4BC6E903AC}" destId="{CDFA692F-BCBC-4347-83CC-BF4145695B14}" srcOrd="0" destOrd="0" parTransId="{A4098BC6-4C81-4400-B204-8E36F9F5E421}" sibTransId="{5D6742D6-FE57-4387-855A-33C065F53C41}"/>
    <dgm:cxn modelId="{22312F7F-0775-4C52-9AEF-08DB2861E539}" type="presOf" srcId="{8E7A838F-C662-4F82-8C7C-34DE3AC2FCA6}" destId="{9FF44C94-CEC4-405F-AA3E-F1D4A2515D8C}" srcOrd="1" destOrd="1" presId="urn:microsoft.com/office/officeart/2005/8/layout/vList4#1"/>
    <dgm:cxn modelId="{1D1B13A3-5457-4A67-BD10-8520BBD14906}" type="presOf" srcId="{3C0B4B7A-E1F0-4937-9719-42860DCBF033}" destId="{1819C330-04E6-474B-9DBA-26C174A21D74}" srcOrd="0" destOrd="0" presId="urn:microsoft.com/office/officeart/2005/8/layout/vList4#1"/>
    <dgm:cxn modelId="{FA1C0D1B-FF75-4AC0-91B8-611E843FE240}" srcId="{42ACD194-54E7-42E0-9569-0E4BC6E903AC}" destId="{3C0B4B7A-E1F0-4937-9719-42860DCBF033}" srcOrd="2" destOrd="0" parTransId="{36A9F76D-EA03-4724-B86B-065E38641D32}" sibTransId="{65130939-B745-4DDC-A8C3-581EDC87E593}"/>
    <dgm:cxn modelId="{22BFD0BB-B1A9-4E49-8258-7F4576EC59B4}" type="presOf" srcId="{799F29B2-1CFB-4523-B142-32229C7FEC81}" destId="{358FBA72-4DCD-4BDC-AAA4-0D7BDBEAEAC8}" srcOrd="0" destOrd="2" presId="urn:microsoft.com/office/officeart/2005/8/layout/vList4#1"/>
    <dgm:cxn modelId="{1C85EB56-4042-4484-B313-D9B776A760EB}" srcId="{CDFA692F-BCBC-4347-83CC-BF4145695B14}" destId="{15540D6C-15DD-425B-A50A-210E64D0F2D2}" srcOrd="0" destOrd="0" parTransId="{743C4AEC-F73C-4FD4-BC67-552A16C5A1DF}" sibTransId="{93D3C016-E8E7-4EAD-8B55-33769EC8B731}"/>
    <dgm:cxn modelId="{E303D9BA-ECBB-4DF1-8FCD-51A8645A7C6A}" srcId="{3C0B4B7A-E1F0-4937-9719-42860DCBF033}" destId="{8E7A838F-C662-4F82-8C7C-34DE3AC2FCA6}" srcOrd="0" destOrd="0" parTransId="{B5CA70E6-95A4-47BF-80B8-D10A94A59CE1}" sibTransId="{3B609CBB-8CE5-43A9-9D48-D1B3D370458F}"/>
    <dgm:cxn modelId="{64D2B64F-C35D-4E14-8488-F5FB325CA243}" type="presOf" srcId="{8E7A838F-C662-4F82-8C7C-34DE3AC2FCA6}" destId="{1819C330-04E6-474B-9DBA-26C174A21D74}" srcOrd="0" destOrd="1" presId="urn:microsoft.com/office/officeart/2005/8/layout/vList4#1"/>
    <dgm:cxn modelId="{1EB0C39C-BE9C-49FE-82A4-429E27060807}" type="presOf" srcId="{799F29B2-1CFB-4523-B142-32229C7FEC81}" destId="{5803CF3E-4A2D-4333-ACE9-16C59CD95280}" srcOrd="1" destOrd="2" presId="urn:microsoft.com/office/officeart/2005/8/layout/vList4#1"/>
    <dgm:cxn modelId="{DB955911-AAFA-48AC-AAEF-B90E120F0513}" type="presOf" srcId="{85C0510E-168D-4E4E-AB9E-36E54434B4EA}" destId="{DB213D1A-61DB-40D3-BD8F-A337D0E133C5}" srcOrd="0" destOrd="2" presId="urn:microsoft.com/office/officeart/2005/8/layout/vList4#1"/>
    <dgm:cxn modelId="{06E409CC-3908-4CCC-BE57-7C413AE84F8F}" type="presOf" srcId="{15540D6C-15DD-425B-A50A-210E64D0F2D2}" destId="{5803CF3E-4A2D-4333-ACE9-16C59CD95280}" srcOrd="1" destOrd="1" presId="urn:microsoft.com/office/officeart/2005/8/layout/vList4#1"/>
    <dgm:cxn modelId="{E3DBA581-8724-4C13-8588-B5262B3ABE0B}" type="presOf" srcId="{15540D6C-15DD-425B-A50A-210E64D0F2D2}" destId="{358FBA72-4DCD-4BDC-AAA4-0D7BDBEAEAC8}" srcOrd="0" destOrd="1" presId="urn:microsoft.com/office/officeart/2005/8/layout/vList4#1"/>
    <dgm:cxn modelId="{90FD4884-7E7B-49A0-9669-5BDFEEE03401}" type="presOf" srcId="{CDFA692F-BCBC-4347-83CC-BF4145695B14}" destId="{5803CF3E-4A2D-4333-ACE9-16C59CD95280}" srcOrd="1" destOrd="0" presId="urn:microsoft.com/office/officeart/2005/8/layout/vList4#1"/>
    <dgm:cxn modelId="{DAABE77D-18F7-44A8-B74A-32D9CD7875FF}" type="presOf" srcId="{F1594D30-9F52-4645-9A2E-8DE28D028272}" destId="{9FF44C94-CEC4-405F-AA3E-F1D4A2515D8C}" srcOrd="1" destOrd="2" presId="urn:microsoft.com/office/officeart/2005/8/layout/vList4#1"/>
    <dgm:cxn modelId="{33A82F9B-DBC6-4FC5-97AD-C3819EDD2619}" type="presOf" srcId="{7A5AFCA4-725C-450F-A1C2-C987BE34043D}" destId="{FB31B58E-0BB5-484B-B021-D978489C62F0}" srcOrd="1" destOrd="1" presId="urn:microsoft.com/office/officeart/2005/8/layout/vList4#1"/>
    <dgm:cxn modelId="{7D10E52C-CF69-449D-AD87-8EE1B42E07CD}" type="presOf" srcId="{85C0510E-168D-4E4E-AB9E-36E54434B4EA}" destId="{FB31B58E-0BB5-484B-B021-D978489C62F0}" srcOrd="1" destOrd="2" presId="urn:microsoft.com/office/officeart/2005/8/layout/vList4#1"/>
    <dgm:cxn modelId="{12C54BE1-3846-489E-868C-1865808E221A}" srcId="{42ACD194-54E7-42E0-9569-0E4BC6E903AC}" destId="{57E298B0-8B0C-448E-A2ED-3D42BCB5E443}" srcOrd="1" destOrd="0" parTransId="{0E2CC9D5-2951-4688-B3DA-74FCCC18FB9B}" sibTransId="{C751DE03-5600-4743-8A4F-568223C1EA80}"/>
    <dgm:cxn modelId="{510DEB16-F8D6-4443-A337-8E07815C5CCD}" type="presOf" srcId="{57E298B0-8B0C-448E-A2ED-3D42BCB5E443}" destId="{DB213D1A-61DB-40D3-BD8F-A337D0E133C5}" srcOrd="0" destOrd="0" presId="urn:microsoft.com/office/officeart/2005/8/layout/vList4#1"/>
    <dgm:cxn modelId="{B80CBD1C-356A-442C-833A-40FA4ABB8CA6}" srcId="{57E298B0-8B0C-448E-A2ED-3D42BCB5E443}" destId="{85C0510E-168D-4E4E-AB9E-36E54434B4EA}" srcOrd="1" destOrd="0" parTransId="{D87E867E-0637-481D-82DC-0234735B9BE0}" sibTransId="{669995FD-1668-45AC-9B1D-A814F3CF59FA}"/>
    <dgm:cxn modelId="{BD3476C4-DB3A-44D9-95B0-4C2B81BA493B}" type="presOf" srcId="{CDFA692F-BCBC-4347-83CC-BF4145695B14}" destId="{358FBA72-4DCD-4BDC-AAA4-0D7BDBEAEAC8}" srcOrd="0" destOrd="0" presId="urn:microsoft.com/office/officeart/2005/8/layout/vList4#1"/>
    <dgm:cxn modelId="{FA22AFE1-5F25-41B0-BF8E-3A43EFF76238}" srcId="{3C0B4B7A-E1F0-4937-9719-42860DCBF033}" destId="{F1594D30-9F52-4645-9A2E-8DE28D028272}" srcOrd="1" destOrd="0" parTransId="{7F048196-4B66-48F4-8421-0ADD6ECF1721}" sibTransId="{4232CA9B-A044-499D-880A-D7C8A288C16F}"/>
    <dgm:cxn modelId="{559D52F9-6430-42AA-9896-6CAA95E9B64B}" type="presOf" srcId="{42ACD194-54E7-42E0-9569-0E4BC6E903AC}" destId="{F96275BC-3E8D-421D-AD16-B34CD6B82BAE}" srcOrd="0" destOrd="0" presId="urn:microsoft.com/office/officeart/2005/8/layout/vList4#1"/>
    <dgm:cxn modelId="{B73CDC97-363B-4503-9A15-9A854C91B9A2}" type="presOf" srcId="{3C0B4B7A-E1F0-4937-9719-42860DCBF033}" destId="{9FF44C94-CEC4-405F-AA3E-F1D4A2515D8C}" srcOrd="1" destOrd="0" presId="urn:microsoft.com/office/officeart/2005/8/layout/vList4#1"/>
    <dgm:cxn modelId="{0623F936-9554-4B7C-8016-2D3BDBF5B3E2}" type="presOf" srcId="{7A5AFCA4-725C-450F-A1C2-C987BE34043D}" destId="{DB213D1A-61DB-40D3-BD8F-A337D0E133C5}" srcOrd="0" destOrd="1" presId="urn:microsoft.com/office/officeart/2005/8/layout/vList4#1"/>
    <dgm:cxn modelId="{87ED1221-EF46-40DC-96F7-C708EC87E674}" srcId="{CDFA692F-BCBC-4347-83CC-BF4145695B14}" destId="{799F29B2-1CFB-4523-B142-32229C7FEC81}" srcOrd="1" destOrd="0" parTransId="{F3D633C6-CCE9-4B9A-B09B-79487AE90E2B}" sibTransId="{212270EE-21E0-4B23-88D2-CF7345E57C74}"/>
    <dgm:cxn modelId="{BA731928-0C16-4975-9A7B-948601B9DEE6}" type="presOf" srcId="{57E298B0-8B0C-448E-A2ED-3D42BCB5E443}" destId="{FB31B58E-0BB5-484B-B021-D978489C62F0}" srcOrd="1" destOrd="0" presId="urn:microsoft.com/office/officeart/2005/8/layout/vList4#1"/>
    <dgm:cxn modelId="{5D17C1AD-F126-46F3-A4F4-749F742A8B78}" srcId="{57E298B0-8B0C-448E-A2ED-3D42BCB5E443}" destId="{7A5AFCA4-725C-450F-A1C2-C987BE34043D}" srcOrd="0" destOrd="0" parTransId="{36595CA4-F0DC-498C-83B5-1B1A6181CF33}" sibTransId="{842EDC3A-7951-42B4-BE29-3CC018D6A088}"/>
    <dgm:cxn modelId="{1FF3336C-1187-40EC-A781-21729B4A6722}" type="presOf" srcId="{F1594D30-9F52-4645-9A2E-8DE28D028272}" destId="{1819C330-04E6-474B-9DBA-26C174A21D74}" srcOrd="0" destOrd="2" presId="urn:microsoft.com/office/officeart/2005/8/layout/vList4#1"/>
    <dgm:cxn modelId="{982CEFE6-7ED8-45BE-AE31-94D8EE5BAE49}" type="presParOf" srcId="{F96275BC-3E8D-421D-AD16-B34CD6B82BAE}" destId="{F302CD55-40DB-4F80-BD97-ACF2C34C52DE}" srcOrd="0" destOrd="0" presId="urn:microsoft.com/office/officeart/2005/8/layout/vList4#1"/>
    <dgm:cxn modelId="{EF06EAB5-EF18-45D8-AADD-C76A508B5B95}" type="presParOf" srcId="{F302CD55-40DB-4F80-BD97-ACF2C34C52DE}" destId="{358FBA72-4DCD-4BDC-AAA4-0D7BDBEAEAC8}" srcOrd="0" destOrd="0" presId="urn:microsoft.com/office/officeart/2005/8/layout/vList4#1"/>
    <dgm:cxn modelId="{6EDB2BB1-6DC7-4103-BD2B-6ED6E3E1CE47}" type="presParOf" srcId="{F302CD55-40DB-4F80-BD97-ACF2C34C52DE}" destId="{C196CD32-9480-4F3F-901A-CD4A0D9B278F}" srcOrd="1" destOrd="0" presId="urn:microsoft.com/office/officeart/2005/8/layout/vList4#1"/>
    <dgm:cxn modelId="{A2B57B51-1F49-42FD-A06C-31CA2CD10BBF}" type="presParOf" srcId="{F302CD55-40DB-4F80-BD97-ACF2C34C52DE}" destId="{5803CF3E-4A2D-4333-ACE9-16C59CD95280}" srcOrd="2" destOrd="0" presId="urn:microsoft.com/office/officeart/2005/8/layout/vList4#1"/>
    <dgm:cxn modelId="{DBF00BD4-A8B0-4067-BC4C-DBF8C13DE81F}" type="presParOf" srcId="{F96275BC-3E8D-421D-AD16-B34CD6B82BAE}" destId="{CECF1F95-92D3-4EEB-88AF-5920E8EA8D61}" srcOrd="1" destOrd="0" presId="urn:microsoft.com/office/officeart/2005/8/layout/vList4#1"/>
    <dgm:cxn modelId="{D6DCFCCD-6574-484B-B4DC-8B1247F871E6}" type="presParOf" srcId="{F96275BC-3E8D-421D-AD16-B34CD6B82BAE}" destId="{26CD29F4-C766-4B00-B485-66FB43604F57}" srcOrd="2" destOrd="0" presId="urn:microsoft.com/office/officeart/2005/8/layout/vList4#1"/>
    <dgm:cxn modelId="{BF2D623A-A00C-4777-95D4-F7713249DF65}" type="presParOf" srcId="{26CD29F4-C766-4B00-B485-66FB43604F57}" destId="{DB213D1A-61DB-40D3-BD8F-A337D0E133C5}" srcOrd="0" destOrd="0" presId="urn:microsoft.com/office/officeart/2005/8/layout/vList4#1"/>
    <dgm:cxn modelId="{057CD016-ED96-4157-8C11-121A7B40DCAD}" type="presParOf" srcId="{26CD29F4-C766-4B00-B485-66FB43604F57}" destId="{5DE37156-C141-4134-8C5D-FA03750562FA}" srcOrd="1" destOrd="0" presId="urn:microsoft.com/office/officeart/2005/8/layout/vList4#1"/>
    <dgm:cxn modelId="{9294C4C8-D8FD-4C27-819E-17509FE76B07}" type="presParOf" srcId="{26CD29F4-C766-4B00-B485-66FB43604F57}" destId="{FB31B58E-0BB5-484B-B021-D978489C62F0}" srcOrd="2" destOrd="0" presId="urn:microsoft.com/office/officeart/2005/8/layout/vList4#1"/>
    <dgm:cxn modelId="{5C7C9A7D-B140-49EB-91CA-FAAE69687622}" type="presParOf" srcId="{F96275BC-3E8D-421D-AD16-B34CD6B82BAE}" destId="{80E2E61C-DE87-4148-831F-0B0D99586884}" srcOrd="3" destOrd="0" presId="urn:microsoft.com/office/officeart/2005/8/layout/vList4#1"/>
    <dgm:cxn modelId="{3622030A-8731-4F10-8986-8F9669528667}" type="presParOf" srcId="{F96275BC-3E8D-421D-AD16-B34CD6B82BAE}" destId="{A5921E38-DDB6-41B2-8DA0-FD04E51914FF}" srcOrd="4" destOrd="0" presId="urn:microsoft.com/office/officeart/2005/8/layout/vList4#1"/>
    <dgm:cxn modelId="{8E2E68E5-D912-4BD7-B794-A730C89662CF}" type="presParOf" srcId="{A5921E38-DDB6-41B2-8DA0-FD04E51914FF}" destId="{1819C330-04E6-474B-9DBA-26C174A21D74}" srcOrd="0" destOrd="0" presId="urn:microsoft.com/office/officeart/2005/8/layout/vList4#1"/>
    <dgm:cxn modelId="{D38623C6-654C-41E5-B3CB-3147045242B5}" type="presParOf" srcId="{A5921E38-DDB6-41B2-8DA0-FD04E51914FF}" destId="{8DBC72E0-330C-4546-A299-453C764712BF}" srcOrd="1" destOrd="0" presId="urn:microsoft.com/office/officeart/2005/8/layout/vList4#1"/>
    <dgm:cxn modelId="{A76BC806-52B5-4A78-985D-6CA3141F8223}" type="presParOf" srcId="{A5921E38-DDB6-41B2-8DA0-FD04E51914FF}" destId="{9FF44C94-CEC4-405F-AA3E-F1D4A2515D8C}" srcOrd="2" destOrd="0" presId="urn:microsoft.com/office/officeart/2005/8/layout/vList4#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2ACD194-54E7-42E0-9569-0E4BC6E903AC}" type="doc">
      <dgm:prSet loTypeId="urn:microsoft.com/office/officeart/2005/8/layout/vList4#1" loCatId="list" qsTypeId="urn:microsoft.com/office/officeart/2005/8/quickstyle/simple1" qsCatId="simple" csTypeId="urn:microsoft.com/office/officeart/2005/8/colors/accent1_2" csCatId="accent1" phldr="1"/>
      <dgm:spPr/>
      <dgm:t>
        <a:bodyPr/>
        <a:lstStyle/>
        <a:p>
          <a:endParaRPr lang="bg-BG"/>
        </a:p>
      </dgm:t>
    </dgm:pt>
    <dgm:pt modelId="{CDFA692F-BCBC-4347-83CC-BF4145695B14}">
      <dgm:prSet phldrT="[Текст]" custT="1">
        <dgm:style>
          <a:lnRef idx="2">
            <a:schemeClr val="accent1">
              <a:shade val="50000"/>
            </a:schemeClr>
          </a:lnRef>
          <a:fillRef idx="1">
            <a:schemeClr val="accent1"/>
          </a:fillRef>
          <a:effectRef idx="0">
            <a:schemeClr val="accent1"/>
          </a:effectRef>
          <a:fontRef idx="minor">
            <a:schemeClr val="lt1"/>
          </a:fontRef>
        </dgm:style>
      </dgm:prSet>
      <dgm:spPr>
        <a:solidFill>
          <a:schemeClr val="accent1">
            <a:lumMod val="40000"/>
            <a:lumOff val="60000"/>
          </a:schemeClr>
        </a:solidFill>
        <a:ln/>
      </dgm:spPr>
      <dgm:t>
        <a:bodyPr/>
        <a:lstStyle/>
        <a:p>
          <a:r>
            <a:rPr lang="bg-BG" sz="2000" b="1" dirty="0" smtClean="0"/>
            <a:t>ОСНОВИ НА БАЗИТЕ ДАННИ</a:t>
          </a:r>
          <a:endParaRPr lang="bg-BG" sz="2000" b="1" dirty="0"/>
        </a:p>
      </dgm:t>
    </dgm:pt>
    <dgm:pt modelId="{A4098BC6-4C81-4400-B204-8E36F9F5E421}" type="parTrans" cxnId="{59B097B5-AD26-498B-8A2E-ED2075C6D686}">
      <dgm:prSet/>
      <dgm:spPr/>
      <dgm:t>
        <a:bodyPr/>
        <a:lstStyle/>
        <a:p>
          <a:endParaRPr lang="bg-BG"/>
        </a:p>
      </dgm:t>
    </dgm:pt>
    <dgm:pt modelId="{5D6742D6-FE57-4387-855A-33C065F53C41}" type="sibTrans" cxnId="{59B097B5-AD26-498B-8A2E-ED2075C6D686}">
      <dgm:prSet/>
      <dgm:spPr/>
      <dgm:t>
        <a:bodyPr/>
        <a:lstStyle/>
        <a:p>
          <a:endParaRPr lang="bg-BG"/>
        </a:p>
      </dgm:t>
    </dgm:pt>
    <dgm:pt modelId="{57E298B0-8B0C-448E-A2ED-3D42BCB5E443}">
      <dgm:prSet phldrT="[Текст]" custT="1">
        <dgm:style>
          <a:lnRef idx="2">
            <a:schemeClr val="accent1">
              <a:shade val="50000"/>
            </a:schemeClr>
          </a:lnRef>
          <a:fillRef idx="1">
            <a:schemeClr val="accent1"/>
          </a:fillRef>
          <a:effectRef idx="0">
            <a:schemeClr val="accent1"/>
          </a:effectRef>
          <a:fontRef idx="minor">
            <a:schemeClr val="lt1"/>
          </a:fontRef>
        </dgm:style>
      </dgm:prSet>
      <dgm:spPr/>
      <dgm:t>
        <a:bodyPr/>
        <a:lstStyle/>
        <a:p>
          <a:r>
            <a:rPr lang="en-US" sz="2000" b="1" dirty="0" smtClean="0"/>
            <a:t>JDBC</a:t>
          </a:r>
          <a:endParaRPr lang="bg-BG" sz="2000" b="1" dirty="0"/>
        </a:p>
      </dgm:t>
    </dgm:pt>
    <dgm:pt modelId="{0E2CC9D5-2951-4688-B3DA-74FCCC18FB9B}" type="parTrans" cxnId="{12C54BE1-3846-489E-868C-1865808E221A}">
      <dgm:prSet/>
      <dgm:spPr/>
      <dgm:t>
        <a:bodyPr/>
        <a:lstStyle/>
        <a:p>
          <a:endParaRPr lang="bg-BG"/>
        </a:p>
      </dgm:t>
    </dgm:pt>
    <dgm:pt modelId="{C751DE03-5600-4743-8A4F-568223C1EA80}" type="sibTrans" cxnId="{12C54BE1-3846-489E-868C-1865808E221A}">
      <dgm:prSet/>
      <dgm:spPr/>
      <dgm:t>
        <a:bodyPr/>
        <a:lstStyle/>
        <a:p>
          <a:endParaRPr lang="bg-BG"/>
        </a:p>
      </dgm:t>
    </dgm:pt>
    <dgm:pt modelId="{15540D6C-15DD-425B-A50A-210E64D0F2D2}">
      <dgm:prSet phldrT="[Текст]" custT="1">
        <dgm:style>
          <a:lnRef idx="2">
            <a:schemeClr val="accent1">
              <a:shade val="50000"/>
            </a:schemeClr>
          </a:lnRef>
          <a:fillRef idx="1">
            <a:schemeClr val="accent1"/>
          </a:fillRef>
          <a:effectRef idx="0">
            <a:schemeClr val="accent1"/>
          </a:effectRef>
          <a:fontRef idx="minor">
            <a:schemeClr val="lt1"/>
          </a:fontRef>
        </dgm:style>
      </dgm:prSet>
      <dgm:spPr>
        <a:solidFill>
          <a:schemeClr val="accent1">
            <a:lumMod val="40000"/>
            <a:lumOff val="60000"/>
          </a:schemeClr>
        </a:solidFill>
        <a:ln/>
      </dgm:spPr>
      <dgm:t>
        <a:bodyPr/>
        <a:lstStyle/>
        <a:p>
          <a:r>
            <a:rPr lang="bg-BG" sz="1400" dirty="0" smtClean="0"/>
            <a:t>ТАБЛИЦИ</a:t>
          </a:r>
          <a:r>
            <a:rPr lang="en-US" sz="1400" dirty="0" smtClean="0"/>
            <a:t>, </a:t>
          </a:r>
          <a:r>
            <a:rPr lang="bg-BG" sz="1400" dirty="0" smtClean="0"/>
            <a:t>КЛЮЧОВЕ И ОГРАНИЧЕНИЯ</a:t>
          </a:r>
          <a:endParaRPr lang="bg-BG" sz="1400" dirty="0"/>
        </a:p>
      </dgm:t>
    </dgm:pt>
    <dgm:pt modelId="{93D3C016-E8E7-4EAD-8B55-33769EC8B731}" type="sibTrans" cxnId="{1C85EB56-4042-4484-B313-D9B776A760EB}">
      <dgm:prSet/>
      <dgm:spPr/>
      <dgm:t>
        <a:bodyPr/>
        <a:lstStyle/>
        <a:p>
          <a:endParaRPr lang="bg-BG"/>
        </a:p>
      </dgm:t>
    </dgm:pt>
    <dgm:pt modelId="{743C4AEC-F73C-4FD4-BC67-552A16C5A1DF}" type="parTrans" cxnId="{1C85EB56-4042-4484-B313-D9B776A760EB}">
      <dgm:prSet/>
      <dgm:spPr/>
      <dgm:t>
        <a:bodyPr/>
        <a:lstStyle/>
        <a:p>
          <a:endParaRPr lang="bg-BG"/>
        </a:p>
      </dgm:t>
    </dgm:pt>
    <dgm:pt modelId="{45A6B946-DCFF-4926-9584-FF4973FD0632}">
      <dgm:prSet phldrT="[Текст]" custT="1">
        <dgm:style>
          <a:lnRef idx="2">
            <a:schemeClr val="accent1">
              <a:shade val="50000"/>
            </a:schemeClr>
          </a:lnRef>
          <a:fillRef idx="1">
            <a:schemeClr val="accent1"/>
          </a:fillRef>
          <a:effectRef idx="0">
            <a:schemeClr val="accent1"/>
          </a:effectRef>
          <a:fontRef idx="minor">
            <a:schemeClr val="lt1"/>
          </a:fontRef>
        </dgm:style>
      </dgm:prSet>
      <dgm:spPr>
        <a:solidFill>
          <a:schemeClr val="accent1">
            <a:lumMod val="40000"/>
            <a:lumOff val="60000"/>
          </a:schemeClr>
        </a:solidFill>
        <a:ln/>
      </dgm:spPr>
      <dgm:t>
        <a:bodyPr/>
        <a:lstStyle/>
        <a:p>
          <a:r>
            <a:rPr lang="bg-BG" sz="1400" dirty="0" smtClean="0"/>
            <a:t>РЕЛАЦИИ, </a:t>
          </a:r>
          <a:r>
            <a:rPr lang="en-US" sz="1400" dirty="0" smtClean="0"/>
            <a:t>SQL</a:t>
          </a:r>
          <a:endParaRPr lang="bg-BG" sz="1400" dirty="0"/>
        </a:p>
      </dgm:t>
    </dgm:pt>
    <dgm:pt modelId="{4446F6BD-9D49-4181-A710-6B7B793E867D}" type="parTrans" cxnId="{27F75743-0FF9-4D01-AFB3-5A2AFB4B1C7F}">
      <dgm:prSet/>
      <dgm:spPr/>
      <dgm:t>
        <a:bodyPr/>
        <a:lstStyle/>
        <a:p>
          <a:endParaRPr lang="en-US"/>
        </a:p>
      </dgm:t>
    </dgm:pt>
    <dgm:pt modelId="{6651A951-94A1-4F60-95EA-A65A4AE87FB7}" type="sibTrans" cxnId="{27F75743-0FF9-4D01-AFB3-5A2AFB4B1C7F}">
      <dgm:prSet/>
      <dgm:spPr/>
      <dgm:t>
        <a:bodyPr/>
        <a:lstStyle/>
        <a:p>
          <a:endParaRPr lang="en-US"/>
        </a:p>
      </dgm:t>
    </dgm:pt>
    <dgm:pt modelId="{8A87FDC0-F835-464C-9C14-A6719F710A09}">
      <dgm:prSet phldrT="[Текст]" custT="1">
        <dgm:style>
          <a:lnRef idx="2">
            <a:schemeClr val="accent1">
              <a:shade val="50000"/>
            </a:schemeClr>
          </a:lnRef>
          <a:fillRef idx="1">
            <a:schemeClr val="accent1"/>
          </a:fillRef>
          <a:effectRef idx="0">
            <a:schemeClr val="accent1"/>
          </a:effectRef>
          <a:fontRef idx="minor">
            <a:schemeClr val="lt1"/>
          </a:fontRef>
        </dgm:style>
      </dgm:prSet>
      <dgm:spPr>
        <a:solidFill>
          <a:schemeClr val="accent1">
            <a:lumMod val="40000"/>
            <a:lumOff val="60000"/>
          </a:schemeClr>
        </a:solidFill>
      </dgm:spPr>
      <dgm:t>
        <a:bodyPr/>
        <a:lstStyle/>
        <a:p>
          <a:r>
            <a:rPr lang="en-US" sz="2000" b="1" dirty="0" smtClean="0"/>
            <a:t>JPA</a:t>
          </a:r>
          <a:endParaRPr lang="bg-BG" sz="2000" b="1" dirty="0"/>
        </a:p>
      </dgm:t>
    </dgm:pt>
    <dgm:pt modelId="{257BA2E1-B3A7-4132-8A05-0853D23713DC}" type="parTrans" cxnId="{0157FA74-72D7-4631-A916-C0A2F2FAE097}">
      <dgm:prSet/>
      <dgm:spPr/>
      <dgm:t>
        <a:bodyPr/>
        <a:lstStyle/>
        <a:p>
          <a:endParaRPr lang="en-US"/>
        </a:p>
      </dgm:t>
    </dgm:pt>
    <dgm:pt modelId="{7187FAE3-36E1-4920-9560-93A3C1F150D2}" type="sibTrans" cxnId="{0157FA74-72D7-4631-A916-C0A2F2FAE097}">
      <dgm:prSet/>
      <dgm:spPr/>
      <dgm:t>
        <a:bodyPr/>
        <a:lstStyle/>
        <a:p>
          <a:endParaRPr lang="en-US"/>
        </a:p>
      </dgm:t>
    </dgm:pt>
    <dgm:pt modelId="{7C413032-0695-4A5C-9FD8-E728DB246A3E}">
      <dgm:prSet phldrT="[Текст]" custT="1"/>
      <dgm:spPr>
        <a:solidFill>
          <a:schemeClr val="accent1">
            <a:lumMod val="40000"/>
            <a:lumOff val="60000"/>
          </a:schemeClr>
        </a:solidFill>
        <a:ln>
          <a:solidFill>
            <a:schemeClr val="accent1"/>
          </a:solidFill>
        </a:ln>
      </dgm:spPr>
      <dgm:t>
        <a:bodyPr/>
        <a:lstStyle/>
        <a:p>
          <a:r>
            <a:rPr lang="bg-BG" sz="2000" b="1" dirty="0" smtClean="0"/>
            <a:t>ЗАДАЧА</a:t>
          </a:r>
          <a:endParaRPr lang="bg-BG" sz="2000" b="1" dirty="0"/>
        </a:p>
      </dgm:t>
    </dgm:pt>
    <dgm:pt modelId="{169D38F4-3015-4A28-8F6C-B99F6922CAF2}" type="parTrans" cxnId="{00812E05-AF0A-4B62-BBB7-5B04A6AF6A29}">
      <dgm:prSet/>
      <dgm:spPr/>
      <dgm:t>
        <a:bodyPr/>
        <a:lstStyle/>
        <a:p>
          <a:endParaRPr lang="en-US"/>
        </a:p>
      </dgm:t>
    </dgm:pt>
    <dgm:pt modelId="{3EA95BCC-75B3-4976-AD59-5256437D9988}" type="sibTrans" cxnId="{00812E05-AF0A-4B62-BBB7-5B04A6AF6A29}">
      <dgm:prSet/>
      <dgm:spPr/>
      <dgm:t>
        <a:bodyPr/>
        <a:lstStyle/>
        <a:p>
          <a:endParaRPr lang="en-US"/>
        </a:p>
      </dgm:t>
    </dgm:pt>
    <dgm:pt modelId="{F96275BC-3E8D-421D-AD16-B34CD6B82BAE}" type="pres">
      <dgm:prSet presAssocID="{42ACD194-54E7-42E0-9569-0E4BC6E903AC}" presName="linear" presStyleCnt="0">
        <dgm:presLayoutVars>
          <dgm:dir/>
          <dgm:resizeHandles val="exact"/>
        </dgm:presLayoutVars>
      </dgm:prSet>
      <dgm:spPr/>
      <dgm:t>
        <a:bodyPr/>
        <a:lstStyle/>
        <a:p>
          <a:endParaRPr lang="en-US"/>
        </a:p>
      </dgm:t>
    </dgm:pt>
    <dgm:pt modelId="{F302CD55-40DB-4F80-BD97-ACF2C34C52DE}" type="pres">
      <dgm:prSet presAssocID="{CDFA692F-BCBC-4347-83CC-BF4145695B14}" presName="comp" presStyleCnt="0"/>
      <dgm:spPr/>
    </dgm:pt>
    <dgm:pt modelId="{358FBA72-4DCD-4BDC-AAA4-0D7BDBEAEAC8}" type="pres">
      <dgm:prSet presAssocID="{CDFA692F-BCBC-4347-83CC-BF4145695B14}" presName="box" presStyleLbl="node1" presStyleIdx="0" presStyleCnt="4" custLinFactNeighborX="-34375"/>
      <dgm:spPr/>
      <dgm:t>
        <a:bodyPr/>
        <a:lstStyle/>
        <a:p>
          <a:endParaRPr lang="bg-BG"/>
        </a:p>
      </dgm:t>
    </dgm:pt>
    <dgm:pt modelId="{C196CD32-9480-4F3F-901A-CD4A0D9B278F}" type="pres">
      <dgm:prSet presAssocID="{CDFA692F-BCBC-4347-83CC-BF4145695B14}" presName="img" presStyleLbl="fgImgPlace1" presStyleIdx="0" presStyleCnt="4"/>
      <dgm:spPr>
        <a:blipFill rotWithShape="1">
          <a:blip xmlns:r="http://schemas.openxmlformats.org/officeDocument/2006/relationships" r:embed="rId1"/>
          <a:stretch>
            <a:fillRect/>
          </a:stretch>
        </a:blipFill>
      </dgm:spPr>
      <dgm:t>
        <a:bodyPr/>
        <a:lstStyle/>
        <a:p>
          <a:endParaRPr lang="bg-BG"/>
        </a:p>
      </dgm:t>
    </dgm:pt>
    <dgm:pt modelId="{5803CF3E-4A2D-4333-ACE9-16C59CD95280}" type="pres">
      <dgm:prSet presAssocID="{CDFA692F-BCBC-4347-83CC-BF4145695B14}" presName="text" presStyleLbl="node1" presStyleIdx="0" presStyleCnt="4">
        <dgm:presLayoutVars>
          <dgm:bulletEnabled val="1"/>
        </dgm:presLayoutVars>
      </dgm:prSet>
      <dgm:spPr/>
      <dgm:t>
        <a:bodyPr/>
        <a:lstStyle/>
        <a:p>
          <a:endParaRPr lang="bg-BG"/>
        </a:p>
      </dgm:t>
    </dgm:pt>
    <dgm:pt modelId="{CECF1F95-92D3-4EEB-88AF-5920E8EA8D61}" type="pres">
      <dgm:prSet presAssocID="{5D6742D6-FE57-4387-855A-33C065F53C41}" presName="spacer" presStyleCnt="0"/>
      <dgm:spPr/>
    </dgm:pt>
    <dgm:pt modelId="{26CD29F4-C766-4B00-B485-66FB43604F57}" type="pres">
      <dgm:prSet presAssocID="{57E298B0-8B0C-448E-A2ED-3D42BCB5E443}" presName="comp" presStyleCnt="0"/>
      <dgm:spPr/>
    </dgm:pt>
    <dgm:pt modelId="{DB213D1A-61DB-40D3-BD8F-A337D0E133C5}" type="pres">
      <dgm:prSet presAssocID="{57E298B0-8B0C-448E-A2ED-3D42BCB5E443}" presName="box" presStyleLbl="node1" presStyleIdx="1" presStyleCnt="4"/>
      <dgm:spPr/>
      <dgm:t>
        <a:bodyPr/>
        <a:lstStyle/>
        <a:p>
          <a:endParaRPr lang="bg-BG"/>
        </a:p>
      </dgm:t>
    </dgm:pt>
    <dgm:pt modelId="{5DE37156-C141-4134-8C5D-FA03750562FA}" type="pres">
      <dgm:prSet presAssocID="{57E298B0-8B0C-448E-A2ED-3D42BCB5E443}" presName="img" presStyleLbl="fgImgPlace1" presStyleIdx="1" presStyleCnt="4"/>
      <dgm:spPr>
        <a:blipFill dpi="0" rotWithShape="1">
          <a:blip xmlns:r="http://schemas.openxmlformats.org/officeDocument/2006/relationships" r:embed="rId2">
            <a:alphaModFix amt="69000"/>
          </a:blip>
          <a:srcRect/>
          <a:stretch>
            <a:fillRect/>
          </a:stretch>
        </a:blipFill>
      </dgm:spPr>
      <dgm:t>
        <a:bodyPr/>
        <a:lstStyle/>
        <a:p>
          <a:endParaRPr lang="en-US"/>
        </a:p>
      </dgm:t>
    </dgm:pt>
    <dgm:pt modelId="{FB31B58E-0BB5-484B-B021-D978489C62F0}" type="pres">
      <dgm:prSet presAssocID="{57E298B0-8B0C-448E-A2ED-3D42BCB5E443}" presName="text" presStyleLbl="node1" presStyleIdx="1" presStyleCnt="4">
        <dgm:presLayoutVars>
          <dgm:bulletEnabled val="1"/>
        </dgm:presLayoutVars>
      </dgm:prSet>
      <dgm:spPr/>
      <dgm:t>
        <a:bodyPr/>
        <a:lstStyle/>
        <a:p>
          <a:endParaRPr lang="bg-BG"/>
        </a:p>
      </dgm:t>
    </dgm:pt>
    <dgm:pt modelId="{80E2E61C-DE87-4148-831F-0B0D99586884}" type="pres">
      <dgm:prSet presAssocID="{C751DE03-5600-4743-8A4F-568223C1EA80}" presName="spacer" presStyleCnt="0"/>
      <dgm:spPr/>
    </dgm:pt>
    <dgm:pt modelId="{7E5E0D48-3984-4980-87C2-1808A0E55B14}" type="pres">
      <dgm:prSet presAssocID="{8A87FDC0-F835-464C-9C14-A6719F710A09}" presName="comp" presStyleCnt="0"/>
      <dgm:spPr/>
    </dgm:pt>
    <dgm:pt modelId="{2DC12CBF-C4EE-435B-8466-9132035E2980}" type="pres">
      <dgm:prSet presAssocID="{8A87FDC0-F835-464C-9C14-A6719F710A09}" presName="box" presStyleLbl="node1" presStyleIdx="2" presStyleCnt="4" custLinFactNeighborX="-781"/>
      <dgm:spPr/>
      <dgm:t>
        <a:bodyPr/>
        <a:lstStyle/>
        <a:p>
          <a:endParaRPr lang="en-US"/>
        </a:p>
      </dgm:t>
    </dgm:pt>
    <dgm:pt modelId="{5724E6DB-E2AE-4136-9619-D5592969B749}" type="pres">
      <dgm:prSet presAssocID="{8A87FDC0-F835-464C-9C14-A6719F710A09}" presName="img" presStyleLbl="fgImgPlace1" presStyleIdx="2" presStyleCnt="4"/>
      <dgm:spPr>
        <a:blipFill rotWithShape="1">
          <a:blip xmlns:r="http://schemas.openxmlformats.org/officeDocument/2006/relationships" r:embed="rId3"/>
          <a:stretch>
            <a:fillRect/>
          </a:stretch>
        </a:blipFill>
      </dgm:spPr>
      <dgm:t>
        <a:bodyPr/>
        <a:lstStyle/>
        <a:p>
          <a:endParaRPr lang="en-US"/>
        </a:p>
      </dgm:t>
    </dgm:pt>
    <dgm:pt modelId="{89D0A6E2-03D8-4432-8A8F-2E93724E12FF}" type="pres">
      <dgm:prSet presAssocID="{8A87FDC0-F835-464C-9C14-A6719F710A09}" presName="text" presStyleLbl="node1" presStyleIdx="2" presStyleCnt="4">
        <dgm:presLayoutVars>
          <dgm:bulletEnabled val="1"/>
        </dgm:presLayoutVars>
      </dgm:prSet>
      <dgm:spPr/>
      <dgm:t>
        <a:bodyPr/>
        <a:lstStyle/>
        <a:p>
          <a:endParaRPr lang="en-US"/>
        </a:p>
      </dgm:t>
    </dgm:pt>
    <dgm:pt modelId="{8CE5B224-37B5-466A-BC38-D1883295EF2F}" type="pres">
      <dgm:prSet presAssocID="{7187FAE3-36E1-4920-9560-93A3C1F150D2}" presName="spacer" presStyleCnt="0"/>
      <dgm:spPr/>
    </dgm:pt>
    <dgm:pt modelId="{C2676DC5-BBA4-468C-9E03-7942599F0078}" type="pres">
      <dgm:prSet presAssocID="{7C413032-0695-4A5C-9FD8-E728DB246A3E}" presName="comp" presStyleCnt="0"/>
      <dgm:spPr/>
    </dgm:pt>
    <dgm:pt modelId="{65FAAB1D-EAAF-46CD-AE29-C6AB9A7D3E7D}" type="pres">
      <dgm:prSet presAssocID="{7C413032-0695-4A5C-9FD8-E728DB246A3E}" presName="box" presStyleLbl="node1" presStyleIdx="3" presStyleCnt="4" custLinFactNeighborX="-781"/>
      <dgm:spPr/>
      <dgm:t>
        <a:bodyPr/>
        <a:lstStyle/>
        <a:p>
          <a:endParaRPr lang="en-US"/>
        </a:p>
      </dgm:t>
    </dgm:pt>
    <dgm:pt modelId="{93B771BD-C3C7-4D9C-9130-75CB83F97B1B}" type="pres">
      <dgm:prSet presAssocID="{7C413032-0695-4A5C-9FD8-E728DB246A3E}" presName="img" presStyleLbl="fgImgPlace1" presStyleIdx="3" presStyleCnt="4" custLinFactNeighborX="0"/>
      <dgm:spPr>
        <a:blipFill rotWithShape="1">
          <a:blip xmlns:r="http://schemas.openxmlformats.org/officeDocument/2006/relationships" r:embed="rId4"/>
          <a:stretch>
            <a:fillRect/>
          </a:stretch>
        </a:blipFill>
      </dgm:spPr>
      <dgm:t>
        <a:bodyPr/>
        <a:lstStyle/>
        <a:p>
          <a:endParaRPr lang="en-US"/>
        </a:p>
      </dgm:t>
    </dgm:pt>
    <dgm:pt modelId="{4F8275AC-A783-4821-B0A0-92675A88092B}" type="pres">
      <dgm:prSet presAssocID="{7C413032-0695-4A5C-9FD8-E728DB246A3E}" presName="text" presStyleLbl="node1" presStyleIdx="3" presStyleCnt="4">
        <dgm:presLayoutVars>
          <dgm:bulletEnabled val="1"/>
        </dgm:presLayoutVars>
      </dgm:prSet>
      <dgm:spPr/>
      <dgm:t>
        <a:bodyPr/>
        <a:lstStyle/>
        <a:p>
          <a:endParaRPr lang="en-US"/>
        </a:p>
      </dgm:t>
    </dgm:pt>
  </dgm:ptLst>
  <dgm:cxnLst>
    <dgm:cxn modelId="{6C70DA02-B255-4480-B792-B4C93703F7E1}" type="presOf" srcId="{42ACD194-54E7-42E0-9569-0E4BC6E903AC}" destId="{F96275BC-3E8D-421D-AD16-B34CD6B82BAE}" srcOrd="0" destOrd="0" presId="urn:microsoft.com/office/officeart/2005/8/layout/vList4#1"/>
    <dgm:cxn modelId="{1C85EB56-4042-4484-B313-D9B776A760EB}" srcId="{CDFA692F-BCBC-4347-83CC-BF4145695B14}" destId="{15540D6C-15DD-425B-A50A-210E64D0F2D2}" srcOrd="0" destOrd="0" parTransId="{743C4AEC-F73C-4FD4-BC67-552A16C5A1DF}" sibTransId="{93D3C016-E8E7-4EAD-8B55-33769EC8B731}"/>
    <dgm:cxn modelId="{8F87CD1C-B63B-4DA1-BF2F-0B0B57A77693}" type="presOf" srcId="{57E298B0-8B0C-448E-A2ED-3D42BCB5E443}" destId="{FB31B58E-0BB5-484B-B021-D978489C62F0}" srcOrd="1" destOrd="0" presId="urn:microsoft.com/office/officeart/2005/8/layout/vList4#1"/>
    <dgm:cxn modelId="{36103EC4-F5BF-4BA5-B0C2-231C5C9C84D5}" type="presOf" srcId="{7C413032-0695-4A5C-9FD8-E728DB246A3E}" destId="{65FAAB1D-EAAF-46CD-AE29-C6AB9A7D3E7D}" srcOrd="0" destOrd="0" presId="urn:microsoft.com/office/officeart/2005/8/layout/vList4#1"/>
    <dgm:cxn modelId="{929A565A-278A-4EC4-8D7F-59823D005537}" type="presOf" srcId="{CDFA692F-BCBC-4347-83CC-BF4145695B14}" destId="{5803CF3E-4A2D-4333-ACE9-16C59CD95280}" srcOrd="1" destOrd="0" presId="urn:microsoft.com/office/officeart/2005/8/layout/vList4#1"/>
    <dgm:cxn modelId="{A7EBD69A-8B90-40E1-93B3-A9048754EA3B}" type="presOf" srcId="{57E298B0-8B0C-448E-A2ED-3D42BCB5E443}" destId="{DB213D1A-61DB-40D3-BD8F-A337D0E133C5}" srcOrd="0" destOrd="0" presId="urn:microsoft.com/office/officeart/2005/8/layout/vList4#1"/>
    <dgm:cxn modelId="{59B097B5-AD26-498B-8A2E-ED2075C6D686}" srcId="{42ACD194-54E7-42E0-9569-0E4BC6E903AC}" destId="{CDFA692F-BCBC-4347-83CC-BF4145695B14}" srcOrd="0" destOrd="0" parTransId="{A4098BC6-4C81-4400-B204-8E36F9F5E421}" sibTransId="{5D6742D6-FE57-4387-855A-33C065F53C41}"/>
    <dgm:cxn modelId="{6BDC8044-2709-46B1-8549-E66B61122EE3}" type="presOf" srcId="{15540D6C-15DD-425B-A50A-210E64D0F2D2}" destId="{358FBA72-4DCD-4BDC-AAA4-0D7BDBEAEAC8}" srcOrd="0" destOrd="1" presId="urn:microsoft.com/office/officeart/2005/8/layout/vList4#1"/>
    <dgm:cxn modelId="{7B70A85F-4757-4765-9F5E-7720BC3FC89C}" type="presOf" srcId="{8A87FDC0-F835-464C-9C14-A6719F710A09}" destId="{89D0A6E2-03D8-4432-8A8F-2E93724E12FF}" srcOrd="1" destOrd="0" presId="urn:microsoft.com/office/officeart/2005/8/layout/vList4#1"/>
    <dgm:cxn modelId="{00812E05-AF0A-4B62-BBB7-5B04A6AF6A29}" srcId="{42ACD194-54E7-42E0-9569-0E4BC6E903AC}" destId="{7C413032-0695-4A5C-9FD8-E728DB246A3E}" srcOrd="3" destOrd="0" parTransId="{169D38F4-3015-4A28-8F6C-B99F6922CAF2}" sibTransId="{3EA95BCC-75B3-4976-AD59-5256437D9988}"/>
    <dgm:cxn modelId="{9DD2572E-7CE9-4739-A484-1F0013E32D64}" type="presOf" srcId="{CDFA692F-BCBC-4347-83CC-BF4145695B14}" destId="{358FBA72-4DCD-4BDC-AAA4-0D7BDBEAEAC8}" srcOrd="0" destOrd="0" presId="urn:microsoft.com/office/officeart/2005/8/layout/vList4#1"/>
    <dgm:cxn modelId="{66321987-8257-408D-91E0-B249C0AE7D3D}" type="presOf" srcId="{7C413032-0695-4A5C-9FD8-E728DB246A3E}" destId="{4F8275AC-A783-4821-B0A0-92675A88092B}" srcOrd="1" destOrd="0" presId="urn:microsoft.com/office/officeart/2005/8/layout/vList4#1"/>
    <dgm:cxn modelId="{0157FA74-72D7-4631-A916-C0A2F2FAE097}" srcId="{42ACD194-54E7-42E0-9569-0E4BC6E903AC}" destId="{8A87FDC0-F835-464C-9C14-A6719F710A09}" srcOrd="2" destOrd="0" parTransId="{257BA2E1-B3A7-4132-8A05-0853D23713DC}" sibTransId="{7187FAE3-36E1-4920-9560-93A3C1F150D2}"/>
    <dgm:cxn modelId="{639C5C64-92A5-4EA6-B90D-621C73F4BDD6}" type="presOf" srcId="{45A6B946-DCFF-4926-9584-FF4973FD0632}" destId="{5803CF3E-4A2D-4333-ACE9-16C59CD95280}" srcOrd="1" destOrd="2" presId="urn:microsoft.com/office/officeart/2005/8/layout/vList4#1"/>
    <dgm:cxn modelId="{12C54BE1-3846-489E-868C-1865808E221A}" srcId="{42ACD194-54E7-42E0-9569-0E4BC6E903AC}" destId="{57E298B0-8B0C-448E-A2ED-3D42BCB5E443}" srcOrd="1" destOrd="0" parTransId="{0E2CC9D5-2951-4688-B3DA-74FCCC18FB9B}" sibTransId="{C751DE03-5600-4743-8A4F-568223C1EA80}"/>
    <dgm:cxn modelId="{F67DDE95-B76B-4A87-B938-2F0115745DB0}" type="presOf" srcId="{15540D6C-15DD-425B-A50A-210E64D0F2D2}" destId="{5803CF3E-4A2D-4333-ACE9-16C59CD95280}" srcOrd="1" destOrd="1" presId="urn:microsoft.com/office/officeart/2005/8/layout/vList4#1"/>
    <dgm:cxn modelId="{27F75743-0FF9-4D01-AFB3-5A2AFB4B1C7F}" srcId="{CDFA692F-BCBC-4347-83CC-BF4145695B14}" destId="{45A6B946-DCFF-4926-9584-FF4973FD0632}" srcOrd="1" destOrd="0" parTransId="{4446F6BD-9D49-4181-A710-6B7B793E867D}" sibTransId="{6651A951-94A1-4F60-95EA-A65A4AE87FB7}"/>
    <dgm:cxn modelId="{C6C3C957-2C41-4255-BC91-FF0C3FB5B18D}" type="presOf" srcId="{45A6B946-DCFF-4926-9584-FF4973FD0632}" destId="{358FBA72-4DCD-4BDC-AAA4-0D7BDBEAEAC8}" srcOrd="0" destOrd="2" presId="urn:microsoft.com/office/officeart/2005/8/layout/vList4#1"/>
    <dgm:cxn modelId="{254B488A-134A-4DC3-8FB0-36D1272EF822}" type="presOf" srcId="{8A87FDC0-F835-464C-9C14-A6719F710A09}" destId="{2DC12CBF-C4EE-435B-8466-9132035E2980}" srcOrd="0" destOrd="0" presId="urn:microsoft.com/office/officeart/2005/8/layout/vList4#1"/>
    <dgm:cxn modelId="{958D71B8-0A51-41E4-958A-7307EC19820C}" type="presParOf" srcId="{F96275BC-3E8D-421D-AD16-B34CD6B82BAE}" destId="{F302CD55-40DB-4F80-BD97-ACF2C34C52DE}" srcOrd="0" destOrd="0" presId="urn:microsoft.com/office/officeart/2005/8/layout/vList4#1"/>
    <dgm:cxn modelId="{29DD2A93-8917-45E0-91A1-D34ABED263BA}" type="presParOf" srcId="{F302CD55-40DB-4F80-BD97-ACF2C34C52DE}" destId="{358FBA72-4DCD-4BDC-AAA4-0D7BDBEAEAC8}" srcOrd="0" destOrd="0" presId="urn:microsoft.com/office/officeart/2005/8/layout/vList4#1"/>
    <dgm:cxn modelId="{D451CC01-D1A6-42E3-A78A-A818FD514BBB}" type="presParOf" srcId="{F302CD55-40DB-4F80-BD97-ACF2C34C52DE}" destId="{C196CD32-9480-4F3F-901A-CD4A0D9B278F}" srcOrd="1" destOrd="0" presId="urn:microsoft.com/office/officeart/2005/8/layout/vList4#1"/>
    <dgm:cxn modelId="{9A8A7D30-D470-4C41-8A3A-7B60041770C6}" type="presParOf" srcId="{F302CD55-40DB-4F80-BD97-ACF2C34C52DE}" destId="{5803CF3E-4A2D-4333-ACE9-16C59CD95280}" srcOrd="2" destOrd="0" presId="urn:microsoft.com/office/officeart/2005/8/layout/vList4#1"/>
    <dgm:cxn modelId="{32CC3A28-F30F-435D-90BD-B701045B3C7A}" type="presParOf" srcId="{F96275BC-3E8D-421D-AD16-B34CD6B82BAE}" destId="{CECF1F95-92D3-4EEB-88AF-5920E8EA8D61}" srcOrd="1" destOrd="0" presId="urn:microsoft.com/office/officeart/2005/8/layout/vList4#1"/>
    <dgm:cxn modelId="{1DF3B17D-C219-4CBD-8215-1EF1031B37D4}" type="presParOf" srcId="{F96275BC-3E8D-421D-AD16-B34CD6B82BAE}" destId="{26CD29F4-C766-4B00-B485-66FB43604F57}" srcOrd="2" destOrd="0" presId="urn:microsoft.com/office/officeart/2005/8/layout/vList4#1"/>
    <dgm:cxn modelId="{F6AFEBBB-40B9-4006-9F3B-C171C68A94E7}" type="presParOf" srcId="{26CD29F4-C766-4B00-B485-66FB43604F57}" destId="{DB213D1A-61DB-40D3-BD8F-A337D0E133C5}" srcOrd="0" destOrd="0" presId="urn:microsoft.com/office/officeart/2005/8/layout/vList4#1"/>
    <dgm:cxn modelId="{514A967D-D1E3-47CA-BFC9-14767B3817DD}" type="presParOf" srcId="{26CD29F4-C766-4B00-B485-66FB43604F57}" destId="{5DE37156-C141-4134-8C5D-FA03750562FA}" srcOrd="1" destOrd="0" presId="urn:microsoft.com/office/officeart/2005/8/layout/vList4#1"/>
    <dgm:cxn modelId="{786EC2E4-5802-4EF9-B2B9-2B19ABC3A591}" type="presParOf" srcId="{26CD29F4-C766-4B00-B485-66FB43604F57}" destId="{FB31B58E-0BB5-484B-B021-D978489C62F0}" srcOrd="2" destOrd="0" presId="urn:microsoft.com/office/officeart/2005/8/layout/vList4#1"/>
    <dgm:cxn modelId="{862BC045-7296-4461-87AA-E9E193FF9C52}" type="presParOf" srcId="{F96275BC-3E8D-421D-AD16-B34CD6B82BAE}" destId="{80E2E61C-DE87-4148-831F-0B0D99586884}" srcOrd="3" destOrd="0" presId="urn:microsoft.com/office/officeart/2005/8/layout/vList4#1"/>
    <dgm:cxn modelId="{87B62307-D08A-444A-AFD6-1B6AC4714213}" type="presParOf" srcId="{F96275BC-3E8D-421D-AD16-B34CD6B82BAE}" destId="{7E5E0D48-3984-4980-87C2-1808A0E55B14}" srcOrd="4" destOrd="0" presId="urn:microsoft.com/office/officeart/2005/8/layout/vList4#1"/>
    <dgm:cxn modelId="{0B75B8F1-DF20-4776-947D-B784293599F1}" type="presParOf" srcId="{7E5E0D48-3984-4980-87C2-1808A0E55B14}" destId="{2DC12CBF-C4EE-435B-8466-9132035E2980}" srcOrd="0" destOrd="0" presId="urn:microsoft.com/office/officeart/2005/8/layout/vList4#1"/>
    <dgm:cxn modelId="{ABB7FBF9-3769-4CFF-BAA9-0145B9EDBD46}" type="presParOf" srcId="{7E5E0D48-3984-4980-87C2-1808A0E55B14}" destId="{5724E6DB-E2AE-4136-9619-D5592969B749}" srcOrd="1" destOrd="0" presId="urn:microsoft.com/office/officeart/2005/8/layout/vList4#1"/>
    <dgm:cxn modelId="{AB31C94B-74A7-40CF-9486-E749BAFC5BD7}" type="presParOf" srcId="{7E5E0D48-3984-4980-87C2-1808A0E55B14}" destId="{89D0A6E2-03D8-4432-8A8F-2E93724E12FF}" srcOrd="2" destOrd="0" presId="urn:microsoft.com/office/officeart/2005/8/layout/vList4#1"/>
    <dgm:cxn modelId="{68B1BA74-EDC9-4882-90AD-C94275F6DC8B}" type="presParOf" srcId="{F96275BC-3E8D-421D-AD16-B34CD6B82BAE}" destId="{8CE5B224-37B5-466A-BC38-D1883295EF2F}" srcOrd="5" destOrd="0" presId="urn:microsoft.com/office/officeart/2005/8/layout/vList4#1"/>
    <dgm:cxn modelId="{7143D7EF-E5F3-491B-9E00-DE84C94FC25B}" type="presParOf" srcId="{F96275BC-3E8D-421D-AD16-B34CD6B82BAE}" destId="{C2676DC5-BBA4-468C-9E03-7942599F0078}" srcOrd="6" destOrd="0" presId="urn:microsoft.com/office/officeart/2005/8/layout/vList4#1"/>
    <dgm:cxn modelId="{62D5046E-C310-46C4-8955-4055157A7961}" type="presParOf" srcId="{C2676DC5-BBA4-468C-9E03-7942599F0078}" destId="{65FAAB1D-EAAF-46CD-AE29-C6AB9A7D3E7D}" srcOrd="0" destOrd="0" presId="urn:microsoft.com/office/officeart/2005/8/layout/vList4#1"/>
    <dgm:cxn modelId="{60658D77-8144-41F8-A1EE-FEC18EC0B03B}" type="presParOf" srcId="{C2676DC5-BBA4-468C-9E03-7942599F0078}" destId="{93B771BD-C3C7-4D9C-9130-75CB83F97B1B}" srcOrd="1" destOrd="0" presId="urn:microsoft.com/office/officeart/2005/8/layout/vList4#1"/>
    <dgm:cxn modelId="{B23FCE14-0481-4306-B7E7-7D373A98C0BA}" type="presParOf" srcId="{C2676DC5-BBA4-468C-9E03-7942599F0078}" destId="{4F8275AC-A783-4821-B0A0-92675A88092B}" srcOrd="2" destOrd="0" presId="urn:microsoft.com/office/officeart/2005/8/layout/vList4#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2ACD194-54E7-42E0-9569-0E4BC6E903AC}" type="doc">
      <dgm:prSet loTypeId="urn:microsoft.com/office/officeart/2005/8/layout/vList4#1" loCatId="list" qsTypeId="urn:microsoft.com/office/officeart/2005/8/quickstyle/simple1" qsCatId="simple" csTypeId="urn:microsoft.com/office/officeart/2005/8/colors/accent1_2" csCatId="accent1" phldr="1"/>
      <dgm:spPr/>
      <dgm:t>
        <a:bodyPr/>
        <a:lstStyle/>
        <a:p>
          <a:endParaRPr lang="bg-BG"/>
        </a:p>
      </dgm:t>
    </dgm:pt>
    <dgm:pt modelId="{CDFA692F-BCBC-4347-83CC-BF4145695B14}">
      <dgm:prSet phldrT="[Текст]" custT="1">
        <dgm:style>
          <a:lnRef idx="2">
            <a:schemeClr val="accent1">
              <a:shade val="50000"/>
            </a:schemeClr>
          </a:lnRef>
          <a:fillRef idx="1">
            <a:schemeClr val="accent1"/>
          </a:fillRef>
          <a:effectRef idx="0">
            <a:schemeClr val="accent1"/>
          </a:effectRef>
          <a:fontRef idx="minor">
            <a:schemeClr val="lt1"/>
          </a:fontRef>
        </dgm:style>
      </dgm:prSet>
      <dgm:spPr>
        <a:solidFill>
          <a:schemeClr val="accent1">
            <a:lumMod val="40000"/>
            <a:lumOff val="60000"/>
          </a:schemeClr>
        </a:solidFill>
      </dgm:spPr>
      <dgm:t>
        <a:bodyPr/>
        <a:lstStyle/>
        <a:p>
          <a:r>
            <a:rPr lang="bg-BG" sz="2000" b="1" dirty="0" smtClean="0"/>
            <a:t>ОСНОВИ НА БАЗИТЕ ДАННИ</a:t>
          </a:r>
          <a:endParaRPr lang="bg-BG" sz="2000" b="1" dirty="0"/>
        </a:p>
      </dgm:t>
    </dgm:pt>
    <dgm:pt modelId="{A4098BC6-4C81-4400-B204-8E36F9F5E421}" type="parTrans" cxnId="{59B097B5-AD26-498B-8A2E-ED2075C6D686}">
      <dgm:prSet/>
      <dgm:spPr/>
      <dgm:t>
        <a:bodyPr/>
        <a:lstStyle/>
        <a:p>
          <a:endParaRPr lang="bg-BG"/>
        </a:p>
      </dgm:t>
    </dgm:pt>
    <dgm:pt modelId="{5D6742D6-FE57-4387-855A-33C065F53C41}" type="sibTrans" cxnId="{59B097B5-AD26-498B-8A2E-ED2075C6D686}">
      <dgm:prSet/>
      <dgm:spPr/>
      <dgm:t>
        <a:bodyPr/>
        <a:lstStyle/>
        <a:p>
          <a:endParaRPr lang="bg-BG"/>
        </a:p>
      </dgm:t>
    </dgm:pt>
    <dgm:pt modelId="{57E298B0-8B0C-448E-A2ED-3D42BCB5E443}">
      <dgm:prSet phldrT="[Текст]" custT="1">
        <dgm:style>
          <a:lnRef idx="3">
            <a:schemeClr val="lt1"/>
          </a:lnRef>
          <a:fillRef idx="1">
            <a:schemeClr val="accent1"/>
          </a:fillRef>
          <a:effectRef idx="1">
            <a:schemeClr val="accent1"/>
          </a:effectRef>
          <a:fontRef idx="minor">
            <a:schemeClr val="lt1"/>
          </a:fontRef>
        </dgm:style>
      </dgm:prSet>
      <dgm:spPr>
        <a:solidFill>
          <a:schemeClr val="accent1">
            <a:lumMod val="40000"/>
            <a:lumOff val="60000"/>
          </a:schemeClr>
        </a:solidFill>
      </dgm:spPr>
      <dgm:t>
        <a:bodyPr/>
        <a:lstStyle/>
        <a:p>
          <a:r>
            <a:rPr lang="en-US" sz="2000" b="1" dirty="0" smtClean="0"/>
            <a:t>JDBC</a:t>
          </a:r>
          <a:endParaRPr lang="bg-BG" sz="2000" b="1" dirty="0"/>
        </a:p>
      </dgm:t>
    </dgm:pt>
    <dgm:pt modelId="{0E2CC9D5-2951-4688-B3DA-74FCCC18FB9B}" type="parTrans" cxnId="{12C54BE1-3846-489E-868C-1865808E221A}">
      <dgm:prSet/>
      <dgm:spPr/>
      <dgm:t>
        <a:bodyPr/>
        <a:lstStyle/>
        <a:p>
          <a:endParaRPr lang="bg-BG"/>
        </a:p>
      </dgm:t>
    </dgm:pt>
    <dgm:pt modelId="{C751DE03-5600-4743-8A4F-568223C1EA80}" type="sibTrans" cxnId="{12C54BE1-3846-489E-868C-1865808E221A}">
      <dgm:prSet/>
      <dgm:spPr/>
      <dgm:t>
        <a:bodyPr/>
        <a:lstStyle/>
        <a:p>
          <a:endParaRPr lang="bg-BG"/>
        </a:p>
      </dgm:t>
    </dgm:pt>
    <dgm:pt modelId="{15540D6C-15DD-425B-A50A-210E64D0F2D2}">
      <dgm:prSet phldrT="[Текст]" custT="1">
        <dgm:style>
          <a:lnRef idx="2">
            <a:schemeClr val="accent1">
              <a:shade val="50000"/>
            </a:schemeClr>
          </a:lnRef>
          <a:fillRef idx="1">
            <a:schemeClr val="accent1"/>
          </a:fillRef>
          <a:effectRef idx="0">
            <a:schemeClr val="accent1"/>
          </a:effectRef>
          <a:fontRef idx="minor">
            <a:schemeClr val="lt1"/>
          </a:fontRef>
        </dgm:style>
      </dgm:prSet>
      <dgm:spPr>
        <a:solidFill>
          <a:schemeClr val="accent1">
            <a:lumMod val="40000"/>
            <a:lumOff val="60000"/>
          </a:schemeClr>
        </a:solidFill>
      </dgm:spPr>
      <dgm:t>
        <a:bodyPr/>
        <a:lstStyle/>
        <a:p>
          <a:r>
            <a:rPr lang="bg-BG" sz="1400" dirty="0" smtClean="0"/>
            <a:t>ТАБЛИЦИ</a:t>
          </a:r>
          <a:r>
            <a:rPr lang="en-US" sz="1400" dirty="0" smtClean="0"/>
            <a:t>, </a:t>
          </a:r>
          <a:r>
            <a:rPr lang="bg-BG" sz="1400" dirty="0" smtClean="0"/>
            <a:t>КЛЮЧОВЕ И ОГРАНИЧЕНИЯ</a:t>
          </a:r>
          <a:endParaRPr lang="bg-BG" sz="1400" dirty="0"/>
        </a:p>
      </dgm:t>
    </dgm:pt>
    <dgm:pt modelId="{93D3C016-E8E7-4EAD-8B55-33769EC8B731}" type="sibTrans" cxnId="{1C85EB56-4042-4484-B313-D9B776A760EB}">
      <dgm:prSet/>
      <dgm:spPr/>
      <dgm:t>
        <a:bodyPr/>
        <a:lstStyle/>
        <a:p>
          <a:endParaRPr lang="bg-BG"/>
        </a:p>
      </dgm:t>
    </dgm:pt>
    <dgm:pt modelId="{743C4AEC-F73C-4FD4-BC67-552A16C5A1DF}" type="parTrans" cxnId="{1C85EB56-4042-4484-B313-D9B776A760EB}">
      <dgm:prSet/>
      <dgm:spPr/>
      <dgm:t>
        <a:bodyPr/>
        <a:lstStyle/>
        <a:p>
          <a:endParaRPr lang="bg-BG"/>
        </a:p>
      </dgm:t>
    </dgm:pt>
    <dgm:pt modelId="{45A6B946-DCFF-4926-9584-FF4973FD0632}">
      <dgm:prSet phldrT="[Текст]" custT="1">
        <dgm:style>
          <a:lnRef idx="2">
            <a:schemeClr val="accent1">
              <a:shade val="50000"/>
            </a:schemeClr>
          </a:lnRef>
          <a:fillRef idx="1">
            <a:schemeClr val="accent1"/>
          </a:fillRef>
          <a:effectRef idx="0">
            <a:schemeClr val="accent1"/>
          </a:effectRef>
          <a:fontRef idx="minor">
            <a:schemeClr val="lt1"/>
          </a:fontRef>
        </dgm:style>
      </dgm:prSet>
      <dgm:spPr>
        <a:solidFill>
          <a:schemeClr val="accent1">
            <a:lumMod val="40000"/>
            <a:lumOff val="60000"/>
          </a:schemeClr>
        </a:solidFill>
      </dgm:spPr>
      <dgm:t>
        <a:bodyPr/>
        <a:lstStyle/>
        <a:p>
          <a:r>
            <a:rPr lang="bg-BG" sz="1400" dirty="0" smtClean="0"/>
            <a:t>РЕЛАЦИИ, </a:t>
          </a:r>
          <a:r>
            <a:rPr lang="en-US" sz="1400" dirty="0" smtClean="0"/>
            <a:t>SQL</a:t>
          </a:r>
          <a:endParaRPr lang="bg-BG" sz="1400" dirty="0"/>
        </a:p>
      </dgm:t>
    </dgm:pt>
    <dgm:pt modelId="{4446F6BD-9D49-4181-A710-6B7B793E867D}" type="parTrans" cxnId="{27F75743-0FF9-4D01-AFB3-5A2AFB4B1C7F}">
      <dgm:prSet/>
      <dgm:spPr/>
      <dgm:t>
        <a:bodyPr/>
        <a:lstStyle/>
        <a:p>
          <a:endParaRPr lang="en-US"/>
        </a:p>
      </dgm:t>
    </dgm:pt>
    <dgm:pt modelId="{6651A951-94A1-4F60-95EA-A65A4AE87FB7}" type="sibTrans" cxnId="{27F75743-0FF9-4D01-AFB3-5A2AFB4B1C7F}">
      <dgm:prSet/>
      <dgm:spPr/>
      <dgm:t>
        <a:bodyPr/>
        <a:lstStyle/>
        <a:p>
          <a:endParaRPr lang="en-US"/>
        </a:p>
      </dgm:t>
    </dgm:pt>
    <dgm:pt modelId="{7A5AFCA4-725C-450F-A1C2-C987BE34043D}">
      <dgm:prSet phldrT="[Текст]">
        <dgm:style>
          <a:lnRef idx="3">
            <a:schemeClr val="lt1"/>
          </a:lnRef>
          <a:fillRef idx="1">
            <a:schemeClr val="accent1"/>
          </a:fillRef>
          <a:effectRef idx="1">
            <a:schemeClr val="accent1"/>
          </a:effectRef>
          <a:fontRef idx="minor">
            <a:schemeClr val="lt1"/>
          </a:fontRef>
        </dgm:style>
      </dgm:prSet>
      <dgm:spPr>
        <a:solidFill>
          <a:schemeClr val="accent1">
            <a:lumMod val="40000"/>
            <a:lumOff val="60000"/>
          </a:schemeClr>
        </a:solidFill>
      </dgm:spPr>
      <dgm:t>
        <a:bodyPr/>
        <a:lstStyle/>
        <a:p>
          <a:r>
            <a:rPr lang="en-US" sz="1500" dirty="0" smtClean="0"/>
            <a:t>CONNECTION</a:t>
          </a:r>
          <a:endParaRPr lang="bg-BG" sz="1500" baseline="-25000" dirty="0"/>
        </a:p>
      </dgm:t>
    </dgm:pt>
    <dgm:pt modelId="{842EDC3A-7951-42B4-BE29-3CC018D6A088}" type="sibTrans" cxnId="{5D17C1AD-F126-46F3-A4F4-749F742A8B78}">
      <dgm:prSet/>
      <dgm:spPr/>
      <dgm:t>
        <a:bodyPr/>
        <a:lstStyle/>
        <a:p>
          <a:endParaRPr lang="bg-BG"/>
        </a:p>
      </dgm:t>
    </dgm:pt>
    <dgm:pt modelId="{36595CA4-F0DC-498C-83B5-1B1A6181CF33}" type="parTrans" cxnId="{5D17C1AD-F126-46F3-A4F4-749F742A8B78}">
      <dgm:prSet/>
      <dgm:spPr/>
      <dgm:t>
        <a:bodyPr/>
        <a:lstStyle/>
        <a:p>
          <a:endParaRPr lang="bg-BG"/>
        </a:p>
      </dgm:t>
    </dgm:pt>
    <dgm:pt modelId="{A4DD5BFE-5AA3-4169-B13F-8328F75DABF0}">
      <dgm:prSet phldrT="[Текст]">
        <dgm:style>
          <a:lnRef idx="3">
            <a:schemeClr val="lt1"/>
          </a:lnRef>
          <a:fillRef idx="1">
            <a:schemeClr val="accent1"/>
          </a:fillRef>
          <a:effectRef idx="1">
            <a:schemeClr val="accent1"/>
          </a:effectRef>
          <a:fontRef idx="minor">
            <a:schemeClr val="lt1"/>
          </a:fontRef>
        </dgm:style>
      </dgm:prSet>
      <dgm:spPr>
        <a:solidFill>
          <a:schemeClr val="accent1">
            <a:lumMod val="40000"/>
            <a:lumOff val="60000"/>
          </a:schemeClr>
        </a:solidFill>
      </dgm:spPr>
      <dgm:t>
        <a:bodyPr/>
        <a:lstStyle/>
        <a:p>
          <a:r>
            <a:rPr lang="en-US" sz="1500" dirty="0" smtClean="0"/>
            <a:t>PREPARED STATEMENTS</a:t>
          </a:r>
          <a:endParaRPr lang="bg-BG" sz="1500" baseline="-25000" dirty="0"/>
        </a:p>
      </dgm:t>
    </dgm:pt>
    <dgm:pt modelId="{C993C2A7-6E39-4777-BA2A-00FFEFB8D7BF}" type="parTrans" cxnId="{28881D7F-13CB-4D16-8A81-2D21BB226170}">
      <dgm:prSet/>
      <dgm:spPr/>
      <dgm:t>
        <a:bodyPr/>
        <a:lstStyle/>
        <a:p>
          <a:endParaRPr lang="en-US"/>
        </a:p>
      </dgm:t>
    </dgm:pt>
    <dgm:pt modelId="{BE385DF6-EFBF-423B-BA1A-1D0EAD27413D}" type="sibTrans" cxnId="{28881D7F-13CB-4D16-8A81-2D21BB226170}">
      <dgm:prSet/>
      <dgm:spPr/>
      <dgm:t>
        <a:bodyPr/>
        <a:lstStyle/>
        <a:p>
          <a:endParaRPr lang="en-US"/>
        </a:p>
      </dgm:t>
    </dgm:pt>
    <dgm:pt modelId="{8A87FDC0-F835-464C-9C14-A6719F710A09}">
      <dgm:prSet phldrT="[Текст]" custT="1">
        <dgm:style>
          <a:lnRef idx="2">
            <a:schemeClr val="accent1">
              <a:shade val="50000"/>
            </a:schemeClr>
          </a:lnRef>
          <a:fillRef idx="1">
            <a:schemeClr val="accent1"/>
          </a:fillRef>
          <a:effectRef idx="0">
            <a:schemeClr val="accent1"/>
          </a:effectRef>
          <a:fontRef idx="minor">
            <a:schemeClr val="lt1"/>
          </a:fontRef>
        </dgm:style>
      </dgm:prSet>
      <dgm:spPr/>
      <dgm:t>
        <a:bodyPr/>
        <a:lstStyle/>
        <a:p>
          <a:r>
            <a:rPr lang="en-US" sz="2000" b="1" dirty="0" smtClean="0"/>
            <a:t>JPA</a:t>
          </a:r>
          <a:endParaRPr lang="bg-BG" sz="2000" b="1" dirty="0"/>
        </a:p>
      </dgm:t>
    </dgm:pt>
    <dgm:pt modelId="{257BA2E1-B3A7-4132-8A05-0853D23713DC}" type="parTrans" cxnId="{0157FA74-72D7-4631-A916-C0A2F2FAE097}">
      <dgm:prSet/>
      <dgm:spPr/>
      <dgm:t>
        <a:bodyPr/>
        <a:lstStyle/>
        <a:p>
          <a:endParaRPr lang="en-US"/>
        </a:p>
      </dgm:t>
    </dgm:pt>
    <dgm:pt modelId="{7187FAE3-36E1-4920-9560-93A3C1F150D2}" type="sibTrans" cxnId="{0157FA74-72D7-4631-A916-C0A2F2FAE097}">
      <dgm:prSet/>
      <dgm:spPr/>
      <dgm:t>
        <a:bodyPr/>
        <a:lstStyle/>
        <a:p>
          <a:endParaRPr lang="en-US"/>
        </a:p>
      </dgm:t>
    </dgm:pt>
    <dgm:pt modelId="{7C413032-0695-4A5C-9FD8-E728DB246A3E}">
      <dgm:prSet phldrT="[Текст]" custT="1"/>
      <dgm:spPr>
        <a:solidFill>
          <a:schemeClr val="accent1">
            <a:lumMod val="40000"/>
            <a:lumOff val="60000"/>
          </a:schemeClr>
        </a:solidFill>
      </dgm:spPr>
      <dgm:t>
        <a:bodyPr/>
        <a:lstStyle/>
        <a:p>
          <a:r>
            <a:rPr lang="bg-BG" sz="2000" b="1" dirty="0" smtClean="0"/>
            <a:t>ЗАДАЧА</a:t>
          </a:r>
          <a:endParaRPr lang="bg-BG" sz="2000" b="1" dirty="0"/>
        </a:p>
      </dgm:t>
    </dgm:pt>
    <dgm:pt modelId="{169D38F4-3015-4A28-8F6C-B99F6922CAF2}" type="parTrans" cxnId="{00812E05-AF0A-4B62-BBB7-5B04A6AF6A29}">
      <dgm:prSet/>
      <dgm:spPr/>
      <dgm:t>
        <a:bodyPr/>
        <a:lstStyle/>
        <a:p>
          <a:endParaRPr lang="en-US"/>
        </a:p>
      </dgm:t>
    </dgm:pt>
    <dgm:pt modelId="{3EA95BCC-75B3-4976-AD59-5256437D9988}" type="sibTrans" cxnId="{00812E05-AF0A-4B62-BBB7-5B04A6AF6A29}">
      <dgm:prSet/>
      <dgm:spPr/>
      <dgm:t>
        <a:bodyPr/>
        <a:lstStyle/>
        <a:p>
          <a:endParaRPr lang="en-US"/>
        </a:p>
      </dgm:t>
    </dgm:pt>
    <dgm:pt modelId="{F96275BC-3E8D-421D-AD16-B34CD6B82BAE}" type="pres">
      <dgm:prSet presAssocID="{42ACD194-54E7-42E0-9569-0E4BC6E903AC}" presName="linear" presStyleCnt="0">
        <dgm:presLayoutVars>
          <dgm:dir/>
          <dgm:resizeHandles val="exact"/>
        </dgm:presLayoutVars>
      </dgm:prSet>
      <dgm:spPr/>
      <dgm:t>
        <a:bodyPr/>
        <a:lstStyle/>
        <a:p>
          <a:endParaRPr lang="en-US"/>
        </a:p>
      </dgm:t>
    </dgm:pt>
    <dgm:pt modelId="{F302CD55-40DB-4F80-BD97-ACF2C34C52DE}" type="pres">
      <dgm:prSet presAssocID="{CDFA692F-BCBC-4347-83CC-BF4145695B14}" presName="comp" presStyleCnt="0"/>
      <dgm:spPr/>
    </dgm:pt>
    <dgm:pt modelId="{358FBA72-4DCD-4BDC-AAA4-0D7BDBEAEAC8}" type="pres">
      <dgm:prSet presAssocID="{CDFA692F-BCBC-4347-83CC-BF4145695B14}" presName="box" presStyleLbl="node1" presStyleIdx="0" presStyleCnt="4" custLinFactNeighborX="-34375"/>
      <dgm:spPr/>
      <dgm:t>
        <a:bodyPr/>
        <a:lstStyle/>
        <a:p>
          <a:endParaRPr lang="bg-BG"/>
        </a:p>
      </dgm:t>
    </dgm:pt>
    <dgm:pt modelId="{C196CD32-9480-4F3F-901A-CD4A0D9B278F}" type="pres">
      <dgm:prSet presAssocID="{CDFA692F-BCBC-4347-83CC-BF4145695B14}" presName="img" presStyleLbl="fgImgPlace1" presStyleIdx="0" presStyleCnt="4"/>
      <dgm:spPr>
        <a:blipFill rotWithShape="1">
          <a:blip xmlns:r="http://schemas.openxmlformats.org/officeDocument/2006/relationships" r:embed="rId1"/>
          <a:stretch>
            <a:fillRect/>
          </a:stretch>
        </a:blipFill>
      </dgm:spPr>
      <dgm:t>
        <a:bodyPr/>
        <a:lstStyle/>
        <a:p>
          <a:endParaRPr lang="bg-BG"/>
        </a:p>
      </dgm:t>
    </dgm:pt>
    <dgm:pt modelId="{5803CF3E-4A2D-4333-ACE9-16C59CD95280}" type="pres">
      <dgm:prSet presAssocID="{CDFA692F-BCBC-4347-83CC-BF4145695B14}" presName="text" presStyleLbl="node1" presStyleIdx="0" presStyleCnt="4">
        <dgm:presLayoutVars>
          <dgm:bulletEnabled val="1"/>
        </dgm:presLayoutVars>
      </dgm:prSet>
      <dgm:spPr/>
      <dgm:t>
        <a:bodyPr/>
        <a:lstStyle/>
        <a:p>
          <a:endParaRPr lang="bg-BG"/>
        </a:p>
      </dgm:t>
    </dgm:pt>
    <dgm:pt modelId="{CECF1F95-92D3-4EEB-88AF-5920E8EA8D61}" type="pres">
      <dgm:prSet presAssocID="{5D6742D6-FE57-4387-855A-33C065F53C41}" presName="spacer" presStyleCnt="0"/>
      <dgm:spPr/>
    </dgm:pt>
    <dgm:pt modelId="{26CD29F4-C766-4B00-B485-66FB43604F57}" type="pres">
      <dgm:prSet presAssocID="{57E298B0-8B0C-448E-A2ED-3D42BCB5E443}" presName="comp" presStyleCnt="0"/>
      <dgm:spPr/>
    </dgm:pt>
    <dgm:pt modelId="{DB213D1A-61DB-40D3-BD8F-A337D0E133C5}" type="pres">
      <dgm:prSet presAssocID="{57E298B0-8B0C-448E-A2ED-3D42BCB5E443}" presName="box" presStyleLbl="node1" presStyleIdx="1" presStyleCnt="4"/>
      <dgm:spPr/>
      <dgm:t>
        <a:bodyPr/>
        <a:lstStyle/>
        <a:p>
          <a:endParaRPr lang="bg-BG"/>
        </a:p>
      </dgm:t>
    </dgm:pt>
    <dgm:pt modelId="{5DE37156-C141-4134-8C5D-FA03750562FA}" type="pres">
      <dgm:prSet presAssocID="{57E298B0-8B0C-448E-A2ED-3D42BCB5E443}" presName="img" presStyleLbl="fgImgPlace1" presStyleIdx="1" presStyleCnt="4"/>
      <dgm:spPr>
        <a:blipFill dpi="0" rotWithShape="1">
          <a:blip xmlns:r="http://schemas.openxmlformats.org/officeDocument/2006/relationships" r:embed="rId2">
            <a:alphaModFix amt="69000"/>
          </a:blip>
          <a:srcRect/>
          <a:stretch>
            <a:fillRect/>
          </a:stretch>
        </a:blipFill>
      </dgm:spPr>
      <dgm:t>
        <a:bodyPr/>
        <a:lstStyle/>
        <a:p>
          <a:endParaRPr lang="en-US"/>
        </a:p>
      </dgm:t>
    </dgm:pt>
    <dgm:pt modelId="{FB31B58E-0BB5-484B-B021-D978489C62F0}" type="pres">
      <dgm:prSet presAssocID="{57E298B0-8B0C-448E-A2ED-3D42BCB5E443}" presName="text" presStyleLbl="node1" presStyleIdx="1" presStyleCnt="4">
        <dgm:presLayoutVars>
          <dgm:bulletEnabled val="1"/>
        </dgm:presLayoutVars>
      </dgm:prSet>
      <dgm:spPr/>
      <dgm:t>
        <a:bodyPr/>
        <a:lstStyle/>
        <a:p>
          <a:endParaRPr lang="bg-BG"/>
        </a:p>
      </dgm:t>
    </dgm:pt>
    <dgm:pt modelId="{80E2E61C-DE87-4148-831F-0B0D99586884}" type="pres">
      <dgm:prSet presAssocID="{C751DE03-5600-4743-8A4F-568223C1EA80}" presName="spacer" presStyleCnt="0"/>
      <dgm:spPr/>
    </dgm:pt>
    <dgm:pt modelId="{7E5E0D48-3984-4980-87C2-1808A0E55B14}" type="pres">
      <dgm:prSet presAssocID="{8A87FDC0-F835-464C-9C14-A6719F710A09}" presName="comp" presStyleCnt="0"/>
      <dgm:spPr/>
    </dgm:pt>
    <dgm:pt modelId="{2DC12CBF-C4EE-435B-8466-9132035E2980}" type="pres">
      <dgm:prSet presAssocID="{8A87FDC0-F835-464C-9C14-A6719F710A09}" presName="box" presStyleLbl="node1" presStyleIdx="2" presStyleCnt="4" custLinFactNeighborX="-781"/>
      <dgm:spPr/>
      <dgm:t>
        <a:bodyPr/>
        <a:lstStyle/>
        <a:p>
          <a:endParaRPr lang="en-US"/>
        </a:p>
      </dgm:t>
    </dgm:pt>
    <dgm:pt modelId="{5724E6DB-E2AE-4136-9619-D5592969B749}" type="pres">
      <dgm:prSet presAssocID="{8A87FDC0-F835-464C-9C14-A6719F710A09}" presName="img" presStyleLbl="fgImgPlace1" presStyleIdx="2" presStyleCnt="4"/>
      <dgm:spPr>
        <a:blipFill rotWithShape="1">
          <a:blip xmlns:r="http://schemas.openxmlformats.org/officeDocument/2006/relationships" r:embed="rId3"/>
          <a:stretch>
            <a:fillRect/>
          </a:stretch>
        </a:blipFill>
      </dgm:spPr>
      <dgm:t>
        <a:bodyPr/>
        <a:lstStyle/>
        <a:p>
          <a:endParaRPr lang="en-US"/>
        </a:p>
      </dgm:t>
    </dgm:pt>
    <dgm:pt modelId="{89D0A6E2-03D8-4432-8A8F-2E93724E12FF}" type="pres">
      <dgm:prSet presAssocID="{8A87FDC0-F835-464C-9C14-A6719F710A09}" presName="text" presStyleLbl="node1" presStyleIdx="2" presStyleCnt="4">
        <dgm:presLayoutVars>
          <dgm:bulletEnabled val="1"/>
        </dgm:presLayoutVars>
      </dgm:prSet>
      <dgm:spPr/>
      <dgm:t>
        <a:bodyPr/>
        <a:lstStyle/>
        <a:p>
          <a:endParaRPr lang="en-US"/>
        </a:p>
      </dgm:t>
    </dgm:pt>
    <dgm:pt modelId="{8CE5B224-37B5-466A-BC38-D1883295EF2F}" type="pres">
      <dgm:prSet presAssocID="{7187FAE3-36E1-4920-9560-93A3C1F150D2}" presName="spacer" presStyleCnt="0"/>
      <dgm:spPr/>
    </dgm:pt>
    <dgm:pt modelId="{C2676DC5-BBA4-468C-9E03-7942599F0078}" type="pres">
      <dgm:prSet presAssocID="{7C413032-0695-4A5C-9FD8-E728DB246A3E}" presName="comp" presStyleCnt="0"/>
      <dgm:spPr/>
    </dgm:pt>
    <dgm:pt modelId="{65FAAB1D-EAAF-46CD-AE29-C6AB9A7D3E7D}" type="pres">
      <dgm:prSet presAssocID="{7C413032-0695-4A5C-9FD8-E728DB246A3E}" presName="box" presStyleLbl="node1" presStyleIdx="3" presStyleCnt="4" custLinFactNeighborX="-781"/>
      <dgm:spPr/>
      <dgm:t>
        <a:bodyPr/>
        <a:lstStyle/>
        <a:p>
          <a:endParaRPr lang="en-US"/>
        </a:p>
      </dgm:t>
    </dgm:pt>
    <dgm:pt modelId="{93B771BD-C3C7-4D9C-9130-75CB83F97B1B}" type="pres">
      <dgm:prSet presAssocID="{7C413032-0695-4A5C-9FD8-E728DB246A3E}" presName="img" presStyleLbl="fgImgPlace1" presStyleIdx="3" presStyleCnt="4" custLinFactNeighborX="0"/>
      <dgm:spPr>
        <a:blipFill rotWithShape="1">
          <a:blip xmlns:r="http://schemas.openxmlformats.org/officeDocument/2006/relationships" r:embed="rId4"/>
          <a:stretch>
            <a:fillRect/>
          </a:stretch>
        </a:blipFill>
      </dgm:spPr>
      <dgm:t>
        <a:bodyPr/>
        <a:lstStyle/>
        <a:p>
          <a:endParaRPr lang="en-US"/>
        </a:p>
      </dgm:t>
    </dgm:pt>
    <dgm:pt modelId="{4F8275AC-A783-4821-B0A0-92675A88092B}" type="pres">
      <dgm:prSet presAssocID="{7C413032-0695-4A5C-9FD8-E728DB246A3E}" presName="text" presStyleLbl="node1" presStyleIdx="3" presStyleCnt="4">
        <dgm:presLayoutVars>
          <dgm:bulletEnabled val="1"/>
        </dgm:presLayoutVars>
      </dgm:prSet>
      <dgm:spPr/>
      <dgm:t>
        <a:bodyPr/>
        <a:lstStyle/>
        <a:p>
          <a:endParaRPr lang="en-US"/>
        </a:p>
      </dgm:t>
    </dgm:pt>
  </dgm:ptLst>
  <dgm:cxnLst>
    <dgm:cxn modelId="{1C85EB56-4042-4484-B313-D9B776A760EB}" srcId="{CDFA692F-BCBC-4347-83CC-BF4145695B14}" destId="{15540D6C-15DD-425B-A50A-210E64D0F2D2}" srcOrd="0" destOrd="0" parTransId="{743C4AEC-F73C-4FD4-BC67-552A16C5A1DF}" sibTransId="{93D3C016-E8E7-4EAD-8B55-33769EC8B731}"/>
    <dgm:cxn modelId="{D4427BFD-6136-437F-A7AB-A8B31143A1B1}" type="presOf" srcId="{A4DD5BFE-5AA3-4169-B13F-8328F75DABF0}" destId="{FB31B58E-0BB5-484B-B021-D978489C62F0}" srcOrd="1" destOrd="2" presId="urn:microsoft.com/office/officeart/2005/8/layout/vList4#1"/>
    <dgm:cxn modelId="{8EDAD1ED-65ED-40F5-97EF-D99894B607CD}" type="presOf" srcId="{45A6B946-DCFF-4926-9584-FF4973FD0632}" destId="{358FBA72-4DCD-4BDC-AAA4-0D7BDBEAEAC8}" srcOrd="0" destOrd="2" presId="urn:microsoft.com/office/officeart/2005/8/layout/vList4#1"/>
    <dgm:cxn modelId="{59B097B5-AD26-498B-8A2E-ED2075C6D686}" srcId="{42ACD194-54E7-42E0-9569-0E4BC6E903AC}" destId="{CDFA692F-BCBC-4347-83CC-BF4145695B14}" srcOrd="0" destOrd="0" parTransId="{A4098BC6-4C81-4400-B204-8E36F9F5E421}" sibTransId="{5D6742D6-FE57-4387-855A-33C065F53C41}"/>
    <dgm:cxn modelId="{306C7D32-B7F6-4B72-A1FE-A883927D0B77}" type="presOf" srcId="{42ACD194-54E7-42E0-9569-0E4BC6E903AC}" destId="{F96275BC-3E8D-421D-AD16-B34CD6B82BAE}" srcOrd="0" destOrd="0" presId="urn:microsoft.com/office/officeart/2005/8/layout/vList4#1"/>
    <dgm:cxn modelId="{3DAE797D-E1B4-4B5C-B94A-62889610C046}" type="presOf" srcId="{7A5AFCA4-725C-450F-A1C2-C987BE34043D}" destId="{FB31B58E-0BB5-484B-B021-D978489C62F0}" srcOrd="1" destOrd="1" presId="urn:microsoft.com/office/officeart/2005/8/layout/vList4#1"/>
    <dgm:cxn modelId="{5D17C1AD-F126-46F3-A4F4-749F742A8B78}" srcId="{57E298B0-8B0C-448E-A2ED-3D42BCB5E443}" destId="{7A5AFCA4-725C-450F-A1C2-C987BE34043D}" srcOrd="0" destOrd="0" parTransId="{36595CA4-F0DC-498C-83B5-1B1A6181CF33}" sibTransId="{842EDC3A-7951-42B4-BE29-3CC018D6A088}"/>
    <dgm:cxn modelId="{6923984C-E376-410E-81F5-C0E0E98F1145}" type="presOf" srcId="{45A6B946-DCFF-4926-9584-FF4973FD0632}" destId="{5803CF3E-4A2D-4333-ACE9-16C59CD95280}" srcOrd="1" destOrd="2" presId="urn:microsoft.com/office/officeart/2005/8/layout/vList4#1"/>
    <dgm:cxn modelId="{00812E05-AF0A-4B62-BBB7-5B04A6AF6A29}" srcId="{42ACD194-54E7-42E0-9569-0E4BC6E903AC}" destId="{7C413032-0695-4A5C-9FD8-E728DB246A3E}" srcOrd="3" destOrd="0" parTransId="{169D38F4-3015-4A28-8F6C-B99F6922CAF2}" sibTransId="{3EA95BCC-75B3-4976-AD59-5256437D9988}"/>
    <dgm:cxn modelId="{837ECC26-9B31-49B3-8BAA-751437905A15}" type="presOf" srcId="{15540D6C-15DD-425B-A50A-210E64D0F2D2}" destId="{5803CF3E-4A2D-4333-ACE9-16C59CD95280}" srcOrd="1" destOrd="1" presId="urn:microsoft.com/office/officeart/2005/8/layout/vList4#1"/>
    <dgm:cxn modelId="{7F46A465-6630-41F3-9998-B49C0D6AF5F9}" type="presOf" srcId="{15540D6C-15DD-425B-A50A-210E64D0F2D2}" destId="{358FBA72-4DCD-4BDC-AAA4-0D7BDBEAEAC8}" srcOrd="0" destOrd="1" presId="urn:microsoft.com/office/officeart/2005/8/layout/vList4#1"/>
    <dgm:cxn modelId="{5DBA0A71-9ECE-42EA-9BD6-E224108A95EE}" type="presOf" srcId="{7C413032-0695-4A5C-9FD8-E728DB246A3E}" destId="{65FAAB1D-EAAF-46CD-AE29-C6AB9A7D3E7D}" srcOrd="0" destOrd="0" presId="urn:microsoft.com/office/officeart/2005/8/layout/vList4#1"/>
    <dgm:cxn modelId="{8B0CFEB9-0075-496C-B2F0-7F1142DF07D4}" type="presOf" srcId="{57E298B0-8B0C-448E-A2ED-3D42BCB5E443}" destId="{FB31B58E-0BB5-484B-B021-D978489C62F0}" srcOrd="1" destOrd="0" presId="urn:microsoft.com/office/officeart/2005/8/layout/vList4#1"/>
    <dgm:cxn modelId="{AFD8C1FC-E6AC-4E25-90E9-09A2B55776AC}" type="presOf" srcId="{8A87FDC0-F835-464C-9C14-A6719F710A09}" destId="{89D0A6E2-03D8-4432-8A8F-2E93724E12FF}" srcOrd="1" destOrd="0" presId="urn:microsoft.com/office/officeart/2005/8/layout/vList4#1"/>
    <dgm:cxn modelId="{0157FA74-72D7-4631-A916-C0A2F2FAE097}" srcId="{42ACD194-54E7-42E0-9569-0E4BC6E903AC}" destId="{8A87FDC0-F835-464C-9C14-A6719F710A09}" srcOrd="2" destOrd="0" parTransId="{257BA2E1-B3A7-4132-8A05-0853D23713DC}" sibTransId="{7187FAE3-36E1-4920-9560-93A3C1F150D2}"/>
    <dgm:cxn modelId="{B1A483C3-77E4-4F3E-A863-17350037FE0E}" type="presOf" srcId="{CDFA692F-BCBC-4347-83CC-BF4145695B14}" destId="{5803CF3E-4A2D-4333-ACE9-16C59CD95280}" srcOrd="1" destOrd="0" presId="urn:microsoft.com/office/officeart/2005/8/layout/vList4#1"/>
    <dgm:cxn modelId="{12C54BE1-3846-489E-868C-1865808E221A}" srcId="{42ACD194-54E7-42E0-9569-0E4BC6E903AC}" destId="{57E298B0-8B0C-448E-A2ED-3D42BCB5E443}" srcOrd="1" destOrd="0" parTransId="{0E2CC9D5-2951-4688-B3DA-74FCCC18FB9B}" sibTransId="{C751DE03-5600-4743-8A4F-568223C1EA80}"/>
    <dgm:cxn modelId="{54A615AB-9CC4-4F75-83C6-7C7A96319497}" type="presOf" srcId="{8A87FDC0-F835-464C-9C14-A6719F710A09}" destId="{2DC12CBF-C4EE-435B-8466-9132035E2980}" srcOrd="0" destOrd="0" presId="urn:microsoft.com/office/officeart/2005/8/layout/vList4#1"/>
    <dgm:cxn modelId="{28881D7F-13CB-4D16-8A81-2D21BB226170}" srcId="{57E298B0-8B0C-448E-A2ED-3D42BCB5E443}" destId="{A4DD5BFE-5AA3-4169-B13F-8328F75DABF0}" srcOrd="1" destOrd="0" parTransId="{C993C2A7-6E39-4777-BA2A-00FFEFB8D7BF}" sibTransId="{BE385DF6-EFBF-423B-BA1A-1D0EAD27413D}"/>
    <dgm:cxn modelId="{75DC23C1-0730-4FF7-B3F8-2FE1CE4D7868}" type="presOf" srcId="{A4DD5BFE-5AA3-4169-B13F-8328F75DABF0}" destId="{DB213D1A-61DB-40D3-BD8F-A337D0E133C5}" srcOrd="0" destOrd="2" presId="urn:microsoft.com/office/officeart/2005/8/layout/vList4#1"/>
    <dgm:cxn modelId="{FF0026F8-A2A9-4021-97F2-118AA773AC46}" type="presOf" srcId="{7A5AFCA4-725C-450F-A1C2-C987BE34043D}" destId="{DB213D1A-61DB-40D3-BD8F-A337D0E133C5}" srcOrd="0" destOrd="1" presId="urn:microsoft.com/office/officeart/2005/8/layout/vList4#1"/>
    <dgm:cxn modelId="{3B14C993-12DF-4708-A932-D1A651F4B2B0}" type="presOf" srcId="{57E298B0-8B0C-448E-A2ED-3D42BCB5E443}" destId="{DB213D1A-61DB-40D3-BD8F-A337D0E133C5}" srcOrd="0" destOrd="0" presId="urn:microsoft.com/office/officeart/2005/8/layout/vList4#1"/>
    <dgm:cxn modelId="{7AE6414F-FE2B-4086-B3C9-FBF3D63D8A5A}" type="presOf" srcId="{7C413032-0695-4A5C-9FD8-E728DB246A3E}" destId="{4F8275AC-A783-4821-B0A0-92675A88092B}" srcOrd="1" destOrd="0" presId="urn:microsoft.com/office/officeart/2005/8/layout/vList4#1"/>
    <dgm:cxn modelId="{BA2E7CCF-70CB-4634-AA86-0ADDE9707A40}" type="presOf" srcId="{CDFA692F-BCBC-4347-83CC-BF4145695B14}" destId="{358FBA72-4DCD-4BDC-AAA4-0D7BDBEAEAC8}" srcOrd="0" destOrd="0" presId="urn:microsoft.com/office/officeart/2005/8/layout/vList4#1"/>
    <dgm:cxn modelId="{27F75743-0FF9-4D01-AFB3-5A2AFB4B1C7F}" srcId="{CDFA692F-BCBC-4347-83CC-BF4145695B14}" destId="{45A6B946-DCFF-4926-9584-FF4973FD0632}" srcOrd="1" destOrd="0" parTransId="{4446F6BD-9D49-4181-A710-6B7B793E867D}" sibTransId="{6651A951-94A1-4F60-95EA-A65A4AE87FB7}"/>
    <dgm:cxn modelId="{67D9668E-6BCE-4A56-8FF3-38DFB9BC5565}" type="presParOf" srcId="{F96275BC-3E8D-421D-AD16-B34CD6B82BAE}" destId="{F302CD55-40DB-4F80-BD97-ACF2C34C52DE}" srcOrd="0" destOrd="0" presId="urn:microsoft.com/office/officeart/2005/8/layout/vList4#1"/>
    <dgm:cxn modelId="{C35ACF25-7F37-45D0-B5DD-44F4542C8390}" type="presParOf" srcId="{F302CD55-40DB-4F80-BD97-ACF2C34C52DE}" destId="{358FBA72-4DCD-4BDC-AAA4-0D7BDBEAEAC8}" srcOrd="0" destOrd="0" presId="urn:microsoft.com/office/officeart/2005/8/layout/vList4#1"/>
    <dgm:cxn modelId="{E641C1BC-F44F-4230-915F-DE4FCAB06E32}" type="presParOf" srcId="{F302CD55-40DB-4F80-BD97-ACF2C34C52DE}" destId="{C196CD32-9480-4F3F-901A-CD4A0D9B278F}" srcOrd="1" destOrd="0" presId="urn:microsoft.com/office/officeart/2005/8/layout/vList4#1"/>
    <dgm:cxn modelId="{21B5E623-6558-4B0A-ADB5-DEB3AF293ED3}" type="presParOf" srcId="{F302CD55-40DB-4F80-BD97-ACF2C34C52DE}" destId="{5803CF3E-4A2D-4333-ACE9-16C59CD95280}" srcOrd="2" destOrd="0" presId="urn:microsoft.com/office/officeart/2005/8/layout/vList4#1"/>
    <dgm:cxn modelId="{042424FD-76B4-453F-A5B2-CF7DCD5CA409}" type="presParOf" srcId="{F96275BC-3E8D-421D-AD16-B34CD6B82BAE}" destId="{CECF1F95-92D3-4EEB-88AF-5920E8EA8D61}" srcOrd="1" destOrd="0" presId="urn:microsoft.com/office/officeart/2005/8/layout/vList4#1"/>
    <dgm:cxn modelId="{DB5A3EAC-5A82-4D9E-AD6A-9691C33B334B}" type="presParOf" srcId="{F96275BC-3E8D-421D-AD16-B34CD6B82BAE}" destId="{26CD29F4-C766-4B00-B485-66FB43604F57}" srcOrd="2" destOrd="0" presId="urn:microsoft.com/office/officeart/2005/8/layout/vList4#1"/>
    <dgm:cxn modelId="{CEB465CD-A30E-4E5E-BB0D-4C6AC270BEF7}" type="presParOf" srcId="{26CD29F4-C766-4B00-B485-66FB43604F57}" destId="{DB213D1A-61DB-40D3-BD8F-A337D0E133C5}" srcOrd="0" destOrd="0" presId="urn:microsoft.com/office/officeart/2005/8/layout/vList4#1"/>
    <dgm:cxn modelId="{0E737E7C-ADE8-42F2-BE8F-ED59C26D1174}" type="presParOf" srcId="{26CD29F4-C766-4B00-B485-66FB43604F57}" destId="{5DE37156-C141-4134-8C5D-FA03750562FA}" srcOrd="1" destOrd="0" presId="urn:microsoft.com/office/officeart/2005/8/layout/vList4#1"/>
    <dgm:cxn modelId="{4D744DC7-3920-4E4B-A685-8DF4DA33210D}" type="presParOf" srcId="{26CD29F4-C766-4B00-B485-66FB43604F57}" destId="{FB31B58E-0BB5-484B-B021-D978489C62F0}" srcOrd="2" destOrd="0" presId="urn:microsoft.com/office/officeart/2005/8/layout/vList4#1"/>
    <dgm:cxn modelId="{A7AB2E9A-8148-469D-8189-8EE3F8889FB3}" type="presParOf" srcId="{F96275BC-3E8D-421D-AD16-B34CD6B82BAE}" destId="{80E2E61C-DE87-4148-831F-0B0D99586884}" srcOrd="3" destOrd="0" presId="urn:microsoft.com/office/officeart/2005/8/layout/vList4#1"/>
    <dgm:cxn modelId="{98DE1000-30E4-4160-AB8B-534E3D2A5675}" type="presParOf" srcId="{F96275BC-3E8D-421D-AD16-B34CD6B82BAE}" destId="{7E5E0D48-3984-4980-87C2-1808A0E55B14}" srcOrd="4" destOrd="0" presId="urn:microsoft.com/office/officeart/2005/8/layout/vList4#1"/>
    <dgm:cxn modelId="{1781DF1F-4025-46C3-8B7D-2922508D330B}" type="presParOf" srcId="{7E5E0D48-3984-4980-87C2-1808A0E55B14}" destId="{2DC12CBF-C4EE-435B-8466-9132035E2980}" srcOrd="0" destOrd="0" presId="urn:microsoft.com/office/officeart/2005/8/layout/vList4#1"/>
    <dgm:cxn modelId="{9125F43D-33C4-46AD-9C39-F0CC3CF41D22}" type="presParOf" srcId="{7E5E0D48-3984-4980-87C2-1808A0E55B14}" destId="{5724E6DB-E2AE-4136-9619-D5592969B749}" srcOrd="1" destOrd="0" presId="urn:microsoft.com/office/officeart/2005/8/layout/vList4#1"/>
    <dgm:cxn modelId="{61986A5B-8776-4508-B0ED-BEA696E66484}" type="presParOf" srcId="{7E5E0D48-3984-4980-87C2-1808A0E55B14}" destId="{89D0A6E2-03D8-4432-8A8F-2E93724E12FF}" srcOrd="2" destOrd="0" presId="urn:microsoft.com/office/officeart/2005/8/layout/vList4#1"/>
    <dgm:cxn modelId="{DBF31275-B248-4AD7-8B8B-4B63AF5026C6}" type="presParOf" srcId="{F96275BC-3E8D-421D-AD16-B34CD6B82BAE}" destId="{8CE5B224-37B5-466A-BC38-D1883295EF2F}" srcOrd="5" destOrd="0" presId="urn:microsoft.com/office/officeart/2005/8/layout/vList4#1"/>
    <dgm:cxn modelId="{CA3CFAA6-989B-48D6-AFF5-F95B8F2774A7}" type="presParOf" srcId="{F96275BC-3E8D-421D-AD16-B34CD6B82BAE}" destId="{C2676DC5-BBA4-468C-9E03-7942599F0078}" srcOrd="6" destOrd="0" presId="urn:microsoft.com/office/officeart/2005/8/layout/vList4#1"/>
    <dgm:cxn modelId="{BF35C33F-BE03-4B86-8D2B-D7F0ABFA7F4B}" type="presParOf" srcId="{C2676DC5-BBA4-468C-9E03-7942599F0078}" destId="{65FAAB1D-EAAF-46CD-AE29-C6AB9A7D3E7D}" srcOrd="0" destOrd="0" presId="urn:microsoft.com/office/officeart/2005/8/layout/vList4#1"/>
    <dgm:cxn modelId="{BBF4858D-F576-4B8A-A9A6-E4174D9216E4}" type="presParOf" srcId="{C2676DC5-BBA4-468C-9E03-7942599F0078}" destId="{93B771BD-C3C7-4D9C-9130-75CB83F97B1B}" srcOrd="1" destOrd="0" presId="urn:microsoft.com/office/officeart/2005/8/layout/vList4#1"/>
    <dgm:cxn modelId="{15AA7CA9-0A24-46BD-9886-440323CA4AD0}" type="presParOf" srcId="{C2676DC5-BBA4-468C-9E03-7942599F0078}" destId="{4F8275AC-A783-4821-B0A0-92675A88092B}" srcOrd="2" destOrd="0" presId="urn:microsoft.com/office/officeart/2005/8/layout/vList4#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2ACD194-54E7-42E0-9569-0E4BC6E903AC}" type="doc">
      <dgm:prSet loTypeId="urn:microsoft.com/office/officeart/2005/8/layout/vList4#1" loCatId="list" qsTypeId="urn:microsoft.com/office/officeart/2005/8/quickstyle/simple1" qsCatId="simple" csTypeId="urn:microsoft.com/office/officeart/2005/8/colors/accent1_2" csCatId="accent1" phldr="1"/>
      <dgm:spPr/>
      <dgm:t>
        <a:bodyPr/>
        <a:lstStyle/>
        <a:p>
          <a:endParaRPr lang="bg-BG"/>
        </a:p>
      </dgm:t>
    </dgm:pt>
    <dgm:pt modelId="{CDFA692F-BCBC-4347-83CC-BF4145695B14}">
      <dgm:prSet phldrT="[Текст]" custT="1">
        <dgm:style>
          <a:lnRef idx="2">
            <a:schemeClr val="accent1">
              <a:shade val="50000"/>
            </a:schemeClr>
          </a:lnRef>
          <a:fillRef idx="1">
            <a:schemeClr val="accent1"/>
          </a:fillRef>
          <a:effectRef idx="0">
            <a:schemeClr val="accent1"/>
          </a:effectRef>
          <a:fontRef idx="minor">
            <a:schemeClr val="lt1"/>
          </a:fontRef>
        </dgm:style>
      </dgm:prSet>
      <dgm:spPr>
        <a:solidFill>
          <a:schemeClr val="accent1">
            <a:lumMod val="40000"/>
            <a:lumOff val="60000"/>
          </a:schemeClr>
        </a:solidFill>
      </dgm:spPr>
      <dgm:t>
        <a:bodyPr/>
        <a:lstStyle/>
        <a:p>
          <a:r>
            <a:rPr lang="bg-BG" sz="2000" b="1" dirty="0" smtClean="0"/>
            <a:t>ОСНОВИ НА БАЗИТЕ ДАННИ</a:t>
          </a:r>
          <a:endParaRPr lang="bg-BG" sz="2000" b="1" dirty="0"/>
        </a:p>
      </dgm:t>
    </dgm:pt>
    <dgm:pt modelId="{A4098BC6-4C81-4400-B204-8E36F9F5E421}" type="parTrans" cxnId="{59B097B5-AD26-498B-8A2E-ED2075C6D686}">
      <dgm:prSet/>
      <dgm:spPr/>
      <dgm:t>
        <a:bodyPr/>
        <a:lstStyle/>
        <a:p>
          <a:endParaRPr lang="bg-BG"/>
        </a:p>
      </dgm:t>
    </dgm:pt>
    <dgm:pt modelId="{5D6742D6-FE57-4387-855A-33C065F53C41}" type="sibTrans" cxnId="{59B097B5-AD26-498B-8A2E-ED2075C6D686}">
      <dgm:prSet/>
      <dgm:spPr/>
      <dgm:t>
        <a:bodyPr/>
        <a:lstStyle/>
        <a:p>
          <a:endParaRPr lang="bg-BG"/>
        </a:p>
      </dgm:t>
    </dgm:pt>
    <dgm:pt modelId="{57E298B0-8B0C-448E-A2ED-3D42BCB5E443}">
      <dgm:prSet phldrT="[Текст]" custT="1">
        <dgm:style>
          <a:lnRef idx="3">
            <a:schemeClr val="lt1"/>
          </a:lnRef>
          <a:fillRef idx="1">
            <a:schemeClr val="accent1"/>
          </a:fillRef>
          <a:effectRef idx="1">
            <a:schemeClr val="accent1"/>
          </a:effectRef>
          <a:fontRef idx="minor">
            <a:schemeClr val="lt1"/>
          </a:fontRef>
        </dgm:style>
      </dgm:prSet>
      <dgm:spPr>
        <a:solidFill>
          <a:schemeClr val="accent1">
            <a:lumMod val="40000"/>
            <a:lumOff val="60000"/>
          </a:schemeClr>
        </a:solidFill>
      </dgm:spPr>
      <dgm:t>
        <a:bodyPr/>
        <a:lstStyle/>
        <a:p>
          <a:r>
            <a:rPr lang="en-US" sz="2000" b="1" dirty="0" smtClean="0"/>
            <a:t>JDBC</a:t>
          </a:r>
          <a:endParaRPr lang="bg-BG" sz="2000" b="1" dirty="0"/>
        </a:p>
      </dgm:t>
    </dgm:pt>
    <dgm:pt modelId="{0E2CC9D5-2951-4688-B3DA-74FCCC18FB9B}" type="parTrans" cxnId="{12C54BE1-3846-489E-868C-1865808E221A}">
      <dgm:prSet/>
      <dgm:spPr/>
      <dgm:t>
        <a:bodyPr/>
        <a:lstStyle/>
        <a:p>
          <a:endParaRPr lang="bg-BG"/>
        </a:p>
      </dgm:t>
    </dgm:pt>
    <dgm:pt modelId="{C751DE03-5600-4743-8A4F-568223C1EA80}" type="sibTrans" cxnId="{12C54BE1-3846-489E-868C-1865808E221A}">
      <dgm:prSet/>
      <dgm:spPr/>
      <dgm:t>
        <a:bodyPr/>
        <a:lstStyle/>
        <a:p>
          <a:endParaRPr lang="bg-BG"/>
        </a:p>
      </dgm:t>
    </dgm:pt>
    <dgm:pt modelId="{15540D6C-15DD-425B-A50A-210E64D0F2D2}">
      <dgm:prSet phldrT="[Текст]" custT="1">
        <dgm:style>
          <a:lnRef idx="2">
            <a:schemeClr val="accent1">
              <a:shade val="50000"/>
            </a:schemeClr>
          </a:lnRef>
          <a:fillRef idx="1">
            <a:schemeClr val="accent1"/>
          </a:fillRef>
          <a:effectRef idx="0">
            <a:schemeClr val="accent1"/>
          </a:effectRef>
          <a:fontRef idx="minor">
            <a:schemeClr val="lt1"/>
          </a:fontRef>
        </dgm:style>
      </dgm:prSet>
      <dgm:spPr>
        <a:solidFill>
          <a:schemeClr val="accent1">
            <a:lumMod val="40000"/>
            <a:lumOff val="60000"/>
          </a:schemeClr>
        </a:solidFill>
      </dgm:spPr>
      <dgm:t>
        <a:bodyPr/>
        <a:lstStyle/>
        <a:p>
          <a:r>
            <a:rPr lang="bg-BG" sz="1400" dirty="0" smtClean="0"/>
            <a:t>ТАБЛИЦИ</a:t>
          </a:r>
          <a:r>
            <a:rPr lang="en-US" sz="1400" dirty="0" smtClean="0"/>
            <a:t>, </a:t>
          </a:r>
          <a:r>
            <a:rPr lang="bg-BG" sz="1400" dirty="0" smtClean="0"/>
            <a:t>КЛЮЧОВЕ И ОГРАНИЧЕНИЯ</a:t>
          </a:r>
          <a:endParaRPr lang="bg-BG" sz="1400" dirty="0"/>
        </a:p>
      </dgm:t>
    </dgm:pt>
    <dgm:pt modelId="{93D3C016-E8E7-4EAD-8B55-33769EC8B731}" type="sibTrans" cxnId="{1C85EB56-4042-4484-B313-D9B776A760EB}">
      <dgm:prSet/>
      <dgm:spPr/>
      <dgm:t>
        <a:bodyPr/>
        <a:lstStyle/>
        <a:p>
          <a:endParaRPr lang="bg-BG"/>
        </a:p>
      </dgm:t>
    </dgm:pt>
    <dgm:pt modelId="{743C4AEC-F73C-4FD4-BC67-552A16C5A1DF}" type="parTrans" cxnId="{1C85EB56-4042-4484-B313-D9B776A760EB}">
      <dgm:prSet/>
      <dgm:spPr/>
      <dgm:t>
        <a:bodyPr/>
        <a:lstStyle/>
        <a:p>
          <a:endParaRPr lang="bg-BG"/>
        </a:p>
      </dgm:t>
    </dgm:pt>
    <dgm:pt modelId="{45A6B946-DCFF-4926-9584-FF4973FD0632}">
      <dgm:prSet phldrT="[Текст]" custT="1">
        <dgm:style>
          <a:lnRef idx="2">
            <a:schemeClr val="accent1">
              <a:shade val="50000"/>
            </a:schemeClr>
          </a:lnRef>
          <a:fillRef idx="1">
            <a:schemeClr val="accent1"/>
          </a:fillRef>
          <a:effectRef idx="0">
            <a:schemeClr val="accent1"/>
          </a:effectRef>
          <a:fontRef idx="minor">
            <a:schemeClr val="lt1"/>
          </a:fontRef>
        </dgm:style>
      </dgm:prSet>
      <dgm:spPr>
        <a:solidFill>
          <a:schemeClr val="accent1">
            <a:lumMod val="40000"/>
            <a:lumOff val="60000"/>
          </a:schemeClr>
        </a:solidFill>
      </dgm:spPr>
      <dgm:t>
        <a:bodyPr/>
        <a:lstStyle/>
        <a:p>
          <a:r>
            <a:rPr lang="bg-BG" sz="1400" dirty="0" smtClean="0"/>
            <a:t>РЕЛАЦИИ, </a:t>
          </a:r>
          <a:r>
            <a:rPr lang="en-US" sz="1400" dirty="0" smtClean="0"/>
            <a:t>SQL</a:t>
          </a:r>
          <a:endParaRPr lang="bg-BG" sz="1400" dirty="0"/>
        </a:p>
      </dgm:t>
    </dgm:pt>
    <dgm:pt modelId="{4446F6BD-9D49-4181-A710-6B7B793E867D}" type="parTrans" cxnId="{27F75743-0FF9-4D01-AFB3-5A2AFB4B1C7F}">
      <dgm:prSet/>
      <dgm:spPr/>
      <dgm:t>
        <a:bodyPr/>
        <a:lstStyle/>
        <a:p>
          <a:endParaRPr lang="en-US"/>
        </a:p>
      </dgm:t>
    </dgm:pt>
    <dgm:pt modelId="{6651A951-94A1-4F60-95EA-A65A4AE87FB7}" type="sibTrans" cxnId="{27F75743-0FF9-4D01-AFB3-5A2AFB4B1C7F}">
      <dgm:prSet/>
      <dgm:spPr/>
      <dgm:t>
        <a:bodyPr/>
        <a:lstStyle/>
        <a:p>
          <a:endParaRPr lang="en-US"/>
        </a:p>
      </dgm:t>
    </dgm:pt>
    <dgm:pt modelId="{7A5AFCA4-725C-450F-A1C2-C987BE34043D}">
      <dgm:prSet phldrT="[Текст]">
        <dgm:style>
          <a:lnRef idx="3">
            <a:schemeClr val="lt1"/>
          </a:lnRef>
          <a:fillRef idx="1">
            <a:schemeClr val="accent1"/>
          </a:fillRef>
          <a:effectRef idx="1">
            <a:schemeClr val="accent1"/>
          </a:effectRef>
          <a:fontRef idx="minor">
            <a:schemeClr val="lt1"/>
          </a:fontRef>
        </dgm:style>
      </dgm:prSet>
      <dgm:spPr>
        <a:solidFill>
          <a:schemeClr val="accent1">
            <a:lumMod val="40000"/>
            <a:lumOff val="60000"/>
          </a:schemeClr>
        </a:solidFill>
      </dgm:spPr>
      <dgm:t>
        <a:bodyPr/>
        <a:lstStyle/>
        <a:p>
          <a:r>
            <a:rPr lang="en-US" sz="1500" dirty="0" smtClean="0"/>
            <a:t>CONNECTION</a:t>
          </a:r>
          <a:endParaRPr lang="bg-BG" sz="1500" baseline="-25000" dirty="0"/>
        </a:p>
      </dgm:t>
    </dgm:pt>
    <dgm:pt modelId="{842EDC3A-7951-42B4-BE29-3CC018D6A088}" type="sibTrans" cxnId="{5D17C1AD-F126-46F3-A4F4-749F742A8B78}">
      <dgm:prSet/>
      <dgm:spPr/>
      <dgm:t>
        <a:bodyPr/>
        <a:lstStyle/>
        <a:p>
          <a:endParaRPr lang="bg-BG"/>
        </a:p>
      </dgm:t>
    </dgm:pt>
    <dgm:pt modelId="{36595CA4-F0DC-498C-83B5-1B1A6181CF33}" type="parTrans" cxnId="{5D17C1AD-F126-46F3-A4F4-749F742A8B78}">
      <dgm:prSet/>
      <dgm:spPr/>
      <dgm:t>
        <a:bodyPr/>
        <a:lstStyle/>
        <a:p>
          <a:endParaRPr lang="bg-BG"/>
        </a:p>
      </dgm:t>
    </dgm:pt>
    <dgm:pt modelId="{A4DD5BFE-5AA3-4169-B13F-8328F75DABF0}">
      <dgm:prSet phldrT="[Текст]">
        <dgm:style>
          <a:lnRef idx="3">
            <a:schemeClr val="lt1"/>
          </a:lnRef>
          <a:fillRef idx="1">
            <a:schemeClr val="accent1"/>
          </a:fillRef>
          <a:effectRef idx="1">
            <a:schemeClr val="accent1"/>
          </a:effectRef>
          <a:fontRef idx="minor">
            <a:schemeClr val="lt1"/>
          </a:fontRef>
        </dgm:style>
      </dgm:prSet>
      <dgm:spPr>
        <a:solidFill>
          <a:schemeClr val="accent1">
            <a:lumMod val="40000"/>
            <a:lumOff val="60000"/>
          </a:schemeClr>
        </a:solidFill>
      </dgm:spPr>
      <dgm:t>
        <a:bodyPr/>
        <a:lstStyle/>
        <a:p>
          <a:r>
            <a:rPr lang="en-US" sz="1500" dirty="0" smtClean="0"/>
            <a:t>PREPARED STATEMENTS</a:t>
          </a:r>
          <a:endParaRPr lang="bg-BG" sz="1500" baseline="-25000" dirty="0"/>
        </a:p>
      </dgm:t>
    </dgm:pt>
    <dgm:pt modelId="{C993C2A7-6E39-4777-BA2A-00FFEFB8D7BF}" type="parTrans" cxnId="{28881D7F-13CB-4D16-8A81-2D21BB226170}">
      <dgm:prSet/>
      <dgm:spPr/>
      <dgm:t>
        <a:bodyPr/>
        <a:lstStyle/>
        <a:p>
          <a:endParaRPr lang="en-US"/>
        </a:p>
      </dgm:t>
    </dgm:pt>
    <dgm:pt modelId="{BE385DF6-EFBF-423B-BA1A-1D0EAD27413D}" type="sibTrans" cxnId="{28881D7F-13CB-4D16-8A81-2D21BB226170}">
      <dgm:prSet/>
      <dgm:spPr/>
      <dgm:t>
        <a:bodyPr/>
        <a:lstStyle/>
        <a:p>
          <a:endParaRPr lang="en-US"/>
        </a:p>
      </dgm:t>
    </dgm:pt>
    <dgm:pt modelId="{8A87FDC0-F835-464C-9C14-A6719F710A09}">
      <dgm:prSet phldrT="[Текст]" custT="1">
        <dgm:style>
          <a:lnRef idx="2">
            <a:schemeClr val="accent1">
              <a:shade val="50000"/>
            </a:schemeClr>
          </a:lnRef>
          <a:fillRef idx="1">
            <a:schemeClr val="accent1"/>
          </a:fillRef>
          <a:effectRef idx="0">
            <a:schemeClr val="accent1"/>
          </a:effectRef>
          <a:fontRef idx="minor">
            <a:schemeClr val="lt1"/>
          </a:fontRef>
        </dgm:style>
      </dgm:prSet>
      <dgm:spPr>
        <a:solidFill>
          <a:schemeClr val="accent1">
            <a:lumMod val="40000"/>
            <a:lumOff val="60000"/>
          </a:schemeClr>
        </a:solidFill>
      </dgm:spPr>
      <dgm:t>
        <a:bodyPr/>
        <a:lstStyle/>
        <a:p>
          <a:r>
            <a:rPr lang="en-US" sz="2000" b="1" dirty="0" smtClean="0"/>
            <a:t>JPA</a:t>
          </a:r>
          <a:endParaRPr lang="bg-BG" sz="2000" b="1" dirty="0" smtClean="0"/>
        </a:p>
        <a:p>
          <a:r>
            <a:rPr lang="en-US" sz="1600" dirty="0" smtClean="0"/>
            <a:t>ENTITY, ENTITY MANAGER, </a:t>
          </a:r>
          <a:r>
            <a:rPr lang="bg-BG" sz="1600" dirty="0" smtClean="0"/>
            <a:t>ТРАНЗАКЦИИ</a:t>
          </a:r>
          <a:endParaRPr lang="bg-BG" sz="1600" b="1" dirty="0"/>
        </a:p>
      </dgm:t>
    </dgm:pt>
    <dgm:pt modelId="{257BA2E1-B3A7-4132-8A05-0853D23713DC}" type="parTrans" cxnId="{0157FA74-72D7-4631-A916-C0A2F2FAE097}">
      <dgm:prSet/>
      <dgm:spPr/>
      <dgm:t>
        <a:bodyPr/>
        <a:lstStyle/>
        <a:p>
          <a:endParaRPr lang="en-US"/>
        </a:p>
      </dgm:t>
    </dgm:pt>
    <dgm:pt modelId="{7187FAE3-36E1-4920-9560-93A3C1F150D2}" type="sibTrans" cxnId="{0157FA74-72D7-4631-A916-C0A2F2FAE097}">
      <dgm:prSet/>
      <dgm:spPr/>
      <dgm:t>
        <a:bodyPr/>
        <a:lstStyle/>
        <a:p>
          <a:endParaRPr lang="en-US"/>
        </a:p>
      </dgm:t>
    </dgm:pt>
    <dgm:pt modelId="{7C413032-0695-4A5C-9FD8-E728DB246A3E}">
      <dgm:prSet phldrT="[Текст]" custT="1">
        <dgm:style>
          <a:lnRef idx="2">
            <a:schemeClr val="accent1">
              <a:shade val="50000"/>
            </a:schemeClr>
          </a:lnRef>
          <a:fillRef idx="1">
            <a:schemeClr val="accent1"/>
          </a:fillRef>
          <a:effectRef idx="0">
            <a:schemeClr val="accent1"/>
          </a:effectRef>
          <a:fontRef idx="minor">
            <a:schemeClr val="lt1"/>
          </a:fontRef>
        </dgm:style>
      </dgm:prSet>
      <dgm:spPr/>
      <dgm:t>
        <a:bodyPr/>
        <a:lstStyle/>
        <a:p>
          <a:r>
            <a:rPr lang="bg-BG" sz="2000" b="1" dirty="0" smtClean="0"/>
            <a:t>ЗАДАЧА</a:t>
          </a:r>
          <a:endParaRPr lang="bg-BG" sz="2000" b="1" dirty="0"/>
        </a:p>
      </dgm:t>
    </dgm:pt>
    <dgm:pt modelId="{169D38F4-3015-4A28-8F6C-B99F6922CAF2}" type="parTrans" cxnId="{00812E05-AF0A-4B62-BBB7-5B04A6AF6A29}">
      <dgm:prSet/>
      <dgm:spPr/>
      <dgm:t>
        <a:bodyPr/>
        <a:lstStyle/>
        <a:p>
          <a:endParaRPr lang="en-US"/>
        </a:p>
      </dgm:t>
    </dgm:pt>
    <dgm:pt modelId="{3EA95BCC-75B3-4976-AD59-5256437D9988}" type="sibTrans" cxnId="{00812E05-AF0A-4B62-BBB7-5B04A6AF6A29}">
      <dgm:prSet/>
      <dgm:spPr/>
      <dgm:t>
        <a:bodyPr/>
        <a:lstStyle/>
        <a:p>
          <a:endParaRPr lang="en-US"/>
        </a:p>
      </dgm:t>
    </dgm:pt>
    <dgm:pt modelId="{F96275BC-3E8D-421D-AD16-B34CD6B82BAE}" type="pres">
      <dgm:prSet presAssocID="{42ACD194-54E7-42E0-9569-0E4BC6E903AC}" presName="linear" presStyleCnt="0">
        <dgm:presLayoutVars>
          <dgm:dir/>
          <dgm:resizeHandles val="exact"/>
        </dgm:presLayoutVars>
      </dgm:prSet>
      <dgm:spPr/>
      <dgm:t>
        <a:bodyPr/>
        <a:lstStyle/>
        <a:p>
          <a:endParaRPr lang="en-US"/>
        </a:p>
      </dgm:t>
    </dgm:pt>
    <dgm:pt modelId="{F302CD55-40DB-4F80-BD97-ACF2C34C52DE}" type="pres">
      <dgm:prSet presAssocID="{CDFA692F-BCBC-4347-83CC-BF4145695B14}" presName="comp" presStyleCnt="0"/>
      <dgm:spPr/>
    </dgm:pt>
    <dgm:pt modelId="{358FBA72-4DCD-4BDC-AAA4-0D7BDBEAEAC8}" type="pres">
      <dgm:prSet presAssocID="{CDFA692F-BCBC-4347-83CC-BF4145695B14}" presName="box" presStyleLbl="node1" presStyleIdx="0" presStyleCnt="4" custLinFactNeighborX="-34375"/>
      <dgm:spPr/>
      <dgm:t>
        <a:bodyPr/>
        <a:lstStyle/>
        <a:p>
          <a:endParaRPr lang="bg-BG"/>
        </a:p>
      </dgm:t>
    </dgm:pt>
    <dgm:pt modelId="{C196CD32-9480-4F3F-901A-CD4A0D9B278F}" type="pres">
      <dgm:prSet presAssocID="{CDFA692F-BCBC-4347-83CC-BF4145695B14}" presName="img" presStyleLbl="fgImgPlace1" presStyleIdx="0" presStyleCnt="4"/>
      <dgm:spPr>
        <a:blipFill rotWithShape="1">
          <a:blip xmlns:r="http://schemas.openxmlformats.org/officeDocument/2006/relationships" r:embed="rId1"/>
          <a:stretch>
            <a:fillRect/>
          </a:stretch>
        </a:blipFill>
      </dgm:spPr>
      <dgm:t>
        <a:bodyPr/>
        <a:lstStyle/>
        <a:p>
          <a:endParaRPr lang="bg-BG"/>
        </a:p>
      </dgm:t>
    </dgm:pt>
    <dgm:pt modelId="{5803CF3E-4A2D-4333-ACE9-16C59CD95280}" type="pres">
      <dgm:prSet presAssocID="{CDFA692F-BCBC-4347-83CC-BF4145695B14}" presName="text" presStyleLbl="node1" presStyleIdx="0" presStyleCnt="4">
        <dgm:presLayoutVars>
          <dgm:bulletEnabled val="1"/>
        </dgm:presLayoutVars>
      </dgm:prSet>
      <dgm:spPr/>
      <dgm:t>
        <a:bodyPr/>
        <a:lstStyle/>
        <a:p>
          <a:endParaRPr lang="bg-BG"/>
        </a:p>
      </dgm:t>
    </dgm:pt>
    <dgm:pt modelId="{CECF1F95-92D3-4EEB-88AF-5920E8EA8D61}" type="pres">
      <dgm:prSet presAssocID="{5D6742D6-FE57-4387-855A-33C065F53C41}" presName="spacer" presStyleCnt="0"/>
      <dgm:spPr/>
    </dgm:pt>
    <dgm:pt modelId="{26CD29F4-C766-4B00-B485-66FB43604F57}" type="pres">
      <dgm:prSet presAssocID="{57E298B0-8B0C-448E-A2ED-3D42BCB5E443}" presName="comp" presStyleCnt="0"/>
      <dgm:spPr/>
    </dgm:pt>
    <dgm:pt modelId="{DB213D1A-61DB-40D3-BD8F-A337D0E133C5}" type="pres">
      <dgm:prSet presAssocID="{57E298B0-8B0C-448E-A2ED-3D42BCB5E443}" presName="box" presStyleLbl="node1" presStyleIdx="1" presStyleCnt="4"/>
      <dgm:spPr/>
      <dgm:t>
        <a:bodyPr/>
        <a:lstStyle/>
        <a:p>
          <a:endParaRPr lang="bg-BG"/>
        </a:p>
      </dgm:t>
    </dgm:pt>
    <dgm:pt modelId="{5DE37156-C141-4134-8C5D-FA03750562FA}" type="pres">
      <dgm:prSet presAssocID="{57E298B0-8B0C-448E-A2ED-3D42BCB5E443}" presName="img" presStyleLbl="fgImgPlace1" presStyleIdx="1" presStyleCnt="4"/>
      <dgm:spPr>
        <a:blipFill dpi="0" rotWithShape="1">
          <a:blip xmlns:r="http://schemas.openxmlformats.org/officeDocument/2006/relationships" r:embed="rId2">
            <a:alphaModFix amt="69000"/>
          </a:blip>
          <a:srcRect/>
          <a:stretch>
            <a:fillRect/>
          </a:stretch>
        </a:blipFill>
      </dgm:spPr>
      <dgm:t>
        <a:bodyPr/>
        <a:lstStyle/>
        <a:p>
          <a:endParaRPr lang="en-US"/>
        </a:p>
      </dgm:t>
    </dgm:pt>
    <dgm:pt modelId="{FB31B58E-0BB5-484B-B021-D978489C62F0}" type="pres">
      <dgm:prSet presAssocID="{57E298B0-8B0C-448E-A2ED-3D42BCB5E443}" presName="text" presStyleLbl="node1" presStyleIdx="1" presStyleCnt="4">
        <dgm:presLayoutVars>
          <dgm:bulletEnabled val="1"/>
        </dgm:presLayoutVars>
      </dgm:prSet>
      <dgm:spPr/>
      <dgm:t>
        <a:bodyPr/>
        <a:lstStyle/>
        <a:p>
          <a:endParaRPr lang="bg-BG"/>
        </a:p>
      </dgm:t>
    </dgm:pt>
    <dgm:pt modelId="{80E2E61C-DE87-4148-831F-0B0D99586884}" type="pres">
      <dgm:prSet presAssocID="{C751DE03-5600-4743-8A4F-568223C1EA80}" presName="spacer" presStyleCnt="0"/>
      <dgm:spPr/>
    </dgm:pt>
    <dgm:pt modelId="{7E5E0D48-3984-4980-87C2-1808A0E55B14}" type="pres">
      <dgm:prSet presAssocID="{8A87FDC0-F835-464C-9C14-A6719F710A09}" presName="comp" presStyleCnt="0"/>
      <dgm:spPr/>
    </dgm:pt>
    <dgm:pt modelId="{2DC12CBF-C4EE-435B-8466-9132035E2980}" type="pres">
      <dgm:prSet presAssocID="{8A87FDC0-F835-464C-9C14-A6719F710A09}" presName="box" presStyleLbl="node1" presStyleIdx="2" presStyleCnt="4" custLinFactNeighborX="-781"/>
      <dgm:spPr/>
      <dgm:t>
        <a:bodyPr/>
        <a:lstStyle/>
        <a:p>
          <a:endParaRPr lang="en-US"/>
        </a:p>
      </dgm:t>
    </dgm:pt>
    <dgm:pt modelId="{5724E6DB-E2AE-4136-9619-D5592969B749}" type="pres">
      <dgm:prSet presAssocID="{8A87FDC0-F835-464C-9C14-A6719F710A09}" presName="img" presStyleLbl="fgImgPlace1" presStyleIdx="2" presStyleCnt="4"/>
      <dgm:spPr>
        <a:blipFill rotWithShape="1">
          <a:blip xmlns:r="http://schemas.openxmlformats.org/officeDocument/2006/relationships" r:embed="rId3"/>
          <a:stretch>
            <a:fillRect/>
          </a:stretch>
        </a:blipFill>
      </dgm:spPr>
      <dgm:t>
        <a:bodyPr/>
        <a:lstStyle/>
        <a:p>
          <a:endParaRPr lang="en-US"/>
        </a:p>
      </dgm:t>
    </dgm:pt>
    <dgm:pt modelId="{89D0A6E2-03D8-4432-8A8F-2E93724E12FF}" type="pres">
      <dgm:prSet presAssocID="{8A87FDC0-F835-464C-9C14-A6719F710A09}" presName="text" presStyleLbl="node1" presStyleIdx="2" presStyleCnt="4">
        <dgm:presLayoutVars>
          <dgm:bulletEnabled val="1"/>
        </dgm:presLayoutVars>
      </dgm:prSet>
      <dgm:spPr/>
      <dgm:t>
        <a:bodyPr/>
        <a:lstStyle/>
        <a:p>
          <a:endParaRPr lang="en-US"/>
        </a:p>
      </dgm:t>
    </dgm:pt>
    <dgm:pt modelId="{8CE5B224-37B5-466A-BC38-D1883295EF2F}" type="pres">
      <dgm:prSet presAssocID="{7187FAE3-36E1-4920-9560-93A3C1F150D2}" presName="spacer" presStyleCnt="0"/>
      <dgm:spPr/>
    </dgm:pt>
    <dgm:pt modelId="{C2676DC5-BBA4-468C-9E03-7942599F0078}" type="pres">
      <dgm:prSet presAssocID="{7C413032-0695-4A5C-9FD8-E728DB246A3E}" presName="comp" presStyleCnt="0"/>
      <dgm:spPr/>
    </dgm:pt>
    <dgm:pt modelId="{65FAAB1D-EAAF-46CD-AE29-C6AB9A7D3E7D}" type="pres">
      <dgm:prSet presAssocID="{7C413032-0695-4A5C-9FD8-E728DB246A3E}" presName="box" presStyleLbl="node1" presStyleIdx="3" presStyleCnt="4" custLinFactNeighborX="-781"/>
      <dgm:spPr/>
      <dgm:t>
        <a:bodyPr/>
        <a:lstStyle/>
        <a:p>
          <a:endParaRPr lang="en-US"/>
        </a:p>
      </dgm:t>
    </dgm:pt>
    <dgm:pt modelId="{93B771BD-C3C7-4D9C-9130-75CB83F97B1B}" type="pres">
      <dgm:prSet presAssocID="{7C413032-0695-4A5C-9FD8-E728DB246A3E}" presName="img" presStyleLbl="fgImgPlace1" presStyleIdx="3" presStyleCnt="4" custLinFactNeighborX="0"/>
      <dgm:spPr>
        <a:blipFill rotWithShape="1">
          <a:blip xmlns:r="http://schemas.openxmlformats.org/officeDocument/2006/relationships" r:embed="rId4"/>
          <a:stretch>
            <a:fillRect/>
          </a:stretch>
        </a:blipFill>
      </dgm:spPr>
      <dgm:t>
        <a:bodyPr/>
        <a:lstStyle/>
        <a:p>
          <a:endParaRPr lang="en-US"/>
        </a:p>
      </dgm:t>
    </dgm:pt>
    <dgm:pt modelId="{4F8275AC-A783-4821-B0A0-92675A88092B}" type="pres">
      <dgm:prSet presAssocID="{7C413032-0695-4A5C-9FD8-E728DB246A3E}" presName="text" presStyleLbl="node1" presStyleIdx="3" presStyleCnt="4">
        <dgm:presLayoutVars>
          <dgm:bulletEnabled val="1"/>
        </dgm:presLayoutVars>
      </dgm:prSet>
      <dgm:spPr/>
      <dgm:t>
        <a:bodyPr/>
        <a:lstStyle/>
        <a:p>
          <a:endParaRPr lang="en-US"/>
        </a:p>
      </dgm:t>
    </dgm:pt>
  </dgm:ptLst>
  <dgm:cxnLst>
    <dgm:cxn modelId="{ABE54F39-4182-4199-A48E-16BC2BB99EFE}" type="presOf" srcId="{45A6B946-DCFF-4926-9584-FF4973FD0632}" destId="{358FBA72-4DCD-4BDC-AAA4-0D7BDBEAEAC8}" srcOrd="0" destOrd="2" presId="urn:microsoft.com/office/officeart/2005/8/layout/vList4#1"/>
    <dgm:cxn modelId="{1C85EB56-4042-4484-B313-D9B776A760EB}" srcId="{CDFA692F-BCBC-4347-83CC-BF4145695B14}" destId="{15540D6C-15DD-425B-A50A-210E64D0F2D2}" srcOrd="0" destOrd="0" parTransId="{743C4AEC-F73C-4FD4-BC67-552A16C5A1DF}" sibTransId="{93D3C016-E8E7-4EAD-8B55-33769EC8B731}"/>
    <dgm:cxn modelId="{59B097B5-AD26-498B-8A2E-ED2075C6D686}" srcId="{42ACD194-54E7-42E0-9569-0E4BC6E903AC}" destId="{CDFA692F-BCBC-4347-83CC-BF4145695B14}" srcOrd="0" destOrd="0" parTransId="{A4098BC6-4C81-4400-B204-8E36F9F5E421}" sibTransId="{5D6742D6-FE57-4387-855A-33C065F53C41}"/>
    <dgm:cxn modelId="{4BCC0294-45A0-459C-8DC2-88FF349ECF90}" type="presOf" srcId="{57E298B0-8B0C-448E-A2ED-3D42BCB5E443}" destId="{FB31B58E-0BB5-484B-B021-D978489C62F0}" srcOrd="1" destOrd="0" presId="urn:microsoft.com/office/officeart/2005/8/layout/vList4#1"/>
    <dgm:cxn modelId="{5D17C1AD-F126-46F3-A4F4-749F742A8B78}" srcId="{57E298B0-8B0C-448E-A2ED-3D42BCB5E443}" destId="{7A5AFCA4-725C-450F-A1C2-C987BE34043D}" srcOrd="0" destOrd="0" parTransId="{36595CA4-F0DC-498C-83B5-1B1A6181CF33}" sibTransId="{842EDC3A-7951-42B4-BE29-3CC018D6A088}"/>
    <dgm:cxn modelId="{0A0C65FA-6DE7-47BD-8946-A8AB12B91F75}" type="presOf" srcId="{7A5AFCA4-725C-450F-A1C2-C987BE34043D}" destId="{FB31B58E-0BB5-484B-B021-D978489C62F0}" srcOrd="1" destOrd="1" presId="urn:microsoft.com/office/officeart/2005/8/layout/vList4#1"/>
    <dgm:cxn modelId="{00812E05-AF0A-4B62-BBB7-5B04A6AF6A29}" srcId="{42ACD194-54E7-42E0-9569-0E4BC6E903AC}" destId="{7C413032-0695-4A5C-9FD8-E728DB246A3E}" srcOrd="3" destOrd="0" parTransId="{169D38F4-3015-4A28-8F6C-B99F6922CAF2}" sibTransId="{3EA95BCC-75B3-4976-AD59-5256437D9988}"/>
    <dgm:cxn modelId="{1C0B2605-F161-4EC8-A843-937912767E79}" type="presOf" srcId="{15540D6C-15DD-425B-A50A-210E64D0F2D2}" destId="{358FBA72-4DCD-4BDC-AAA4-0D7BDBEAEAC8}" srcOrd="0" destOrd="1" presId="urn:microsoft.com/office/officeart/2005/8/layout/vList4#1"/>
    <dgm:cxn modelId="{B72B27FB-6339-43E3-8728-F57FF846C27E}" type="presOf" srcId="{CDFA692F-BCBC-4347-83CC-BF4145695B14}" destId="{358FBA72-4DCD-4BDC-AAA4-0D7BDBEAEAC8}" srcOrd="0" destOrd="0" presId="urn:microsoft.com/office/officeart/2005/8/layout/vList4#1"/>
    <dgm:cxn modelId="{0157FA74-72D7-4631-A916-C0A2F2FAE097}" srcId="{42ACD194-54E7-42E0-9569-0E4BC6E903AC}" destId="{8A87FDC0-F835-464C-9C14-A6719F710A09}" srcOrd="2" destOrd="0" parTransId="{257BA2E1-B3A7-4132-8A05-0853D23713DC}" sibTransId="{7187FAE3-36E1-4920-9560-93A3C1F150D2}"/>
    <dgm:cxn modelId="{6442EA1B-5C0D-4603-A182-B4F7F72B11E5}" type="presOf" srcId="{CDFA692F-BCBC-4347-83CC-BF4145695B14}" destId="{5803CF3E-4A2D-4333-ACE9-16C59CD95280}" srcOrd="1" destOrd="0" presId="urn:microsoft.com/office/officeart/2005/8/layout/vList4#1"/>
    <dgm:cxn modelId="{A58AA284-C502-4949-8EB8-13FF65B68655}" type="presOf" srcId="{7C413032-0695-4A5C-9FD8-E728DB246A3E}" destId="{65FAAB1D-EAAF-46CD-AE29-C6AB9A7D3E7D}" srcOrd="0" destOrd="0" presId="urn:microsoft.com/office/officeart/2005/8/layout/vList4#1"/>
    <dgm:cxn modelId="{12C54BE1-3846-489E-868C-1865808E221A}" srcId="{42ACD194-54E7-42E0-9569-0E4BC6E903AC}" destId="{57E298B0-8B0C-448E-A2ED-3D42BCB5E443}" srcOrd="1" destOrd="0" parTransId="{0E2CC9D5-2951-4688-B3DA-74FCCC18FB9B}" sibTransId="{C751DE03-5600-4743-8A4F-568223C1EA80}"/>
    <dgm:cxn modelId="{3725A3F3-0607-4112-9597-F8528C2404B3}" type="presOf" srcId="{8A87FDC0-F835-464C-9C14-A6719F710A09}" destId="{89D0A6E2-03D8-4432-8A8F-2E93724E12FF}" srcOrd="1" destOrd="0" presId="urn:microsoft.com/office/officeart/2005/8/layout/vList4#1"/>
    <dgm:cxn modelId="{F79288A6-85ED-432B-BE95-1C1789D535E8}" type="presOf" srcId="{8A87FDC0-F835-464C-9C14-A6719F710A09}" destId="{2DC12CBF-C4EE-435B-8466-9132035E2980}" srcOrd="0" destOrd="0" presId="urn:microsoft.com/office/officeart/2005/8/layout/vList4#1"/>
    <dgm:cxn modelId="{FBEB9405-B761-4245-8FD9-3EDB0DC4D399}" type="presOf" srcId="{45A6B946-DCFF-4926-9584-FF4973FD0632}" destId="{5803CF3E-4A2D-4333-ACE9-16C59CD95280}" srcOrd="1" destOrd="2" presId="urn:microsoft.com/office/officeart/2005/8/layout/vList4#1"/>
    <dgm:cxn modelId="{C114AAE5-5B33-42BB-845F-01289DACE780}" type="presOf" srcId="{7A5AFCA4-725C-450F-A1C2-C987BE34043D}" destId="{DB213D1A-61DB-40D3-BD8F-A337D0E133C5}" srcOrd="0" destOrd="1" presId="urn:microsoft.com/office/officeart/2005/8/layout/vList4#1"/>
    <dgm:cxn modelId="{06CD8FB3-E2E2-4946-87A0-0A8184EDF0B7}" type="presOf" srcId="{57E298B0-8B0C-448E-A2ED-3D42BCB5E443}" destId="{DB213D1A-61DB-40D3-BD8F-A337D0E133C5}" srcOrd="0" destOrd="0" presId="urn:microsoft.com/office/officeart/2005/8/layout/vList4#1"/>
    <dgm:cxn modelId="{A3E0BAF7-BCD4-44F5-96AA-B747E665B928}" type="presOf" srcId="{42ACD194-54E7-42E0-9569-0E4BC6E903AC}" destId="{F96275BC-3E8D-421D-AD16-B34CD6B82BAE}" srcOrd="0" destOrd="0" presId="urn:microsoft.com/office/officeart/2005/8/layout/vList4#1"/>
    <dgm:cxn modelId="{28881D7F-13CB-4D16-8A81-2D21BB226170}" srcId="{57E298B0-8B0C-448E-A2ED-3D42BCB5E443}" destId="{A4DD5BFE-5AA3-4169-B13F-8328F75DABF0}" srcOrd="1" destOrd="0" parTransId="{C993C2A7-6E39-4777-BA2A-00FFEFB8D7BF}" sibTransId="{BE385DF6-EFBF-423B-BA1A-1D0EAD27413D}"/>
    <dgm:cxn modelId="{C54AC1CB-F5F5-47C3-9C98-C897A39649CF}" type="presOf" srcId="{A4DD5BFE-5AA3-4169-B13F-8328F75DABF0}" destId="{DB213D1A-61DB-40D3-BD8F-A337D0E133C5}" srcOrd="0" destOrd="2" presId="urn:microsoft.com/office/officeart/2005/8/layout/vList4#1"/>
    <dgm:cxn modelId="{5CA38366-9F0D-496C-A98C-B5EFF4B2336D}" type="presOf" srcId="{15540D6C-15DD-425B-A50A-210E64D0F2D2}" destId="{5803CF3E-4A2D-4333-ACE9-16C59CD95280}" srcOrd="1" destOrd="1" presId="urn:microsoft.com/office/officeart/2005/8/layout/vList4#1"/>
    <dgm:cxn modelId="{4B2DCB7F-B2E1-4446-AF62-B4F3B7A43012}" type="presOf" srcId="{A4DD5BFE-5AA3-4169-B13F-8328F75DABF0}" destId="{FB31B58E-0BB5-484B-B021-D978489C62F0}" srcOrd="1" destOrd="2" presId="urn:microsoft.com/office/officeart/2005/8/layout/vList4#1"/>
    <dgm:cxn modelId="{27F75743-0FF9-4D01-AFB3-5A2AFB4B1C7F}" srcId="{CDFA692F-BCBC-4347-83CC-BF4145695B14}" destId="{45A6B946-DCFF-4926-9584-FF4973FD0632}" srcOrd="1" destOrd="0" parTransId="{4446F6BD-9D49-4181-A710-6B7B793E867D}" sibTransId="{6651A951-94A1-4F60-95EA-A65A4AE87FB7}"/>
    <dgm:cxn modelId="{AB0DB35F-C25C-4B40-BEE5-6DFF0E8CED57}" type="presOf" srcId="{7C413032-0695-4A5C-9FD8-E728DB246A3E}" destId="{4F8275AC-A783-4821-B0A0-92675A88092B}" srcOrd="1" destOrd="0" presId="urn:microsoft.com/office/officeart/2005/8/layout/vList4#1"/>
    <dgm:cxn modelId="{488448E7-1F4C-45F5-A7FC-9978D840B18F}" type="presParOf" srcId="{F96275BC-3E8D-421D-AD16-B34CD6B82BAE}" destId="{F302CD55-40DB-4F80-BD97-ACF2C34C52DE}" srcOrd="0" destOrd="0" presId="urn:microsoft.com/office/officeart/2005/8/layout/vList4#1"/>
    <dgm:cxn modelId="{7E56C1E3-4CCD-4E9D-94A8-EE7A7F59942A}" type="presParOf" srcId="{F302CD55-40DB-4F80-BD97-ACF2C34C52DE}" destId="{358FBA72-4DCD-4BDC-AAA4-0D7BDBEAEAC8}" srcOrd="0" destOrd="0" presId="urn:microsoft.com/office/officeart/2005/8/layout/vList4#1"/>
    <dgm:cxn modelId="{9025FA99-C82A-4997-8EEB-811197567ED6}" type="presParOf" srcId="{F302CD55-40DB-4F80-BD97-ACF2C34C52DE}" destId="{C196CD32-9480-4F3F-901A-CD4A0D9B278F}" srcOrd="1" destOrd="0" presId="urn:microsoft.com/office/officeart/2005/8/layout/vList4#1"/>
    <dgm:cxn modelId="{55CDECCC-0C09-4114-8A8C-6C7247856FF3}" type="presParOf" srcId="{F302CD55-40DB-4F80-BD97-ACF2C34C52DE}" destId="{5803CF3E-4A2D-4333-ACE9-16C59CD95280}" srcOrd="2" destOrd="0" presId="urn:microsoft.com/office/officeart/2005/8/layout/vList4#1"/>
    <dgm:cxn modelId="{56376A35-7542-4D0F-8222-85C869251E27}" type="presParOf" srcId="{F96275BC-3E8D-421D-AD16-B34CD6B82BAE}" destId="{CECF1F95-92D3-4EEB-88AF-5920E8EA8D61}" srcOrd="1" destOrd="0" presId="urn:microsoft.com/office/officeart/2005/8/layout/vList4#1"/>
    <dgm:cxn modelId="{5CE08B60-84B8-4172-ACC4-95B13D580A99}" type="presParOf" srcId="{F96275BC-3E8D-421D-AD16-B34CD6B82BAE}" destId="{26CD29F4-C766-4B00-B485-66FB43604F57}" srcOrd="2" destOrd="0" presId="urn:microsoft.com/office/officeart/2005/8/layout/vList4#1"/>
    <dgm:cxn modelId="{B87D4D55-ABC9-4BB4-A77C-5A7861A34DBD}" type="presParOf" srcId="{26CD29F4-C766-4B00-B485-66FB43604F57}" destId="{DB213D1A-61DB-40D3-BD8F-A337D0E133C5}" srcOrd="0" destOrd="0" presId="urn:microsoft.com/office/officeart/2005/8/layout/vList4#1"/>
    <dgm:cxn modelId="{C8FBC55F-E7FD-4BC8-8D9D-CE53D414ED9B}" type="presParOf" srcId="{26CD29F4-C766-4B00-B485-66FB43604F57}" destId="{5DE37156-C141-4134-8C5D-FA03750562FA}" srcOrd="1" destOrd="0" presId="urn:microsoft.com/office/officeart/2005/8/layout/vList4#1"/>
    <dgm:cxn modelId="{AF23F352-B2E9-4BAD-8DC2-A7186F3E58F8}" type="presParOf" srcId="{26CD29F4-C766-4B00-B485-66FB43604F57}" destId="{FB31B58E-0BB5-484B-B021-D978489C62F0}" srcOrd="2" destOrd="0" presId="urn:microsoft.com/office/officeart/2005/8/layout/vList4#1"/>
    <dgm:cxn modelId="{569E001B-C6B3-4EC1-A0D3-6A0E08939BB2}" type="presParOf" srcId="{F96275BC-3E8D-421D-AD16-B34CD6B82BAE}" destId="{80E2E61C-DE87-4148-831F-0B0D99586884}" srcOrd="3" destOrd="0" presId="urn:microsoft.com/office/officeart/2005/8/layout/vList4#1"/>
    <dgm:cxn modelId="{BCD1D0E6-7623-4207-A0B7-A5500378BC78}" type="presParOf" srcId="{F96275BC-3E8D-421D-AD16-B34CD6B82BAE}" destId="{7E5E0D48-3984-4980-87C2-1808A0E55B14}" srcOrd="4" destOrd="0" presId="urn:microsoft.com/office/officeart/2005/8/layout/vList4#1"/>
    <dgm:cxn modelId="{E643C2EF-260A-4AEA-9BCD-87661FCBDD04}" type="presParOf" srcId="{7E5E0D48-3984-4980-87C2-1808A0E55B14}" destId="{2DC12CBF-C4EE-435B-8466-9132035E2980}" srcOrd="0" destOrd="0" presId="urn:microsoft.com/office/officeart/2005/8/layout/vList4#1"/>
    <dgm:cxn modelId="{4A794F59-491C-498C-983A-4AD7DBB4397C}" type="presParOf" srcId="{7E5E0D48-3984-4980-87C2-1808A0E55B14}" destId="{5724E6DB-E2AE-4136-9619-D5592969B749}" srcOrd="1" destOrd="0" presId="urn:microsoft.com/office/officeart/2005/8/layout/vList4#1"/>
    <dgm:cxn modelId="{06306C3D-F16D-4C6D-9966-98EB21A14617}" type="presParOf" srcId="{7E5E0D48-3984-4980-87C2-1808A0E55B14}" destId="{89D0A6E2-03D8-4432-8A8F-2E93724E12FF}" srcOrd="2" destOrd="0" presId="urn:microsoft.com/office/officeart/2005/8/layout/vList4#1"/>
    <dgm:cxn modelId="{5B4D7D8F-98CA-43FE-BB29-60840892D3C2}" type="presParOf" srcId="{F96275BC-3E8D-421D-AD16-B34CD6B82BAE}" destId="{8CE5B224-37B5-466A-BC38-D1883295EF2F}" srcOrd="5" destOrd="0" presId="urn:microsoft.com/office/officeart/2005/8/layout/vList4#1"/>
    <dgm:cxn modelId="{49CB997C-D436-4612-A7A4-EBE67CB2D016}" type="presParOf" srcId="{F96275BC-3E8D-421D-AD16-B34CD6B82BAE}" destId="{C2676DC5-BBA4-468C-9E03-7942599F0078}" srcOrd="6" destOrd="0" presId="urn:microsoft.com/office/officeart/2005/8/layout/vList4#1"/>
    <dgm:cxn modelId="{8D0EDAD1-7372-4E83-AB74-D111537614BF}" type="presParOf" srcId="{C2676DC5-BBA4-468C-9E03-7942599F0078}" destId="{65FAAB1D-EAAF-46CD-AE29-C6AB9A7D3E7D}" srcOrd="0" destOrd="0" presId="urn:microsoft.com/office/officeart/2005/8/layout/vList4#1"/>
    <dgm:cxn modelId="{FA50782A-ED84-463F-B324-8ECCB2FB9C1E}" type="presParOf" srcId="{C2676DC5-BBA4-468C-9E03-7942599F0078}" destId="{93B771BD-C3C7-4D9C-9130-75CB83F97B1B}" srcOrd="1" destOrd="0" presId="urn:microsoft.com/office/officeart/2005/8/layout/vList4#1"/>
    <dgm:cxn modelId="{91C48A29-E9C0-423E-9C5B-A658D79C9EDA}" type="presParOf" srcId="{C2676DC5-BBA4-468C-9E03-7942599F0078}" destId="{4F8275AC-A783-4821-B0A0-92675A88092B}" srcOrd="2" destOrd="0" presId="urn:microsoft.com/office/officeart/2005/8/layout/vList4#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4B1729-BC98-42C1-9C6C-D65DCBA4358F}">
      <dsp:nvSpPr>
        <dsp:cNvPr id="0" name=""/>
        <dsp:cNvSpPr/>
      </dsp:nvSpPr>
      <dsp:spPr>
        <a:xfrm rot="5400000">
          <a:off x="3783324" y="-2430195"/>
          <a:ext cx="750823" cy="5802822"/>
        </a:xfrm>
        <a:prstGeom prst="rect">
          <a:avLst/>
        </a:prstGeom>
        <a:solidFill>
          <a:schemeClr val="lt1">
            <a:alpha val="90000"/>
            <a:tint val="40000"/>
            <a:hueOff val="0"/>
            <a:satOff val="0"/>
            <a:lumOff val="0"/>
            <a:alphaOff val="0"/>
          </a:schemeClr>
        </a:solidFill>
        <a:ln w="10000" cap="flat" cmpd="sng" algn="ctr">
          <a:solidFill>
            <a:schemeClr val="accent1">
              <a:alpha val="90000"/>
              <a:hueOff val="0"/>
              <a:satOff val="0"/>
              <a:lumOff val="0"/>
              <a:alphaOff val="0"/>
            </a:schemeClr>
          </a:solidFill>
          <a:prstDash val="solid"/>
        </a:ln>
        <a:effectLst>
          <a:outerShdw blurRad="38100" dist="30000" dir="5400000" rotWithShape="0">
            <a:srgbClr val="000000">
              <a:alpha val="45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80988" lvl="1" indent="-280988" algn="l" defTabSz="1244600">
            <a:lnSpc>
              <a:spcPct val="90000"/>
            </a:lnSpc>
            <a:spcBef>
              <a:spcPct val="0"/>
            </a:spcBef>
            <a:spcAft>
              <a:spcPct val="15000"/>
            </a:spcAft>
            <a:buChar char="••"/>
          </a:pPr>
          <a:r>
            <a:rPr lang="bg-BG" sz="2800" kern="1200" dirty="0" smtClean="0">
              <a:effectLst>
                <a:outerShdw blurRad="38100" dist="38100" dir="2700000" algn="tl">
                  <a:srgbClr val="000000">
                    <a:alpha val="43137"/>
                  </a:srgbClr>
                </a:outerShdw>
              </a:effectLst>
            </a:rPr>
            <a:t>Основи на базите данни</a:t>
          </a:r>
          <a:endParaRPr lang="bg-BG" sz="2800" kern="1200" dirty="0">
            <a:effectLst>
              <a:outerShdw blurRad="38100" dist="38100" dir="2700000" algn="tl">
                <a:srgbClr val="000000">
                  <a:alpha val="43137"/>
                </a:srgbClr>
              </a:outerShdw>
            </a:effectLst>
          </a:endParaRPr>
        </a:p>
      </dsp:txBody>
      <dsp:txXfrm rot="-5400000">
        <a:off x="1257325" y="95804"/>
        <a:ext cx="5802822" cy="750823"/>
      </dsp:txXfrm>
    </dsp:sp>
    <dsp:sp modelId="{7E429971-BC57-430F-BB25-C0574E5E39E3}">
      <dsp:nvSpPr>
        <dsp:cNvPr id="0" name=""/>
        <dsp:cNvSpPr/>
      </dsp:nvSpPr>
      <dsp:spPr>
        <a:xfrm>
          <a:off x="127" y="0"/>
          <a:ext cx="1257197" cy="938529"/>
        </a:xfrm>
        <a:prstGeom prst="roundRect">
          <a:avLst/>
        </a:prstGeom>
        <a:solidFill>
          <a:schemeClr val="lt1">
            <a:hueOff val="0"/>
            <a:satOff val="0"/>
            <a:lumOff val="0"/>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lt1">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a:lnSpc>
              <a:spcPct val="90000"/>
            </a:lnSpc>
            <a:spcBef>
              <a:spcPct val="0"/>
            </a:spcBef>
            <a:spcAft>
              <a:spcPct val="35000"/>
            </a:spcAft>
          </a:pPr>
          <a:r>
            <a:rPr lang="bg-BG" sz="4000" kern="1200" dirty="0"/>
            <a:t>1</a:t>
          </a:r>
        </a:p>
      </dsp:txBody>
      <dsp:txXfrm>
        <a:off x="45942" y="45815"/>
        <a:ext cx="1165567" cy="846899"/>
      </dsp:txXfrm>
    </dsp:sp>
    <dsp:sp modelId="{B37A5355-225B-4C6F-AED7-6C620F99EECC}">
      <dsp:nvSpPr>
        <dsp:cNvPr id="0" name=""/>
        <dsp:cNvSpPr/>
      </dsp:nvSpPr>
      <dsp:spPr>
        <a:xfrm rot="5400000">
          <a:off x="3783324" y="-1444739"/>
          <a:ext cx="750823" cy="5802822"/>
        </a:xfrm>
        <a:prstGeom prst="rect">
          <a:avLst/>
        </a:prstGeom>
        <a:solidFill>
          <a:schemeClr val="lt1">
            <a:alpha val="90000"/>
            <a:tint val="40000"/>
            <a:hueOff val="0"/>
            <a:satOff val="0"/>
            <a:lumOff val="0"/>
            <a:alphaOff val="0"/>
          </a:schemeClr>
        </a:solidFill>
        <a:ln w="10000" cap="flat" cmpd="sng" algn="ctr">
          <a:solidFill>
            <a:schemeClr val="accent1">
              <a:alpha val="90000"/>
              <a:hueOff val="0"/>
              <a:satOff val="0"/>
              <a:lumOff val="0"/>
              <a:alphaOff val="0"/>
            </a:schemeClr>
          </a:solidFill>
          <a:prstDash val="solid"/>
        </a:ln>
        <a:effectLst>
          <a:outerShdw blurRad="38100" dist="30000" dir="5400000" rotWithShape="0">
            <a:srgbClr val="000000">
              <a:alpha val="45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85750" lvl="1" indent="-285750" algn="l" defTabSz="1244600">
            <a:lnSpc>
              <a:spcPct val="90000"/>
            </a:lnSpc>
            <a:spcBef>
              <a:spcPct val="0"/>
            </a:spcBef>
            <a:spcAft>
              <a:spcPct val="15000"/>
            </a:spcAft>
            <a:buChar char="••"/>
          </a:pPr>
          <a:r>
            <a:rPr lang="en-US" sz="2800" kern="1200" dirty="0" smtClean="0">
              <a:effectLst>
                <a:outerShdw blurRad="38100" dist="38100" dir="2700000" algn="tl">
                  <a:srgbClr val="000000">
                    <a:alpha val="43137"/>
                  </a:srgbClr>
                </a:outerShdw>
              </a:effectLst>
            </a:rPr>
            <a:t>JDBC</a:t>
          </a:r>
          <a:endParaRPr lang="bg-BG" sz="2800" kern="1200" dirty="0">
            <a:effectLst>
              <a:outerShdw blurRad="38100" dist="38100" dir="2700000" algn="tl">
                <a:srgbClr val="000000">
                  <a:alpha val="43137"/>
                </a:srgbClr>
              </a:outerShdw>
            </a:effectLst>
          </a:endParaRPr>
        </a:p>
      </dsp:txBody>
      <dsp:txXfrm rot="-5400000">
        <a:off x="1257325" y="1081260"/>
        <a:ext cx="5802822" cy="750823"/>
      </dsp:txXfrm>
    </dsp:sp>
    <dsp:sp modelId="{C04276DC-EE64-470A-B8BC-09067B8045FA}">
      <dsp:nvSpPr>
        <dsp:cNvPr id="0" name=""/>
        <dsp:cNvSpPr/>
      </dsp:nvSpPr>
      <dsp:spPr>
        <a:xfrm>
          <a:off x="127" y="987407"/>
          <a:ext cx="1257197" cy="938529"/>
        </a:xfrm>
        <a:prstGeom prst="roundRect">
          <a:avLst/>
        </a:prstGeom>
        <a:solidFill>
          <a:schemeClr val="lt1">
            <a:hueOff val="0"/>
            <a:satOff val="0"/>
            <a:lumOff val="0"/>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lt1">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a:lnSpc>
              <a:spcPct val="90000"/>
            </a:lnSpc>
            <a:spcBef>
              <a:spcPct val="0"/>
            </a:spcBef>
            <a:spcAft>
              <a:spcPct val="35000"/>
            </a:spcAft>
          </a:pPr>
          <a:r>
            <a:rPr lang="bg-BG" sz="4000" kern="1200"/>
            <a:t>2</a:t>
          </a:r>
        </a:p>
      </dsp:txBody>
      <dsp:txXfrm>
        <a:off x="45942" y="1033222"/>
        <a:ext cx="1165567" cy="846899"/>
      </dsp:txXfrm>
    </dsp:sp>
    <dsp:sp modelId="{C7C3E6FD-D83F-4BDA-907E-B5EE041DA931}">
      <dsp:nvSpPr>
        <dsp:cNvPr id="0" name=""/>
        <dsp:cNvSpPr/>
      </dsp:nvSpPr>
      <dsp:spPr>
        <a:xfrm rot="5400000">
          <a:off x="3783324" y="-459283"/>
          <a:ext cx="750823" cy="5802822"/>
        </a:xfrm>
        <a:prstGeom prst="rect">
          <a:avLst/>
        </a:prstGeom>
        <a:solidFill>
          <a:schemeClr val="lt1">
            <a:alpha val="90000"/>
            <a:tint val="40000"/>
            <a:hueOff val="0"/>
            <a:satOff val="0"/>
            <a:lumOff val="0"/>
            <a:alphaOff val="0"/>
          </a:schemeClr>
        </a:solidFill>
        <a:ln w="10000" cap="flat" cmpd="sng" algn="ctr">
          <a:solidFill>
            <a:schemeClr val="accent1">
              <a:alpha val="90000"/>
              <a:hueOff val="0"/>
              <a:satOff val="0"/>
              <a:lumOff val="0"/>
              <a:alphaOff val="0"/>
            </a:schemeClr>
          </a:solidFill>
          <a:prstDash val="solid"/>
        </a:ln>
        <a:effectLst>
          <a:outerShdw blurRad="38100" dist="30000" dir="5400000" rotWithShape="0">
            <a:srgbClr val="000000">
              <a:alpha val="45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85750" lvl="1" indent="-285750" algn="l" defTabSz="1244600">
            <a:lnSpc>
              <a:spcPct val="90000"/>
            </a:lnSpc>
            <a:spcBef>
              <a:spcPct val="0"/>
            </a:spcBef>
            <a:spcAft>
              <a:spcPct val="15000"/>
            </a:spcAft>
            <a:buChar char="••"/>
          </a:pPr>
          <a:r>
            <a:rPr lang="en-US" sz="2800" kern="1200" smtClean="0">
              <a:effectLst>
                <a:outerShdw blurRad="38100" dist="38100" dir="2700000" algn="tl">
                  <a:srgbClr val="000000">
                    <a:alpha val="43137"/>
                  </a:srgbClr>
                </a:outerShdw>
              </a:effectLst>
            </a:rPr>
            <a:t>JPA</a:t>
          </a:r>
          <a:endParaRPr lang="bg-BG" sz="2800" kern="1200" dirty="0">
            <a:effectLst>
              <a:outerShdw blurRad="38100" dist="38100" dir="2700000" algn="tl">
                <a:srgbClr val="000000">
                  <a:alpha val="43137"/>
                </a:srgbClr>
              </a:outerShdw>
            </a:effectLst>
          </a:endParaRPr>
        </a:p>
      </dsp:txBody>
      <dsp:txXfrm rot="-5400000">
        <a:off x="1257325" y="2066716"/>
        <a:ext cx="5802822" cy="750823"/>
      </dsp:txXfrm>
    </dsp:sp>
    <dsp:sp modelId="{F5034101-5B7D-4FE7-B47A-5A48CF39606B}">
      <dsp:nvSpPr>
        <dsp:cNvPr id="0" name=""/>
        <dsp:cNvSpPr/>
      </dsp:nvSpPr>
      <dsp:spPr>
        <a:xfrm>
          <a:off x="127" y="1972863"/>
          <a:ext cx="1257197" cy="938529"/>
        </a:xfrm>
        <a:prstGeom prst="roundRect">
          <a:avLst/>
        </a:prstGeom>
        <a:solidFill>
          <a:schemeClr val="lt1">
            <a:hueOff val="0"/>
            <a:satOff val="0"/>
            <a:lumOff val="0"/>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lt1">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a:lnSpc>
              <a:spcPct val="90000"/>
            </a:lnSpc>
            <a:spcBef>
              <a:spcPct val="0"/>
            </a:spcBef>
            <a:spcAft>
              <a:spcPct val="35000"/>
            </a:spcAft>
          </a:pPr>
          <a:r>
            <a:rPr lang="bg-BG" sz="4000" kern="1200"/>
            <a:t>3</a:t>
          </a:r>
        </a:p>
      </dsp:txBody>
      <dsp:txXfrm>
        <a:off x="45942" y="2018678"/>
        <a:ext cx="1165567" cy="846899"/>
      </dsp:txXfrm>
    </dsp:sp>
    <dsp:sp modelId="{0B828041-BD28-4BF8-8371-0F1F72B5D465}">
      <dsp:nvSpPr>
        <dsp:cNvPr id="0" name=""/>
        <dsp:cNvSpPr/>
      </dsp:nvSpPr>
      <dsp:spPr>
        <a:xfrm rot="5400000">
          <a:off x="3783324" y="526172"/>
          <a:ext cx="750823" cy="5802822"/>
        </a:xfrm>
        <a:prstGeom prst="rect">
          <a:avLst/>
        </a:prstGeom>
        <a:solidFill>
          <a:schemeClr val="lt1">
            <a:alpha val="90000"/>
            <a:tint val="40000"/>
            <a:hueOff val="0"/>
            <a:satOff val="0"/>
            <a:lumOff val="0"/>
            <a:alphaOff val="0"/>
          </a:schemeClr>
        </a:solidFill>
        <a:ln w="10000" cap="flat" cmpd="sng" algn="ctr">
          <a:solidFill>
            <a:schemeClr val="accent1">
              <a:alpha val="90000"/>
              <a:hueOff val="0"/>
              <a:satOff val="0"/>
              <a:lumOff val="0"/>
              <a:alphaOff val="0"/>
            </a:schemeClr>
          </a:solidFill>
          <a:prstDash val="solid"/>
        </a:ln>
        <a:effectLst>
          <a:outerShdw blurRad="38100" dist="30000" dir="5400000" rotWithShape="0">
            <a:srgbClr val="000000">
              <a:alpha val="45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85750" lvl="1" indent="-285750" algn="l" defTabSz="1244600">
            <a:lnSpc>
              <a:spcPct val="90000"/>
            </a:lnSpc>
            <a:spcBef>
              <a:spcPct val="0"/>
            </a:spcBef>
            <a:spcAft>
              <a:spcPct val="15000"/>
            </a:spcAft>
            <a:buChar char="••"/>
          </a:pPr>
          <a:r>
            <a:rPr lang="bg-BG" sz="2800" kern="1200" dirty="0" smtClean="0">
              <a:effectLst>
                <a:outerShdw blurRad="38100" dist="38100" dir="2700000" algn="tl">
                  <a:srgbClr val="000000">
                    <a:alpha val="43137"/>
                  </a:srgbClr>
                </a:outerShdw>
              </a:effectLst>
            </a:rPr>
            <a:t>Задача</a:t>
          </a:r>
          <a:endParaRPr lang="bg-BG" sz="2800" kern="1200" dirty="0">
            <a:effectLst>
              <a:outerShdw blurRad="38100" dist="38100" dir="2700000" algn="tl">
                <a:srgbClr val="000000">
                  <a:alpha val="43137"/>
                </a:srgbClr>
              </a:outerShdw>
            </a:effectLst>
          </a:endParaRPr>
        </a:p>
      </dsp:txBody>
      <dsp:txXfrm rot="-5400000">
        <a:off x="1257325" y="3052171"/>
        <a:ext cx="5802822" cy="750823"/>
      </dsp:txXfrm>
    </dsp:sp>
    <dsp:sp modelId="{6A65A0B7-BF5C-46B3-A1DF-AE04536CC085}">
      <dsp:nvSpPr>
        <dsp:cNvPr id="0" name=""/>
        <dsp:cNvSpPr/>
      </dsp:nvSpPr>
      <dsp:spPr>
        <a:xfrm>
          <a:off x="127" y="2958319"/>
          <a:ext cx="1257197" cy="938529"/>
        </a:xfrm>
        <a:prstGeom prst="roundRect">
          <a:avLst/>
        </a:prstGeom>
        <a:solidFill>
          <a:schemeClr val="lt1">
            <a:hueOff val="0"/>
            <a:satOff val="0"/>
            <a:lumOff val="0"/>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lt1">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82880" tIns="91440" rIns="182880" bIns="91440" numCol="1" spcCol="1270" anchor="ctr" anchorCtr="0">
          <a:noAutofit/>
        </a:bodyPr>
        <a:lstStyle/>
        <a:p>
          <a:pPr lvl="0" algn="ctr" defTabSz="2133600">
            <a:lnSpc>
              <a:spcPct val="90000"/>
            </a:lnSpc>
            <a:spcBef>
              <a:spcPct val="0"/>
            </a:spcBef>
            <a:spcAft>
              <a:spcPct val="35000"/>
            </a:spcAft>
          </a:pPr>
          <a:r>
            <a:rPr lang="en-US" sz="4800" kern="1200" smtClean="0"/>
            <a:t>4</a:t>
          </a:r>
          <a:endParaRPr lang="bg-BG" sz="4800" kern="1200" dirty="0"/>
        </a:p>
      </dsp:txBody>
      <dsp:txXfrm>
        <a:off x="45942" y="3004134"/>
        <a:ext cx="1165567" cy="84689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8FBA72-4DCD-4BDC-AAA4-0D7BDBEAEAC8}">
      <dsp:nvSpPr>
        <dsp:cNvPr id="0" name=""/>
        <dsp:cNvSpPr/>
      </dsp:nvSpPr>
      <dsp:spPr>
        <a:xfrm>
          <a:off x="0" y="0"/>
          <a:ext cx="6096000" cy="944562"/>
        </a:xfrm>
        <a:prstGeom prst="roundRect">
          <a:avLst>
            <a:gd name="adj" fmla="val 10000"/>
          </a:avLst>
        </a:prstGeom>
        <a:solidFill>
          <a:schemeClr val="accent1"/>
        </a:solidFill>
        <a:ln w="19050" cap="flat" cmpd="sng" algn="ctr">
          <a:solidFill>
            <a:schemeClr val="accent1">
              <a:shade val="50000"/>
            </a:schemeClr>
          </a:solid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bg-BG" sz="2000" b="1" kern="1200" dirty="0" smtClean="0"/>
            <a:t>ОСНОВИ НА БАЗИТЕ ДАННИ</a:t>
          </a:r>
          <a:endParaRPr lang="bg-BG" sz="2000" b="1" kern="1200" dirty="0"/>
        </a:p>
      </dsp:txBody>
      <dsp:txXfrm>
        <a:off x="1313656" y="0"/>
        <a:ext cx="4782343" cy="944562"/>
      </dsp:txXfrm>
    </dsp:sp>
    <dsp:sp modelId="{C196CD32-9480-4F3F-901A-CD4A0D9B278F}">
      <dsp:nvSpPr>
        <dsp:cNvPr id="0" name=""/>
        <dsp:cNvSpPr/>
      </dsp:nvSpPr>
      <dsp:spPr>
        <a:xfrm>
          <a:off x="94456" y="94456"/>
          <a:ext cx="1219200" cy="755649"/>
        </a:xfrm>
        <a:prstGeom prst="roundRect">
          <a:avLst>
            <a:gd name="adj" fmla="val 10000"/>
          </a:avLst>
        </a:prstGeom>
        <a:blipFill rotWithShape="1">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B213D1A-61DB-40D3-BD8F-A337D0E133C5}">
      <dsp:nvSpPr>
        <dsp:cNvPr id="0" name=""/>
        <dsp:cNvSpPr/>
      </dsp:nvSpPr>
      <dsp:spPr>
        <a:xfrm>
          <a:off x="0" y="1039018"/>
          <a:ext cx="6096000" cy="944562"/>
        </a:xfrm>
        <a:prstGeom prst="roundRect">
          <a:avLst>
            <a:gd name="adj" fmla="val 10000"/>
          </a:avLst>
        </a:prstGeom>
        <a:solidFill>
          <a:schemeClr val="accent1">
            <a:lumMod val="40000"/>
            <a:lumOff val="60000"/>
          </a:schemeClr>
        </a:solidFill>
        <a:ln w="19050" cap="flat" cmpd="sng" algn="ctr">
          <a:solidFill>
            <a:schemeClr val="accent1">
              <a:shade val="50000"/>
            </a:schemeClr>
          </a:solid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b="1" kern="1200" dirty="0" smtClean="0"/>
            <a:t>JDBC</a:t>
          </a:r>
          <a:endParaRPr lang="bg-BG" sz="2000" b="1" kern="1200" dirty="0"/>
        </a:p>
      </dsp:txBody>
      <dsp:txXfrm>
        <a:off x="1313656" y="1039018"/>
        <a:ext cx="4782343" cy="944562"/>
      </dsp:txXfrm>
    </dsp:sp>
    <dsp:sp modelId="{5DE37156-C141-4134-8C5D-FA03750562FA}">
      <dsp:nvSpPr>
        <dsp:cNvPr id="0" name=""/>
        <dsp:cNvSpPr/>
      </dsp:nvSpPr>
      <dsp:spPr>
        <a:xfrm>
          <a:off x="94456" y="1133474"/>
          <a:ext cx="1219200" cy="755649"/>
        </a:xfrm>
        <a:prstGeom prst="roundRect">
          <a:avLst>
            <a:gd name="adj" fmla="val 10000"/>
          </a:avLst>
        </a:prstGeom>
        <a:blipFill dpi="0" rotWithShape="1">
          <a:blip xmlns:r="http://schemas.openxmlformats.org/officeDocument/2006/relationships" r:embed="rId2">
            <a:alphaModFix amt="69000"/>
          </a:blip>
          <a:srcRect/>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DC12CBF-C4EE-435B-8466-9132035E2980}">
      <dsp:nvSpPr>
        <dsp:cNvPr id="0" name=""/>
        <dsp:cNvSpPr/>
      </dsp:nvSpPr>
      <dsp:spPr>
        <a:xfrm>
          <a:off x="0" y="2078037"/>
          <a:ext cx="6096000" cy="944562"/>
        </a:xfrm>
        <a:prstGeom prst="roundRect">
          <a:avLst>
            <a:gd name="adj" fmla="val 10000"/>
          </a:avLst>
        </a:prstGeom>
        <a:solidFill>
          <a:schemeClr val="accent1">
            <a:lumMod val="40000"/>
            <a:lumOff val="60000"/>
          </a:schemeClr>
        </a:solidFill>
        <a:ln w="19050" cap="flat" cmpd="sng" algn="ctr">
          <a:solidFill>
            <a:schemeClr val="accent1">
              <a:shade val="50000"/>
            </a:schemeClr>
          </a:solid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b="1" kern="1200" dirty="0" smtClean="0"/>
            <a:t>JPA</a:t>
          </a:r>
          <a:endParaRPr lang="bg-BG" sz="2000" b="1" kern="1200" dirty="0"/>
        </a:p>
      </dsp:txBody>
      <dsp:txXfrm>
        <a:off x="1313656" y="2078037"/>
        <a:ext cx="4782343" cy="944562"/>
      </dsp:txXfrm>
    </dsp:sp>
    <dsp:sp modelId="{5724E6DB-E2AE-4136-9619-D5592969B749}">
      <dsp:nvSpPr>
        <dsp:cNvPr id="0" name=""/>
        <dsp:cNvSpPr/>
      </dsp:nvSpPr>
      <dsp:spPr>
        <a:xfrm>
          <a:off x="94456" y="2172493"/>
          <a:ext cx="1219200" cy="755649"/>
        </a:xfrm>
        <a:prstGeom prst="roundRect">
          <a:avLst>
            <a:gd name="adj" fmla="val 10000"/>
          </a:avLst>
        </a:prstGeom>
        <a:blipFill rotWithShape="1">
          <a:blip xmlns:r="http://schemas.openxmlformats.org/officeDocument/2006/relationships" r:embed="rId3"/>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5FAAB1D-EAAF-46CD-AE29-C6AB9A7D3E7D}">
      <dsp:nvSpPr>
        <dsp:cNvPr id="0" name=""/>
        <dsp:cNvSpPr/>
      </dsp:nvSpPr>
      <dsp:spPr>
        <a:xfrm>
          <a:off x="0" y="3117056"/>
          <a:ext cx="6096000" cy="944562"/>
        </a:xfrm>
        <a:prstGeom prst="roundRect">
          <a:avLst>
            <a:gd name="adj" fmla="val 10000"/>
          </a:avLst>
        </a:prstGeom>
        <a:solidFill>
          <a:schemeClr val="accent1">
            <a:lumMod val="40000"/>
            <a:lumOff val="60000"/>
          </a:schemeClr>
        </a:solidFill>
        <a:ln w="19050"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bg-BG" sz="2000" b="1" kern="1200" dirty="0" smtClean="0"/>
            <a:t>ЗАДАЧА</a:t>
          </a:r>
          <a:endParaRPr lang="bg-BG" sz="2000" b="1" kern="1200" dirty="0"/>
        </a:p>
      </dsp:txBody>
      <dsp:txXfrm>
        <a:off x="1313656" y="3117056"/>
        <a:ext cx="4782343" cy="944562"/>
      </dsp:txXfrm>
    </dsp:sp>
    <dsp:sp modelId="{93B771BD-C3C7-4D9C-9130-75CB83F97B1B}">
      <dsp:nvSpPr>
        <dsp:cNvPr id="0" name=""/>
        <dsp:cNvSpPr/>
      </dsp:nvSpPr>
      <dsp:spPr>
        <a:xfrm>
          <a:off x="94456" y="3211512"/>
          <a:ext cx="1219200" cy="755649"/>
        </a:xfrm>
        <a:prstGeom prst="roundRect">
          <a:avLst>
            <a:gd name="adj" fmla="val 10000"/>
          </a:avLst>
        </a:prstGeom>
        <a:blipFill rotWithShape="1">
          <a:blip xmlns:r="http://schemas.openxmlformats.org/officeDocument/2006/relationships" r:embed="rId4"/>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8FBA72-4DCD-4BDC-AAA4-0D7BDBEAEAC8}">
      <dsp:nvSpPr>
        <dsp:cNvPr id="0" name=""/>
        <dsp:cNvSpPr/>
      </dsp:nvSpPr>
      <dsp:spPr>
        <a:xfrm>
          <a:off x="0" y="0"/>
          <a:ext cx="6515100" cy="1269999"/>
        </a:xfrm>
        <a:prstGeom prst="roundRect">
          <a:avLst>
            <a:gd name="adj" fmla="val 10000"/>
          </a:avLst>
        </a:prstGeom>
        <a:solidFill>
          <a:schemeClr val="accent1"/>
        </a:solidFill>
        <a:ln w="19050" cap="flat" cmpd="sng" algn="ctr">
          <a:solidFill>
            <a:schemeClr val="accent1">
              <a:shade val="50000"/>
            </a:schemeClr>
          </a:solid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b="1" kern="1200" dirty="0" smtClean="0"/>
            <a:t>DATA MANIPULATION LANGUAGE</a:t>
          </a:r>
          <a:endParaRPr lang="bg-BG" sz="2000" b="1" kern="1200" dirty="0"/>
        </a:p>
        <a:p>
          <a:pPr marL="171450" lvl="1" indent="-171450" algn="l" defTabSz="711200">
            <a:lnSpc>
              <a:spcPct val="90000"/>
            </a:lnSpc>
            <a:spcBef>
              <a:spcPct val="0"/>
            </a:spcBef>
            <a:spcAft>
              <a:spcPct val="15000"/>
            </a:spcAft>
            <a:buChar char="••"/>
          </a:pPr>
          <a:r>
            <a:rPr lang="bg-BG" sz="1600" kern="1200" dirty="0" smtClean="0"/>
            <a:t>ОБРАБОТВАНЕ НА ДАННИ</a:t>
          </a:r>
          <a:endParaRPr lang="bg-BG" sz="1600" kern="1200" dirty="0"/>
        </a:p>
        <a:p>
          <a:pPr marL="171450" lvl="1" indent="-171450" algn="l" defTabSz="711200">
            <a:lnSpc>
              <a:spcPct val="90000"/>
            </a:lnSpc>
            <a:spcBef>
              <a:spcPct val="0"/>
            </a:spcBef>
            <a:spcAft>
              <a:spcPct val="15000"/>
            </a:spcAft>
            <a:buChar char="••"/>
          </a:pPr>
          <a:r>
            <a:rPr lang="bg-BG" sz="1600" kern="1200" dirty="0" smtClean="0"/>
            <a:t>ПРИМЕРИ – </a:t>
          </a:r>
          <a:r>
            <a:rPr lang="en-US" sz="1600" kern="1200" dirty="0" smtClean="0"/>
            <a:t>SELECT, INSERT, UPDATE, DELETE</a:t>
          </a:r>
          <a:endParaRPr lang="bg-BG" sz="1600" kern="1200" dirty="0"/>
        </a:p>
      </dsp:txBody>
      <dsp:txXfrm>
        <a:off x="1430020" y="0"/>
        <a:ext cx="5085079" cy="1269999"/>
      </dsp:txXfrm>
    </dsp:sp>
    <dsp:sp modelId="{C196CD32-9480-4F3F-901A-CD4A0D9B278F}">
      <dsp:nvSpPr>
        <dsp:cNvPr id="0" name=""/>
        <dsp:cNvSpPr/>
      </dsp:nvSpPr>
      <dsp:spPr>
        <a:xfrm>
          <a:off x="126999" y="126999"/>
          <a:ext cx="1303020" cy="1015999"/>
        </a:xfrm>
        <a:prstGeom prst="roundRect">
          <a:avLst>
            <a:gd name="adj" fmla="val 10000"/>
          </a:avLst>
        </a:prstGeom>
        <a:blipFill rotWithShape="1">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B213D1A-61DB-40D3-BD8F-A337D0E133C5}">
      <dsp:nvSpPr>
        <dsp:cNvPr id="0" name=""/>
        <dsp:cNvSpPr/>
      </dsp:nvSpPr>
      <dsp:spPr>
        <a:xfrm>
          <a:off x="0" y="1396999"/>
          <a:ext cx="6515100" cy="1269999"/>
        </a:xfrm>
        <a:prstGeom prst="roundRect">
          <a:avLst>
            <a:gd name="adj" fmla="val 10000"/>
          </a:avLst>
        </a:prstGeom>
        <a:solidFill>
          <a:schemeClr val="accent1"/>
        </a:solidFill>
        <a:ln w="19050" cap="flat" cmpd="sng" algn="ctr">
          <a:solidFill>
            <a:schemeClr val="accent1">
              <a:shade val="50000"/>
            </a:schemeClr>
          </a:solid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b="1" kern="1200" dirty="0" smtClean="0"/>
            <a:t>DATA DEFINITION LANGUAGE</a:t>
          </a:r>
          <a:endParaRPr lang="bg-BG" sz="2000" b="1" kern="1200" dirty="0"/>
        </a:p>
        <a:p>
          <a:pPr marL="171450" lvl="1" indent="-171450" algn="l" defTabSz="711200">
            <a:lnSpc>
              <a:spcPct val="90000"/>
            </a:lnSpc>
            <a:spcBef>
              <a:spcPct val="0"/>
            </a:spcBef>
            <a:spcAft>
              <a:spcPct val="15000"/>
            </a:spcAft>
            <a:buChar char="••"/>
          </a:pPr>
          <a:r>
            <a:rPr lang="bg-BG" sz="1600" kern="1200" dirty="0" smtClean="0"/>
            <a:t>ДЕФИНИРАНЕ НА ДАННИ</a:t>
          </a:r>
          <a:endParaRPr lang="bg-BG" sz="1600" kern="1200" baseline="-25000" dirty="0"/>
        </a:p>
        <a:p>
          <a:pPr marL="171450" lvl="1" indent="-171450" algn="l" defTabSz="711200">
            <a:lnSpc>
              <a:spcPct val="90000"/>
            </a:lnSpc>
            <a:spcBef>
              <a:spcPct val="0"/>
            </a:spcBef>
            <a:spcAft>
              <a:spcPct val="15000"/>
            </a:spcAft>
            <a:buChar char="••"/>
          </a:pPr>
          <a:r>
            <a:rPr lang="bg-BG" sz="1600" kern="1200" dirty="0" smtClean="0"/>
            <a:t>ПРИМЕРИ – </a:t>
          </a:r>
          <a:r>
            <a:rPr lang="en-US" sz="1600" kern="1200" dirty="0" smtClean="0"/>
            <a:t>CREATE, ALTER, DROP</a:t>
          </a:r>
          <a:endParaRPr lang="bg-BG" sz="1600" kern="1200" baseline="-25000" dirty="0"/>
        </a:p>
      </dsp:txBody>
      <dsp:txXfrm>
        <a:off x="1430020" y="1396999"/>
        <a:ext cx="5085079" cy="1269999"/>
      </dsp:txXfrm>
    </dsp:sp>
    <dsp:sp modelId="{5DE37156-C141-4134-8C5D-FA03750562FA}">
      <dsp:nvSpPr>
        <dsp:cNvPr id="0" name=""/>
        <dsp:cNvSpPr/>
      </dsp:nvSpPr>
      <dsp:spPr>
        <a:xfrm>
          <a:off x="126999" y="1523999"/>
          <a:ext cx="1303020" cy="1015999"/>
        </a:xfrm>
        <a:prstGeom prst="roundRect">
          <a:avLst>
            <a:gd name="adj" fmla="val 10000"/>
          </a:avLst>
        </a:prstGeom>
        <a:blipFill rotWithShape="1">
          <a:blip xmlns:r="http://schemas.openxmlformats.org/officeDocument/2006/relationships" r:embed="rId2"/>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819C330-04E6-474B-9DBA-26C174A21D74}">
      <dsp:nvSpPr>
        <dsp:cNvPr id="0" name=""/>
        <dsp:cNvSpPr/>
      </dsp:nvSpPr>
      <dsp:spPr>
        <a:xfrm>
          <a:off x="0" y="2793999"/>
          <a:ext cx="6515100" cy="1269999"/>
        </a:xfrm>
        <a:prstGeom prst="roundRect">
          <a:avLst>
            <a:gd name="adj" fmla="val 10000"/>
          </a:avLst>
        </a:prstGeom>
        <a:solidFill>
          <a:schemeClr val="accent1"/>
        </a:solidFill>
        <a:ln w="19050" cap="flat" cmpd="sng" algn="ctr">
          <a:solidFill>
            <a:schemeClr val="accent1">
              <a:shade val="50000"/>
            </a:schemeClr>
          </a:solid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100" b="1" kern="1200" dirty="0" smtClean="0"/>
            <a:t>SQL/PERSISTENT STORED MODULES</a:t>
          </a:r>
        </a:p>
        <a:p>
          <a:pPr marL="171450" lvl="1" indent="-171450" algn="l" defTabSz="711200">
            <a:lnSpc>
              <a:spcPct val="90000"/>
            </a:lnSpc>
            <a:spcBef>
              <a:spcPct val="0"/>
            </a:spcBef>
            <a:spcAft>
              <a:spcPct val="15000"/>
            </a:spcAft>
            <a:buChar char="••"/>
          </a:pPr>
          <a:r>
            <a:rPr lang="bg-BG" sz="1600" kern="1200" dirty="0" smtClean="0"/>
            <a:t>ПРОЦЕДУРЕН ЕЗИК ЗА </a:t>
          </a:r>
          <a:r>
            <a:rPr lang="en-US" sz="1600" kern="1200" dirty="0" smtClean="0"/>
            <a:t>STORED PROCEDURES</a:t>
          </a:r>
          <a:endParaRPr lang="bg-BG" sz="1600" kern="1200" baseline="-25000" dirty="0"/>
        </a:p>
        <a:p>
          <a:pPr marL="171450" lvl="1" indent="-171450" algn="l" defTabSz="711200">
            <a:lnSpc>
              <a:spcPct val="90000"/>
            </a:lnSpc>
            <a:spcBef>
              <a:spcPct val="0"/>
            </a:spcBef>
            <a:spcAft>
              <a:spcPct val="15000"/>
            </a:spcAft>
            <a:buChar char="••"/>
          </a:pPr>
          <a:r>
            <a:rPr lang="bg-BG" sz="1600" kern="1200" dirty="0" smtClean="0"/>
            <a:t>ПРИМЕРИ – </a:t>
          </a:r>
          <a:r>
            <a:rPr lang="en-US" sz="1600" kern="1200" dirty="0" smtClean="0"/>
            <a:t>PL/SQL,. TRANSACT-SQL</a:t>
          </a:r>
          <a:endParaRPr lang="bg-BG" sz="1600" kern="1200" dirty="0"/>
        </a:p>
      </dsp:txBody>
      <dsp:txXfrm>
        <a:off x="1430020" y="2793999"/>
        <a:ext cx="5085079" cy="1269999"/>
      </dsp:txXfrm>
    </dsp:sp>
    <dsp:sp modelId="{8DBC72E0-330C-4546-A299-453C764712BF}">
      <dsp:nvSpPr>
        <dsp:cNvPr id="0" name=""/>
        <dsp:cNvSpPr/>
      </dsp:nvSpPr>
      <dsp:spPr>
        <a:xfrm>
          <a:off x="126999" y="2920999"/>
          <a:ext cx="1303020" cy="1015999"/>
        </a:xfrm>
        <a:prstGeom prst="roundRect">
          <a:avLst>
            <a:gd name="adj" fmla="val 10000"/>
          </a:avLst>
        </a:prstGeom>
        <a:blipFill rotWithShape="1">
          <a:blip xmlns:r="http://schemas.openxmlformats.org/officeDocument/2006/relationships" r:embed="rId3"/>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8FBA72-4DCD-4BDC-AAA4-0D7BDBEAEAC8}">
      <dsp:nvSpPr>
        <dsp:cNvPr id="0" name=""/>
        <dsp:cNvSpPr/>
      </dsp:nvSpPr>
      <dsp:spPr>
        <a:xfrm>
          <a:off x="0" y="0"/>
          <a:ext cx="6096000" cy="944562"/>
        </a:xfrm>
        <a:prstGeom prst="roundRect">
          <a:avLst>
            <a:gd name="adj" fmla="val 10000"/>
          </a:avLst>
        </a:prstGeom>
        <a:solidFill>
          <a:schemeClr val="accent1">
            <a:lumMod val="40000"/>
            <a:lumOff val="60000"/>
          </a:schemeClr>
        </a:solidFill>
        <a:ln w="19050" cap="flat" cmpd="sng" algn="ctr">
          <a:solidFill>
            <a:schemeClr val="accent1">
              <a:shade val="50000"/>
            </a:schemeClr>
          </a:solid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bg-BG" sz="2000" b="1" kern="1200" dirty="0" smtClean="0"/>
            <a:t>ОСНОВИ НА БАЗИТЕ ДАННИ</a:t>
          </a:r>
          <a:endParaRPr lang="bg-BG" sz="2000" b="1" kern="1200" dirty="0"/>
        </a:p>
        <a:p>
          <a:pPr marL="114300" lvl="1" indent="-114300" algn="l" defTabSz="622300">
            <a:lnSpc>
              <a:spcPct val="90000"/>
            </a:lnSpc>
            <a:spcBef>
              <a:spcPct val="0"/>
            </a:spcBef>
            <a:spcAft>
              <a:spcPct val="15000"/>
            </a:spcAft>
            <a:buChar char="••"/>
          </a:pPr>
          <a:r>
            <a:rPr lang="bg-BG" sz="1400" kern="1200" dirty="0" smtClean="0"/>
            <a:t>ТАБЛИЦИ</a:t>
          </a:r>
          <a:r>
            <a:rPr lang="en-US" sz="1400" kern="1200" dirty="0" smtClean="0"/>
            <a:t>, </a:t>
          </a:r>
          <a:r>
            <a:rPr lang="bg-BG" sz="1400" kern="1200" dirty="0" smtClean="0"/>
            <a:t>КЛЮЧОВЕ И ОГРАНИЧЕНИЯ</a:t>
          </a:r>
          <a:endParaRPr lang="bg-BG" sz="1400" kern="1200" dirty="0"/>
        </a:p>
        <a:p>
          <a:pPr marL="114300" lvl="1" indent="-114300" algn="l" defTabSz="622300">
            <a:lnSpc>
              <a:spcPct val="90000"/>
            </a:lnSpc>
            <a:spcBef>
              <a:spcPct val="0"/>
            </a:spcBef>
            <a:spcAft>
              <a:spcPct val="15000"/>
            </a:spcAft>
            <a:buChar char="••"/>
          </a:pPr>
          <a:r>
            <a:rPr lang="bg-BG" sz="1400" kern="1200" dirty="0" smtClean="0"/>
            <a:t>РЕЛАЦИИ, </a:t>
          </a:r>
          <a:r>
            <a:rPr lang="en-US" sz="1400" kern="1200" dirty="0" smtClean="0"/>
            <a:t>SQL</a:t>
          </a:r>
          <a:endParaRPr lang="bg-BG" sz="1400" kern="1200" dirty="0"/>
        </a:p>
      </dsp:txBody>
      <dsp:txXfrm>
        <a:off x="1313656" y="0"/>
        <a:ext cx="4782343" cy="944562"/>
      </dsp:txXfrm>
    </dsp:sp>
    <dsp:sp modelId="{C196CD32-9480-4F3F-901A-CD4A0D9B278F}">
      <dsp:nvSpPr>
        <dsp:cNvPr id="0" name=""/>
        <dsp:cNvSpPr/>
      </dsp:nvSpPr>
      <dsp:spPr>
        <a:xfrm>
          <a:off x="94456" y="94456"/>
          <a:ext cx="1219200" cy="755649"/>
        </a:xfrm>
        <a:prstGeom prst="roundRect">
          <a:avLst>
            <a:gd name="adj" fmla="val 10000"/>
          </a:avLst>
        </a:prstGeom>
        <a:blipFill rotWithShape="1">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B213D1A-61DB-40D3-BD8F-A337D0E133C5}">
      <dsp:nvSpPr>
        <dsp:cNvPr id="0" name=""/>
        <dsp:cNvSpPr/>
      </dsp:nvSpPr>
      <dsp:spPr>
        <a:xfrm>
          <a:off x="0" y="1039018"/>
          <a:ext cx="6096000" cy="944562"/>
        </a:xfrm>
        <a:prstGeom prst="roundRect">
          <a:avLst>
            <a:gd name="adj" fmla="val 10000"/>
          </a:avLst>
        </a:prstGeom>
        <a:solidFill>
          <a:schemeClr val="accent1"/>
        </a:solidFill>
        <a:ln w="19050" cap="flat" cmpd="sng" algn="ctr">
          <a:solidFill>
            <a:schemeClr val="accent1">
              <a:shade val="50000"/>
            </a:schemeClr>
          </a:solid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b="1" kern="1200" dirty="0" smtClean="0"/>
            <a:t>JDBC</a:t>
          </a:r>
          <a:endParaRPr lang="bg-BG" sz="2000" b="1" kern="1200" dirty="0"/>
        </a:p>
      </dsp:txBody>
      <dsp:txXfrm>
        <a:off x="1313656" y="1039018"/>
        <a:ext cx="4782343" cy="944562"/>
      </dsp:txXfrm>
    </dsp:sp>
    <dsp:sp modelId="{5DE37156-C141-4134-8C5D-FA03750562FA}">
      <dsp:nvSpPr>
        <dsp:cNvPr id="0" name=""/>
        <dsp:cNvSpPr/>
      </dsp:nvSpPr>
      <dsp:spPr>
        <a:xfrm>
          <a:off x="94456" y="1133474"/>
          <a:ext cx="1219200" cy="755649"/>
        </a:xfrm>
        <a:prstGeom prst="roundRect">
          <a:avLst>
            <a:gd name="adj" fmla="val 10000"/>
          </a:avLst>
        </a:prstGeom>
        <a:blipFill dpi="0" rotWithShape="1">
          <a:blip xmlns:r="http://schemas.openxmlformats.org/officeDocument/2006/relationships" r:embed="rId2">
            <a:alphaModFix amt="69000"/>
          </a:blip>
          <a:srcRect/>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DC12CBF-C4EE-435B-8466-9132035E2980}">
      <dsp:nvSpPr>
        <dsp:cNvPr id="0" name=""/>
        <dsp:cNvSpPr/>
      </dsp:nvSpPr>
      <dsp:spPr>
        <a:xfrm>
          <a:off x="0" y="2078037"/>
          <a:ext cx="6096000" cy="944562"/>
        </a:xfrm>
        <a:prstGeom prst="roundRect">
          <a:avLst>
            <a:gd name="adj" fmla="val 10000"/>
          </a:avLst>
        </a:prstGeom>
        <a:solidFill>
          <a:schemeClr val="accent1">
            <a:lumMod val="40000"/>
            <a:lumOff val="60000"/>
          </a:schemeClr>
        </a:solidFill>
        <a:ln w="19050" cap="flat" cmpd="sng" algn="ctr">
          <a:solidFill>
            <a:schemeClr val="accent1">
              <a:shade val="50000"/>
            </a:schemeClr>
          </a:solid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b="1" kern="1200" dirty="0" smtClean="0"/>
            <a:t>JPA</a:t>
          </a:r>
          <a:endParaRPr lang="bg-BG" sz="2000" b="1" kern="1200" dirty="0"/>
        </a:p>
      </dsp:txBody>
      <dsp:txXfrm>
        <a:off x="1313656" y="2078037"/>
        <a:ext cx="4782343" cy="944562"/>
      </dsp:txXfrm>
    </dsp:sp>
    <dsp:sp modelId="{5724E6DB-E2AE-4136-9619-D5592969B749}">
      <dsp:nvSpPr>
        <dsp:cNvPr id="0" name=""/>
        <dsp:cNvSpPr/>
      </dsp:nvSpPr>
      <dsp:spPr>
        <a:xfrm>
          <a:off x="94456" y="2172493"/>
          <a:ext cx="1219200" cy="755649"/>
        </a:xfrm>
        <a:prstGeom prst="roundRect">
          <a:avLst>
            <a:gd name="adj" fmla="val 10000"/>
          </a:avLst>
        </a:prstGeom>
        <a:blipFill rotWithShape="1">
          <a:blip xmlns:r="http://schemas.openxmlformats.org/officeDocument/2006/relationships" r:embed="rId3"/>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5FAAB1D-EAAF-46CD-AE29-C6AB9A7D3E7D}">
      <dsp:nvSpPr>
        <dsp:cNvPr id="0" name=""/>
        <dsp:cNvSpPr/>
      </dsp:nvSpPr>
      <dsp:spPr>
        <a:xfrm>
          <a:off x="0" y="3117056"/>
          <a:ext cx="6096000" cy="944562"/>
        </a:xfrm>
        <a:prstGeom prst="roundRect">
          <a:avLst>
            <a:gd name="adj" fmla="val 10000"/>
          </a:avLst>
        </a:prstGeom>
        <a:solidFill>
          <a:schemeClr val="accent1">
            <a:lumMod val="40000"/>
            <a:lumOff val="60000"/>
          </a:schemeClr>
        </a:solidFill>
        <a:ln w="19050"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bg-BG" sz="2000" b="1" kern="1200" dirty="0" smtClean="0"/>
            <a:t>ЗАДАЧА</a:t>
          </a:r>
          <a:endParaRPr lang="bg-BG" sz="2000" b="1" kern="1200" dirty="0"/>
        </a:p>
      </dsp:txBody>
      <dsp:txXfrm>
        <a:off x="1313656" y="3117056"/>
        <a:ext cx="4782343" cy="944562"/>
      </dsp:txXfrm>
    </dsp:sp>
    <dsp:sp modelId="{93B771BD-C3C7-4D9C-9130-75CB83F97B1B}">
      <dsp:nvSpPr>
        <dsp:cNvPr id="0" name=""/>
        <dsp:cNvSpPr/>
      </dsp:nvSpPr>
      <dsp:spPr>
        <a:xfrm>
          <a:off x="94456" y="3211512"/>
          <a:ext cx="1219200" cy="755649"/>
        </a:xfrm>
        <a:prstGeom prst="roundRect">
          <a:avLst>
            <a:gd name="adj" fmla="val 10000"/>
          </a:avLst>
        </a:prstGeom>
        <a:blipFill rotWithShape="1">
          <a:blip xmlns:r="http://schemas.openxmlformats.org/officeDocument/2006/relationships" r:embed="rId4"/>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8FBA72-4DCD-4BDC-AAA4-0D7BDBEAEAC8}">
      <dsp:nvSpPr>
        <dsp:cNvPr id="0" name=""/>
        <dsp:cNvSpPr/>
      </dsp:nvSpPr>
      <dsp:spPr>
        <a:xfrm>
          <a:off x="0" y="0"/>
          <a:ext cx="6096000" cy="944562"/>
        </a:xfrm>
        <a:prstGeom prst="roundRect">
          <a:avLst>
            <a:gd name="adj" fmla="val 10000"/>
          </a:avLst>
        </a:prstGeom>
        <a:solidFill>
          <a:schemeClr val="accent1">
            <a:lumMod val="40000"/>
            <a:lumOff val="60000"/>
          </a:schemeClr>
        </a:solidFill>
        <a:ln w="19050" cap="flat" cmpd="sng" algn="ctr">
          <a:solidFill>
            <a:schemeClr val="accent1">
              <a:shade val="50000"/>
            </a:schemeClr>
          </a:solid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bg-BG" sz="2000" b="1" kern="1200" dirty="0" smtClean="0"/>
            <a:t>ОСНОВИ НА БАЗИТЕ ДАННИ</a:t>
          </a:r>
          <a:endParaRPr lang="bg-BG" sz="2000" b="1" kern="1200" dirty="0"/>
        </a:p>
        <a:p>
          <a:pPr marL="114300" lvl="1" indent="-114300" algn="l" defTabSz="622300">
            <a:lnSpc>
              <a:spcPct val="90000"/>
            </a:lnSpc>
            <a:spcBef>
              <a:spcPct val="0"/>
            </a:spcBef>
            <a:spcAft>
              <a:spcPct val="15000"/>
            </a:spcAft>
            <a:buChar char="••"/>
          </a:pPr>
          <a:r>
            <a:rPr lang="bg-BG" sz="1400" kern="1200" dirty="0" smtClean="0"/>
            <a:t>ТАБЛИЦИ</a:t>
          </a:r>
          <a:r>
            <a:rPr lang="en-US" sz="1400" kern="1200" dirty="0" smtClean="0"/>
            <a:t>, </a:t>
          </a:r>
          <a:r>
            <a:rPr lang="bg-BG" sz="1400" kern="1200" dirty="0" smtClean="0"/>
            <a:t>КЛЮЧОВЕ И ОГРАНИЧЕНИЯ</a:t>
          </a:r>
          <a:endParaRPr lang="bg-BG" sz="1400" kern="1200" dirty="0"/>
        </a:p>
        <a:p>
          <a:pPr marL="114300" lvl="1" indent="-114300" algn="l" defTabSz="622300">
            <a:lnSpc>
              <a:spcPct val="90000"/>
            </a:lnSpc>
            <a:spcBef>
              <a:spcPct val="0"/>
            </a:spcBef>
            <a:spcAft>
              <a:spcPct val="15000"/>
            </a:spcAft>
            <a:buChar char="••"/>
          </a:pPr>
          <a:r>
            <a:rPr lang="bg-BG" sz="1400" kern="1200" dirty="0" smtClean="0"/>
            <a:t>РЕЛАЦИИ, </a:t>
          </a:r>
          <a:r>
            <a:rPr lang="en-US" sz="1400" kern="1200" dirty="0" smtClean="0"/>
            <a:t>SQL</a:t>
          </a:r>
          <a:endParaRPr lang="bg-BG" sz="1400" kern="1200" dirty="0"/>
        </a:p>
      </dsp:txBody>
      <dsp:txXfrm>
        <a:off x="1313656" y="0"/>
        <a:ext cx="4782343" cy="944562"/>
      </dsp:txXfrm>
    </dsp:sp>
    <dsp:sp modelId="{C196CD32-9480-4F3F-901A-CD4A0D9B278F}">
      <dsp:nvSpPr>
        <dsp:cNvPr id="0" name=""/>
        <dsp:cNvSpPr/>
      </dsp:nvSpPr>
      <dsp:spPr>
        <a:xfrm>
          <a:off x="94456" y="94456"/>
          <a:ext cx="1219200" cy="755649"/>
        </a:xfrm>
        <a:prstGeom prst="roundRect">
          <a:avLst>
            <a:gd name="adj" fmla="val 10000"/>
          </a:avLst>
        </a:prstGeom>
        <a:blipFill rotWithShape="1">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B213D1A-61DB-40D3-BD8F-A337D0E133C5}">
      <dsp:nvSpPr>
        <dsp:cNvPr id="0" name=""/>
        <dsp:cNvSpPr/>
      </dsp:nvSpPr>
      <dsp:spPr>
        <a:xfrm>
          <a:off x="0" y="1039018"/>
          <a:ext cx="6096000" cy="944562"/>
        </a:xfrm>
        <a:prstGeom prst="roundRect">
          <a:avLst>
            <a:gd name="adj" fmla="val 10000"/>
          </a:avLst>
        </a:prstGeom>
        <a:solidFill>
          <a:schemeClr val="accent1">
            <a:lumMod val="40000"/>
            <a:lumOff val="60000"/>
          </a:schemeClr>
        </a:solidFill>
        <a:ln w="47625" cap="flat" cmpd="dbl" algn="ctr">
          <a:solidFill>
            <a:schemeClr val="lt1"/>
          </a:solidFill>
          <a:prstDash val="solid"/>
        </a:ln>
        <a:effectLst>
          <a:outerShdw blurRad="38100" dist="30000" dir="5400000" rotWithShape="0">
            <a:srgbClr val="000000">
              <a:alpha val="45000"/>
            </a:srgbClr>
          </a:outerShdw>
        </a:effectLst>
      </dsp:spPr>
      <dsp:style>
        <a:lnRef idx="3">
          <a:schemeClr val="lt1"/>
        </a:lnRef>
        <a:fillRef idx="1">
          <a:schemeClr val="accent1"/>
        </a:fillRef>
        <a:effectRef idx="1">
          <a:schemeClr val="accent1"/>
        </a:effectRef>
        <a:fontRef idx="minor">
          <a:schemeClr val="lt1"/>
        </a:fontRef>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b="1" kern="1200" dirty="0" smtClean="0"/>
            <a:t>JDBC</a:t>
          </a:r>
          <a:endParaRPr lang="bg-BG" sz="2000" b="1" kern="1200" dirty="0"/>
        </a:p>
        <a:p>
          <a:pPr marL="114300" lvl="1" indent="-114300" algn="l" defTabSz="666750">
            <a:lnSpc>
              <a:spcPct val="90000"/>
            </a:lnSpc>
            <a:spcBef>
              <a:spcPct val="0"/>
            </a:spcBef>
            <a:spcAft>
              <a:spcPct val="15000"/>
            </a:spcAft>
            <a:buChar char="••"/>
          </a:pPr>
          <a:r>
            <a:rPr lang="en-US" sz="1500" kern="1200" dirty="0" smtClean="0"/>
            <a:t>CONNECTION</a:t>
          </a:r>
          <a:endParaRPr lang="bg-BG" sz="1500" kern="1200" baseline="-25000" dirty="0"/>
        </a:p>
        <a:p>
          <a:pPr marL="114300" lvl="1" indent="-114300" algn="l" defTabSz="666750">
            <a:lnSpc>
              <a:spcPct val="90000"/>
            </a:lnSpc>
            <a:spcBef>
              <a:spcPct val="0"/>
            </a:spcBef>
            <a:spcAft>
              <a:spcPct val="15000"/>
            </a:spcAft>
            <a:buChar char="••"/>
          </a:pPr>
          <a:r>
            <a:rPr lang="en-US" sz="1500" kern="1200" dirty="0" smtClean="0"/>
            <a:t>PREPARED STATEMENTS</a:t>
          </a:r>
          <a:endParaRPr lang="bg-BG" sz="1500" kern="1200" baseline="-25000" dirty="0"/>
        </a:p>
      </dsp:txBody>
      <dsp:txXfrm>
        <a:off x="1313656" y="1039018"/>
        <a:ext cx="4782343" cy="944562"/>
      </dsp:txXfrm>
    </dsp:sp>
    <dsp:sp modelId="{5DE37156-C141-4134-8C5D-FA03750562FA}">
      <dsp:nvSpPr>
        <dsp:cNvPr id="0" name=""/>
        <dsp:cNvSpPr/>
      </dsp:nvSpPr>
      <dsp:spPr>
        <a:xfrm>
          <a:off x="94456" y="1133474"/>
          <a:ext cx="1219200" cy="755649"/>
        </a:xfrm>
        <a:prstGeom prst="roundRect">
          <a:avLst>
            <a:gd name="adj" fmla="val 10000"/>
          </a:avLst>
        </a:prstGeom>
        <a:blipFill dpi="0" rotWithShape="1">
          <a:blip xmlns:r="http://schemas.openxmlformats.org/officeDocument/2006/relationships" r:embed="rId2">
            <a:alphaModFix amt="69000"/>
          </a:blip>
          <a:srcRect/>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DC12CBF-C4EE-435B-8466-9132035E2980}">
      <dsp:nvSpPr>
        <dsp:cNvPr id="0" name=""/>
        <dsp:cNvSpPr/>
      </dsp:nvSpPr>
      <dsp:spPr>
        <a:xfrm>
          <a:off x="0" y="2078037"/>
          <a:ext cx="6096000" cy="944562"/>
        </a:xfrm>
        <a:prstGeom prst="roundRect">
          <a:avLst>
            <a:gd name="adj" fmla="val 10000"/>
          </a:avLst>
        </a:prstGeom>
        <a:solidFill>
          <a:schemeClr val="accent1"/>
        </a:solidFill>
        <a:ln w="19050" cap="flat" cmpd="sng" algn="ctr">
          <a:solidFill>
            <a:schemeClr val="accent1">
              <a:shade val="50000"/>
            </a:schemeClr>
          </a:solid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b="1" kern="1200" dirty="0" smtClean="0"/>
            <a:t>JPA</a:t>
          </a:r>
          <a:endParaRPr lang="bg-BG" sz="2000" b="1" kern="1200" dirty="0"/>
        </a:p>
      </dsp:txBody>
      <dsp:txXfrm>
        <a:off x="1313656" y="2078037"/>
        <a:ext cx="4782343" cy="944562"/>
      </dsp:txXfrm>
    </dsp:sp>
    <dsp:sp modelId="{5724E6DB-E2AE-4136-9619-D5592969B749}">
      <dsp:nvSpPr>
        <dsp:cNvPr id="0" name=""/>
        <dsp:cNvSpPr/>
      </dsp:nvSpPr>
      <dsp:spPr>
        <a:xfrm>
          <a:off x="94456" y="2172493"/>
          <a:ext cx="1219200" cy="755649"/>
        </a:xfrm>
        <a:prstGeom prst="roundRect">
          <a:avLst>
            <a:gd name="adj" fmla="val 10000"/>
          </a:avLst>
        </a:prstGeom>
        <a:blipFill rotWithShape="1">
          <a:blip xmlns:r="http://schemas.openxmlformats.org/officeDocument/2006/relationships" r:embed="rId3"/>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5FAAB1D-EAAF-46CD-AE29-C6AB9A7D3E7D}">
      <dsp:nvSpPr>
        <dsp:cNvPr id="0" name=""/>
        <dsp:cNvSpPr/>
      </dsp:nvSpPr>
      <dsp:spPr>
        <a:xfrm>
          <a:off x="0" y="3117056"/>
          <a:ext cx="6096000" cy="944562"/>
        </a:xfrm>
        <a:prstGeom prst="roundRect">
          <a:avLst>
            <a:gd name="adj" fmla="val 10000"/>
          </a:avLst>
        </a:prstGeom>
        <a:solidFill>
          <a:schemeClr val="accent1">
            <a:lumMod val="40000"/>
            <a:lumOff val="6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bg-BG" sz="2000" b="1" kern="1200" dirty="0" smtClean="0"/>
            <a:t>ЗАДАЧА</a:t>
          </a:r>
          <a:endParaRPr lang="bg-BG" sz="2000" b="1" kern="1200" dirty="0"/>
        </a:p>
      </dsp:txBody>
      <dsp:txXfrm>
        <a:off x="1313656" y="3117056"/>
        <a:ext cx="4782343" cy="944562"/>
      </dsp:txXfrm>
    </dsp:sp>
    <dsp:sp modelId="{93B771BD-C3C7-4D9C-9130-75CB83F97B1B}">
      <dsp:nvSpPr>
        <dsp:cNvPr id="0" name=""/>
        <dsp:cNvSpPr/>
      </dsp:nvSpPr>
      <dsp:spPr>
        <a:xfrm>
          <a:off x="94456" y="3211512"/>
          <a:ext cx="1219200" cy="755649"/>
        </a:xfrm>
        <a:prstGeom prst="roundRect">
          <a:avLst>
            <a:gd name="adj" fmla="val 10000"/>
          </a:avLst>
        </a:prstGeom>
        <a:blipFill rotWithShape="1">
          <a:blip xmlns:r="http://schemas.openxmlformats.org/officeDocument/2006/relationships" r:embed="rId4"/>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8FBA72-4DCD-4BDC-AAA4-0D7BDBEAEAC8}">
      <dsp:nvSpPr>
        <dsp:cNvPr id="0" name=""/>
        <dsp:cNvSpPr/>
      </dsp:nvSpPr>
      <dsp:spPr>
        <a:xfrm>
          <a:off x="0" y="0"/>
          <a:ext cx="6096000" cy="944562"/>
        </a:xfrm>
        <a:prstGeom prst="roundRect">
          <a:avLst>
            <a:gd name="adj" fmla="val 10000"/>
          </a:avLst>
        </a:prstGeom>
        <a:solidFill>
          <a:schemeClr val="accent1">
            <a:lumMod val="40000"/>
            <a:lumOff val="60000"/>
          </a:schemeClr>
        </a:solidFill>
        <a:ln w="19050" cap="flat" cmpd="sng" algn="ctr">
          <a:solidFill>
            <a:schemeClr val="accent1">
              <a:shade val="50000"/>
            </a:schemeClr>
          </a:solid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bg-BG" sz="2000" b="1" kern="1200" dirty="0" smtClean="0"/>
            <a:t>ОСНОВИ НА БАЗИТЕ ДАННИ</a:t>
          </a:r>
          <a:endParaRPr lang="bg-BG" sz="2000" b="1" kern="1200" dirty="0"/>
        </a:p>
        <a:p>
          <a:pPr marL="114300" lvl="1" indent="-114300" algn="l" defTabSz="622300">
            <a:lnSpc>
              <a:spcPct val="90000"/>
            </a:lnSpc>
            <a:spcBef>
              <a:spcPct val="0"/>
            </a:spcBef>
            <a:spcAft>
              <a:spcPct val="15000"/>
            </a:spcAft>
            <a:buChar char="••"/>
          </a:pPr>
          <a:r>
            <a:rPr lang="bg-BG" sz="1400" kern="1200" dirty="0" smtClean="0"/>
            <a:t>ТАБЛИЦИ</a:t>
          </a:r>
          <a:r>
            <a:rPr lang="en-US" sz="1400" kern="1200" dirty="0" smtClean="0"/>
            <a:t>, </a:t>
          </a:r>
          <a:r>
            <a:rPr lang="bg-BG" sz="1400" kern="1200" dirty="0" smtClean="0"/>
            <a:t>КЛЮЧОВЕ И ОГРАНИЧЕНИЯ</a:t>
          </a:r>
          <a:endParaRPr lang="bg-BG" sz="1400" kern="1200" dirty="0"/>
        </a:p>
        <a:p>
          <a:pPr marL="114300" lvl="1" indent="-114300" algn="l" defTabSz="622300">
            <a:lnSpc>
              <a:spcPct val="90000"/>
            </a:lnSpc>
            <a:spcBef>
              <a:spcPct val="0"/>
            </a:spcBef>
            <a:spcAft>
              <a:spcPct val="15000"/>
            </a:spcAft>
            <a:buChar char="••"/>
          </a:pPr>
          <a:r>
            <a:rPr lang="bg-BG" sz="1400" kern="1200" dirty="0" smtClean="0"/>
            <a:t>РЕЛАЦИИ, </a:t>
          </a:r>
          <a:r>
            <a:rPr lang="en-US" sz="1400" kern="1200" dirty="0" smtClean="0"/>
            <a:t>SQL</a:t>
          </a:r>
          <a:endParaRPr lang="bg-BG" sz="1400" kern="1200" dirty="0"/>
        </a:p>
      </dsp:txBody>
      <dsp:txXfrm>
        <a:off x="1313656" y="0"/>
        <a:ext cx="4782343" cy="944562"/>
      </dsp:txXfrm>
    </dsp:sp>
    <dsp:sp modelId="{C196CD32-9480-4F3F-901A-CD4A0D9B278F}">
      <dsp:nvSpPr>
        <dsp:cNvPr id="0" name=""/>
        <dsp:cNvSpPr/>
      </dsp:nvSpPr>
      <dsp:spPr>
        <a:xfrm>
          <a:off x="94456" y="94456"/>
          <a:ext cx="1219200" cy="755649"/>
        </a:xfrm>
        <a:prstGeom prst="roundRect">
          <a:avLst>
            <a:gd name="adj" fmla="val 10000"/>
          </a:avLst>
        </a:prstGeom>
        <a:blipFill rotWithShape="1">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B213D1A-61DB-40D3-BD8F-A337D0E133C5}">
      <dsp:nvSpPr>
        <dsp:cNvPr id="0" name=""/>
        <dsp:cNvSpPr/>
      </dsp:nvSpPr>
      <dsp:spPr>
        <a:xfrm>
          <a:off x="0" y="1039018"/>
          <a:ext cx="6096000" cy="944562"/>
        </a:xfrm>
        <a:prstGeom prst="roundRect">
          <a:avLst>
            <a:gd name="adj" fmla="val 10000"/>
          </a:avLst>
        </a:prstGeom>
        <a:solidFill>
          <a:schemeClr val="accent1">
            <a:lumMod val="40000"/>
            <a:lumOff val="60000"/>
          </a:schemeClr>
        </a:solidFill>
        <a:ln w="47625" cap="flat" cmpd="dbl" algn="ctr">
          <a:solidFill>
            <a:schemeClr val="lt1"/>
          </a:solidFill>
          <a:prstDash val="solid"/>
        </a:ln>
        <a:effectLst>
          <a:outerShdw blurRad="38100" dist="30000" dir="5400000" rotWithShape="0">
            <a:srgbClr val="000000">
              <a:alpha val="45000"/>
            </a:srgbClr>
          </a:outerShdw>
        </a:effectLst>
      </dsp:spPr>
      <dsp:style>
        <a:lnRef idx="3">
          <a:schemeClr val="lt1"/>
        </a:lnRef>
        <a:fillRef idx="1">
          <a:schemeClr val="accent1"/>
        </a:fillRef>
        <a:effectRef idx="1">
          <a:schemeClr val="accent1"/>
        </a:effectRef>
        <a:fontRef idx="minor">
          <a:schemeClr val="lt1"/>
        </a:fontRef>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b="1" kern="1200" dirty="0" smtClean="0"/>
            <a:t>JDBC</a:t>
          </a:r>
          <a:endParaRPr lang="bg-BG" sz="2000" b="1" kern="1200" dirty="0"/>
        </a:p>
        <a:p>
          <a:pPr marL="114300" lvl="1" indent="-114300" algn="l" defTabSz="666750">
            <a:lnSpc>
              <a:spcPct val="90000"/>
            </a:lnSpc>
            <a:spcBef>
              <a:spcPct val="0"/>
            </a:spcBef>
            <a:spcAft>
              <a:spcPct val="15000"/>
            </a:spcAft>
            <a:buChar char="••"/>
          </a:pPr>
          <a:r>
            <a:rPr lang="en-US" sz="1500" kern="1200" dirty="0" smtClean="0"/>
            <a:t>CONNECTION</a:t>
          </a:r>
          <a:endParaRPr lang="bg-BG" sz="1500" kern="1200" baseline="-25000" dirty="0"/>
        </a:p>
        <a:p>
          <a:pPr marL="114300" lvl="1" indent="-114300" algn="l" defTabSz="666750">
            <a:lnSpc>
              <a:spcPct val="90000"/>
            </a:lnSpc>
            <a:spcBef>
              <a:spcPct val="0"/>
            </a:spcBef>
            <a:spcAft>
              <a:spcPct val="15000"/>
            </a:spcAft>
            <a:buChar char="••"/>
          </a:pPr>
          <a:r>
            <a:rPr lang="en-US" sz="1500" kern="1200" dirty="0" smtClean="0"/>
            <a:t>PREPARED STATEMENTS</a:t>
          </a:r>
          <a:endParaRPr lang="bg-BG" sz="1500" kern="1200" baseline="-25000" dirty="0"/>
        </a:p>
      </dsp:txBody>
      <dsp:txXfrm>
        <a:off x="1313656" y="1039018"/>
        <a:ext cx="4782343" cy="944562"/>
      </dsp:txXfrm>
    </dsp:sp>
    <dsp:sp modelId="{5DE37156-C141-4134-8C5D-FA03750562FA}">
      <dsp:nvSpPr>
        <dsp:cNvPr id="0" name=""/>
        <dsp:cNvSpPr/>
      </dsp:nvSpPr>
      <dsp:spPr>
        <a:xfrm>
          <a:off x="94456" y="1133474"/>
          <a:ext cx="1219200" cy="755649"/>
        </a:xfrm>
        <a:prstGeom prst="roundRect">
          <a:avLst>
            <a:gd name="adj" fmla="val 10000"/>
          </a:avLst>
        </a:prstGeom>
        <a:blipFill dpi="0" rotWithShape="1">
          <a:blip xmlns:r="http://schemas.openxmlformats.org/officeDocument/2006/relationships" r:embed="rId2">
            <a:alphaModFix amt="69000"/>
          </a:blip>
          <a:srcRect/>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DC12CBF-C4EE-435B-8466-9132035E2980}">
      <dsp:nvSpPr>
        <dsp:cNvPr id="0" name=""/>
        <dsp:cNvSpPr/>
      </dsp:nvSpPr>
      <dsp:spPr>
        <a:xfrm>
          <a:off x="0" y="2078037"/>
          <a:ext cx="6096000" cy="944562"/>
        </a:xfrm>
        <a:prstGeom prst="roundRect">
          <a:avLst>
            <a:gd name="adj" fmla="val 10000"/>
          </a:avLst>
        </a:prstGeom>
        <a:solidFill>
          <a:schemeClr val="accent1">
            <a:lumMod val="40000"/>
            <a:lumOff val="60000"/>
          </a:schemeClr>
        </a:solidFill>
        <a:ln w="19050" cap="flat" cmpd="sng" algn="ctr">
          <a:solidFill>
            <a:schemeClr val="accent1">
              <a:shade val="50000"/>
            </a:schemeClr>
          </a:solid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b="1" kern="1200" dirty="0" smtClean="0"/>
            <a:t>JPA</a:t>
          </a:r>
          <a:endParaRPr lang="bg-BG" sz="2000" b="1" kern="1200" dirty="0" smtClean="0"/>
        </a:p>
        <a:p>
          <a:pPr lvl="0" algn="l" defTabSz="889000">
            <a:lnSpc>
              <a:spcPct val="90000"/>
            </a:lnSpc>
            <a:spcBef>
              <a:spcPct val="0"/>
            </a:spcBef>
            <a:spcAft>
              <a:spcPct val="35000"/>
            </a:spcAft>
          </a:pPr>
          <a:r>
            <a:rPr lang="en-US" sz="1600" kern="1200" dirty="0" smtClean="0"/>
            <a:t>ENTITY, ENTITY MANAGER, </a:t>
          </a:r>
          <a:r>
            <a:rPr lang="bg-BG" sz="1600" kern="1200" dirty="0" smtClean="0"/>
            <a:t>ТРАНЗАКЦИИ</a:t>
          </a:r>
          <a:endParaRPr lang="bg-BG" sz="1600" b="1" kern="1200" dirty="0"/>
        </a:p>
      </dsp:txBody>
      <dsp:txXfrm>
        <a:off x="1313656" y="2078037"/>
        <a:ext cx="4782343" cy="944562"/>
      </dsp:txXfrm>
    </dsp:sp>
    <dsp:sp modelId="{5724E6DB-E2AE-4136-9619-D5592969B749}">
      <dsp:nvSpPr>
        <dsp:cNvPr id="0" name=""/>
        <dsp:cNvSpPr/>
      </dsp:nvSpPr>
      <dsp:spPr>
        <a:xfrm>
          <a:off x="94456" y="2172493"/>
          <a:ext cx="1219200" cy="755649"/>
        </a:xfrm>
        <a:prstGeom prst="roundRect">
          <a:avLst>
            <a:gd name="adj" fmla="val 10000"/>
          </a:avLst>
        </a:prstGeom>
        <a:blipFill rotWithShape="1">
          <a:blip xmlns:r="http://schemas.openxmlformats.org/officeDocument/2006/relationships" r:embed="rId3"/>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5FAAB1D-EAAF-46CD-AE29-C6AB9A7D3E7D}">
      <dsp:nvSpPr>
        <dsp:cNvPr id="0" name=""/>
        <dsp:cNvSpPr/>
      </dsp:nvSpPr>
      <dsp:spPr>
        <a:xfrm>
          <a:off x="0" y="3117056"/>
          <a:ext cx="6096000" cy="944562"/>
        </a:xfrm>
        <a:prstGeom prst="roundRect">
          <a:avLst>
            <a:gd name="adj" fmla="val 10000"/>
          </a:avLst>
        </a:prstGeom>
        <a:solidFill>
          <a:schemeClr val="accent1"/>
        </a:solidFill>
        <a:ln w="19050" cap="flat" cmpd="sng" algn="ctr">
          <a:solidFill>
            <a:schemeClr val="accent1">
              <a:shade val="50000"/>
            </a:schemeClr>
          </a:solid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bg-BG" sz="2000" b="1" kern="1200" dirty="0" smtClean="0"/>
            <a:t>ЗАДАЧА</a:t>
          </a:r>
          <a:endParaRPr lang="bg-BG" sz="2000" b="1" kern="1200" dirty="0"/>
        </a:p>
      </dsp:txBody>
      <dsp:txXfrm>
        <a:off x="1313656" y="3117056"/>
        <a:ext cx="4782343" cy="944562"/>
      </dsp:txXfrm>
    </dsp:sp>
    <dsp:sp modelId="{93B771BD-C3C7-4D9C-9130-75CB83F97B1B}">
      <dsp:nvSpPr>
        <dsp:cNvPr id="0" name=""/>
        <dsp:cNvSpPr/>
      </dsp:nvSpPr>
      <dsp:spPr>
        <a:xfrm>
          <a:off x="94456" y="3211512"/>
          <a:ext cx="1219200" cy="755649"/>
        </a:xfrm>
        <a:prstGeom prst="roundRect">
          <a:avLst>
            <a:gd name="adj" fmla="val 10000"/>
          </a:avLst>
        </a:prstGeom>
        <a:blipFill rotWithShape="1">
          <a:blip xmlns:r="http://schemas.openxmlformats.org/officeDocument/2006/relationships" r:embed="rId4"/>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4#1">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4#1">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4#1">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4#1">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4#1">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37806701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1908748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bg.wikipedia.org/wiki/%D0%94%D0%B8%D1%80%D0%B5%D0%BA%D1%82%D0%BE%D1%80%D0%B8%D1%8F"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http://bg.wikipedia.org/wiki/%D0%A4%D0%B0%D0%B9%D0%BB%D0%BE%D0%B2%D0%B0_%D1%81%D0%B8%D1%81%D1%82%D0%B5%D0%BC%D0%B0" TargetMode="Externa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bg-BG" dirty="0" smtClean="0"/>
              <a:t>Дотук добре -</a:t>
            </a:r>
            <a:r>
              <a:rPr lang="bg-BG" baseline="0" dirty="0" smtClean="0"/>
              <a:t> припомнихме си БД и </a:t>
            </a:r>
            <a:r>
              <a:rPr lang="en-US" baseline="0" dirty="0" smtClean="0"/>
              <a:t>SQL</a:t>
            </a:r>
            <a:r>
              <a:rPr lang="bg-BG" baseline="0" dirty="0" smtClean="0"/>
              <a:t>-а. Освен това ние програмираме на </a:t>
            </a:r>
            <a:r>
              <a:rPr lang="en-US" baseline="0" dirty="0" smtClean="0"/>
              <a:t>Java. </a:t>
            </a:r>
            <a:r>
              <a:rPr lang="bg-BG" baseline="0" dirty="0" smtClean="0"/>
              <a:t>Как според вас се осъществява връзката с БД в </a:t>
            </a:r>
            <a:r>
              <a:rPr lang="en-US" baseline="0" dirty="0" smtClean="0"/>
              <a:t>Java?</a:t>
            </a:r>
          </a:p>
          <a:p>
            <a:endParaRPr lang="bg-BG" dirty="0" smtClean="0"/>
          </a:p>
          <a:p>
            <a:r>
              <a:rPr lang="bg-BG" dirty="0" smtClean="0"/>
              <a:t>2. Затваряне</a:t>
            </a:r>
            <a:r>
              <a:rPr lang="bg-BG" baseline="0" dirty="0" smtClean="0"/>
              <a:t> на връзката</a:t>
            </a:r>
          </a:p>
          <a:p>
            <a:r>
              <a:rPr lang="bg-BG" baseline="0" dirty="0" smtClean="0"/>
              <a:t>Винаги затваряйте връзката във </a:t>
            </a:r>
            <a:r>
              <a:rPr lang="en-US" baseline="0" dirty="0" smtClean="0"/>
              <a:t>final </a:t>
            </a:r>
            <a:r>
              <a:rPr lang="bg-BG" baseline="0" dirty="0" smtClean="0"/>
              <a:t>блок.</a:t>
            </a:r>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17</a:t>
            </a:fld>
            <a:endParaRPr lang="de-DE" dirty="0"/>
          </a:p>
        </p:txBody>
      </p:sp>
    </p:spTree>
    <p:extLst>
      <p:ext uri="{BB962C8B-B14F-4D97-AF65-F5344CB8AC3E}">
        <p14:creationId xmlns:p14="http://schemas.microsoft.com/office/powerpoint/2010/main" val="28683686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bg-BG" dirty="0" smtClean="0"/>
              <a:t>Дотук добре -</a:t>
            </a:r>
            <a:r>
              <a:rPr lang="bg-BG" baseline="0" dirty="0" smtClean="0"/>
              <a:t> припомнихме си БД и </a:t>
            </a:r>
            <a:r>
              <a:rPr lang="en-US" baseline="0" dirty="0" smtClean="0"/>
              <a:t>SQL</a:t>
            </a:r>
            <a:r>
              <a:rPr lang="bg-BG" baseline="0" dirty="0" smtClean="0"/>
              <a:t>-а. Освен това ние програмираме на </a:t>
            </a:r>
            <a:r>
              <a:rPr lang="en-US" baseline="0" dirty="0" smtClean="0"/>
              <a:t>Java. </a:t>
            </a:r>
            <a:r>
              <a:rPr lang="bg-BG" baseline="0" dirty="0" smtClean="0"/>
              <a:t>Как според вас се осъществява връзката с БД в </a:t>
            </a:r>
            <a:r>
              <a:rPr lang="en-US" baseline="0" dirty="0" smtClean="0"/>
              <a:t>Java?</a:t>
            </a:r>
          </a:p>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18</a:t>
            </a:fld>
            <a:endParaRPr lang="de-DE" dirty="0"/>
          </a:p>
        </p:txBody>
      </p:sp>
    </p:spTree>
    <p:extLst>
      <p:ext uri="{BB962C8B-B14F-4D97-AF65-F5344CB8AC3E}">
        <p14:creationId xmlns:p14="http://schemas.microsoft.com/office/powerpoint/2010/main" val="28683686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bg-BG" dirty="0" smtClean="0"/>
              <a:t>Дотук добре -</a:t>
            </a:r>
            <a:r>
              <a:rPr lang="bg-BG" baseline="0" dirty="0" smtClean="0"/>
              <a:t> припомнихме си БД и </a:t>
            </a:r>
            <a:r>
              <a:rPr lang="en-US" baseline="0" dirty="0" smtClean="0"/>
              <a:t>SQL</a:t>
            </a:r>
            <a:r>
              <a:rPr lang="bg-BG" baseline="0" dirty="0" smtClean="0"/>
              <a:t>-а. Освен това ние програмираме на </a:t>
            </a:r>
            <a:r>
              <a:rPr lang="en-US" baseline="0" dirty="0" smtClean="0"/>
              <a:t>Java. </a:t>
            </a:r>
            <a:r>
              <a:rPr lang="bg-BG" baseline="0" dirty="0" smtClean="0"/>
              <a:t>Как според вас се осъществява връзката с БД в </a:t>
            </a:r>
            <a:r>
              <a:rPr lang="en-US" baseline="0" dirty="0" smtClean="0"/>
              <a:t>Java?</a:t>
            </a:r>
          </a:p>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19</a:t>
            </a:fld>
            <a:endParaRPr lang="de-DE" dirty="0"/>
          </a:p>
        </p:txBody>
      </p:sp>
    </p:spTree>
    <p:extLst>
      <p:ext uri="{BB962C8B-B14F-4D97-AF65-F5344CB8AC3E}">
        <p14:creationId xmlns:p14="http://schemas.microsoft.com/office/powerpoint/2010/main" val="28683686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con.prepareStatement</a:t>
            </a:r>
            <a:r>
              <a:rPr lang="en-US" baseline="0" dirty="0" smtClean="0"/>
              <a:t> – </a:t>
            </a:r>
            <a:r>
              <a:rPr lang="bg-BG" baseline="0" dirty="0" smtClean="0"/>
              <a:t>създава и компилира (на ниво БД) </a:t>
            </a:r>
            <a:r>
              <a:rPr lang="en-US" baseline="0" dirty="0" smtClean="0"/>
              <a:t>SQL </a:t>
            </a:r>
            <a:r>
              <a:rPr lang="bg-BG" baseline="0" dirty="0" smtClean="0"/>
              <a:t>израз</a:t>
            </a:r>
          </a:p>
          <a:p>
            <a:r>
              <a:rPr lang="en-US" baseline="0" dirty="0" smtClean="0"/>
              <a:t>.</a:t>
            </a:r>
            <a:r>
              <a:rPr lang="en-US" baseline="0" dirty="0" err="1" smtClean="0"/>
              <a:t>executeQuery</a:t>
            </a:r>
            <a:r>
              <a:rPr lang="en-US" baseline="0" dirty="0" smtClean="0"/>
              <a:t>() </a:t>
            </a:r>
            <a:r>
              <a:rPr lang="bg-BG" baseline="0" dirty="0" smtClean="0"/>
              <a:t>изпраща командата към БД</a:t>
            </a:r>
          </a:p>
          <a:p>
            <a:r>
              <a:rPr lang="en-US" baseline="0" dirty="0" err="1" smtClean="0"/>
              <a:t>rs.setString</a:t>
            </a:r>
            <a:r>
              <a:rPr lang="en-US" baseline="0" dirty="0" smtClean="0"/>
              <a:t>(</a:t>
            </a:r>
            <a:r>
              <a:rPr lang="bg-BG" baseline="0" dirty="0" smtClean="0"/>
              <a:t>параметър, стойност</a:t>
            </a:r>
            <a:r>
              <a:rPr lang="en-US" baseline="0" dirty="0" smtClean="0"/>
              <a:t>);</a:t>
            </a:r>
            <a:endParaRPr lang="bg-BG" baseline="0" dirty="0" smtClean="0"/>
          </a:p>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20</a:t>
            </a:fld>
            <a:endParaRPr lang="de-DE" dirty="0"/>
          </a:p>
        </p:txBody>
      </p:sp>
    </p:spTree>
    <p:extLst>
      <p:ext uri="{BB962C8B-B14F-4D97-AF65-F5344CB8AC3E}">
        <p14:creationId xmlns:p14="http://schemas.microsoft.com/office/powerpoint/2010/main" val="28683686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bg-BG" dirty="0" smtClean="0"/>
              <a:t>Дотук добре -</a:t>
            </a:r>
            <a:r>
              <a:rPr lang="bg-BG" baseline="0" dirty="0" smtClean="0"/>
              <a:t> припомнихме си БД и </a:t>
            </a:r>
            <a:r>
              <a:rPr lang="en-US" baseline="0" dirty="0" smtClean="0"/>
              <a:t>SQL</a:t>
            </a:r>
            <a:r>
              <a:rPr lang="bg-BG" baseline="0" dirty="0" smtClean="0"/>
              <a:t>-а. Освен това ние програмираме на </a:t>
            </a:r>
            <a:r>
              <a:rPr lang="en-US" baseline="0" dirty="0" smtClean="0"/>
              <a:t>Java. </a:t>
            </a:r>
            <a:r>
              <a:rPr lang="bg-BG" baseline="0" dirty="0" smtClean="0"/>
              <a:t>Как според вас се осъществява връзката с БД в </a:t>
            </a:r>
            <a:r>
              <a:rPr lang="en-US" baseline="0" dirty="0" smtClean="0"/>
              <a:t>Java?</a:t>
            </a:r>
          </a:p>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21</a:t>
            </a:fld>
            <a:endParaRPr lang="de-DE" dirty="0"/>
          </a:p>
        </p:txBody>
      </p:sp>
    </p:spTree>
    <p:extLst>
      <p:ext uri="{BB962C8B-B14F-4D97-AF65-F5344CB8AC3E}">
        <p14:creationId xmlns:p14="http://schemas.microsoft.com/office/powerpoint/2010/main" val="28683686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bg-BG" dirty="0" smtClean="0"/>
              <a:t>Дотук добре -</a:t>
            </a:r>
            <a:r>
              <a:rPr lang="bg-BG" baseline="0" dirty="0" smtClean="0"/>
              <a:t> припомнихме си БД и </a:t>
            </a:r>
            <a:r>
              <a:rPr lang="en-US" baseline="0" dirty="0" smtClean="0"/>
              <a:t>SQL</a:t>
            </a:r>
            <a:r>
              <a:rPr lang="bg-BG" baseline="0" dirty="0" smtClean="0"/>
              <a:t>-а. Освен това ние програмираме на </a:t>
            </a:r>
            <a:r>
              <a:rPr lang="en-US" baseline="0" dirty="0" smtClean="0"/>
              <a:t>Java. </a:t>
            </a:r>
            <a:r>
              <a:rPr lang="bg-BG" baseline="0" dirty="0" smtClean="0"/>
              <a:t>Как според вас се осъществява връзката с БД в </a:t>
            </a:r>
            <a:r>
              <a:rPr lang="en-US" baseline="0" dirty="0" smtClean="0"/>
              <a:t>Java?</a:t>
            </a:r>
          </a:p>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22</a:t>
            </a:fld>
            <a:endParaRPr lang="de-DE" dirty="0"/>
          </a:p>
        </p:txBody>
      </p:sp>
    </p:spTree>
    <p:extLst>
      <p:ext uri="{BB962C8B-B14F-4D97-AF65-F5344CB8AC3E}">
        <p14:creationId xmlns:p14="http://schemas.microsoft.com/office/powerpoint/2010/main" val="28683686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23</a:t>
            </a:fld>
            <a:endParaRPr lang="de-DE"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rabicPeriod"/>
            </a:pPr>
            <a:r>
              <a:rPr lang="bg-BG" baseline="0" dirty="0" smtClean="0"/>
              <a:t>Какво е решението на проблема? Предложения?</a:t>
            </a:r>
          </a:p>
          <a:p>
            <a:pPr marL="228600" indent="-228600">
              <a:buAutoNum type="arabicPeriod"/>
            </a:pPr>
            <a:r>
              <a:rPr lang="bg-BG" baseline="0" dirty="0" smtClean="0"/>
              <a:t>Решението се нарича транзакционност.</a:t>
            </a:r>
          </a:p>
          <a:p>
            <a:pPr marL="228600" indent="-228600">
              <a:buAutoNum type="arabicPeriod"/>
            </a:pPr>
            <a:r>
              <a:rPr lang="bg-BG" baseline="0" dirty="0" smtClean="0"/>
              <a:t>Какво е транзакция? - </a:t>
            </a:r>
            <a:r>
              <a:rPr lang="ru-RU" baseline="0" dirty="0" smtClean="0"/>
              <a:t>Транзакцията е атомарна операция и всички „</a:t>
            </a:r>
            <a:r>
              <a:rPr lang="bg-BG" sz="1200" dirty="0" smtClean="0"/>
              <a:t>заявки </a:t>
            </a:r>
            <a:r>
              <a:rPr lang="ru-RU" baseline="0" dirty="0" smtClean="0"/>
              <a:t>“ в нея или се изпълняват или ако поне едно от изявленията се провали то състоянието на базата бива върнато в състоянието преди изпълнението на транзакцията.</a:t>
            </a:r>
          </a:p>
        </p:txBody>
      </p:sp>
      <p:sp>
        <p:nvSpPr>
          <p:cNvPr id="4" name="Slide Number Placeholder 3"/>
          <p:cNvSpPr>
            <a:spLocks noGrp="1"/>
          </p:cNvSpPr>
          <p:nvPr>
            <p:ph type="sldNum" sz="quarter" idx="10"/>
          </p:nvPr>
        </p:nvSpPr>
        <p:spPr/>
        <p:txBody>
          <a:bodyPr/>
          <a:lstStyle/>
          <a:p>
            <a:fld id="{7D8C2C35-2B8A-446E-BEC0-FD36716C29AC}" type="slidenum">
              <a:rPr lang="de-DE" smtClean="0"/>
              <a:pPr/>
              <a:t>24</a:t>
            </a:fld>
            <a:endParaRPr lang="de-DE"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bg-BG" dirty="0" smtClean="0"/>
              <a:t>Някой може ли да каже</a:t>
            </a:r>
            <a:r>
              <a:rPr lang="bg-BG" baseline="0" dirty="0" smtClean="0"/>
              <a:t> какви недостатъци вижда в това да използвам </a:t>
            </a:r>
            <a:r>
              <a:rPr lang="en-US" baseline="0" dirty="0" smtClean="0"/>
              <a:t>JDBC</a:t>
            </a:r>
            <a:r>
              <a:rPr lang="bg-BG" baseline="0" dirty="0" smtClean="0"/>
              <a:t> за свързанност към бази от данни</a:t>
            </a:r>
            <a:r>
              <a:rPr lang="en-US" baseline="0" dirty="0" smtClean="0"/>
              <a:t>?</a:t>
            </a:r>
            <a:endParaRPr lang="bg-BG" baseline="0" dirty="0" smtClean="0"/>
          </a:p>
          <a:p>
            <a:pPr marL="228600" indent="-228600">
              <a:buAutoNum type="arabicPeriod"/>
            </a:pPr>
            <a:r>
              <a:rPr lang="bg-BG" baseline="0" dirty="0" smtClean="0"/>
              <a:t>Непрестанно конвертиране на </a:t>
            </a:r>
            <a:r>
              <a:rPr lang="en-US" baseline="0" dirty="0" smtClean="0"/>
              <a:t>java </a:t>
            </a:r>
            <a:r>
              <a:rPr lang="bg-BG" baseline="0" dirty="0" smtClean="0"/>
              <a:t>обекти към изрази.</a:t>
            </a:r>
            <a:endParaRPr lang="en-US" baseline="0" dirty="0" smtClean="0"/>
          </a:p>
          <a:p>
            <a:pPr marL="228600" indent="-228600">
              <a:buAutoNum type="arabicPeriod"/>
            </a:pPr>
            <a:r>
              <a:rPr lang="bg-BG" dirty="0" smtClean="0"/>
              <a:t>За всяка таблица трябва да сме подготвили минимум 4 операции</a:t>
            </a:r>
            <a:r>
              <a:rPr lang="en-US" dirty="0" smtClean="0"/>
              <a:t>.</a:t>
            </a:r>
            <a:r>
              <a:rPr lang="en-US" baseline="0" dirty="0" smtClean="0"/>
              <a:t> CRUD </a:t>
            </a:r>
            <a:r>
              <a:rPr lang="bg-BG" baseline="0" dirty="0" smtClean="0"/>
              <a:t>идва от </a:t>
            </a:r>
            <a:r>
              <a:rPr lang="en-US" baseline="0" dirty="0" smtClean="0"/>
              <a:t>Create, Read, Update and Delete </a:t>
            </a:r>
            <a:r>
              <a:rPr lang="bg-BG" baseline="0" dirty="0" smtClean="0"/>
              <a:t>нуждаем е от всяка от тези операции, за да можем да манипулираме </a:t>
            </a:r>
          </a:p>
          <a:p>
            <a:pPr marL="228600" indent="-228600">
              <a:buAutoNum type="arabicPeriod"/>
            </a:pPr>
            <a:r>
              <a:rPr lang="bg-BG" baseline="0" dirty="0" smtClean="0"/>
              <a:t>Предложения как да разрешим проблема?</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26</a:t>
            </a:fld>
            <a:endParaRPr lang="de-DE"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None/>
            </a:pPr>
            <a:r>
              <a:rPr lang="en-US" dirty="0" smtClean="0"/>
              <a:t>ORM </a:t>
            </a:r>
            <a:r>
              <a:rPr lang="bg-BG" dirty="0" smtClean="0"/>
              <a:t>фреймуърците</a:t>
            </a:r>
            <a:r>
              <a:rPr lang="bg-BG" baseline="0" dirty="0" smtClean="0"/>
              <a:t> са средство за конвертиране на данни от не-обектни системи към обекти на даден обектно-ориентиран програмен език. В нашия случай за конвертиране на данните в</a:t>
            </a:r>
            <a:r>
              <a:rPr lang="en-US" baseline="0" dirty="0" smtClean="0"/>
              <a:t> </a:t>
            </a:r>
            <a:r>
              <a:rPr lang="bg-BG" baseline="0" dirty="0" smtClean="0"/>
              <a:t>базата към </a:t>
            </a:r>
            <a:r>
              <a:rPr lang="en-US" baseline="0" dirty="0" smtClean="0"/>
              <a:t>java </a:t>
            </a:r>
            <a:r>
              <a:rPr lang="bg-BG" baseline="0" dirty="0" smtClean="0"/>
              <a:t>обекти, чество наричани </a:t>
            </a:r>
            <a:r>
              <a:rPr lang="en-US" baseline="0" dirty="0" smtClean="0"/>
              <a:t>POJOs. </a:t>
            </a:r>
            <a:r>
              <a:rPr lang="bg-BG" baseline="0" dirty="0" smtClean="0"/>
              <a:t>Обяснение какво е </a:t>
            </a:r>
            <a:r>
              <a:rPr lang="en-US" baseline="0" dirty="0" smtClean="0"/>
              <a:t>POJO. </a:t>
            </a:r>
          </a:p>
          <a:p>
            <a:pPr marL="0" indent="0">
              <a:buNone/>
            </a:pPr>
            <a:r>
              <a:rPr lang="bg-BG" baseline="0" dirty="0" smtClean="0"/>
              <a:t>Най-разпорстранените имплементации на </a:t>
            </a:r>
            <a:r>
              <a:rPr lang="en-US" baseline="0" dirty="0" smtClean="0"/>
              <a:t>JPA </a:t>
            </a:r>
            <a:r>
              <a:rPr lang="bg-BG" baseline="0" dirty="0" smtClean="0"/>
              <a:t>за </a:t>
            </a:r>
            <a:r>
              <a:rPr lang="en-US" baseline="0" dirty="0" smtClean="0"/>
              <a:t>Java </a:t>
            </a:r>
            <a:r>
              <a:rPr lang="bg-BG" baseline="0" dirty="0" smtClean="0"/>
              <a:t>са </a:t>
            </a:r>
            <a:r>
              <a:rPr lang="en-US" baseline="0" dirty="0" smtClean="0"/>
              <a:t>Hibernate </a:t>
            </a:r>
            <a:r>
              <a:rPr lang="bg-BG" baseline="0" dirty="0" smtClean="0"/>
              <a:t>и </a:t>
            </a:r>
            <a:r>
              <a:rPr lang="en-US" baseline="0" dirty="0" err="1" smtClean="0"/>
              <a:t>EclipseLink</a:t>
            </a:r>
            <a:endParaRPr lang="en-US" baseline="0" dirty="0" smtClean="0"/>
          </a:p>
          <a:p>
            <a:pPr marL="0" indent="0">
              <a:buNone/>
            </a:pPr>
            <a:r>
              <a:rPr lang="bg-BG" baseline="0" dirty="0" smtClean="0"/>
              <a:t>За други езици има различни </a:t>
            </a:r>
            <a:r>
              <a:rPr lang="en-US" baseline="0" dirty="0" smtClean="0"/>
              <a:t>ORM </a:t>
            </a:r>
            <a:r>
              <a:rPr lang="bg-BG" baseline="0" dirty="0" smtClean="0"/>
              <a:t>рамки.</a:t>
            </a:r>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27</a:t>
            </a:fld>
            <a:endParaRPr lang="de-DE"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bg-BG" sz="1200" b="0" i="0" kern="1200" dirty="0" smtClean="0">
                <a:solidFill>
                  <a:schemeClr val="tx1"/>
                </a:solidFill>
                <a:effectLst/>
                <a:latin typeface="+mn-lt"/>
                <a:ea typeface="+mn-ea"/>
                <a:cs typeface="+mn-cs"/>
              </a:rPr>
              <a:t>- Йерархични – данните се </a:t>
            </a:r>
            <a:r>
              <a:rPr lang="bg-BG" sz="1200" b="0" i="0" kern="1200" baseline="0" dirty="0" smtClean="0">
                <a:solidFill>
                  <a:schemeClr val="tx1"/>
                </a:solidFill>
                <a:effectLst/>
                <a:latin typeface="+mn-lt"/>
                <a:ea typeface="+mn-ea"/>
                <a:cs typeface="+mn-cs"/>
              </a:rPr>
              <a:t>организират </a:t>
            </a:r>
            <a:r>
              <a:rPr lang="ru-RU" sz="1200" b="0" i="0" kern="1200" dirty="0" err="1" smtClean="0">
                <a:solidFill>
                  <a:schemeClr val="tx1"/>
                </a:solidFill>
                <a:effectLst/>
                <a:latin typeface="+mn-lt"/>
                <a:ea typeface="+mn-ea"/>
                <a:cs typeface="+mn-cs"/>
              </a:rPr>
              <a:t>йерархично</a:t>
            </a:r>
            <a:r>
              <a:rPr lang="ru-RU" sz="1200" b="0" i="0" kern="1200" dirty="0" smtClean="0">
                <a:solidFill>
                  <a:schemeClr val="tx1"/>
                </a:solidFill>
                <a:effectLst/>
                <a:latin typeface="+mn-lt"/>
                <a:ea typeface="+mn-ea"/>
                <a:cs typeface="+mn-cs"/>
              </a:rPr>
              <a:t>, в </a:t>
            </a:r>
            <a:r>
              <a:rPr lang="ru-RU" sz="1200" b="0" i="0" kern="1200" dirty="0" err="1" smtClean="0">
                <a:solidFill>
                  <a:schemeClr val="tx1"/>
                </a:solidFill>
                <a:effectLst/>
                <a:latin typeface="+mn-lt"/>
                <a:ea typeface="+mn-ea"/>
                <a:cs typeface="+mn-cs"/>
              </a:rPr>
              <a:t>съответствие</a:t>
            </a:r>
            <a:r>
              <a:rPr lang="ru-RU" sz="1200" b="0" i="0" kern="1200" dirty="0" smtClean="0">
                <a:solidFill>
                  <a:schemeClr val="tx1"/>
                </a:solidFill>
                <a:effectLst/>
                <a:latin typeface="+mn-lt"/>
                <a:ea typeface="+mn-ea"/>
                <a:cs typeface="+mn-cs"/>
              </a:rPr>
              <a:t> с </a:t>
            </a:r>
            <a:r>
              <a:rPr lang="ru-RU" sz="1200" b="0" i="0" kern="1200" dirty="0" err="1" smtClean="0">
                <a:solidFill>
                  <a:schemeClr val="tx1"/>
                </a:solidFill>
                <a:effectLst/>
                <a:latin typeface="+mn-lt"/>
                <a:ea typeface="+mn-ea"/>
                <a:cs typeface="+mn-cs"/>
                <a:hlinkClick r:id="rId3" tooltip="Директория"/>
              </a:rPr>
              <a:t>директорийната</a:t>
            </a:r>
            <a:r>
              <a:rPr lang="ru-RU" sz="1200" b="0" i="0" kern="1200" dirty="0" smtClean="0">
                <a:solidFill>
                  <a:schemeClr val="tx1"/>
                </a:solidFill>
                <a:effectLst/>
                <a:latin typeface="+mn-lt"/>
                <a:ea typeface="+mn-ea"/>
                <a:cs typeface="+mn-cs"/>
              </a:rPr>
              <a:t> организация на </a:t>
            </a:r>
            <a:r>
              <a:rPr lang="ru-RU" sz="1200" b="0" i="0" kern="1200" dirty="0" err="1" smtClean="0">
                <a:solidFill>
                  <a:schemeClr val="tx1"/>
                </a:solidFill>
                <a:effectLst/>
                <a:latin typeface="+mn-lt"/>
                <a:ea typeface="+mn-ea"/>
                <a:cs typeface="+mn-cs"/>
              </a:rPr>
              <a:t>данните</a:t>
            </a:r>
            <a:r>
              <a:rPr lang="ru-RU" sz="1200" b="0" i="0" kern="1200" dirty="0" smtClean="0">
                <a:solidFill>
                  <a:schemeClr val="tx1"/>
                </a:solidFill>
                <a:effectLst/>
                <a:latin typeface="+mn-lt"/>
                <a:ea typeface="+mn-ea"/>
                <a:cs typeface="+mn-cs"/>
              </a:rPr>
              <a:t> </a:t>
            </a:r>
            <a:r>
              <a:rPr lang="ru-RU" sz="1200" b="0" i="0" kern="1200" dirty="0" err="1" smtClean="0">
                <a:solidFill>
                  <a:schemeClr val="tx1"/>
                </a:solidFill>
                <a:effectLst/>
                <a:latin typeface="+mn-lt"/>
                <a:ea typeface="+mn-ea"/>
                <a:cs typeface="+mn-cs"/>
              </a:rPr>
              <a:t>във</a:t>
            </a:r>
            <a:r>
              <a:rPr lang="ru-RU" sz="1200" b="0" i="0" kern="1200" dirty="0" smtClean="0">
                <a:solidFill>
                  <a:schemeClr val="tx1"/>
                </a:solidFill>
                <a:effectLst/>
                <a:latin typeface="+mn-lt"/>
                <a:ea typeface="+mn-ea"/>
                <a:cs typeface="+mn-cs"/>
              </a:rPr>
              <a:t> </a:t>
            </a:r>
            <a:r>
              <a:rPr lang="ru-RU" sz="1200" b="0" i="0" kern="1200" dirty="0" err="1" smtClean="0">
                <a:solidFill>
                  <a:schemeClr val="tx1"/>
                </a:solidFill>
                <a:effectLst/>
                <a:latin typeface="+mn-lt"/>
                <a:ea typeface="+mn-ea"/>
                <a:cs typeface="+mn-cs"/>
                <a:hlinkClick r:id="rId4" tooltip="Файлова система"/>
              </a:rPr>
              <a:t>файловите</a:t>
            </a:r>
            <a:r>
              <a:rPr lang="ru-RU" sz="1200" b="0" i="0" kern="1200" dirty="0" smtClean="0">
                <a:solidFill>
                  <a:schemeClr val="tx1"/>
                </a:solidFill>
                <a:effectLst/>
                <a:latin typeface="+mn-lt"/>
                <a:ea typeface="+mn-ea"/>
                <a:cs typeface="+mn-cs"/>
                <a:hlinkClick r:id="rId4" tooltip="Файлова система"/>
              </a:rPr>
              <a:t> </a:t>
            </a:r>
            <a:r>
              <a:rPr lang="ru-RU" sz="1200" b="0" i="0" kern="1200" dirty="0" err="1" smtClean="0">
                <a:solidFill>
                  <a:schemeClr val="tx1"/>
                </a:solidFill>
                <a:effectLst/>
                <a:latin typeface="+mn-lt"/>
                <a:ea typeface="+mn-ea"/>
                <a:cs typeface="+mn-cs"/>
                <a:hlinkClick r:id="rId4" tooltip="Файлова система"/>
              </a:rPr>
              <a:t>системи</a:t>
            </a:r>
            <a:r>
              <a:rPr lang="ru-RU" sz="1200" b="0" i="0" kern="1200" dirty="0" smtClean="0">
                <a:solidFill>
                  <a:schemeClr val="tx1"/>
                </a:solidFill>
                <a:effectLst/>
                <a:latin typeface="+mn-lt"/>
                <a:ea typeface="+mn-ea"/>
                <a:cs typeface="+mn-cs"/>
              </a:rPr>
              <a:t>.</a:t>
            </a:r>
          </a:p>
          <a:p>
            <a:pPr marL="171450" indent="-171450">
              <a:buFontTx/>
              <a:buChar char="-"/>
            </a:pPr>
            <a:r>
              <a:rPr lang="bg-BG" dirty="0" smtClean="0"/>
              <a:t>Мрежови</a:t>
            </a:r>
            <a:r>
              <a:rPr lang="bg-BG" baseline="0" dirty="0" smtClean="0"/>
              <a:t> – добавя връзки </a:t>
            </a:r>
            <a:r>
              <a:rPr lang="ru-RU" sz="1200" b="0" i="0" kern="1200" dirty="0" smtClean="0">
                <a:solidFill>
                  <a:schemeClr val="tx1"/>
                </a:solidFill>
                <a:effectLst/>
                <a:latin typeface="+mn-lt"/>
                <a:ea typeface="+mn-ea"/>
                <a:cs typeface="+mn-cs"/>
              </a:rPr>
              <a:t>от тип 1-N между </a:t>
            </a:r>
            <a:r>
              <a:rPr lang="ru-RU" sz="1200" b="0" i="0" kern="1200" dirty="0" err="1" smtClean="0">
                <a:solidFill>
                  <a:schemeClr val="tx1"/>
                </a:solidFill>
                <a:effectLst/>
                <a:latin typeface="+mn-lt"/>
                <a:ea typeface="+mn-ea"/>
                <a:cs typeface="+mn-cs"/>
              </a:rPr>
              <a:t>различните</a:t>
            </a:r>
            <a:r>
              <a:rPr lang="ru-RU" sz="1200" b="0" i="0" kern="1200" dirty="0" smtClean="0">
                <a:solidFill>
                  <a:schemeClr val="tx1"/>
                </a:solidFill>
                <a:effectLst/>
                <a:latin typeface="+mn-lt"/>
                <a:ea typeface="+mn-ea"/>
                <a:cs typeface="+mn-cs"/>
              </a:rPr>
              <a:t> нива на </a:t>
            </a:r>
            <a:r>
              <a:rPr lang="ru-RU" sz="1200" b="0" i="0" kern="1200" dirty="0" err="1" smtClean="0">
                <a:solidFill>
                  <a:schemeClr val="tx1"/>
                </a:solidFill>
                <a:effectLst/>
                <a:latin typeface="+mn-lt"/>
                <a:ea typeface="+mn-ea"/>
                <a:cs typeface="+mn-cs"/>
              </a:rPr>
              <a:t>йерархията</a:t>
            </a:r>
            <a:r>
              <a:rPr lang="ru-RU" sz="1200" b="0" i="0" kern="1200" dirty="0" smtClean="0">
                <a:solidFill>
                  <a:schemeClr val="tx1"/>
                </a:solidFill>
                <a:effectLst/>
                <a:latin typeface="+mn-lt"/>
                <a:ea typeface="+mn-ea"/>
                <a:cs typeface="+mn-cs"/>
              </a:rPr>
              <a:t>. </a:t>
            </a:r>
          </a:p>
          <a:p>
            <a:pPr marL="171450" indent="-171450">
              <a:buFontTx/>
              <a:buChar char="-"/>
            </a:pPr>
            <a:r>
              <a:rPr lang="ru-RU" sz="1200" b="0" i="0" kern="1200" dirty="0" err="1" smtClean="0">
                <a:solidFill>
                  <a:schemeClr val="tx1"/>
                </a:solidFill>
                <a:effectLst/>
                <a:latin typeface="+mn-lt"/>
                <a:ea typeface="+mn-ea"/>
                <a:cs typeface="+mn-cs"/>
              </a:rPr>
              <a:t>Обектно</a:t>
            </a:r>
            <a:r>
              <a:rPr lang="ru-RU" sz="1200" b="0" i="0" kern="1200" baseline="0" dirty="0" smtClean="0">
                <a:solidFill>
                  <a:schemeClr val="tx1"/>
                </a:solidFill>
                <a:effectLst/>
                <a:latin typeface="+mn-lt"/>
                <a:ea typeface="+mn-ea"/>
                <a:cs typeface="+mn-cs"/>
              </a:rPr>
              <a:t> </a:t>
            </a:r>
            <a:r>
              <a:rPr lang="ru-RU" sz="1200" b="0" i="0" kern="1200" baseline="0" dirty="0" err="1" smtClean="0">
                <a:solidFill>
                  <a:schemeClr val="tx1"/>
                </a:solidFill>
                <a:effectLst/>
                <a:latin typeface="+mn-lt"/>
                <a:ea typeface="+mn-ea"/>
                <a:cs typeface="+mn-cs"/>
              </a:rPr>
              <a:t>ориентирани</a:t>
            </a:r>
            <a:r>
              <a:rPr lang="ru-RU" sz="1200" b="0" i="0" kern="1200" baseline="0" dirty="0" smtClean="0">
                <a:solidFill>
                  <a:schemeClr val="tx1"/>
                </a:solidFill>
                <a:effectLst/>
                <a:latin typeface="+mn-lt"/>
                <a:ea typeface="+mn-ea"/>
                <a:cs typeface="+mn-cs"/>
              </a:rPr>
              <a:t> – </a:t>
            </a:r>
            <a:r>
              <a:rPr lang="ru-RU" sz="1200" b="0" i="0" kern="1200" baseline="0" dirty="0" err="1" smtClean="0">
                <a:solidFill>
                  <a:schemeClr val="tx1"/>
                </a:solidFill>
                <a:effectLst/>
                <a:latin typeface="+mn-lt"/>
                <a:ea typeface="+mn-ea"/>
                <a:cs typeface="+mn-cs"/>
              </a:rPr>
              <a:t>съхраняват</a:t>
            </a:r>
            <a:r>
              <a:rPr lang="ru-RU" sz="1200" b="0" i="0" kern="1200" baseline="0" dirty="0" smtClean="0">
                <a:solidFill>
                  <a:schemeClr val="tx1"/>
                </a:solidFill>
                <a:effectLst/>
                <a:latin typeface="+mn-lt"/>
                <a:ea typeface="+mn-ea"/>
                <a:cs typeface="+mn-cs"/>
              </a:rPr>
              <a:t> цели </a:t>
            </a:r>
            <a:r>
              <a:rPr lang="ru-RU" sz="1200" b="0" i="0" kern="1200" baseline="0" dirty="0" err="1" smtClean="0">
                <a:solidFill>
                  <a:schemeClr val="tx1"/>
                </a:solidFill>
                <a:effectLst/>
                <a:latin typeface="+mn-lt"/>
                <a:ea typeface="+mn-ea"/>
                <a:cs typeface="+mn-cs"/>
              </a:rPr>
              <a:t>обекти</a:t>
            </a:r>
            <a:r>
              <a:rPr lang="ru-RU" sz="1200" b="0" i="0" kern="1200" baseline="0" dirty="0" smtClean="0">
                <a:solidFill>
                  <a:schemeClr val="tx1"/>
                </a:solidFill>
                <a:effectLst/>
                <a:latin typeface="+mn-lt"/>
                <a:ea typeface="+mn-ea"/>
                <a:cs typeface="+mn-cs"/>
              </a:rPr>
              <a:t> (аудио, видео) без да е нужна трансформация на </a:t>
            </a:r>
            <a:r>
              <a:rPr lang="ru-RU" sz="1200" b="0" i="0" kern="1200" baseline="0" dirty="0" err="1" smtClean="0">
                <a:solidFill>
                  <a:schemeClr val="tx1"/>
                </a:solidFill>
                <a:effectLst/>
                <a:latin typeface="+mn-lt"/>
                <a:ea typeface="+mn-ea"/>
                <a:cs typeface="+mn-cs"/>
              </a:rPr>
              <a:t>същите</a:t>
            </a:r>
            <a:endParaRPr lang="ru-RU" sz="1200" b="0" i="0" kern="1200" baseline="0" dirty="0" smtClean="0">
              <a:solidFill>
                <a:schemeClr val="tx1"/>
              </a:solidFill>
              <a:effectLst/>
              <a:latin typeface="+mn-lt"/>
              <a:ea typeface="+mn-ea"/>
              <a:cs typeface="+mn-cs"/>
            </a:endParaRPr>
          </a:p>
          <a:p>
            <a:pPr marL="171450" indent="-171450">
              <a:buFontTx/>
              <a:buChar char="-"/>
            </a:pPr>
            <a:r>
              <a:rPr lang="ru-RU" sz="1200" b="0" i="0" kern="1200" baseline="0" dirty="0" err="1" smtClean="0">
                <a:solidFill>
                  <a:schemeClr val="tx1"/>
                </a:solidFill>
                <a:effectLst/>
                <a:latin typeface="+mn-lt"/>
                <a:ea typeface="+mn-ea"/>
                <a:cs typeface="+mn-cs"/>
              </a:rPr>
              <a:t>Релационни</a:t>
            </a:r>
            <a:r>
              <a:rPr lang="ru-RU" sz="1200" b="0" i="0" kern="1200" baseline="0" dirty="0" smtClean="0">
                <a:solidFill>
                  <a:schemeClr val="tx1"/>
                </a:solidFill>
                <a:effectLst/>
                <a:latin typeface="+mn-lt"/>
                <a:ea typeface="+mn-ea"/>
                <a:cs typeface="+mn-cs"/>
              </a:rPr>
              <a:t> – </a:t>
            </a:r>
            <a:r>
              <a:rPr lang="ru-RU" sz="1200" b="0" i="0" kern="1200" baseline="0" dirty="0" err="1" smtClean="0">
                <a:solidFill>
                  <a:schemeClr val="tx1"/>
                </a:solidFill>
                <a:effectLst/>
                <a:latin typeface="+mn-lt"/>
                <a:ea typeface="+mn-ea"/>
                <a:cs typeface="+mn-cs"/>
              </a:rPr>
              <a:t>Едгард</a:t>
            </a:r>
            <a:r>
              <a:rPr lang="ru-RU" sz="1200" b="0" i="0" kern="1200" baseline="0" dirty="0" smtClean="0">
                <a:solidFill>
                  <a:schemeClr val="tx1"/>
                </a:solidFill>
                <a:effectLst/>
                <a:latin typeface="+mn-lt"/>
                <a:ea typeface="+mn-ea"/>
                <a:cs typeface="+mn-cs"/>
              </a:rPr>
              <a:t> Франк Код, 1970. </a:t>
            </a:r>
            <a:r>
              <a:rPr lang="ru-RU" sz="1200" b="0" i="0" kern="1200" baseline="0" dirty="0" err="1" smtClean="0">
                <a:solidFill>
                  <a:schemeClr val="tx1"/>
                </a:solidFill>
                <a:effectLst/>
                <a:latin typeface="+mn-lt"/>
                <a:ea typeface="+mn-ea"/>
                <a:cs typeface="+mn-cs"/>
              </a:rPr>
              <a:t>Данните</a:t>
            </a:r>
            <a:r>
              <a:rPr lang="ru-RU" sz="1200" b="0" i="0" kern="1200" baseline="0" dirty="0" smtClean="0">
                <a:solidFill>
                  <a:schemeClr val="tx1"/>
                </a:solidFill>
                <a:effectLst/>
                <a:latin typeface="+mn-lt"/>
                <a:ea typeface="+mn-ea"/>
                <a:cs typeface="+mn-cs"/>
              </a:rPr>
              <a:t> в </a:t>
            </a:r>
            <a:r>
              <a:rPr lang="ru-RU" sz="1200" b="0" i="0" kern="1200" baseline="0" dirty="0" err="1" smtClean="0">
                <a:solidFill>
                  <a:schemeClr val="tx1"/>
                </a:solidFill>
                <a:effectLst/>
                <a:latin typeface="+mn-lt"/>
                <a:ea typeface="+mn-ea"/>
                <a:cs typeface="+mn-cs"/>
              </a:rPr>
              <a:t>таблици</a:t>
            </a:r>
            <a:r>
              <a:rPr lang="ru-RU" sz="1200" b="0" i="0" kern="1200" baseline="0" dirty="0" smtClean="0">
                <a:solidFill>
                  <a:schemeClr val="tx1"/>
                </a:solidFill>
                <a:effectLst/>
                <a:latin typeface="+mn-lt"/>
                <a:ea typeface="+mn-ea"/>
                <a:cs typeface="+mn-cs"/>
              </a:rPr>
              <a:t> с </a:t>
            </a:r>
            <a:r>
              <a:rPr lang="ru-RU" sz="1200" b="0" i="0" kern="1200" baseline="0" dirty="0" err="1" smtClean="0">
                <a:solidFill>
                  <a:schemeClr val="tx1"/>
                </a:solidFill>
                <a:effectLst/>
                <a:latin typeface="+mn-lt"/>
                <a:ea typeface="+mn-ea"/>
                <a:cs typeface="+mn-cs"/>
              </a:rPr>
              <a:t>връзки</a:t>
            </a:r>
            <a:r>
              <a:rPr lang="ru-RU" sz="1200" b="0" i="0" kern="1200" baseline="0" dirty="0" smtClean="0">
                <a:solidFill>
                  <a:schemeClr val="tx1"/>
                </a:solidFill>
                <a:effectLst/>
                <a:latin typeface="+mn-lt"/>
                <a:ea typeface="+mn-ea"/>
                <a:cs typeface="+mn-cs"/>
              </a:rPr>
              <a:t> между </a:t>
            </a:r>
            <a:r>
              <a:rPr lang="ru-RU" sz="1200" b="0" i="0" kern="1200" baseline="0" dirty="0" err="1" smtClean="0">
                <a:solidFill>
                  <a:schemeClr val="tx1"/>
                </a:solidFill>
                <a:effectLst/>
                <a:latin typeface="+mn-lt"/>
                <a:ea typeface="+mn-ea"/>
                <a:cs typeface="+mn-cs"/>
              </a:rPr>
              <a:t>тях</a:t>
            </a:r>
            <a:r>
              <a:rPr lang="ru-RU" sz="1200" b="0" i="0" kern="1200" baseline="0" dirty="0" smtClean="0">
                <a:solidFill>
                  <a:schemeClr val="tx1"/>
                </a:solidFill>
                <a:effectLst/>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12807750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None/>
            </a:pPr>
            <a:r>
              <a:rPr lang="bg-BG" dirty="0" smtClean="0"/>
              <a:t>За</a:t>
            </a:r>
            <a:r>
              <a:rPr lang="bg-BG" baseline="0" dirty="0" smtClean="0"/>
              <a:t> да имаме възможност да конвертираме данните от една база в обекти, се нуждаем преди всичко от обекти. В контекста на </a:t>
            </a:r>
            <a:r>
              <a:rPr lang="en-US" baseline="0" dirty="0" smtClean="0"/>
              <a:t>JPA </a:t>
            </a:r>
            <a:r>
              <a:rPr lang="bg-BG" baseline="0" dirty="0" smtClean="0"/>
              <a:t>тези обекти се наричат </a:t>
            </a:r>
            <a:r>
              <a:rPr lang="en-US" baseline="0" dirty="0" smtClean="0"/>
              <a:t>entity</a:t>
            </a:r>
            <a:r>
              <a:rPr lang="bg-BG" baseline="0" dirty="0" smtClean="0"/>
              <a:t>. </a:t>
            </a:r>
          </a:p>
          <a:p>
            <a:pPr marL="0" indent="0">
              <a:buNone/>
            </a:pPr>
            <a:r>
              <a:rPr lang="bg-BG" baseline="0" dirty="0" smtClean="0"/>
              <a:t>Какво представлява един такъв обект? Той е прост </a:t>
            </a:r>
            <a:r>
              <a:rPr lang="en-US" baseline="0" dirty="0" smtClean="0"/>
              <a:t>Java </a:t>
            </a:r>
            <a:r>
              <a:rPr lang="bg-BG" baseline="0" dirty="0" smtClean="0"/>
              <a:t>обект, който е анотиран. Какво е анотацията? Анотациите са синтактична част от езика, които позволяват да се добавят допълнителни метаданни към класове, методи, променливи и пакети. Анотациите се декларират като интерфейси, но вместо служебната дума </a:t>
            </a:r>
            <a:r>
              <a:rPr lang="en-US" baseline="0" dirty="0" smtClean="0"/>
              <a:t>interface, </a:t>
            </a:r>
            <a:r>
              <a:rPr lang="bg-BG" baseline="0" dirty="0" smtClean="0"/>
              <a:t>се иползва @</a:t>
            </a:r>
            <a:r>
              <a:rPr lang="en-US" baseline="0" dirty="0" smtClean="0"/>
              <a:t>interface. </a:t>
            </a:r>
            <a:r>
              <a:rPr lang="bg-BG" baseline="0" dirty="0" smtClean="0"/>
              <a:t>Анотациите се използват по аналогичен начин @&lt;името на анотацията&gt; се слага непосредствено преди класа,метод, променливата или обекта, който искаме да анотираме.</a:t>
            </a:r>
          </a:p>
          <a:p>
            <a:pPr marL="0" indent="0">
              <a:buNone/>
            </a:pPr>
            <a:r>
              <a:rPr lang="bg-BG" baseline="0" dirty="0" smtClean="0"/>
              <a:t>В случая на </a:t>
            </a:r>
            <a:r>
              <a:rPr lang="en-US" baseline="0" dirty="0" smtClean="0"/>
              <a:t>JPA </a:t>
            </a:r>
            <a:r>
              <a:rPr lang="bg-BG" baseline="0" dirty="0" smtClean="0"/>
              <a:t>анотациите се използват, за да може </a:t>
            </a:r>
            <a:r>
              <a:rPr lang="en-US" baseline="0" dirty="0" smtClean="0"/>
              <a:t>JPA </a:t>
            </a:r>
            <a:r>
              <a:rPr lang="bg-BG" baseline="0" dirty="0" smtClean="0"/>
              <a:t> да се „ориентира“ кой обект е </a:t>
            </a:r>
            <a:r>
              <a:rPr lang="en-US" baseline="0" dirty="0" smtClean="0"/>
              <a:t>entity </a:t>
            </a:r>
            <a:r>
              <a:rPr lang="bg-BG" baseline="0" dirty="0" smtClean="0"/>
              <a:t>и кой просто е част от нашата програма. Най-често един обект репрезентира точно една таблица в базата.</a:t>
            </a:r>
            <a:endParaRPr lang="en-US" dirty="0" smtClean="0"/>
          </a:p>
        </p:txBody>
      </p:sp>
      <p:sp>
        <p:nvSpPr>
          <p:cNvPr id="4" name="Slide Number Placeholder 3"/>
          <p:cNvSpPr>
            <a:spLocks noGrp="1"/>
          </p:cNvSpPr>
          <p:nvPr>
            <p:ph type="sldNum" sz="quarter" idx="10"/>
          </p:nvPr>
        </p:nvSpPr>
        <p:spPr/>
        <p:txBody>
          <a:bodyPr/>
          <a:lstStyle/>
          <a:p>
            <a:fld id="{7D8C2C35-2B8A-446E-BEC0-FD36716C29AC}" type="slidenum">
              <a:rPr lang="de-DE" smtClean="0"/>
              <a:pPr/>
              <a:t>28</a:t>
            </a:fld>
            <a:endParaRPr lang="de-DE"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bg-BG" dirty="0" smtClean="0"/>
              <a:t>Нека</a:t>
            </a:r>
            <a:r>
              <a:rPr lang="bg-BG" baseline="0" dirty="0" smtClean="0"/>
              <a:t> да разгледаме един пример с класа студент, който сме анотирали с най-често използваните анотации в </a:t>
            </a:r>
            <a:r>
              <a:rPr lang="en-US" baseline="0" dirty="0" smtClean="0"/>
              <a:t>JPA. </a:t>
            </a:r>
          </a:p>
          <a:p>
            <a:pPr marL="228600" indent="-228600">
              <a:buAutoNum type="arabicPeriod"/>
            </a:pPr>
            <a:r>
              <a:rPr lang="en-US" baseline="0" dirty="0" smtClean="0"/>
              <a:t>@Entity – </a:t>
            </a:r>
            <a:r>
              <a:rPr lang="bg-BG" baseline="0" dirty="0" smtClean="0"/>
              <a:t>всеки един обект, който искаме </a:t>
            </a:r>
            <a:r>
              <a:rPr lang="en-US" baseline="0" dirty="0" smtClean="0"/>
              <a:t>JPA </a:t>
            </a:r>
            <a:r>
              <a:rPr lang="bg-BG" baseline="0" dirty="0" smtClean="0"/>
              <a:t> да счита за репрезентация на таблица в базата трябва да бъде маркиран с тази анотация</a:t>
            </a:r>
            <a:r>
              <a:rPr lang="en-US" baseline="0" dirty="0" smtClean="0"/>
              <a:t>. </a:t>
            </a:r>
            <a:r>
              <a:rPr lang="bg-BG" baseline="0" dirty="0" smtClean="0"/>
              <a:t>Опционално можем да сложим име на </a:t>
            </a:r>
            <a:r>
              <a:rPr lang="en-US" baseline="0" dirty="0" smtClean="0"/>
              <a:t>entity </a:t>
            </a:r>
            <a:r>
              <a:rPr lang="bg-BG" baseline="0" dirty="0" smtClean="0"/>
              <a:t>анотацията, което име трябва да се използва по-късно в заявките.</a:t>
            </a:r>
          </a:p>
          <a:p>
            <a:pPr marL="228600" indent="-228600">
              <a:buAutoNum type="arabicPeriod"/>
            </a:pPr>
            <a:r>
              <a:rPr lang="bg-BG" baseline="0" dirty="0" smtClean="0"/>
              <a:t>@</a:t>
            </a:r>
            <a:r>
              <a:rPr lang="en-US" baseline="0" dirty="0" smtClean="0"/>
              <a:t>Table – </a:t>
            </a:r>
            <a:r>
              <a:rPr lang="bg-BG" baseline="0" dirty="0" smtClean="0"/>
              <a:t>тази анотация репрезенитра основната таблица, за която е свързан обекта. Казваме основната, тъй като може да има и допълнителни таблици. Много таблици могат да бъдат репрезентирани от един обект с помощта на анотацичта @</a:t>
            </a:r>
            <a:r>
              <a:rPr lang="en-US" baseline="0" dirty="0" err="1" smtClean="0"/>
              <a:t>SecondaryTable</a:t>
            </a:r>
            <a:r>
              <a:rPr lang="en-US" baseline="0" dirty="0" smtClean="0"/>
              <a:t>. Table </a:t>
            </a:r>
            <a:r>
              <a:rPr lang="bg-BG" baseline="0" dirty="0" smtClean="0"/>
              <a:t>анотацията има два основни атрибута – име, който репрезентира името на таблицата в базата и схема, в случай че работим с повече от една</a:t>
            </a:r>
            <a:r>
              <a:rPr lang="en-US" baseline="0" dirty="0" smtClean="0"/>
              <a:t>.</a:t>
            </a:r>
          </a:p>
          <a:p>
            <a:pPr marL="228600" indent="-228600">
              <a:buAutoNum type="arabicPeriod"/>
            </a:pPr>
            <a:r>
              <a:rPr lang="en-US" baseline="0" dirty="0" smtClean="0"/>
              <a:t>@ID – </a:t>
            </a:r>
            <a:r>
              <a:rPr lang="bg-BG" baseline="0" dirty="0" smtClean="0"/>
              <a:t>Посочва коя част на обекта репрезентира частнич ключ на таблицата. Частния ключ анотиран с тази анотация може да бъде всеки примитивен тип в </a:t>
            </a:r>
            <a:r>
              <a:rPr lang="en-US" baseline="0" dirty="0" smtClean="0"/>
              <a:t>java </a:t>
            </a:r>
            <a:r>
              <a:rPr lang="bg-BG" baseline="0" dirty="0" smtClean="0"/>
              <a:t>плюс </a:t>
            </a:r>
            <a:r>
              <a:rPr lang="en-US" baseline="0" dirty="0" smtClean="0"/>
              <a:t>String, </a:t>
            </a:r>
            <a:r>
              <a:rPr lang="en-US" baseline="0" dirty="0" err="1" smtClean="0"/>
              <a:t>java.util.Date</a:t>
            </a:r>
            <a:r>
              <a:rPr lang="en-US" baseline="0" dirty="0" smtClean="0"/>
              <a:t>, </a:t>
            </a:r>
            <a:r>
              <a:rPr lang="en-US" baseline="0" dirty="0" err="1" smtClean="0"/>
              <a:t>java.sql.Date</a:t>
            </a:r>
            <a:r>
              <a:rPr lang="en-US" baseline="0" dirty="0" smtClean="0"/>
              <a:t>, </a:t>
            </a:r>
            <a:r>
              <a:rPr lang="en-US" dirty="0" err="1" smtClean="0"/>
              <a:t>java.math.BigDecimal</a:t>
            </a:r>
            <a:r>
              <a:rPr lang="en-US" sz="1200" b="0" i="0" kern="1200" dirty="0" smtClean="0">
                <a:solidFill>
                  <a:schemeClr val="tx1"/>
                </a:solidFill>
                <a:effectLst/>
                <a:latin typeface="+mn-lt"/>
                <a:ea typeface="+mn-ea"/>
                <a:cs typeface="+mn-cs"/>
              </a:rPr>
              <a:t>, </a:t>
            </a:r>
            <a:r>
              <a:rPr lang="en-US" dirty="0" err="1" smtClean="0"/>
              <a:t>java.math.BigInteger</a:t>
            </a:r>
            <a:r>
              <a:rPr lang="en-US" dirty="0" smtClean="0"/>
              <a:t>. </a:t>
            </a:r>
            <a:r>
              <a:rPr lang="bg-BG" dirty="0" smtClean="0"/>
              <a:t>В</a:t>
            </a:r>
            <a:r>
              <a:rPr lang="bg-BG" baseline="0" dirty="0" smtClean="0"/>
              <a:t> случай че искаме по-комплексен ключ можем да използваме отделно ентити за ключ, след което да анотираме поле от тип комплекснич ключ в таблицата с </a:t>
            </a:r>
            <a:r>
              <a:rPr lang="en-US" sz="1200" kern="1200" dirty="0" smtClean="0">
                <a:solidFill>
                  <a:schemeClr val="tx1"/>
                </a:solidFill>
                <a:effectLst/>
                <a:latin typeface="+mn-lt"/>
                <a:ea typeface="+mn-ea"/>
                <a:cs typeface="+mn-cs"/>
              </a:rPr>
              <a:t>@</a:t>
            </a:r>
            <a:r>
              <a:rPr lang="en-US" sz="1200" kern="1200" dirty="0" err="1" smtClean="0">
                <a:solidFill>
                  <a:schemeClr val="tx1"/>
                </a:solidFill>
                <a:effectLst/>
                <a:latin typeface="+mn-lt"/>
                <a:ea typeface="+mn-ea"/>
                <a:cs typeface="+mn-cs"/>
              </a:rPr>
              <a:t>EmbeddedId</a:t>
            </a:r>
            <a:endParaRPr lang="bg-BG" sz="1200" kern="1200" dirty="0" smtClean="0">
              <a:solidFill>
                <a:schemeClr val="tx1"/>
              </a:solidFill>
              <a:effectLst/>
              <a:latin typeface="+mn-lt"/>
              <a:ea typeface="+mn-ea"/>
              <a:cs typeface="+mn-cs"/>
            </a:endParaRPr>
          </a:p>
          <a:p>
            <a:pPr marL="228600" indent="-228600">
              <a:buAutoNum type="arabicPeriod"/>
            </a:pPr>
            <a:r>
              <a:rPr lang="bg-BG" sz="1200"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Column</a:t>
            </a:r>
            <a:r>
              <a:rPr lang="bg-BG" sz="1200" kern="1200" dirty="0" smtClean="0">
                <a:solidFill>
                  <a:schemeClr val="tx1"/>
                </a:solidFill>
                <a:effectLst/>
                <a:latin typeface="+mn-lt"/>
                <a:ea typeface="+mn-ea"/>
                <a:cs typeface="+mn-cs"/>
              </a:rPr>
              <a:t> –</a:t>
            </a:r>
            <a:r>
              <a:rPr lang="bg-BG" sz="1200" kern="1200" baseline="0" dirty="0" smtClean="0">
                <a:solidFill>
                  <a:schemeClr val="tx1"/>
                </a:solidFill>
                <a:effectLst/>
                <a:latin typeface="+mn-lt"/>
                <a:ea typeface="+mn-ea"/>
                <a:cs typeface="+mn-cs"/>
              </a:rPr>
              <a:t> тази анотация репрезентира дадена колона в таблицата, тази анотация има различни атрибути, например </a:t>
            </a:r>
            <a:r>
              <a:rPr lang="en-US" sz="1200" kern="1200" baseline="0" dirty="0" smtClean="0">
                <a:solidFill>
                  <a:schemeClr val="tx1"/>
                </a:solidFill>
                <a:effectLst/>
                <a:latin typeface="+mn-lt"/>
                <a:ea typeface="+mn-ea"/>
                <a:cs typeface="+mn-cs"/>
              </a:rPr>
              <a:t>name</a:t>
            </a:r>
            <a:r>
              <a:rPr lang="bg-BG" sz="1200" kern="1200" baseline="0" dirty="0" smtClean="0">
                <a:solidFill>
                  <a:schemeClr val="tx1"/>
                </a:solidFill>
                <a:effectLst/>
                <a:latin typeface="+mn-lt"/>
                <a:ea typeface="+mn-ea"/>
                <a:cs typeface="+mn-cs"/>
              </a:rPr>
              <a:t> е името на колоната в таблицата, ако </a:t>
            </a:r>
            <a:r>
              <a:rPr lang="en-US" sz="1200" kern="1200" baseline="0" dirty="0" smtClean="0">
                <a:solidFill>
                  <a:schemeClr val="tx1"/>
                </a:solidFill>
                <a:effectLst/>
                <a:latin typeface="+mn-lt"/>
                <a:ea typeface="+mn-ea"/>
                <a:cs typeface="+mn-cs"/>
              </a:rPr>
              <a:t>name </a:t>
            </a:r>
            <a:r>
              <a:rPr lang="bg-BG" sz="1200" kern="1200" baseline="0" dirty="0" smtClean="0">
                <a:solidFill>
                  <a:schemeClr val="tx1"/>
                </a:solidFill>
                <a:effectLst/>
                <a:latin typeface="+mn-lt"/>
                <a:ea typeface="+mn-ea"/>
                <a:cs typeface="+mn-cs"/>
              </a:rPr>
              <a:t>не е оказан то за име на колоната се смята името на полето, което е анотирано,</a:t>
            </a:r>
            <a:r>
              <a:rPr lang="en-US" sz="1200" kern="1200" baseline="0" dirty="0" err="1" smtClean="0">
                <a:solidFill>
                  <a:schemeClr val="tx1"/>
                </a:solidFill>
                <a:effectLst/>
                <a:latin typeface="+mn-lt"/>
                <a:ea typeface="+mn-ea"/>
                <a:cs typeface="+mn-cs"/>
              </a:rPr>
              <a:t>nullable</a:t>
            </a:r>
            <a:r>
              <a:rPr lang="en-US" sz="1200" kern="1200" baseline="0" dirty="0" smtClean="0">
                <a:solidFill>
                  <a:schemeClr val="tx1"/>
                </a:solidFill>
                <a:effectLst/>
                <a:latin typeface="+mn-lt"/>
                <a:ea typeface="+mn-ea"/>
                <a:cs typeface="+mn-cs"/>
              </a:rPr>
              <a:t> </a:t>
            </a:r>
            <a:r>
              <a:rPr lang="bg-BG" sz="1200" kern="1200" baseline="0" dirty="0" smtClean="0">
                <a:solidFill>
                  <a:schemeClr val="tx1"/>
                </a:solidFill>
                <a:effectLst/>
                <a:latin typeface="+mn-lt"/>
                <a:ea typeface="+mn-ea"/>
                <a:cs typeface="+mn-cs"/>
              </a:rPr>
              <a:t>оказва дали колоната задължително трябва да има стойност или не, ако не е оказано </a:t>
            </a:r>
            <a:r>
              <a:rPr lang="en-US" sz="1200" kern="1200" baseline="0" dirty="0" err="1" smtClean="0">
                <a:solidFill>
                  <a:schemeClr val="tx1"/>
                </a:solidFill>
                <a:effectLst/>
                <a:latin typeface="+mn-lt"/>
                <a:ea typeface="+mn-ea"/>
                <a:cs typeface="+mn-cs"/>
              </a:rPr>
              <a:t>nullable</a:t>
            </a:r>
            <a:r>
              <a:rPr lang="bg-BG" sz="1200" kern="1200" baseline="0" dirty="0" smtClean="0">
                <a:solidFill>
                  <a:schemeClr val="tx1"/>
                </a:solidFill>
                <a:effectLst/>
                <a:latin typeface="+mn-lt"/>
                <a:ea typeface="+mn-ea"/>
                <a:cs typeface="+mn-cs"/>
              </a:rPr>
              <a:t> е </a:t>
            </a:r>
            <a:r>
              <a:rPr lang="en-US" sz="1200" kern="1200" baseline="0" dirty="0" smtClean="0">
                <a:solidFill>
                  <a:schemeClr val="tx1"/>
                </a:solidFill>
                <a:effectLst/>
                <a:latin typeface="+mn-lt"/>
                <a:ea typeface="+mn-ea"/>
                <a:cs typeface="+mn-cs"/>
              </a:rPr>
              <a:t>true, </a:t>
            </a:r>
            <a:r>
              <a:rPr lang="bg-BG" sz="1200" kern="1200" baseline="0" dirty="0" smtClean="0">
                <a:solidFill>
                  <a:schemeClr val="tx1"/>
                </a:solidFill>
                <a:effectLst/>
                <a:latin typeface="+mn-lt"/>
                <a:ea typeface="+mn-ea"/>
                <a:cs typeface="+mn-cs"/>
              </a:rPr>
              <a:t>други интересни атрибути са също </a:t>
            </a:r>
            <a:r>
              <a:rPr lang="en-US" sz="1200" kern="1200" baseline="0" dirty="0" smtClean="0">
                <a:solidFill>
                  <a:schemeClr val="tx1"/>
                </a:solidFill>
                <a:effectLst/>
                <a:latin typeface="+mn-lt"/>
                <a:ea typeface="+mn-ea"/>
                <a:cs typeface="+mn-cs"/>
              </a:rPr>
              <a:t>unique </a:t>
            </a:r>
            <a:r>
              <a:rPr lang="bg-BG" sz="1200" kern="1200" baseline="0" dirty="0" smtClean="0">
                <a:solidFill>
                  <a:schemeClr val="tx1"/>
                </a:solidFill>
                <a:effectLst/>
                <a:latin typeface="+mn-lt"/>
                <a:ea typeface="+mn-ea"/>
                <a:cs typeface="+mn-cs"/>
              </a:rPr>
              <a:t>и </a:t>
            </a:r>
            <a:r>
              <a:rPr lang="en-US" sz="1200" kern="1200" baseline="0" dirty="0" smtClean="0">
                <a:solidFill>
                  <a:schemeClr val="tx1"/>
                </a:solidFill>
                <a:effectLst/>
                <a:latin typeface="+mn-lt"/>
                <a:ea typeface="+mn-ea"/>
                <a:cs typeface="+mn-cs"/>
              </a:rPr>
              <a:t>length</a:t>
            </a:r>
            <a:r>
              <a:rPr lang="bg-BG" sz="1200" kern="1200" baseline="0" dirty="0" smtClean="0">
                <a:solidFill>
                  <a:schemeClr val="tx1"/>
                </a:solidFill>
                <a:effectLst/>
                <a:latin typeface="+mn-lt"/>
                <a:ea typeface="+mn-ea"/>
                <a:cs typeface="+mn-cs"/>
              </a:rPr>
              <a:t>, които оказват дали стойностите на колоната трябва да са уникални и каква е максималната дължина на стойност, която можем да запишем в колоната.</a:t>
            </a:r>
          </a:p>
          <a:p>
            <a:pPr marL="228600" indent="-228600">
              <a:buAutoNum type="arabicPeriod"/>
            </a:pPr>
            <a:r>
              <a:rPr lang="bg-BG" sz="1200" kern="1200" baseline="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Basic – </a:t>
            </a:r>
            <a:r>
              <a:rPr lang="bg-BG" sz="1200" kern="1200" baseline="0" dirty="0" smtClean="0">
                <a:solidFill>
                  <a:schemeClr val="tx1"/>
                </a:solidFill>
                <a:effectLst/>
                <a:latin typeface="+mn-lt"/>
                <a:ea typeface="+mn-ea"/>
                <a:cs typeface="+mn-cs"/>
              </a:rPr>
              <a:t>това е най-простия тип, който репрезентира дадена колона в базата. Идеята на тази анотация е да посочи на </a:t>
            </a:r>
            <a:r>
              <a:rPr lang="en-US" sz="1200" kern="1200" baseline="0" dirty="0" smtClean="0">
                <a:solidFill>
                  <a:schemeClr val="tx1"/>
                </a:solidFill>
                <a:effectLst/>
                <a:latin typeface="+mn-lt"/>
                <a:ea typeface="+mn-ea"/>
                <a:cs typeface="+mn-cs"/>
              </a:rPr>
              <a:t>JPA</a:t>
            </a:r>
            <a:r>
              <a:rPr lang="bg-BG" sz="1200" kern="1200" baseline="0" dirty="0" smtClean="0">
                <a:solidFill>
                  <a:schemeClr val="tx1"/>
                </a:solidFill>
                <a:effectLst/>
                <a:latin typeface="+mn-lt"/>
                <a:ea typeface="+mn-ea"/>
                <a:cs typeface="+mn-cs"/>
              </a:rPr>
              <a:t>, че този атрибут трябва да бъде записан в базата. Обикновено можете да задавате или само </a:t>
            </a:r>
            <a:r>
              <a:rPr lang="en-US" sz="1200" kern="1200" baseline="0" dirty="0" smtClean="0">
                <a:solidFill>
                  <a:schemeClr val="tx1"/>
                </a:solidFill>
                <a:effectLst/>
                <a:latin typeface="+mn-lt"/>
                <a:ea typeface="+mn-ea"/>
                <a:cs typeface="+mn-cs"/>
              </a:rPr>
              <a:t>Column </a:t>
            </a:r>
            <a:r>
              <a:rPr lang="bg-BG" sz="1200" kern="1200" baseline="0" dirty="0" smtClean="0">
                <a:solidFill>
                  <a:schemeClr val="tx1"/>
                </a:solidFill>
                <a:effectLst/>
                <a:latin typeface="+mn-lt"/>
                <a:ea typeface="+mn-ea"/>
                <a:cs typeface="+mn-cs"/>
              </a:rPr>
              <a:t>или само </a:t>
            </a:r>
            <a:r>
              <a:rPr lang="en-US" sz="1200" kern="1200" baseline="0" dirty="0" smtClean="0">
                <a:solidFill>
                  <a:schemeClr val="tx1"/>
                </a:solidFill>
                <a:effectLst/>
                <a:latin typeface="+mn-lt"/>
                <a:ea typeface="+mn-ea"/>
                <a:cs typeface="+mn-cs"/>
              </a:rPr>
              <a:t>Basic </a:t>
            </a:r>
            <a:r>
              <a:rPr lang="bg-BG" sz="1200" kern="1200" baseline="0" dirty="0" smtClean="0">
                <a:solidFill>
                  <a:schemeClr val="tx1"/>
                </a:solidFill>
                <a:effectLst/>
                <a:latin typeface="+mn-lt"/>
                <a:ea typeface="+mn-ea"/>
                <a:cs typeface="+mn-cs"/>
              </a:rPr>
              <a:t>анотация. Тогава обаче ще получите опциите по подразбиране на другата анотация. Например, ако специфицираме само </a:t>
            </a:r>
            <a:r>
              <a:rPr lang="en-US" sz="1200" kern="1200" baseline="0" dirty="0" smtClean="0">
                <a:solidFill>
                  <a:schemeClr val="tx1"/>
                </a:solidFill>
                <a:effectLst/>
                <a:latin typeface="+mn-lt"/>
                <a:ea typeface="+mn-ea"/>
                <a:cs typeface="+mn-cs"/>
              </a:rPr>
              <a:t>@Basic, </a:t>
            </a:r>
            <a:r>
              <a:rPr lang="bg-BG" sz="1200" kern="1200" baseline="0" dirty="0" smtClean="0">
                <a:solidFill>
                  <a:schemeClr val="tx1"/>
                </a:solidFill>
                <a:effectLst/>
                <a:latin typeface="+mn-lt"/>
                <a:ea typeface="+mn-ea"/>
                <a:cs typeface="+mn-cs"/>
              </a:rPr>
              <a:t>то името на колоната в таблицата ще бъде само името на полето, което сме анотирали. Обикновено специфицираме и </a:t>
            </a:r>
            <a:r>
              <a:rPr lang="en-US" sz="1200" kern="1200" baseline="0" dirty="0" smtClean="0">
                <a:solidFill>
                  <a:schemeClr val="tx1"/>
                </a:solidFill>
                <a:effectLst/>
                <a:latin typeface="+mn-lt"/>
                <a:ea typeface="+mn-ea"/>
                <a:cs typeface="+mn-cs"/>
              </a:rPr>
              <a:t>Basic, </a:t>
            </a:r>
            <a:r>
              <a:rPr lang="bg-BG" sz="1200" kern="1200" baseline="0" dirty="0" smtClean="0">
                <a:solidFill>
                  <a:schemeClr val="tx1"/>
                </a:solidFill>
                <a:effectLst/>
                <a:latin typeface="+mn-lt"/>
                <a:ea typeface="+mn-ea"/>
                <a:cs typeface="+mn-cs"/>
              </a:rPr>
              <a:t>за да можем лесно да различим дали дадена колона е от прост тип – като </a:t>
            </a:r>
            <a:r>
              <a:rPr lang="en-US" sz="1200" kern="1200" baseline="0" dirty="0" err="1" smtClean="0">
                <a:solidFill>
                  <a:schemeClr val="tx1"/>
                </a:solidFill>
                <a:effectLst/>
                <a:latin typeface="+mn-lt"/>
                <a:ea typeface="+mn-ea"/>
                <a:cs typeface="+mn-cs"/>
              </a:rPr>
              <a:t>varchar</a:t>
            </a:r>
            <a:r>
              <a:rPr lang="en-US" sz="1200" kern="1200" baseline="0" dirty="0" smtClean="0">
                <a:solidFill>
                  <a:schemeClr val="tx1"/>
                </a:solidFill>
                <a:effectLst/>
                <a:latin typeface="+mn-lt"/>
                <a:ea typeface="+mn-ea"/>
                <a:cs typeface="+mn-cs"/>
              </a:rPr>
              <a:t> </a:t>
            </a:r>
            <a:r>
              <a:rPr lang="bg-BG" sz="1200" kern="1200" baseline="0" dirty="0" smtClean="0">
                <a:solidFill>
                  <a:schemeClr val="tx1"/>
                </a:solidFill>
                <a:effectLst/>
                <a:latin typeface="+mn-lt"/>
                <a:ea typeface="+mn-ea"/>
                <a:cs typeface="+mn-cs"/>
              </a:rPr>
              <a:t>или </a:t>
            </a:r>
            <a:r>
              <a:rPr lang="en-US" sz="1200" kern="1200" baseline="0" dirty="0" smtClean="0">
                <a:solidFill>
                  <a:schemeClr val="tx1"/>
                </a:solidFill>
                <a:effectLst/>
                <a:latin typeface="+mn-lt"/>
                <a:ea typeface="+mn-ea"/>
                <a:cs typeface="+mn-cs"/>
              </a:rPr>
              <a:t>number.</a:t>
            </a:r>
            <a:endParaRPr lang="bg-BG" baseline="0" dirty="0" smtClean="0"/>
          </a:p>
          <a:p>
            <a:pPr marL="228600" indent="-228600">
              <a:buAutoNum type="arabicPeriod"/>
            </a:pPr>
            <a:r>
              <a:rPr lang="bg-BG" dirty="0" smtClean="0"/>
              <a:t>@</a:t>
            </a:r>
            <a:r>
              <a:rPr lang="en-US" dirty="0" smtClean="0"/>
              <a:t>Temporal</a:t>
            </a:r>
            <a:r>
              <a:rPr lang="en-US" baseline="0" dirty="0" smtClean="0"/>
              <a:t> – </a:t>
            </a:r>
            <a:r>
              <a:rPr lang="bg-BG" baseline="0" dirty="0" smtClean="0"/>
              <a:t>тази анотация се използва за атрибути от тип </a:t>
            </a:r>
            <a:r>
              <a:rPr lang="en-US" baseline="0" dirty="0" err="1" smtClean="0"/>
              <a:t>java.util.Date</a:t>
            </a:r>
            <a:r>
              <a:rPr lang="en-US" baseline="0" dirty="0" smtClean="0"/>
              <a:t> </a:t>
            </a:r>
            <a:r>
              <a:rPr lang="bg-BG" baseline="0" dirty="0" smtClean="0"/>
              <a:t>и </a:t>
            </a:r>
            <a:r>
              <a:rPr lang="en-US" baseline="0" dirty="0" err="1" smtClean="0"/>
              <a:t>java.util.Calendar</a:t>
            </a:r>
            <a:r>
              <a:rPr lang="en-US" baseline="0" dirty="0" smtClean="0"/>
              <a:t>. </a:t>
            </a:r>
            <a:r>
              <a:rPr lang="bg-BG" baseline="0" dirty="0" smtClean="0"/>
              <a:t>Тази анотация се използва само в слуачай, че искате да работите с </a:t>
            </a:r>
            <a:r>
              <a:rPr lang="en-US" baseline="0" dirty="0" err="1" smtClean="0"/>
              <a:t>java.util</a:t>
            </a:r>
            <a:r>
              <a:rPr lang="bg-BG" baseline="0" dirty="0" smtClean="0"/>
              <a:t> пакета, а не със съответните обекти за дати от </a:t>
            </a:r>
            <a:r>
              <a:rPr lang="en-US" baseline="0" dirty="0" err="1" smtClean="0"/>
              <a:t>java.sql</a:t>
            </a:r>
            <a:r>
              <a:rPr lang="bg-BG" baseline="0" dirty="0" smtClean="0"/>
              <a:t> пакета. Енумерацията </a:t>
            </a:r>
            <a:r>
              <a:rPr lang="en-US" baseline="0" dirty="0" err="1" smtClean="0"/>
              <a:t>TemporalTyp</a:t>
            </a:r>
            <a:r>
              <a:rPr lang="bg-BG" baseline="0" dirty="0" smtClean="0"/>
              <a:t>е показва на кой клас от </a:t>
            </a:r>
            <a:r>
              <a:rPr lang="en-US" baseline="0" dirty="0" err="1" smtClean="0"/>
              <a:t>java.sql</a:t>
            </a:r>
            <a:r>
              <a:rPr lang="en-US" baseline="0" dirty="0" smtClean="0"/>
              <a:t> </a:t>
            </a:r>
            <a:r>
              <a:rPr lang="bg-BG" baseline="0" dirty="0" smtClean="0"/>
              <a:t>пакета това поле отговаря. Като цяло е по-добре да работите с класовете за дати в </a:t>
            </a:r>
            <a:r>
              <a:rPr lang="en-US" baseline="0" dirty="0" err="1" smtClean="0"/>
              <a:t>java.util</a:t>
            </a:r>
            <a:r>
              <a:rPr lang="bg-BG" baseline="0" dirty="0" smtClean="0"/>
              <a:t>, тъй като е по-разпространен и шанса апи-то</a:t>
            </a:r>
            <a:r>
              <a:rPr lang="en-US" baseline="0" dirty="0" smtClean="0"/>
              <a:t>, </a:t>
            </a:r>
            <a:r>
              <a:rPr lang="bg-BG" baseline="0" dirty="0" smtClean="0"/>
              <a:t>което ще използва вашите обекти да изисква класове от </a:t>
            </a:r>
            <a:r>
              <a:rPr lang="en-US" baseline="0" dirty="0" err="1" smtClean="0"/>
              <a:t>java.util</a:t>
            </a:r>
            <a:r>
              <a:rPr lang="bg-BG" baseline="0" dirty="0" smtClean="0"/>
              <a:t> пакетите, отколкото от </a:t>
            </a:r>
            <a:r>
              <a:rPr lang="en-US" baseline="0" dirty="0" err="1" smtClean="0"/>
              <a:t>java.sql</a:t>
            </a: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29</a:t>
            </a:fld>
            <a:endParaRPr lang="de-DE"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228600" indent="-228600">
              <a:buAutoNum type="arabicPeriod"/>
            </a:pPr>
            <a:r>
              <a:rPr lang="bg-BG" dirty="0" smtClean="0"/>
              <a:t>Преди да започнем</a:t>
            </a:r>
            <a:r>
              <a:rPr lang="bg-BG" baseline="0" dirty="0" smtClean="0"/>
              <a:t> с примерите за видовете релации, ще споменем че в </a:t>
            </a:r>
            <a:r>
              <a:rPr lang="en-US" baseline="0" dirty="0" smtClean="0"/>
              <a:t>JPA </a:t>
            </a:r>
            <a:r>
              <a:rPr lang="bg-BG" baseline="0" dirty="0" smtClean="0"/>
              <a:t>могат да се правят еднопосочни (</a:t>
            </a:r>
            <a:r>
              <a:rPr lang="en-US" baseline="0" dirty="0" smtClean="0"/>
              <a:t>unidirectional) </a:t>
            </a:r>
            <a:r>
              <a:rPr lang="bg-BG" baseline="0" dirty="0" smtClean="0"/>
              <a:t>и двупосочни (</a:t>
            </a:r>
            <a:r>
              <a:rPr lang="en-US" baseline="0" dirty="0" smtClean="0"/>
              <a:t>bidirectional) </a:t>
            </a:r>
            <a:r>
              <a:rPr lang="bg-BG" baseline="0" dirty="0" smtClean="0"/>
              <a:t>релации. При еднопосочните релации м/у два обекта само единият има референция към другия, т.е. само единият обект „подозира“ за съществуването на другия. Например, можем да кажем на нашия код, че всеки департамент ще има списък със студенти, но не сме длъжни да казваме на обекта Студент, на кой департамент принадлежи. По този начин ще можем да излвлечем списък със студентите, които принадлежат към даден департамент само през обекта департамент. При двупосочните(</a:t>
            </a:r>
            <a:r>
              <a:rPr lang="en-US" baseline="0" dirty="0" smtClean="0"/>
              <a:t>bidirectional)</a:t>
            </a:r>
            <a:r>
              <a:rPr lang="bg-BG" baseline="0" dirty="0" smtClean="0"/>
              <a:t> релации навигацията може да става и през двата обекта, например можем сега да кажем и на обекта студент към кой департамент принадлежи, така можем да извлечем всички студенти към даден департамент както през обекта департамент така и през обекта студент. Двупосочната релация също така ви позволява да извършвате каскадни операции(например изтриване, някой знае ли какво значи каскадно изтриване?) и в двете посоки.Като цяло добрата практика е винаги да правите двупосочни релации, но това не значи, че винаги бихте имали нужда от тях. Можете да помислите, кога няма да имате нужда от двупосочни релации и да ги направите еднопосочни, това би ви направило кода по-чист и по-лесен за четене.</a:t>
            </a:r>
            <a:endParaRPr lang="en-US" baseline="0" dirty="0" smtClean="0"/>
          </a:p>
          <a:p>
            <a:pPr marL="228600" indent="-228600">
              <a:buAutoNum type="arabicPeriod"/>
            </a:pPr>
            <a:r>
              <a:rPr lang="bg-BG" baseline="0" dirty="0" smtClean="0"/>
              <a:t>Ще разгледаме примери за всяка една от тези релации, с изключение на </a:t>
            </a:r>
            <a:r>
              <a:rPr lang="en-US" baseline="0" dirty="0" err="1" smtClean="0"/>
              <a:t>OneToOne</a:t>
            </a:r>
            <a:r>
              <a:rPr lang="en-US" baseline="0" dirty="0" smtClean="0"/>
              <a:t>,</a:t>
            </a:r>
            <a:r>
              <a:rPr lang="bg-BG" baseline="0" dirty="0" smtClean="0"/>
              <a:t> в повечето случаи като видите </a:t>
            </a:r>
            <a:r>
              <a:rPr lang="en-US" baseline="0" dirty="0" smtClean="0"/>
              <a:t>one-to-one </a:t>
            </a:r>
            <a:r>
              <a:rPr lang="bg-BG" baseline="0" dirty="0" smtClean="0"/>
              <a:t>релация трябва да знаете, защо е дефинирана тази релация. Има ли релация 1:1 значи или релацията е безсмислена и двете таблици могат да се обединят в една или трябва да има много конкретна причина да е направена релация 1:1</a:t>
            </a:r>
          </a:p>
        </p:txBody>
      </p:sp>
      <p:sp>
        <p:nvSpPr>
          <p:cNvPr id="4" name="Slide Number Placeholder 3"/>
          <p:cNvSpPr>
            <a:spLocks noGrp="1"/>
          </p:cNvSpPr>
          <p:nvPr>
            <p:ph type="sldNum" sz="quarter" idx="10"/>
          </p:nvPr>
        </p:nvSpPr>
        <p:spPr/>
        <p:txBody>
          <a:bodyPr/>
          <a:lstStyle/>
          <a:p>
            <a:fld id="{7D8C2C35-2B8A-446E-BEC0-FD36716C29AC}" type="slidenum">
              <a:rPr smtClean="0">
                <a:solidFill>
                  <a:prstClr val="black"/>
                </a:solidFill>
              </a:rPr>
              <a:pPr/>
              <a:t>30</a:t>
            </a:fld>
            <a:endParaRPr dirty="0">
              <a:solidFill>
                <a:prstClr val="black"/>
              </a:solidFill>
            </a:endParaRPr>
          </a:p>
        </p:txBody>
      </p:sp>
    </p:spTree>
    <p:extLst>
      <p:ext uri="{BB962C8B-B14F-4D97-AF65-F5344CB8AC3E}">
        <p14:creationId xmlns:p14="http://schemas.microsoft.com/office/powerpoint/2010/main" val="25656174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bg-BG" dirty="0" smtClean="0"/>
              <a:t>Нека първо да разгледаме еднопосочна</a:t>
            </a:r>
            <a:r>
              <a:rPr lang="bg-BG" baseline="0" dirty="0" smtClean="0"/>
              <a:t> </a:t>
            </a:r>
            <a:r>
              <a:rPr lang="en-US" baseline="0" dirty="0" smtClean="0"/>
              <a:t>1:N </a:t>
            </a:r>
            <a:r>
              <a:rPr lang="bg-BG" baseline="0" dirty="0" smtClean="0"/>
              <a:t>релация. В нашия пример ще използваме обекта департамент, който има списък от студенти. Декларирането на релацията става с помощта на две анотации. </a:t>
            </a:r>
          </a:p>
          <a:p>
            <a:pPr marL="228600" indent="-228600">
              <a:buAutoNum type="arabicPeriod"/>
            </a:pPr>
            <a:r>
              <a:rPr lang="bg-BG" baseline="0" dirty="0" smtClean="0"/>
              <a:t>@</a:t>
            </a:r>
            <a:r>
              <a:rPr lang="en-US" baseline="0" dirty="0" err="1" smtClean="0"/>
              <a:t>OneToMany</a:t>
            </a:r>
            <a:r>
              <a:rPr lang="en-US" baseline="0" dirty="0" smtClean="0"/>
              <a:t> – </a:t>
            </a:r>
            <a:r>
              <a:rPr lang="bg-BG" baseline="0" dirty="0" smtClean="0"/>
              <a:t>тази декларира пред </a:t>
            </a:r>
            <a:r>
              <a:rPr lang="en-US" baseline="0" dirty="0" err="1" smtClean="0"/>
              <a:t>jpa</a:t>
            </a:r>
            <a:r>
              <a:rPr lang="bg-BG" baseline="0" dirty="0" smtClean="0"/>
              <a:t>, че това поле ще бъде използвано за релация едно към много. Релацията едно към много в </a:t>
            </a:r>
            <a:r>
              <a:rPr lang="en-US" baseline="0" dirty="0" smtClean="0"/>
              <a:t>JPA </a:t>
            </a:r>
            <a:r>
              <a:rPr lang="bg-BG" baseline="0" dirty="0" smtClean="0"/>
              <a:t>резултира не в чужд ключ </a:t>
            </a:r>
            <a:r>
              <a:rPr lang="en-US" baseline="0" dirty="0" smtClean="0"/>
              <a:t>(foreign key)</a:t>
            </a:r>
            <a:r>
              <a:rPr lang="bg-BG" baseline="0" dirty="0" smtClean="0"/>
              <a:t>, а в колекция от обекти от обект към който е релацията. Анотацията </a:t>
            </a:r>
            <a:r>
              <a:rPr lang="en-US" baseline="0" dirty="0" err="1" smtClean="0"/>
              <a:t>OneToMany</a:t>
            </a:r>
            <a:r>
              <a:rPr lang="en-US" baseline="0" dirty="0" smtClean="0"/>
              <a:t> </a:t>
            </a:r>
            <a:r>
              <a:rPr lang="bg-BG" baseline="0" dirty="0" smtClean="0"/>
              <a:t>също така приема и различни параметри, най-важните, от които са </a:t>
            </a:r>
            <a:r>
              <a:rPr lang="en-US" baseline="0" dirty="0" err="1" smtClean="0"/>
              <a:t>orphanRemoval</a:t>
            </a:r>
            <a:r>
              <a:rPr lang="en-US" baseline="0" dirty="0" smtClean="0"/>
              <a:t>, </a:t>
            </a:r>
            <a:r>
              <a:rPr lang="bg-BG" baseline="0" dirty="0" smtClean="0"/>
              <a:t>който оказва дали да бъдат премахнати от базата данни, чиито релации са били „прекъснати“, например ако прекъснем връзката на студент с даден департамент, то той ще бъде изтрит. Също така и какви каскадни операции да бъдат изпълнени в/у тази релация. В нашия случай ако изтрием даден департамент, то всички студенти, които са записани в него също ще бъдат изтрити.</a:t>
            </a:r>
          </a:p>
          <a:p>
            <a:pPr marL="228600" indent="-228600">
              <a:buAutoNum type="arabicPeriod"/>
            </a:pPr>
            <a:r>
              <a:rPr lang="bg-BG" baseline="0" dirty="0" smtClean="0"/>
              <a:t>@</a:t>
            </a:r>
            <a:r>
              <a:rPr lang="en-US" baseline="0" dirty="0" err="1" smtClean="0"/>
              <a:t>JoinColumn</a:t>
            </a:r>
            <a:r>
              <a:rPr lang="bg-BG" baseline="0" dirty="0" smtClean="0"/>
              <a:t>- Специфицира коя е колоната, която ще служи за релация. При еднопосочната едно-към-много релация тази анотация ще резлутира във чужд ключ в базата, например в таблицата студент ще бъде създадена колона с име </a:t>
            </a:r>
            <a:r>
              <a:rPr lang="en-US" baseline="0" dirty="0" smtClean="0"/>
              <a:t>DEPARTMENT_ID</a:t>
            </a:r>
            <a:r>
              <a:rPr lang="bg-BG" baseline="0" dirty="0" smtClean="0"/>
              <a:t> и тази колона ще е чужд ключ сочещ към колоната </a:t>
            </a:r>
            <a:r>
              <a:rPr lang="en-US" baseline="0" dirty="0" smtClean="0"/>
              <a:t>ID</a:t>
            </a:r>
            <a:r>
              <a:rPr lang="bg-BG" baseline="0" dirty="0" smtClean="0"/>
              <a:t> на таблицата департамент.</a:t>
            </a:r>
            <a:r>
              <a:rPr lang="en-US" baseline="0" dirty="0" smtClean="0"/>
              <a:t> </a:t>
            </a:r>
          </a:p>
          <a:p>
            <a:pPr marL="228600" indent="-228600">
              <a:buAutoNum type="arabicPeriod"/>
            </a:pPr>
            <a:r>
              <a:rPr lang="bg-BG" baseline="0" dirty="0" smtClean="0"/>
              <a:t>При двупосочната 1:</a:t>
            </a:r>
            <a:r>
              <a:rPr lang="en-US" baseline="0" dirty="0" smtClean="0"/>
              <a:t>N </a:t>
            </a:r>
            <a:r>
              <a:rPr lang="bg-BG" baseline="0" dirty="0" smtClean="0"/>
              <a:t>релация всичко, от което се нуждаем е анотация </a:t>
            </a:r>
            <a:r>
              <a:rPr lang="en-US" baseline="0" dirty="0" err="1" smtClean="0"/>
              <a:t>ManyToOne</a:t>
            </a:r>
            <a:r>
              <a:rPr lang="en-US" baseline="0" dirty="0" smtClean="0"/>
              <a:t> </a:t>
            </a:r>
            <a:r>
              <a:rPr lang="bg-BG" baseline="0" dirty="0" smtClean="0"/>
              <a:t>в класа студент. И анотация </a:t>
            </a:r>
            <a:r>
              <a:rPr lang="en-US" baseline="0" dirty="0" err="1" smtClean="0"/>
              <a:t>OneToMany</a:t>
            </a:r>
            <a:r>
              <a:rPr lang="en-US" baseline="0" dirty="0" smtClean="0"/>
              <a:t> </a:t>
            </a:r>
            <a:r>
              <a:rPr lang="bg-BG" baseline="0" dirty="0" smtClean="0"/>
              <a:t>в класа Департамент, която оказва името на полето, което е анотирано с </a:t>
            </a:r>
            <a:r>
              <a:rPr lang="en-US" baseline="0" dirty="0" err="1" smtClean="0"/>
              <a:t>ManyToOne</a:t>
            </a:r>
            <a:r>
              <a:rPr lang="en-US" baseline="0" dirty="0" smtClean="0"/>
              <a:t> </a:t>
            </a:r>
            <a:r>
              <a:rPr lang="bg-BG" baseline="0" dirty="0" smtClean="0"/>
              <a:t>в класа Студент. </a:t>
            </a:r>
            <a:endParaRPr lang="en-US" dirty="0"/>
          </a:p>
        </p:txBody>
      </p:sp>
      <p:sp>
        <p:nvSpPr>
          <p:cNvPr id="4" name="Slide Number Placeholder 3"/>
          <p:cNvSpPr>
            <a:spLocks noGrp="1"/>
          </p:cNvSpPr>
          <p:nvPr>
            <p:ph type="sldNum" sz="quarter" idx="10"/>
          </p:nvPr>
        </p:nvSpPr>
        <p:spPr/>
        <p:txBody>
          <a:bodyPr/>
          <a:lstStyle/>
          <a:p>
            <a:fld id="{7D8C2C35-2B8A-446E-BEC0-FD36716C29AC}" type="slidenum">
              <a:rPr smtClean="0">
                <a:solidFill>
                  <a:prstClr val="black"/>
                </a:solidFill>
              </a:rPr>
              <a:pPr/>
              <a:t>31</a:t>
            </a:fld>
            <a:endParaRPr dirty="0">
              <a:solidFill>
                <a:prstClr val="black"/>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bg-BG" dirty="0" smtClean="0"/>
              <a:t>Нека сега да разгледаме еднопосочната</a:t>
            </a:r>
            <a:r>
              <a:rPr lang="bg-BG" baseline="0" dirty="0" smtClean="0"/>
              <a:t> много-към-много релация. Имаме отново две анотации:</a:t>
            </a:r>
          </a:p>
          <a:p>
            <a:pPr marL="228600" indent="-228600">
              <a:buAutoNum type="arabicPeriod"/>
            </a:pPr>
            <a:r>
              <a:rPr lang="bg-BG" baseline="0" dirty="0" smtClean="0"/>
              <a:t>@</a:t>
            </a:r>
            <a:r>
              <a:rPr lang="en-US" baseline="0" dirty="0" err="1" smtClean="0"/>
              <a:t>ManyToMany</a:t>
            </a:r>
            <a:r>
              <a:rPr lang="en-US" baseline="0" dirty="0" smtClean="0"/>
              <a:t> </a:t>
            </a:r>
            <a:r>
              <a:rPr lang="bg-BG" baseline="0" dirty="0" smtClean="0"/>
              <a:t>– която оказва типа на релацията.</a:t>
            </a:r>
          </a:p>
          <a:p>
            <a:pPr marL="228600" indent="-228600">
              <a:buAutoNum type="arabicPeriod"/>
            </a:pPr>
            <a:r>
              <a:rPr lang="en-US" baseline="0" dirty="0" smtClean="0"/>
              <a:t>@</a:t>
            </a:r>
            <a:r>
              <a:rPr lang="en-US" baseline="0" dirty="0" err="1" smtClean="0"/>
              <a:t>JoinTable</a:t>
            </a:r>
            <a:r>
              <a:rPr lang="en-US" baseline="0" dirty="0" smtClean="0"/>
              <a:t> – </a:t>
            </a:r>
            <a:r>
              <a:rPr lang="bg-BG" baseline="0" dirty="0" smtClean="0"/>
              <a:t>тази анотация по принцип не е задължителна и </a:t>
            </a:r>
            <a:r>
              <a:rPr lang="en-US" baseline="0" dirty="0" smtClean="0"/>
              <a:t>JPA </a:t>
            </a:r>
            <a:r>
              <a:rPr lang="bg-BG" baseline="0" dirty="0" smtClean="0"/>
              <a:t>ще се оправи и без нея. Но сега просто за нагледност сме я сложили. </a:t>
            </a:r>
            <a:r>
              <a:rPr lang="en-US" baseline="0" dirty="0" smtClean="0"/>
              <a:t>JPA </a:t>
            </a:r>
            <a:r>
              <a:rPr lang="bg-BG" baseline="0" dirty="0" smtClean="0"/>
              <a:t>при всички случаи ще създаде свързващата таблица автоматично, ако искаме, обаче тази свързваща таблица да се казва по определен начин използваме тази анотация, като посочваме името на таблицата и кои са свързващите колони.</a:t>
            </a:r>
            <a:endParaRPr lang="en-US" baseline="0" dirty="0" smtClean="0"/>
          </a:p>
          <a:p>
            <a:pPr marL="228600" indent="-228600">
              <a:buAutoNum type="arabicPeriod"/>
            </a:pPr>
            <a:r>
              <a:rPr lang="bg-BG" baseline="0" dirty="0" smtClean="0"/>
              <a:t>При двупосочната връзка нещата са долу горе същите както и при двупосочната едно-към-много и тук както и при еднопосочната може да дефинираме съединяваща таблица.</a:t>
            </a:r>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32</a:t>
            </a:fld>
            <a:endParaRPr lang="de-DE"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bg-BG" dirty="0" smtClean="0"/>
              <a:t>Д</a:t>
            </a:r>
            <a:r>
              <a:rPr lang="en-US" smtClean="0"/>
              <a:t>e</a:t>
            </a:r>
            <a:r>
              <a:rPr lang="bg-BG" smtClean="0"/>
              <a:t>финирането</a:t>
            </a:r>
            <a:r>
              <a:rPr lang="bg-BG" baseline="0" smtClean="0"/>
              <a:t> </a:t>
            </a:r>
            <a:r>
              <a:rPr lang="bg-BG" baseline="0" dirty="0" smtClean="0"/>
              <a:t>на индекс се прави по различен начин за различните имплементации на </a:t>
            </a:r>
            <a:r>
              <a:rPr lang="en-US" baseline="0" dirty="0" smtClean="0"/>
              <a:t>JPA</a:t>
            </a:r>
            <a:r>
              <a:rPr lang="bg-BG" baseline="0" dirty="0" smtClean="0"/>
              <a:t>, например при еклипс линк има анотация </a:t>
            </a:r>
            <a:r>
              <a:rPr lang="en-US" baseline="0" dirty="0" smtClean="0"/>
              <a:t>@Index,</a:t>
            </a:r>
            <a:r>
              <a:rPr lang="bg-BG" baseline="0" dirty="0" smtClean="0"/>
              <a:t> коятао може да използваме. Можете да прочете </a:t>
            </a:r>
            <a:r>
              <a:rPr lang="en-US" baseline="0" dirty="0" err="1" smtClean="0"/>
              <a:t>javadoc</a:t>
            </a:r>
            <a:r>
              <a:rPr lang="en-US" baseline="0" dirty="0" smtClean="0"/>
              <a:t>-</a:t>
            </a:r>
            <a:r>
              <a:rPr lang="bg-BG" baseline="0" dirty="0" smtClean="0"/>
              <a:t>а на анотацията за повече информация.</a:t>
            </a:r>
          </a:p>
          <a:p>
            <a:r>
              <a:rPr lang="bg-BG" baseline="0" dirty="0" smtClean="0"/>
              <a:t>Нека да дефинираме едно уникално ограничение в/у нашия пример. Нека да кажем, че двойката стойности на колоните име и стая на курс трябва да е уникална, т.е. не можем да имаме курсове, които се помощават в една и съща стая. Тази декларация се прави в началото в </a:t>
            </a:r>
            <a:r>
              <a:rPr lang="en-US" baseline="0" dirty="0" smtClean="0"/>
              <a:t>@Table </a:t>
            </a:r>
            <a:r>
              <a:rPr lang="bg-BG" baseline="0" dirty="0" smtClean="0"/>
              <a:t>анотацията с атрибута </a:t>
            </a:r>
            <a:r>
              <a:rPr lang="en-US" baseline="0" dirty="0" err="1" smtClean="0"/>
              <a:t>uniqueConstraints</a:t>
            </a:r>
            <a:r>
              <a:rPr lang="en-US" baseline="0" dirty="0" smtClean="0"/>
              <a:t>.</a:t>
            </a:r>
            <a:r>
              <a:rPr lang="bg-BG" baseline="0" dirty="0" smtClean="0"/>
              <a:t> Можете да декларирате множество от уникални ограничения в един атрибут.</a:t>
            </a:r>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33</a:t>
            </a:fld>
            <a:endParaRPr lang="de-DE"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indent="0">
              <a:buNone/>
            </a:pPr>
            <a:r>
              <a:rPr lang="bg-BG" baseline="0" dirty="0" smtClean="0"/>
              <a:t>Освен дефиницията на данните трябва да разполагаме и със средства за манипулация на тези данни. Тук се намесва интерфейсът </a:t>
            </a:r>
            <a:r>
              <a:rPr lang="en-US" baseline="0" dirty="0" err="1" smtClean="0"/>
              <a:t>EntityManager</a:t>
            </a:r>
            <a:r>
              <a:rPr lang="en-US" baseline="0" dirty="0" smtClean="0"/>
              <a:t>. </a:t>
            </a:r>
            <a:r>
              <a:rPr lang="bg-BG" baseline="0" dirty="0" smtClean="0"/>
              <a:t>Този интерфейс е предназначен за интеракция с </a:t>
            </a:r>
            <a:r>
              <a:rPr lang="en-US" baseline="0" dirty="0" smtClean="0"/>
              <a:t>persistence </a:t>
            </a:r>
            <a:r>
              <a:rPr lang="bg-BG" baseline="0" dirty="0" smtClean="0"/>
              <a:t>контекста. Някой знае ли какво е </a:t>
            </a:r>
            <a:r>
              <a:rPr lang="en-US" baseline="0" dirty="0" smtClean="0"/>
              <a:t>persistence context?</a:t>
            </a:r>
            <a:r>
              <a:rPr lang="bg-BG" baseline="0" dirty="0" smtClean="0"/>
              <a:t> Това е множеството от множеството от всички обекти, които могат да се записват в базата са инициализрани и за всеки от тях има по една инстанция. В този контекст всяка съдържанието на всяка инстанция както и нейният жизнен цикъл се менажират от </a:t>
            </a:r>
            <a:r>
              <a:rPr lang="en-US" baseline="0" dirty="0" err="1" smtClean="0"/>
              <a:t>entitymanager</a:t>
            </a:r>
            <a:r>
              <a:rPr lang="en-US" baseline="0" dirty="0" smtClean="0"/>
              <a:t>-</a:t>
            </a:r>
            <a:r>
              <a:rPr lang="bg-BG" baseline="0" dirty="0" smtClean="0"/>
              <a:t>а.</a:t>
            </a:r>
          </a:p>
        </p:txBody>
      </p:sp>
      <p:sp>
        <p:nvSpPr>
          <p:cNvPr id="4" name="Slide Number Placeholder 3"/>
          <p:cNvSpPr>
            <a:spLocks noGrp="1"/>
          </p:cNvSpPr>
          <p:nvPr>
            <p:ph type="sldNum" sz="quarter" idx="10"/>
          </p:nvPr>
        </p:nvSpPr>
        <p:spPr/>
        <p:txBody>
          <a:bodyPr/>
          <a:lstStyle/>
          <a:p>
            <a:fld id="{7D8C2C35-2B8A-446E-BEC0-FD36716C29AC}" type="slidenum">
              <a:rPr lang="de-DE" smtClean="0"/>
              <a:pPr/>
              <a:t>34</a:t>
            </a:fld>
            <a:endParaRPr lang="de-DE" dirty="0"/>
          </a:p>
        </p:txBody>
      </p:sp>
    </p:spTree>
    <p:extLst>
      <p:ext uri="{BB962C8B-B14F-4D97-AF65-F5344CB8AC3E}">
        <p14:creationId xmlns:p14="http://schemas.microsoft.com/office/powerpoint/2010/main" val="25656174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indent="0">
              <a:buNone/>
            </a:pPr>
            <a:r>
              <a:rPr lang="bg-BG" baseline="0" dirty="0" smtClean="0"/>
              <a:t>Имате различни вариянти да се „докопате“ до инстанция на </a:t>
            </a:r>
            <a:r>
              <a:rPr lang="en-US" baseline="0" dirty="0" err="1" smtClean="0"/>
              <a:t>entitymanager</a:t>
            </a:r>
            <a:r>
              <a:rPr lang="bg-BG" baseline="0" dirty="0" smtClean="0"/>
              <a:t>. Преди да вземете </a:t>
            </a:r>
            <a:r>
              <a:rPr lang="en-US" baseline="0" dirty="0" err="1" smtClean="0"/>
              <a:t>entitymanager</a:t>
            </a:r>
            <a:r>
              <a:rPr lang="en-US" baseline="0" dirty="0" smtClean="0"/>
              <a:t> </a:t>
            </a:r>
            <a:r>
              <a:rPr lang="bg-BG" baseline="0" dirty="0" smtClean="0"/>
              <a:t>обаче, трябва да го конфигурирате. Това става с така нареченията </a:t>
            </a:r>
            <a:r>
              <a:rPr lang="en-US" baseline="0" dirty="0" smtClean="0"/>
              <a:t>persistence.xml</a:t>
            </a:r>
            <a:r>
              <a:rPr lang="bg-BG" baseline="0" dirty="0" smtClean="0"/>
              <a:t> (който ще разгледаме в повече детайли на упражнения) в него оказвате на </a:t>
            </a:r>
            <a:r>
              <a:rPr lang="en-US" baseline="0" dirty="0" smtClean="0"/>
              <a:t>manager-a</a:t>
            </a:r>
            <a:r>
              <a:rPr lang="bg-BG" baseline="0" dirty="0" smtClean="0"/>
              <a:t> за кои обекти от контекста е отговорен а също така му давате и име. След като сте направили това, имате два вариянта да си вземете инстанция:</a:t>
            </a:r>
          </a:p>
          <a:p>
            <a:pPr marL="228600" indent="-228600">
              <a:buAutoNum type="arabicPeriod"/>
            </a:pPr>
            <a:r>
              <a:rPr lang="bg-BG" baseline="0" dirty="0" smtClean="0"/>
              <a:t>Чрез „инжектиране“ директно в кода. Инжектирането е хубава ако не искате да пишете инициализационен код или не сте сигурни как и кога трябва да иницилизирате даден обект. В случая на </a:t>
            </a:r>
            <a:r>
              <a:rPr lang="en-US" baseline="0" dirty="0" err="1" smtClean="0"/>
              <a:t>EntityManger</a:t>
            </a:r>
            <a:r>
              <a:rPr lang="en-US" baseline="0" dirty="0" smtClean="0"/>
              <a:t>-</a:t>
            </a:r>
            <a:r>
              <a:rPr lang="bg-BG" baseline="0" dirty="0" smtClean="0"/>
              <a:t>а инжектирането става по следния начин. Тук атрибута </a:t>
            </a:r>
            <a:r>
              <a:rPr lang="en-US" baseline="0" dirty="0" smtClean="0"/>
              <a:t>“</a:t>
            </a:r>
            <a:r>
              <a:rPr lang="en-US" baseline="0" dirty="0" err="1" smtClean="0"/>
              <a:t>unitName</a:t>
            </a:r>
            <a:r>
              <a:rPr lang="en-US" baseline="0" dirty="0" smtClean="0"/>
              <a:t>”</a:t>
            </a:r>
            <a:r>
              <a:rPr lang="bg-BG" baseline="0" dirty="0" smtClean="0"/>
              <a:t> оказва името, което сме дефинирали в </a:t>
            </a:r>
            <a:r>
              <a:rPr lang="en-US" baseline="0" dirty="0" smtClean="0"/>
              <a:t>persistence.xml </a:t>
            </a:r>
            <a:r>
              <a:rPr lang="bg-BG" baseline="0" dirty="0" smtClean="0"/>
              <a:t>файла</a:t>
            </a:r>
          </a:p>
          <a:p>
            <a:pPr marL="228600" indent="-228600">
              <a:buAutoNum type="arabicPeriod"/>
            </a:pPr>
            <a:r>
              <a:rPr lang="bg-BG" baseline="0" dirty="0" smtClean="0"/>
              <a:t>Използвайки </a:t>
            </a:r>
            <a:r>
              <a:rPr lang="en-US" baseline="0" dirty="0" smtClean="0"/>
              <a:t>Persistence </a:t>
            </a:r>
            <a:r>
              <a:rPr lang="bg-BG" baseline="0" dirty="0" smtClean="0"/>
              <a:t>класа, който ще ни върне т.нар. </a:t>
            </a:r>
            <a:r>
              <a:rPr lang="en-US" baseline="0" dirty="0" err="1" smtClean="0"/>
              <a:t>EntityManager</a:t>
            </a:r>
            <a:r>
              <a:rPr lang="en-US" baseline="0" dirty="0" smtClean="0"/>
              <a:t> factory. </a:t>
            </a:r>
            <a:r>
              <a:rPr lang="bg-BG" baseline="0" dirty="0" smtClean="0"/>
              <a:t>До колкото знам </a:t>
            </a:r>
            <a:r>
              <a:rPr lang="en-US" baseline="0" dirty="0" smtClean="0"/>
              <a:t>persistence </a:t>
            </a:r>
            <a:r>
              <a:rPr lang="bg-BG" baseline="0" dirty="0" smtClean="0"/>
              <a:t>класа ще изчете </a:t>
            </a:r>
            <a:r>
              <a:rPr lang="en-US" baseline="0" dirty="0" smtClean="0"/>
              <a:t>persistence.xml </a:t>
            </a:r>
            <a:r>
              <a:rPr lang="bg-BG" baseline="0" dirty="0" smtClean="0"/>
              <a:t>файла и ще ми предостави методи за създаване на </a:t>
            </a:r>
            <a:r>
              <a:rPr lang="en-US" baseline="0" dirty="0" err="1" smtClean="0"/>
              <a:t>entitymanagerfactory</a:t>
            </a:r>
            <a:r>
              <a:rPr lang="en-US" baseline="0" dirty="0" smtClean="0"/>
              <a:t>.</a:t>
            </a:r>
            <a:endParaRPr lang="bg-BG" baseline="0" dirty="0" smtClean="0"/>
          </a:p>
        </p:txBody>
      </p:sp>
      <p:sp>
        <p:nvSpPr>
          <p:cNvPr id="4" name="Slide Number Placeholder 3"/>
          <p:cNvSpPr>
            <a:spLocks noGrp="1"/>
          </p:cNvSpPr>
          <p:nvPr>
            <p:ph type="sldNum" sz="quarter" idx="10"/>
          </p:nvPr>
        </p:nvSpPr>
        <p:spPr/>
        <p:txBody>
          <a:bodyPr/>
          <a:lstStyle/>
          <a:p>
            <a:fld id="{7D8C2C35-2B8A-446E-BEC0-FD36716C29AC}" type="slidenum">
              <a:rPr lang="de-DE" smtClean="0"/>
              <a:pPr/>
              <a:t>35</a:t>
            </a:fld>
            <a:endParaRPr lang="de-DE" dirty="0"/>
          </a:p>
        </p:txBody>
      </p:sp>
    </p:spTree>
    <p:extLst>
      <p:ext uri="{BB962C8B-B14F-4D97-AF65-F5344CB8AC3E}">
        <p14:creationId xmlns:p14="http://schemas.microsoft.com/office/powerpoint/2010/main" val="25656174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indent="0">
              <a:buNone/>
            </a:pPr>
            <a:r>
              <a:rPr lang="bg-BG" baseline="0" dirty="0" smtClean="0"/>
              <a:t>Нека да се опитаме да прочетем нещо от базата. </a:t>
            </a:r>
          </a:p>
          <a:p>
            <a:pPr marL="0" indent="0">
              <a:buNone/>
            </a:pPr>
            <a:r>
              <a:rPr lang="bg-BG" baseline="0" dirty="0" smtClean="0"/>
              <a:t>1. Знаейки първичния ключ на даден обект е да го намерим в базата и да го изчетем.</a:t>
            </a:r>
            <a:r>
              <a:rPr lang="en-US" baseline="0" dirty="0" smtClean="0"/>
              <a:t> </a:t>
            </a:r>
            <a:r>
              <a:rPr lang="bg-BG" baseline="0" dirty="0" smtClean="0"/>
              <a:t>Това се случва с помощта на метода </a:t>
            </a:r>
            <a:r>
              <a:rPr lang="en-US" baseline="0" dirty="0" smtClean="0"/>
              <a:t>“find”</a:t>
            </a:r>
            <a:r>
              <a:rPr lang="bg-BG" baseline="0" dirty="0" smtClean="0"/>
              <a:t>, който ще ни върне референция</a:t>
            </a:r>
          </a:p>
          <a:p>
            <a:pPr marL="0" indent="0">
              <a:buNone/>
            </a:pPr>
            <a:r>
              <a:rPr lang="bg-BG" baseline="0" dirty="0" smtClean="0"/>
              <a:t>към обекта студент с определен първичен ключ, в нашия случай факултетен номер. </a:t>
            </a:r>
            <a:r>
              <a:rPr lang="en-US" baseline="0" dirty="0" err="1" smtClean="0"/>
              <a:t>EntityManager</a:t>
            </a:r>
            <a:r>
              <a:rPr lang="en-US" baseline="0" dirty="0" smtClean="0"/>
              <a:t> </a:t>
            </a:r>
            <a:r>
              <a:rPr lang="bg-BG" baseline="0" dirty="0" smtClean="0"/>
              <a:t>предлага също така и друг подобен метод наречен </a:t>
            </a:r>
            <a:r>
              <a:rPr lang="en-US" baseline="0" dirty="0" err="1" smtClean="0"/>
              <a:t>getReference</a:t>
            </a:r>
            <a:r>
              <a:rPr lang="en-US" baseline="0" dirty="0" smtClean="0"/>
              <a:t>, </a:t>
            </a:r>
            <a:r>
              <a:rPr lang="bg-BG" baseline="0" dirty="0" smtClean="0"/>
              <a:t>разликата м/у двата е че </a:t>
            </a:r>
            <a:r>
              <a:rPr lang="en-US" baseline="0" dirty="0" err="1" smtClean="0"/>
              <a:t>getReference</a:t>
            </a:r>
            <a:r>
              <a:rPr lang="en-US" baseline="0" dirty="0" smtClean="0"/>
              <a:t> </a:t>
            </a:r>
            <a:r>
              <a:rPr lang="bg-BG" baseline="0" dirty="0" smtClean="0"/>
              <a:t>се използва за обекти, чийто начин на извличане от базата е „Мързелив“. Лирическо отклонение: какво значи „мързелив“ начин на извличане? Предложения? Ами понякога знаем, че някой части от даден обект ще бъдат достъпвани и променяни рядко, например в нашата програма достъпваме кредите на даден студент само в края на сесията когато ги </a:t>
            </a:r>
            <a:r>
              <a:rPr lang="bg-BG" baseline="0" dirty="0" err="1" smtClean="0"/>
              <a:t>ъпдейтваме</a:t>
            </a:r>
            <a:r>
              <a:rPr lang="bg-BG" baseline="0" dirty="0" smtClean="0"/>
              <a:t>. Тогава можем да направим оптимизираме производителността на нашата програма като кажем на някои атрибути да се извличат от базата по „мързелив“ начин. </a:t>
            </a:r>
          </a:p>
          <a:p>
            <a:pPr marL="0" indent="0">
              <a:buNone/>
            </a:pPr>
            <a:r>
              <a:rPr lang="bg-BG" baseline="0" dirty="0" smtClean="0"/>
              <a:t>2. Нека сега да се опитаме да извлечем от базата студент или множество от студенти по друг атрибут, да речем по департамент и брой кредити.</a:t>
            </a:r>
            <a:r>
              <a:rPr lang="en-US" baseline="0" dirty="0" smtClean="0"/>
              <a:t> </a:t>
            </a:r>
            <a:r>
              <a:rPr lang="bg-BG" baseline="0" dirty="0" smtClean="0"/>
              <a:t>Това се прави т.нар. заявки (</a:t>
            </a:r>
            <a:r>
              <a:rPr lang="en-US" baseline="0" dirty="0" smtClean="0"/>
              <a:t>Queries), JPA </a:t>
            </a:r>
            <a:r>
              <a:rPr lang="bg-BG" baseline="0" dirty="0" smtClean="0"/>
              <a:t>подържа различни видове заявки. В </a:t>
            </a:r>
            <a:r>
              <a:rPr lang="en-US" baseline="0" dirty="0" smtClean="0"/>
              <a:t>JPA </a:t>
            </a:r>
            <a:r>
              <a:rPr lang="bg-BG" baseline="0" dirty="0" smtClean="0"/>
              <a:t>заявката е близка до </a:t>
            </a:r>
            <a:r>
              <a:rPr lang="en-US" baseline="0" dirty="0" smtClean="0"/>
              <a:t>SQL</a:t>
            </a:r>
            <a:r>
              <a:rPr lang="bg-BG" baseline="0" dirty="0" smtClean="0"/>
              <a:t> заявката, само че вместо </a:t>
            </a:r>
            <a:r>
              <a:rPr lang="en-US" baseline="0" dirty="0" smtClean="0"/>
              <a:t>SQL </a:t>
            </a:r>
            <a:r>
              <a:rPr lang="bg-BG" baseline="0" dirty="0" smtClean="0"/>
              <a:t>се използва специален език нарича </a:t>
            </a:r>
            <a:r>
              <a:rPr lang="en-US" baseline="0" dirty="0" smtClean="0"/>
              <a:t>JPQL. </a:t>
            </a:r>
            <a:r>
              <a:rPr lang="bg-BG" baseline="0" dirty="0" smtClean="0"/>
              <a:t>Ако не искаме да</a:t>
            </a:r>
            <a:r>
              <a:rPr lang="en-US" baseline="0" dirty="0" smtClean="0"/>
              <a:t> </a:t>
            </a:r>
            <a:r>
              <a:rPr lang="bg-BG" baseline="0" dirty="0" smtClean="0"/>
              <a:t>използваме</a:t>
            </a:r>
            <a:r>
              <a:rPr lang="en-US" baseline="0" dirty="0" smtClean="0"/>
              <a:t> JPQL</a:t>
            </a:r>
            <a:r>
              <a:rPr lang="bg-BG" baseline="0" dirty="0" smtClean="0"/>
              <a:t>,</a:t>
            </a:r>
            <a:r>
              <a:rPr lang="en-US" baseline="0" dirty="0" smtClean="0"/>
              <a:t> </a:t>
            </a:r>
            <a:r>
              <a:rPr lang="bg-BG" baseline="0" dirty="0" smtClean="0"/>
              <a:t> а обектен модел като направим така наречения </a:t>
            </a:r>
            <a:r>
              <a:rPr lang="en-US" baseline="0" dirty="0" err="1" smtClean="0"/>
              <a:t>CriteriaBuilder</a:t>
            </a:r>
            <a:r>
              <a:rPr lang="en-US" baseline="0" dirty="0" smtClean="0"/>
              <a:t>, </a:t>
            </a:r>
            <a:r>
              <a:rPr lang="en-US" baseline="0" dirty="0" err="1" smtClean="0"/>
              <a:t>CriteriaBuilder</a:t>
            </a:r>
            <a:r>
              <a:rPr lang="en-US" baseline="0" dirty="0" smtClean="0"/>
              <a:t> e </a:t>
            </a:r>
            <a:r>
              <a:rPr lang="bg-BG" baseline="0" dirty="0" smtClean="0"/>
              <a:t>АПИ, което ни предоставя обектна репрезентация на </a:t>
            </a:r>
            <a:r>
              <a:rPr lang="en-US" baseline="0" dirty="0" smtClean="0"/>
              <a:t>JPQL</a:t>
            </a:r>
            <a:r>
              <a:rPr lang="bg-BG" baseline="0" dirty="0" smtClean="0"/>
              <a:t>.</a:t>
            </a:r>
          </a:p>
        </p:txBody>
      </p:sp>
      <p:sp>
        <p:nvSpPr>
          <p:cNvPr id="4" name="Slide Number Placeholder 3"/>
          <p:cNvSpPr>
            <a:spLocks noGrp="1"/>
          </p:cNvSpPr>
          <p:nvPr>
            <p:ph type="sldNum" sz="quarter" idx="10"/>
          </p:nvPr>
        </p:nvSpPr>
        <p:spPr/>
        <p:txBody>
          <a:bodyPr/>
          <a:lstStyle/>
          <a:p>
            <a:fld id="{7D8C2C35-2B8A-446E-BEC0-FD36716C29AC}" type="slidenum">
              <a:rPr lang="de-DE" smtClean="0"/>
              <a:pPr/>
              <a:t>36</a:t>
            </a:fld>
            <a:endParaRPr lang="de-DE" dirty="0"/>
          </a:p>
        </p:txBody>
      </p:sp>
    </p:spTree>
    <p:extLst>
      <p:ext uri="{BB962C8B-B14F-4D97-AF65-F5344CB8AC3E}">
        <p14:creationId xmlns:p14="http://schemas.microsoft.com/office/powerpoint/2010/main" val="256561745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indent="0">
              <a:buNone/>
            </a:pPr>
            <a:r>
              <a:rPr lang="bg-BG" baseline="0" dirty="0" smtClean="0"/>
              <a:t>След като се научихме да четем от базата, сега нека да се научим и да пишем в нея. Как се случва това? Ами като за начало ще ни трябва изцяло нов запис, за тази цел ще ни трябва чисто нов обект. Нека да кажем, че искаме да добавим нов студент. След като си създадем тоз нов студент можем да му дадем някакви данни като факултетен номер, име, департамент и т.н.  след като сметнем, че нашият обект е готов за записване в базата, можем да се обърнем към ентити мениджъра и да му кажем да запише този обект с помощта на метода </a:t>
            </a:r>
            <a:r>
              <a:rPr lang="en-US" baseline="0" dirty="0" smtClean="0"/>
              <a:t>persist.</a:t>
            </a:r>
            <a:endParaRPr lang="bg-BG" baseline="0" dirty="0" smtClean="0"/>
          </a:p>
          <a:p>
            <a:pPr marL="0" indent="0">
              <a:buNone/>
            </a:pPr>
            <a:r>
              <a:rPr lang="bg-BG" baseline="0" dirty="0" smtClean="0"/>
              <a:t>След извикването на метода </a:t>
            </a:r>
            <a:r>
              <a:rPr lang="en-US" baseline="0" dirty="0" smtClean="0"/>
              <a:t>persist </a:t>
            </a:r>
            <a:r>
              <a:rPr lang="bg-BG" baseline="0" dirty="0" smtClean="0"/>
              <a:t>за първи път за обекта студент се случва нещо много важно той се превръща в „управляван“(</a:t>
            </a:r>
            <a:r>
              <a:rPr lang="en-US" baseline="0" dirty="0" smtClean="0"/>
              <a:t>managed) </a:t>
            </a:r>
            <a:r>
              <a:rPr lang="bg-BG" baseline="0" dirty="0" smtClean="0"/>
              <a:t>обект,  това означава че този обект си променя статута и оттук нататък той има инстанция в </a:t>
            </a:r>
            <a:r>
              <a:rPr lang="en-US" baseline="0" dirty="0" smtClean="0"/>
              <a:t>persistence context-a </a:t>
            </a:r>
            <a:r>
              <a:rPr lang="bg-BG" baseline="0" dirty="0" smtClean="0"/>
              <a:t>и този обект бива управляван от </a:t>
            </a:r>
            <a:r>
              <a:rPr lang="en-US" baseline="0" dirty="0" smtClean="0"/>
              <a:t>JPA. </a:t>
            </a:r>
            <a:r>
              <a:rPr lang="bg-BG" baseline="0" dirty="0" smtClean="0"/>
              <a:t>Това е важно, защото по този начин </a:t>
            </a:r>
            <a:r>
              <a:rPr lang="en-US" baseline="0" dirty="0" smtClean="0"/>
              <a:t>JPA</a:t>
            </a:r>
            <a:r>
              <a:rPr lang="bg-BG" baseline="0" dirty="0" smtClean="0"/>
              <a:t> ще разбере дали да запише този обект в базата или не. След като сме извикали </a:t>
            </a:r>
            <a:r>
              <a:rPr lang="en-US" baseline="0" dirty="0" smtClean="0"/>
              <a:t>persist</a:t>
            </a:r>
            <a:r>
              <a:rPr lang="bg-BG" baseline="0" dirty="0" smtClean="0"/>
              <a:t>, трябва да викнем метода </a:t>
            </a:r>
            <a:r>
              <a:rPr lang="en-US" baseline="0" dirty="0" smtClean="0"/>
              <a:t>flush(</a:t>
            </a:r>
            <a:r>
              <a:rPr lang="bg-BG" baseline="0" dirty="0" smtClean="0"/>
              <a:t>виждали сте подобен при сокетите), който ще синхорнизира нашият обект с базата, която лежи под него, т.е. ще запише данните от обекта в базата.</a:t>
            </a:r>
          </a:p>
          <a:p>
            <a:pPr marL="0" indent="0">
              <a:buNone/>
            </a:pPr>
            <a:r>
              <a:rPr lang="bg-BG" baseline="0" dirty="0" smtClean="0"/>
              <a:t>Освен метода </a:t>
            </a:r>
            <a:r>
              <a:rPr lang="en-US" baseline="0" dirty="0" smtClean="0"/>
              <a:t>persist</a:t>
            </a:r>
            <a:r>
              <a:rPr lang="bg-BG" baseline="0" dirty="0" smtClean="0"/>
              <a:t>,</a:t>
            </a:r>
            <a:r>
              <a:rPr lang="en-US" baseline="0" dirty="0" smtClean="0"/>
              <a:t> JPA </a:t>
            </a:r>
            <a:r>
              <a:rPr lang="bg-BG" baseline="0" dirty="0" smtClean="0"/>
              <a:t>ни предлага още един метод за писане в базата</a:t>
            </a:r>
            <a:r>
              <a:rPr lang="en-US" baseline="0" dirty="0" smtClean="0"/>
              <a:t> – merge. </a:t>
            </a:r>
            <a:r>
              <a:rPr lang="bg-BG" baseline="0" dirty="0" smtClean="0"/>
              <a:t>Каква е разликата? Някой може ли да каже? Ами разликите са доста.</a:t>
            </a:r>
          </a:p>
          <a:p>
            <a:pPr marL="228600" indent="-228600">
              <a:buAutoNum type="arabicPeriod"/>
            </a:pPr>
            <a:r>
              <a:rPr lang="en-US" baseline="0" dirty="0" smtClean="0"/>
              <a:t>Persist </a:t>
            </a:r>
            <a:r>
              <a:rPr lang="bg-BG" baseline="0" dirty="0" smtClean="0"/>
              <a:t>винги резултира в </a:t>
            </a:r>
            <a:r>
              <a:rPr lang="en-US" baseline="0" dirty="0" smtClean="0"/>
              <a:t>INSERT</a:t>
            </a:r>
            <a:r>
              <a:rPr lang="bg-BG" baseline="0" dirty="0" smtClean="0"/>
              <a:t> заявка, докато </a:t>
            </a:r>
            <a:r>
              <a:rPr lang="en-US" baseline="0" dirty="0" smtClean="0"/>
              <a:t>merge </a:t>
            </a:r>
            <a:r>
              <a:rPr lang="bg-BG" baseline="0" dirty="0" smtClean="0"/>
              <a:t>може да резултира в </a:t>
            </a:r>
            <a:r>
              <a:rPr lang="en-US" baseline="0" dirty="0" smtClean="0"/>
              <a:t>INSERT </a:t>
            </a:r>
            <a:r>
              <a:rPr lang="bg-BG" baseline="0" dirty="0" smtClean="0"/>
              <a:t>или </a:t>
            </a:r>
            <a:r>
              <a:rPr lang="en-US" baseline="0" dirty="0" smtClean="0"/>
              <a:t>UPDATE.</a:t>
            </a:r>
          </a:p>
          <a:p>
            <a:pPr marL="228600" indent="-228600">
              <a:buAutoNum type="arabicPeriod"/>
            </a:pPr>
            <a:r>
              <a:rPr lang="en-US" baseline="0" dirty="0" smtClean="0"/>
              <a:t>Persist </a:t>
            </a:r>
            <a:r>
              <a:rPr lang="bg-BG" baseline="0" dirty="0" smtClean="0"/>
              <a:t>взима новосъздадената инстанция и я прави управлявана, т.е. всеки път когато промените нещо по тази инстанция на обекта студент, то ще се отрази в базата(докато, разбира се, инстанцията съществува в паметта). </a:t>
            </a:r>
            <a:r>
              <a:rPr lang="en-US" baseline="0" dirty="0" smtClean="0"/>
              <a:t>Merge </a:t>
            </a:r>
            <a:r>
              <a:rPr lang="bg-BG" baseline="0" dirty="0" smtClean="0"/>
              <a:t>от своя страна взема инстанцията прави нейно копие и прави копието „управлявано“, т.е. ако промените нещо по вашата инстанция след извикването на </a:t>
            </a:r>
            <a:r>
              <a:rPr lang="en-US" baseline="0" dirty="0" smtClean="0"/>
              <a:t>merge, </a:t>
            </a:r>
            <a:r>
              <a:rPr lang="bg-BG" baseline="0" dirty="0" smtClean="0"/>
              <a:t>то няма да се промени в „управляваното“ копие</a:t>
            </a:r>
            <a:r>
              <a:rPr lang="en-US" baseline="0" dirty="0" smtClean="0"/>
              <a:t>. </a:t>
            </a:r>
            <a:r>
              <a:rPr lang="bg-BG" baseline="0" dirty="0" smtClean="0"/>
              <a:t>Докато не викнете </a:t>
            </a:r>
            <a:r>
              <a:rPr lang="en-US" baseline="0" dirty="0" smtClean="0"/>
              <a:t>merge </a:t>
            </a:r>
            <a:r>
              <a:rPr lang="bg-BG" baseline="0" dirty="0" smtClean="0"/>
              <a:t>отново. Ето за това </a:t>
            </a:r>
            <a:r>
              <a:rPr lang="en-US" baseline="0" dirty="0" smtClean="0"/>
              <a:t>merge </a:t>
            </a:r>
            <a:r>
              <a:rPr lang="bg-BG" baseline="0" dirty="0" smtClean="0"/>
              <a:t>се използва при ъпдейт, тъй като при извикване на </a:t>
            </a:r>
            <a:r>
              <a:rPr lang="en-US" baseline="0" dirty="0" smtClean="0"/>
              <a:t>merge </a:t>
            </a:r>
            <a:r>
              <a:rPr lang="bg-BG" baseline="0" dirty="0" smtClean="0"/>
              <a:t>ще бъде ъпдейтнато копието на инстанцията в контекста, а няма да бъде създадена нова инстанция на този обект. </a:t>
            </a:r>
            <a:endParaRPr lang="en-US" baseline="0" dirty="0" smtClean="0"/>
          </a:p>
        </p:txBody>
      </p:sp>
      <p:sp>
        <p:nvSpPr>
          <p:cNvPr id="4" name="Slide Number Placeholder 3"/>
          <p:cNvSpPr>
            <a:spLocks noGrp="1"/>
          </p:cNvSpPr>
          <p:nvPr>
            <p:ph type="sldNum" sz="quarter" idx="10"/>
          </p:nvPr>
        </p:nvSpPr>
        <p:spPr/>
        <p:txBody>
          <a:bodyPr/>
          <a:lstStyle/>
          <a:p>
            <a:fld id="{7D8C2C35-2B8A-446E-BEC0-FD36716C29AC}" type="slidenum">
              <a:rPr lang="de-DE" smtClean="0"/>
              <a:pPr/>
              <a:t>37</a:t>
            </a:fld>
            <a:endParaRPr lang="de-DE" dirty="0"/>
          </a:p>
        </p:txBody>
      </p:sp>
    </p:spTree>
    <p:extLst>
      <p:ext uri="{BB962C8B-B14F-4D97-AF65-F5344CB8AC3E}">
        <p14:creationId xmlns:p14="http://schemas.microsoft.com/office/powerpoint/2010/main" val="25656174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r>
              <a:rPr lang="bg-BG" dirty="0" smtClean="0"/>
              <a:t>Всяка таблица</a:t>
            </a:r>
            <a:r>
              <a:rPr lang="bg-BG" baseline="0" dirty="0" smtClean="0"/>
              <a:t> има много колони, всяка колона съдържа еднотипни данни – например числа, текст и т.н. Т.е. всяка колона се описва със своя тип.</a:t>
            </a: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bg-BG" dirty="0" smtClean="0"/>
              <a:t>Да</a:t>
            </a:r>
            <a:r>
              <a:rPr lang="bg-BG" baseline="0" dirty="0" smtClean="0"/>
              <a:t> се спомене: </a:t>
            </a:r>
            <a:r>
              <a:rPr lang="en-US" dirty="0" smtClean="0"/>
              <a:t>TRUE/FALSE = 1/0</a:t>
            </a:r>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None/>
            </a:pPr>
            <a:r>
              <a:rPr lang="bg-BG" dirty="0" smtClean="0"/>
              <a:t>За да можем да разберем примера </a:t>
            </a:r>
            <a:r>
              <a:rPr lang="bg-BG" baseline="0" dirty="0" smtClean="0"/>
              <a:t>трябва да обясним какъв е жизненият цикъл на един обект. </a:t>
            </a:r>
          </a:p>
          <a:p>
            <a:pPr marL="228600" indent="-228600">
              <a:buAutoNum type="arabicPeriod"/>
            </a:pPr>
            <a:r>
              <a:rPr lang="bg-BG" baseline="0" dirty="0" smtClean="0"/>
              <a:t>Когато създадем нова инстанция на един обект тя автоматично придобива състояние </a:t>
            </a:r>
            <a:r>
              <a:rPr lang="en-US" baseline="0" dirty="0" smtClean="0"/>
              <a:t>new (</a:t>
            </a:r>
            <a:r>
              <a:rPr lang="bg-BG" baseline="0" dirty="0" smtClean="0"/>
              <a:t>нов).</a:t>
            </a:r>
            <a:r>
              <a:rPr lang="en-US" baseline="0" dirty="0" smtClean="0"/>
              <a:t> </a:t>
            </a:r>
            <a:r>
              <a:rPr lang="bg-BG" baseline="0" dirty="0" smtClean="0"/>
              <a:t>Това означава, че тази инстанция все още не е в </a:t>
            </a:r>
            <a:r>
              <a:rPr lang="bg-BG" baseline="0" dirty="0" err="1" smtClean="0"/>
              <a:t>пърсистънс</a:t>
            </a:r>
            <a:r>
              <a:rPr lang="bg-BG" baseline="0" dirty="0" smtClean="0"/>
              <a:t> контекста. Преминаването в това състояние се случва при </a:t>
            </a:r>
            <a:r>
              <a:rPr lang="bg-BG" baseline="0" dirty="0" err="1" smtClean="0"/>
              <a:t>инициализизране</a:t>
            </a:r>
            <a:r>
              <a:rPr lang="bg-BG" baseline="0" dirty="0" smtClean="0"/>
              <a:t> на нов обект.</a:t>
            </a:r>
          </a:p>
          <a:p>
            <a:pPr marL="228600" indent="-228600">
              <a:buAutoNum type="arabicPeriod"/>
            </a:pPr>
            <a:r>
              <a:rPr lang="bg-BG" baseline="0" dirty="0" smtClean="0"/>
              <a:t>След състояние „Нов“ един обект може да отиде само в състояние „Управляван“, за което състояние говорихме преди малко. Преминаването в това състояние се случва, когато </a:t>
            </a:r>
            <a:r>
              <a:rPr lang="bg-BG" baseline="0" dirty="0" err="1" smtClean="0"/>
              <a:t>ивикаме</a:t>
            </a:r>
            <a:r>
              <a:rPr lang="bg-BG" baseline="0" dirty="0" smtClean="0"/>
              <a:t> методите </a:t>
            </a:r>
            <a:r>
              <a:rPr lang="en-US" baseline="0" dirty="0" smtClean="0"/>
              <a:t>persist()</a:t>
            </a:r>
            <a:r>
              <a:rPr lang="bg-BG" baseline="0" dirty="0" smtClean="0"/>
              <a:t> или </a:t>
            </a:r>
            <a:r>
              <a:rPr lang="en-US" baseline="0" dirty="0" smtClean="0"/>
              <a:t>merge(). </a:t>
            </a:r>
            <a:r>
              <a:rPr lang="bg-BG" baseline="0" dirty="0" smtClean="0"/>
              <a:t>За </a:t>
            </a:r>
            <a:r>
              <a:rPr lang="en-US" baseline="0" dirty="0" smtClean="0"/>
              <a:t>JPA </a:t>
            </a:r>
            <a:r>
              <a:rPr lang="bg-BG" baseline="0" dirty="0" smtClean="0"/>
              <a:t>това състояние, пак да повторим, означава, че този обект вече е в контекста и информацията, която съдържа може да бъде записвана или премахвана в базата.</a:t>
            </a:r>
          </a:p>
          <a:p>
            <a:pPr marL="228600" indent="-228600">
              <a:buAutoNum type="arabicPeriod"/>
            </a:pPr>
            <a:r>
              <a:rPr lang="bg-BG" baseline="0" dirty="0" smtClean="0"/>
              <a:t>От състояние „Управляван“</a:t>
            </a:r>
            <a:r>
              <a:rPr lang="en-US" baseline="0" dirty="0" smtClean="0"/>
              <a:t> </a:t>
            </a:r>
            <a:r>
              <a:rPr lang="bg-BG" baseline="0" dirty="0" smtClean="0"/>
              <a:t>инстанцията на обекта може да мине в няколко различни състояние. Първото е „Отвързан“(</a:t>
            </a:r>
            <a:r>
              <a:rPr lang="en-US" baseline="0" dirty="0" smtClean="0"/>
              <a:t>detached). </a:t>
            </a:r>
            <a:r>
              <a:rPr lang="bg-BG" baseline="0" dirty="0" smtClean="0"/>
              <a:t>Това означава, че инстанцията просто вече не е част от </a:t>
            </a:r>
            <a:r>
              <a:rPr lang="en-US" baseline="0" dirty="0" err="1" smtClean="0"/>
              <a:t>perstistence</a:t>
            </a:r>
            <a:r>
              <a:rPr lang="en-US" baseline="0" dirty="0" smtClean="0"/>
              <a:t> </a:t>
            </a:r>
            <a:r>
              <a:rPr lang="bg-BG" baseline="0" dirty="0" smtClean="0"/>
              <a:t>контекста. Каква е разликата между „отвързан“ и „нов“? Предложения? Ами след като е излязла тази инстанция от състояние „управляван“ тя може да бъде върната само с </a:t>
            </a:r>
            <a:r>
              <a:rPr lang="en-US" baseline="0" dirty="0" smtClean="0"/>
              <a:t>merge </a:t>
            </a:r>
            <a:r>
              <a:rPr lang="bg-BG" baseline="0" dirty="0" smtClean="0"/>
              <a:t>метода, тъй като вече веднъж се е намирала в </a:t>
            </a:r>
            <a:r>
              <a:rPr lang="en-US" baseline="0" dirty="0" smtClean="0"/>
              <a:t>persistence </a:t>
            </a:r>
            <a:r>
              <a:rPr lang="bg-BG" baseline="0" dirty="0" smtClean="0"/>
              <a:t>контекста. Една инстанция може да премине от състояние „управляван“ в състояние „отвързан“ по различни начини – </a:t>
            </a:r>
            <a:r>
              <a:rPr lang="bg-BG" baseline="0" dirty="0" err="1" smtClean="0"/>
              <a:t>експлицитно</a:t>
            </a:r>
            <a:r>
              <a:rPr lang="bg-BG" baseline="0" dirty="0" smtClean="0"/>
              <a:t> ако извикаме </a:t>
            </a:r>
            <a:r>
              <a:rPr lang="en-US" baseline="0" dirty="0" smtClean="0"/>
              <a:t>clear() </a:t>
            </a:r>
            <a:r>
              <a:rPr lang="bg-BG" baseline="0" dirty="0" smtClean="0"/>
              <a:t>или </a:t>
            </a:r>
            <a:r>
              <a:rPr lang="en-US" baseline="0" dirty="0" smtClean="0"/>
              <a:t>detach() </a:t>
            </a:r>
            <a:r>
              <a:rPr lang="bg-BG" baseline="0" dirty="0" smtClean="0"/>
              <a:t>на </a:t>
            </a:r>
            <a:r>
              <a:rPr lang="en-US" baseline="0" dirty="0" smtClean="0"/>
              <a:t>entity manager-a </a:t>
            </a:r>
            <a:r>
              <a:rPr lang="bg-BG" baseline="0" dirty="0" smtClean="0"/>
              <a:t>или при настъпването на някакво събитие – например ако контекста бъде затворен или при „връщане“ на транзакция.</a:t>
            </a:r>
          </a:p>
          <a:p>
            <a:pPr marL="0" indent="0">
              <a:buNone/>
            </a:pPr>
            <a:r>
              <a:rPr lang="bg-BG" baseline="0" dirty="0" smtClean="0"/>
              <a:t>     Както вече споменахме, от състояние „отвързан“ инстанцията може да бъде върната обратно в състояние „управляван“</a:t>
            </a:r>
            <a:endParaRPr lang="en-US" baseline="0" dirty="0" smtClean="0"/>
          </a:p>
        </p:txBody>
      </p:sp>
      <p:sp>
        <p:nvSpPr>
          <p:cNvPr id="4" name="Slide Number Placeholder 3"/>
          <p:cNvSpPr>
            <a:spLocks noGrp="1"/>
          </p:cNvSpPr>
          <p:nvPr>
            <p:ph type="sldNum" sz="quarter" idx="10"/>
          </p:nvPr>
        </p:nvSpPr>
        <p:spPr/>
        <p:txBody>
          <a:bodyPr/>
          <a:lstStyle/>
          <a:p>
            <a:fld id="{7D8C2C35-2B8A-446E-BEC0-FD36716C29AC}" type="slidenum">
              <a:rPr lang="de-DE" smtClean="0"/>
              <a:pPr/>
              <a:t>38</a:t>
            </a:fld>
            <a:endParaRPr lang="de-DE"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None/>
            </a:pPr>
            <a:endParaRPr lang="en-US" baseline="0" dirty="0" smtClean="0"/>
          </a:p>
        </p:txBody>
      </p:sp>
      <p:sp>
        <p:nvSpPr>
          <p:cNvPr id="4" name="Slide Number Placeholder 3"/>
          <p:cNvSpPr>
            <a:spLocks noGrp="1"/>
          </p:cNvSpPr>
          <p:nvPr>
            <p:ph type="sldNum" sz="quarter" idx="10"/>
          </p:nvPr>
        </p:nvSpPr>
        <p:spPr/>
        <p:txBody>
          <a:bodyPr/>
          <a:lstStyle/>
          <a:p>
            <a:fld id="{7D8C2C35-2B8A-446E-BEC0-FD36716C29AC}" type="slidenum">
              <a:rPr lang="de-DE" smtClean="0"/>
              <a:pPr/>
              <a:t>39</a:t>
            </a:fld>
            <a:endParaRPr lang="de-DE"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bg-BG" dirty="0" smtClean="0"/>
              <a:t>Нека</a:t>
            </a:r>
            <a:r>
              <a:rPr lang="bg-BG" baseline="0" dirty="0" smtClean="0"/>
              <a:t> сега да разгледаме как се решава проблема с транзакционноста с </a:t>
            </a:r>
            <a:r>
              <a:rPr lang="en-US" baseline="0" dirty="0" smtClean="0"/>
              <a:t>JPA</a:t>
            </a:r>
            <a:r>
              <a:rPr lang="bg-BG" baseline="0" dirty="0" smtClean="0"/>
              <a:t>. </a:t>
            </a:r>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40</a:t>
            </a:fld>
            <a:endParaRPr lang="de-DE"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D8C2C35-2B8A-446E-BEC0-FD36716C29AC}" type="slidenum">
              <a:rPr lang="de-DE" smtClean="0"/>
              <a:pPr/>
              <a:t>43</a:t>
            </a:fld>
            <a:endParaRPr lang="de-DE"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45</a:t>
            </a:fld>
            <a:endParaRPr lang="de-DE" dirty="0"/>
          </a:p>
        </p:txBody>
      </p:sp>
      <p:sp>
        <p:nvSpPr>
          <p:cNvPr id="15" name="Slide Image Placeholder 14"/>
          <p:cNvSpPr>
            <a:spLocks noGrp="1" noRot="1" noChangeAspect="1"/>
          </p:cNvSpPr>
          <p:nvPr>
            <p:ph type="sldImg"/>
          </p:nvPr>
        </p:nvSpPr>
        <p:spPr/>
      </p:sp>
      <p:sp>
        <p:nvSpPr>
          <p:cNvPr id="16" name="Notes Placeholder 15"/>
          <p:cNvSpPr>
            <a:spLocks noGrp="1"/>
          </p:cNvSpPr>
          <p:nvPr>
            <p:ph type="body" idx="1"/>
          </p:nvPr>
        </p:nvSpPr>
        <p:spPr/>
        <p:txBody>
          <a:bodyPr>
            <a:normAutofit/>
          </a:bodyPr>
          <a:lstStyle/>
          <a:p>
            <a:endParaRPr lang="de-DE"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UE/FALSE</a:t>
            </a:r>
            <a:r>
              <a:rPr lang="en-US" baseline="0" dirty="0" smtClean="0"/>
              <a:t> </a:t>
            </a:r>
            <a:r>
              <a:rPr lang="en-US" baseline="0" dirty="0" smtClean="0"/>
              <a:t>= 1/0</a:t>
            </a:r>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DEP_ID</a:t>
            </a:r>
            <a:r>
              <a:rPr lang="en-US" baseline="0" dirty="0" smtClean="0"/>
              <a:t> </a:t>
            </a:r>
            <a:r>
              <a:rPr lang="bg-BG" baseline="0" dirty="0" smtClean="0"/>
              <a:t>се явява външен ключ за таблицата </a:t>
            </a:r>
            <a:r>
              <a:rPr lang="en-US" baseline="0" dirty="0" smtClean="0"/>
              <a:t>Students (</a:t>
            </a:r>
            <a:r>
              <a:rPr lang="bg-BG" baseline="0" dirty="0" smtClean="0"/>
              <a:t>външен защото е чужд, в случая на таблицата </a:t>
            </a:r>
            <a:r>
              <a:rPr lang="en-US" baseline="0" dirty="0" smtClean="0"/>
              <a:t>Departments). </a:t>
            </a:r>
            <a:r>
              <a:rPr lang="bg-BG" baseline="0" dirty="0" smtClean="0"/>
              <a:t>Външния ключ в случая представлява съответния ред от външната за текущата таблица.</a:t>
            </a:r>
          </a:p>
          <a:p>
            <a:r>
              <a:rPr lang="bg-BG" baseline="0" dirty="0" smtClean="0"/>
              <a:t>Т.е. за всеки ред или запис от таблицата </a:t>
            </a:r>
            <a:r>
              <a:rPr lang="en-US" baseline="0" dirty="0" smtClean="0"/>
              <a:t>Students</a:t>
            </a:r>
            <a:r>
              <a:rPr lang="bg-BG" baseline="0" dirty="0" smtClean="0"/>
              <a:t>, ще имаме по една стойност, съответстваща на ред в таблицата </a:t>
            </a:r>
            <a:r>
              <a:rPr lang="en-US" baseline="0" dirty="0" smtClean="0"/>
              <a:t>Departments.</a:t>
            </a:r>
          </a:p>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bg-BG" dirty="0" smtClean="0"/>
              <a:t>Заедно с възникването на Релационните БД</a:t>
            </a:r>
            <a:r>
              <a:rPr lang="bg-BG" baseline="0" dirty="0" smtClean="0"/>
              <a:t> започват и първите опити за създаване на език за работа с тях.</a:t>
            </a:r>
          </a:p>
          <a:p>
            <a:r>
              <a:rPr lang="en-US" baseline="0" dirty="0" smtClean="0"/>
              <a:t>ANSI – American National Standard Institute</a:t>
            </a:r>
          </a:p>
          <a:p>
            <a:r>
              <a:rPr lang="en-US" baseline="0" dirty="0" smtClean="0"/>
              <a:t>ISO – International Organization of </a:t>
            </a:r>
            <a:r>
              <a:rPr lang="en-US" baseline="0" dirty="0" err="1" smtClean="0"/>
              <a:t>Standartization</a:t>
            </a:r>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extLst>
      <p:ext uri="{BB962C8B-B14F-4D97-AF65-F5344CB8AC3E}">
        <p14:creationId xmlns:p14="http://schemas.microsoft.com/office/powerpoint/2010/main" val="41831981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bg-BG" dirty="0" smtClean="0"/>
              <a:t>Както се вижда</a:t>
            </a:r>
            <a:r>
              <a:rPr lang="bg-BG" baseline="0" dirty="0" smtClean="0"/>
              <a:t>, поради липса на студенти </a:t>
            </a:r>
            <a:r>
              <a:rPr lang="bg-BG" baseline="0" dirty="0" smtClean="0"/>
              <a:t>от </a:t>
            </a:r>
            <a:r>
              <a:rPr lang="bg-BG" baseline="0" dirty="0" smtClean="0"/>
              <a:t>департамент КСУ, в резултата от въпросната заявка няма </a:t>
            </a:r>
            <a:r>
              <a:rPr lang="bg-BG" baseline="0" dirty="0" smtClean="0"/>
              <a:t>редов</a:t>
            </a:r>
            <a:r>
              <a:rPr lang="en-US" baseline="0" dirty="0" smtClean="0"/>
              <a:t>e</a:t>
            </a:r>
            <a:r>
              <a:rPr lang="bg-BG" baseline="0" dirty="0" smtClean="0"/>
              <a:t> </a:t>
            </a:r>
            <a:r>
              <a:rPr lang="bg-BG" baseline="0" dirty="0" smtClean="0"/>
              <a:t>за КСУ.</a:t>
            </a:r>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12</a:t>
            </a:fld>
            <a:endParaRPr lang="de-DE" dirty="0"/>
          </a:p>
        </p:txBody>
      </p:sp>
    </p:spTree>
    <p:extLst>
      <p:ext uri="{BB962C8B-B14F-4D97-AF65-F5344CB8AC3E}">
        <p14:creationId xmlns:p14="http://schemas.microsoft.com/office/powerpoint/2010/main" val="8921258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bg-BG" dirty="0" smtClean="0"/>
              <a:t>Дотук добре -</a:t>
            </a:r>
            <a:r>
              <a:rPr lang="bg-BG" baseline="0" dirty="0" smtClean="0"/>
              <a:t> припомнихме си БД и </a:t>
            </a:r>
            <a:r>
              <a:rPr lang="en-US" baseline="0" dirty="0" smtClean="0"/>
              <a:t>SQL</a:t>
            </a:r>
            <a:r>
              <a:rPr lang="bg-BG" baseline="0" dirty="0" smtClean="0"/>
              <a:t>-а. Освен това ние програмираме на </a:t>
            </a:r>
            <a:r>
              <a:rPr lang="en-US" baseline="0" dirty="0" smtClean="0"/>
              <a:t>Java. </a:t>
            </a:r>
            <a:r>
              <a:rPr lang="bg-BG" baseline="0" dirty="0" smtClean="0"/>
              <a:t>Как според вас се осъществява връзката с БД в </a:t>
            </a:r>
            <a:r>
              <a:rPr lang="en-US" baseline="0" dirty="0" smtClean="0"/>
              <a:t>Java?</a:t>
            </a:r>
          </a:p>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14</a:t>
            </a:fld>
            <a:endParaRPr lang="de-DE" dirty="0"/>
          </a:p>
        </p:txBody>
      </p:sp>
    </p:spTree>
    <p:extLst>
      <p:ext uri="{BB962C8B-B14F-4D97-AF65-F5344CB8AC3E}">
        <p14:creationId xmlns:p14="http://schemas.microsoft.com/office/powerpoint/2010/main" val="28683686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bg-BG" dirty="0" smtClean="0"/>
              <a:t>Дотук добре -</a:t>
            </a:r>
            <a:r>
              <a:rPr lang="bg-BG" baseline="0" dirty="0" smtClean="0"/>
              <a:t> припомнихме си БД и </a:t>
            </a:r>
            <a:r>
              <a:rPr lang="en-US" baseline="0" dirty="0" smtClean="0"/>
              <a:t>SQL</a:t>
            </a:r>
            <a:r>
              <a:rPr lang="bg-BG" baseline="0" dirty="0" smtClean="0"/>
              <a:t>-а. Освен това ние програмираме на </a:t>
            </a:r>
            <a:r>
              <a:rPr lang="en-US" baseline="0" dirty="0" smtClean="0"/>
              <a:t>Java. </a:t>
            </a:r>
            <a:r>
              <a:rPr lang="bg-BG" baseline="0" dirty="0" smtClean="0"/>
              <a:t>Как според вас се осъществява връзката с БД в </a:t>
            </a:r>
            <a:r>
              <a:rPr lang="en-US" baseline="0" dirty="0" smtClean="0"/>
              <a:t>Java?</a:t>
            </a:r>
          </a:p>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16</a:t>
            </a:fld>
            <a:endParaRPr lang="de-DE" dirty="0"/>
          </a:p>
        </p:txBody>
      </p:sp>
    </p:spTree>
    <p:extLst>
      <p:ext uri="{BB962C8B-B14F-4D97-AF65-F5344CB8AC3E}">
        <p14:creationId xmlns:p14="http://schemas.microsoft.com/office/powerpoint/2010/main" val="28683686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smtClean="0"/>
              <a:t>First level</a:t>
            </a:r>
          </a:p>
          <a:p>
            <a:pPr lvl="1"/>
            <a:r>
              <a:rPr lang="en-US" dirty="0" smtClean="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smtClean="0"/>
              <a:t>First level</a:t>
            </a:r>
          </a:p>
          <a:p>
            <a:pPr lvl="1"/>
            <a:r>
              <a:rPr lang="en-US" dirty="0" smtClean="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smtClean="0"/>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smtClean="0"/>
              <a:t>Click icon to add picture</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Content Placeholder 4"/>
          <p:cNvSpPr>
            <a:spLocks noGrp="1"/>
          </p:cNvSpPr>
          <p:nvPr>
            <p:ph sz="quarter" idx="10" hasCustomPrompt="1"/>
          </p:nvPr>
        </p:nvSpPr>
        <p:spPr>
          <a:xfrm>
            <a:off x="327024" y="1690688"/>
            <a:ext cx="8493125" cy="4395787"/>
          </a:xfrm>
        </p:spPr>
        <p:txBody>
          <a:bodyPr/>
          <a:lstStyle>
            <a:lvl1pPr>
              <a:defRPr/>
            </a:lvl1pPr>
          </a:lstStyle>
          <a:p>
            <a:pPr lvl="0"/>
            <a:r>
              <a:rPr lang="en-US" noProof="0" dirty="0" smtClean="0"/>
              <a:t>Click to add content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2" name="Title 1"/>
          <p:cNvSpPr>
            <a:spLocks noGrp="1"/>
          </p:cNvSpPr>
          <p:nvPr>
            <p:ph type="title" hasCustomPrompt="1"/>
          </p:nvPr>
        </p:nvSpPr>
        <p:spPr/>
        <p:txBody>
          <a:bodyPr/>
          <a:lstStyle/>
          <a:p>
            <a:r>
              <a:rPr lang="en-US" noProof="0" dirty="0" smtClean="0"/>
              <a:t>Insert page title</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Discussion panel</a:t>
            </a:r>
            <a:endParaRPr lang="en-US" dirty="0"/>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smtClean="0"/>
              <a:t>Title of discussion panel</a:t>
            </a:r>
          </a:p>
          <a:p>
            <a:r>
              <a:rPr lang="en-US" b="0" dirty="0" smtClean="0"/>
              <a:t>Speaker Name, Company 1</a:t>
            </a:r>
          </a:p>
          <a:p>
            <a:r>
              <a:rPr lang="en-US" b="0" dirty="0" smtClean="0"/>
              <a:t>Speaker Name, Company 2</a:t>
            </a:r>
          </a:p>
          <a:p>
            <a:r>
              <a:rPr lang="en-US" b="0" dirty="0" smtClean="0"/>
              <a:t>Speaker Name, Company 3</a:t>
            </a:r>
          </a:p>
          <a:p>
            <a:r>
              <a:rPr lang="en-US" b="0" dirty="0" smtClean="0"/>
              <a:t>Speaker Name, Company 4</a:t>
            </a:r>
          </a:p>
          <a:p>
            <a:r>
              <a:rPr lang="en-US" b="0" dirty="0" smtClean="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smtClean="0"/>
              <a:t>Alternate Presentation Title</a:t>
            </a:r>
            <a:br>
              <a:rPr lang="en-US" sz="3000" dirty="0" smtClean="0"/>
            </a:br>
            <a:r>
              <a:rPr lang="en-US" sz="3000" dirty="0" smtClean="0"/>
              <a:t>Breaks to Two Lines</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smtClean="0">
                <a:solidFill>
                  <a:schemeClr val="accent2"/>
                </a:solidFill>
                <a:latin typeface="+mj-lt"/>
                <a:ea typeface="+mj-ea"/>
                <a:cs typeface="+mj-cs"/>
              </a:rPr>
              <a:t>© </a:t>
            </a:r>
            <a:r>
              <a:rPr lang="de-DE" sz="2400" b="1" kern="1200" noProof="0" dirty="0" smtClean="0">
                <a:solidFill>
                  <a:schemeClr val="accent2"/>
                </a:solidFill>
                <a:latin typeface="+mj-lt"/>
                <a:ea typeface="+mj-ea"/>
                <a:cs typeface="+mj-cs"/>
              </a:rPr>
              <a:t>2012 SAP AG. All rights reserved.</a:t>
            </a:r>
          </a:p>
        </p:txBody>
      </p:sp>
      <p:sp>
        <p:nvSpPr>
          <p:cNvPr id="5" name="TextBox 4"/>
          <p:cNvSpPr txBox="1"/>
          <p:nvPr userDrawn="1"/>
        </p:nvSpPr>
        <p:spPr bwMode="gray">
          <a:xfrm>
            <a:off x="324000" y="1673528"/>
            <a:ext cx="4165200" cy="4370427"/>
          </a:xfrm>
          <a:prstGeom prst="rect">
            <a:avLst/>
          </a:prstGeom>
          <a:noFill/>
        </p:spPr>
        <p:txBody>
          <a:bodyPr wrap="square" lIns="0" tIns="0" rIns="0" bIns="0" rtlCol="0">
            <a:spAutoFit/>
          </a:bodyPr>
          <a:lstStyle/>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Some software products marketed by SAP AG and its distributors contain proprietary software components of other software vendors.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Microsoft, Windows, Excel, Outlook, PowerPoint, Silverlight, and Visual Studio are registered trademarks of Microsoft Corporation. </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IBM, DB2, DB2 Universal Database, System i, System i5, System p, System p5, System x, System z, System z10, z10, z/VM, z/OS, OS/390, zEnterprise, PowerVM, Power Architecture, Power Systems, POWER7, POWER6+, POWER6, POWER, PowerHA, pureScale, PowerPC, BladeCenter, System Storage, Storwize, XIV, GPFS, HACMP, RETAIN, DB2 Connect, RACF, Redbooks, OS/2, AIX, Intelligent Miner, WebSphere, Tivoli, Informix, and Smarter Planet are trademarks or registered trademarks of IBM Corporation.</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Linux is the registered trademark of Linus Torvalds in the United States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Adobe, the Adobe logo, Acrobat, PostScript, and Reader are trademarks or registered trademarks of Adobe Systems Incorporated in the United States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Oracle and Java are registered trademarks of Oracle and its affiliates.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UNIX, X/Open, OSF/1, and Motif are registered trademarks of the Open Group.</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Citrix, ICA, Program Neighborhood, MetaFrame, WinFrame, VideoFrame, and MultiWin </a:t>
            </a:r>
            <a:br>
              <a:rPr lang="en-GB" sz="800" kern="1200" noProof="1" smtClean="0">
                <a:solidFill>
                  <a:schemeClr val="tx1"/>
                </a:solidFill>
                <a:latin typeface="Arial"/>
                <a:ea typeface="MS PGothic" pitchFamily="34" charset="-128"/>
                <a:cs typeface="+mn-cs"/>
              </a:rPr>
            </a:br>
            <a:r>
              <a:rPr lang="en-GB" sz="800" kern="1200" noProof="1" smtClean="0">
                <a:solidFill>
                  <a:schemeClr val="tx1"/>
                </a:solidFill>
                <a:latin typeface="Arial"/>
                <a:ea typeface="MS PGothic" pitchFamily="34" charset="-128"/>
                <a:cs typeface="+mn-cs"/>
              </a:rPr>
              <a:t>are trademarks or registered trademarks of Citrix Systems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HTML, XML, XHTML, and W3C are trademarks or registered trademarks of W3C</a:t>
            </a:r>
            <a:r>
              <a:rPr lang="en-GB" sz="800" kern="1200" baseline="30000" noProof="1" smtClean="0">
                <a:solidFill>
                  <a:schemeClr val="tx1"/>
                </a:solidFill>
                <a:latin typeface="Arial"/>
                <a:ea typeface="MS PGothic" pitchFamily="34" charset="-128"/>
                <a:cs typeface="+mn-cs"/>
              </a:rPr>
              <a:t>®</a:t>
            </a:r>
            <a:r>
              <a:rPr lang="en-GB" sz="800" kern="1200" noProof="1" smtClean="0">
                <a:solidFill>
                  <a:schemeClr val="tx1"/>
                </a:solidFill>
                <a:latin typeface="Arial"/>
                <a:ea typeface="MS PGothic" pitchFamily="34" charset="-128"/>
                <a:cs typeface="+mn-cs"/>
              </a:rPr>
              <a:t>, </a:t>
            </a:r>
            <a:br>
              <a:rPr lang="en-GB" sz="800" kern="1200" noProof="1" smtClean="0">
                <a:solidFill>
                  <a:schemeClr val="tx1"/>
                </a:solidFill>
                <a:latin typeface="Arial"/>
                <a:ea typeface="MS PGothic" pitchFamily="34" charset="-128"/>
                <a:cs typeface="+mn-cs"/>
              </a:rPr>
            </a:br>
            <a:r>
              <a:rPr lang="en-GB" sz="800" kern="1200" noProof="1" smtClean="0">
                <a:solidFill>
                  <a:schemeClr val="tx1"/>
                </a:solidFill>
                <a:latin typeface="Arial"/>
                <a:ea typeface="MS PGothic" pitchFamily="34" charset="-128"/>
                <a:cs typeface="+mn-cs"/>
              </a:rPr>
              <a:t>World Wide Web Consortium, Massachusetts Institute of Technology. </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Apple, App Store, iBooks, iPad, iPhone, iPhoto, iPod, iTunes, Multi-Touch, Objective-C, Retina, Safari, Siri, and Xcode are trademarks or registered trademarks of Apple Inc.</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IOS is a registered trademark of Cisco Systems Inc.</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RIM, BlackBerry, BBM, BlackBerry Curve, BlackBerry Bold, BlackBerry Pearl, BlackBerry Torch, BlackBerry Storm, BlackBerry Storm2, BlackBerry PlayBook, and BlackBerry App World are trademarks or registered trademarks of Research in Motion Limited.</a:t>
            </a:r>
          </a:p>
        </p:txBody>
      </p:sp>
      <p:sp>
        <p:nvSpPr>
          <p:cNvPr id="8" name="TextBox 7"/>
          <p:cNvSpPr txBox="1"/>
          <p:nvPr userDrawn="1"/>
        </p:nvSpPr>
        <p:spPr bwMode="gray">
          <a:xfrm>
            <a:off x="4654800" y="1673528"/>
            <a:ext cx="4165200" cy="4293483"/>
          </a:xfrm>
          <a:prstGeom prst="rect">
            <a:avLst/>
          </a:prstGeom>
          <a:noFill/>
        </p:spPr>
        <p:txBody>
          <a:bodyPr wrap="square" lIns="0" tIns="0" rIns="0" bIns="0" rtlCol="0">
            <a:spAutoFit/>
          </a:bodyPr>
          <a:lstStyle/>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Google App Engine, Google Apps, Google Checkout, Google Data API, Google Maps, Google Mobile Ads, Google Mobile Updater, Google Mobile, Google Store, Google Sync, Google Updater, Google Voice, Google Mail, Gmail, YouTube, Dalvik and Android are trademarks or registered trademarks of Google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INTERMEC is a registered trademark of Intermec Technologies Corporation.</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Wi-Fi is a registered trademark of Wi-Fi Alliance.</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Bluetooth is a registered trademark of Bluetooth SIG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Motorola is a registered trademark of Motorola Trademark Holdings LLC. </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Computop is a registered trademark of Computop Wirtschaftsinformatik GmbH.</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SAP, R/3, SAP NetWeaver, Duet, PartnerEdge, ByDesign, SAP BusinessObjects Explorer, StreamWork, SAP HANA, and other SAP products and services mentioned herein as well as their respective logos are trademarks or registered trademarks of SAP AG in Germany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Crossgate, m@gic EDDY, B2B 360°, and B2B 360° Services are registered trademarks of Crossgate AG in Germany and other countries. Crossgate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smtClean="0">
                <a:solidFill>
                  <a:schemeClr val="accent2"/>
                </a:solidFill>
                <a:latin typeface="+mj-lt"/>
                <a:ea typeface="+mj-ea"/>
                <a:cs typeface="+mj-cs"/>
              </a:rPr>
              <a:t>© </a:t>
            </a:r>
            <a:r>
              <a:rPr lang="de-DE" sz="2400" b="1" kern="1200" noProof="0" dirty="0" smtClean="0">
                <a:solidFill>
                  <a:schemeClr val="accent2"/>
                </a:solidFill>
                <a:latin typeface="+mj-lt"/>
                <a:ea typeface="+mj-ea"/>
                <a:cs typeface="+mj-cs"/>
              </a:rPr>
              <a:t>2012 SAP AG. Alle Rechte vorbehalten.</a:t>
            </a:r>
          </a:p>
        </p:txBody>
      </p:sp>
      <p:sp>
        <p:nvSpPr>
          <p:cNvPr id="5" name="TextBox 4"/>
          <p:cNvSpPr txBox="1"/>
          <p:nvPr userDrawn="1"/>
        </p:nvSpPr>
        <p:spPr bwMode="gray">
          <a:xfrm>
            <a:off x="324000" y="1692000"/>
            <a:ext cx="4165200" cy="4308872"/>
          </a:xfrm>
          <a:prstGeom prst="rect">
            <a:avLst/>
          </a:prstGeom>
          <a:noFill/>
        </p:spPr>
        <p:txBody>
          <a:bodyPr wrap="square" lIns="0" tIns="0" rIns="0" bIns="0" rtlCol="0">
            <a:spAutoFit/>
          </a:bodyPr>
          <a:lstStyle>
            <a:defPPr>
              <a:defRPr lang="de-DE"/>
            </a:defPPr>
            <a:lvl1pPr indent="0">
              <a:lnSpc>
                <a:spcPct val="100000"/>
              </a:lnSpc>
              <a:spcBef>
                <a:spcPts val="400"/>
              </a:spcBef>
              <a:defRPr sz="800">
                <a:ea typeface="MS PGothic" pitchFamily="34" charset="-128"/>
              </a:defRPr>
            </a:lvl1pPr>
          </a:lstStyle>
          <a:p>
            <a:pPr lvl="0"/>
            <a:r>
              <a:rPr lang="de-DE" dirty="0" smtClean="0"/>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lvl="0"/>
            <a:r>
              <a:rPr lang="de-DE" dirty="0" smtClean="0"/>
              <a:t>Die von SAP AG oder deren Vertriebsfirmen angebotenen Softwareprodukte können Softwarekomponenten auch anderer Softwarehersteller enthalten.</a:t>
            </a:r>
          </a:p>
          <a:p>
            <a:pPr lvl="0"/>
            <a:r>
              <a:rPr lang="en-US" dirty="0" smtClean="0"/>
              <a:t>Microsoft, Windows, Excel, Outlook, PowerPoint, </a:t>
            </a:r>
            <a:r>
              <a:rPr lang="en-GB" dirty="0" smtClean="0"/>
              <a:t>Silverlight und Visual Studio</a:t>
            </a:r>
            <a:r>
              <a:rPr lang="en-US" dirty="0" smtClean="0"/>
              <a:t> </a:t>
            </a:r>
            <a:r>
              <a:rPr lang="en-US" dirty="0" err="1" smtClean="0"/>
              <a:t>sind</a:t>
            </a:r>
            <a:r>
              <a:rPr lang="en-US" dirty="0" smtClean="0"/>
              <a:t> </a:t>
            </a:r>
            <a:r>
              <a:rPr lang="en-US" dirty="0" err="1" smtClean="0"/>
              <a:t>eingetragene</a:t>
            </a:r>
            <a:r>
              <a:rPr lang="en-US" dirty="0" smtClean="0"/>
              <a:t> </a:t>
            </a:r>
            <a:r>
              <a:rPr lang="en-US" dirty="0" err="1" smtClean="0"/>
              <a:t>Marken</a:t>
            </a:r>
            <a:r>
              <a:rPr lang="en-US" dirty="0" smtClean="0"/>
              <a:t> der Microsoft Corporation. </a:t>
            </a:r>
            <a:endParaRPr lang="de-DE" dirty="0" smtClean="0"/>
          </a:p>
          <a:p>
            <a:pPr lvl="0"/>
            <a:r>
              <a:rPr lang="de-DE" dirty="0" smtClean="0"/>
              <a:t>IBM, DB2, DB2 Universal Database, System i, System i5, System p, System p5, System x, System z, System z10, z10, z/VM, z/OS, OS/390, </a:t>
            </a:r>
            <a:r>
              <a:rPr lang="de-DE" dirty="0" err="1" smtClean="0"/>
              <a:t>zEnterprise</a:t>
            </a:r>
            <a:r>
              <a:rPr lang="de-DE" dirty="0" smtClean="0"/>
              <a:t>, </a:t>
            </a:r>
            <a:r>
              <a:rPr lang="de-DE" dirty="0" err="1" smtClean="0"/>
              <a:t>PowerVM</a:t>
            </a:r>
            <a:r>
              <a:rPr lang="de-DE" dirty="0" smtClean="0"/>
              <a:t>, Power </a:t>
            </a:r>
            <a:r>
              <a:rPr lang="de-DE" dirty="0" err="1" smtClean="0"/>
              <a:t>Architecture</a:t>
            </a:r>
            <a:r>
              <a:rPr lang="de-DE" dirty="0" smtClean="0"/>
              <a:t>, Power Systems, POWER7, POWER6+, POWER6, POWER, </a:t>
            </a:r>
            <a:r>
              <a:rPr lang="de-DE" dirty="0" err="1" smtClean="0"/>
              <a:t>PowerHA</a:t>
            </a:r>
            <a:r>
              <a:rPr lang="de-DE" dirty="0" smtClean="0"/>
              <a:t>, </a:t>
            </a:r>
            <a:r>
              <a:rPr lang="de-DE" dirty="0" err="1" smtClean="0"/>
              <a:t>pureScale</a:t>
            </a:r>
            <a:r>
              <a:rPr lang="de-DE" dirty="0" smtClean="0"/>
              <a:t>, PowerPC, </a:t>
            </a:r>
            <a:r>
              <a:rPr lang="de-DE" dirty="0" err="1" smtClean="0"/>
              <a:t>BladeCenter</a:t>
            </a:r>
            <a:r>
              <a:rPr lang="de-DE" dirty="0" smtClean="0"/>
              <a:t>, System Storage, </a:t>
            </a:r>
            <a:r>
              <a:rPr lang="de-DE" dirty="0" err="1" smtClean="0"/>
              <a:t>Storwize</a:t>
            </a:r>
            <a:r>
              <a:rPr lang="de-DE" dirty="0" smtClean="0"/>
              <a:t>, XIV, GPFS, HACMP, RETAIN, DB2 Connect, RACF, </a:t>
            </a:r>
            <a:r>
              <a:rPr lang="de-DE" dirty="0" err="1" smtClean="0"/>
              <a:t>Redbooks</a:t>
            </a:r>
            <a:r>
              <a:rPr lang="de-DE" dirty="0" smtClean="0"/>
              <a:t>, OS/2, AIX, Intelligent </a:t>
            </a:r>
            <a:r>
              <a:rPr lang="de-DE" dirty="0" err="1" smtClean="0"/>
              <a:t>Miner</a:t>
            </a:r>
            <a:r>
              <a:rPr lang="de-DE" dirty="0" smtClean="0"/>
              <a:t>, </a:t>
            </a:r>
            <a:r>
              <a:rPr lang="de-DE" dirty="0" err="1" smtClean="0"/>
              <a:t>WebSphere</a:t>
            </a:r>
            <a:r>
              <a:rPr lang="de-DE" dirty="0" smtClean="0"/>
              <a:t>, Tivoli, Informix und Smarter Planet sind Marken oder eingetragene Marken der IBM Corporation.</a:t>
            </a:r>
          </a:p>
          <a:p>
            <a:pPr lvl="0"/>
            <a:r>
              <a:rPr lang="de-DE" dirty="0" smtClean="0"/>
              <a:t>Linux ist eine eingetragene Marke von Linus </a:t>
            </a:r>
            <a:r>
              <a:rPr lang="de-DE" dirty="0" err="1" smtClean="0"/>
              <a:t>Torvalds</a:t>
            </a:r>
            <a:r>
              <a:rPr lang="de-DE" dirty="0" smtClean="0"/>
              <a:t> in den USA und anderen Ländern.</a:t>
            </a:r>
          </a:p>
          <a:p>
            <a:pPr lvl="0"/>
            <a:r>
              <a:rPr lang="de-DE" dirty="0" smtClean="0"/>
              <a:t>Adobe, das Adobe-Logo, Acrobat, PostScript und Reader sind Marken oder eingetragene Marken von Adobe Systems Incorporated in den USA und/oder anderen Ländern.</a:t>
            </a:r>
          </a:p>
          <a:p>
            <a:pPr lvl="0"/>
            <a:r>
              <a:rPr lang="de-DE" dirty="0" smtClean="0"/>
              <a:t>Oracle und Java sind eingetragene Marken von Oracle und/oder ihrer Tochtergesellschaften. </a:t>
            </a:r>
          </a:p>
          <a:p>
            <a:pPr lvl="0"/>
            <a:r>
              <a:rPr lang="de-DE" dirty="0" smtClean="0"/>
              <a:t>UNIX, X/Open, OSF/1 und </a:t>
            </a:r>
            <a:r>
              <a:rPr lang="de-DE" dirty="0" err="1" smtClean="0"/>
              <a:t>Motif</a:t>
            </a:r>
            <a:r>
              <a:rPr lang="de-DE" dirty="0" smtClean="0"/>
              <a:t> sind eingetragene Marken der Open Group.</a:t>
            </a:r>
          </a:p>
          <a:p>
            <a:pPr lvl="0"/>
            <a:r>
              <a:rPr lang="de-DE" dirty="0" smtClean="0"/>
              <a:t>Citrix, ICA, </a:t>
            </a:r>
            <a:r>
              <a:rPr lang="de-DE" dirty="0" err="1" smtClean="0"/>
              <a:t>Program</a:t>
            </a:r>
            <a:r>
              <a:rPr lang="de-DE" dirty="0" smtClean="0"/>
              <a:t> </a:t>
            </a:r>
            <a:r>
              <a:rPr lang="de-DE" dirty="0" err="1" smtClean="0"/>
              <a:t>Neighborhood</a:t>
            </a:r>
            <a:r>
              <a:rPr lang="de-DE" dirty="0" smtClean="0"/>
              <a:t>, </a:t>
            </a:r>
            <a:r>
              <a:rPr lang="de-DE" dirty="0" err="1" smtClean="0"/>
              <a:t>MetaFrame</a:t>
            </a:r>
            <a:r>
              <a:rPr lang="de-DE" dirty="0" smtClean="0"/>
              <a:t>, </a:t>
            </a:r>
            <a:r>
              <a:rPr lang="de-DE" dirty="0" err="1" smtClean="0"/>
              <a:t>WinFrame</a:t>
            </a:r>
            <a:r>
              <a:rPr lang="de-DE" dirty="0" smtClean="0"/>
              <a:t>, </a:t>
            </a:r>
            <a:r>
              <a:rPr lang="de-DE" dirty="0" err="1" smtClean="0"/>
              <a:t>VideoFrame</a:t>
            </a:r>
            <a:r>
              <a:rPr lang="de-DE" dirty="0" smtClean="0"/>
              <a:t> und </a:t>
            </a:r>
            <a:r>
              <a:rPr lang="de-DE" dirty="0" err="1" smtClean="0"/>
              <a:t>MultiWin</a:t>
            </a:r>
            <a:r>
              <a:rPr lang="de-DE" dirty="0" smtClean="0"/>
              <a:t> </a:t>
            </a:r>
            <a:br>
              <a:rPr lang="de-DE" dirty="0" smtClean="0"/>
            </a:br>
            <a:r>
              <a:rPr lang="de-DE" dirty="0" smtClean="0"/>
              <a:t>sind Marken oder eingetragene Marken von Citrix Systems, Inc.</a:t>
            </a:r>
          </a:p>
          <a:p>
            <a:pPr lvl="0"/>
            <a:r>
              <a:rPr lang="de-DE" dirty="0" smtClean="0"/>
              <a:t>HTML, XML, XHTML und W3C sind Marken oder eingetragene Marken des W3C</a:t>
            </a:r>
            <a:r>
              <a:rPr lang="de-DE" baseline="30000" dirty="0" smtClean="0"/>
              <a:t>®</a:t>
            </a:r>
            <a:r>
              <a:rPr lang="de-DE" dirty="0" smtClean="0"/>
              <a:t>, </a:t>
            </a:r>
            <a:br>
              <a:rPr lang="de-DE" dirty="0" smtClean="0"/>
            </a:br>
            <a:r>
              <a:rPr lang="de-DE" dirty="0" smtClean="0"/>
              <a:t>World Wide Web </a:t>
            </a:r>
            <a:r>
              <a:rPr lang="de-DE" dirty="0" err="1" smtClean="0"/>
              <a:t>Consortium</a:t>
            </a:r>
            <a:r>
              <a:rPr lang="de-DE" dirty="0" smtClean="0"/>
              <a:t>, Massachusetts Institute </a:t>
            </a:r>
            <a:r>
              <a:rPr lang="de-DE" dirty="0" err="1" smtClean="0"/>
              <a:t>of</a:t>
            </a:r>
            <a:r>
              <a:rPr lang="de-DE" dirty="0" smtClean="0"/>
              <a:t> Technology. </a:t>
            </a:r>
          </a:p>
          <a:p>
            <a:pPr lvl="0"/>
            <a:r>
              <a:rPr lang="de-DE" dirty="0" smtClean="0"/>
              <a:t>Apple, App Store, </a:t>
            </a:r>
            <a:r>
              <a:rPr lang="de-DE" dirty="0" err="1" smtClean="0"/>
              <a:t>iBooks</a:t>
            </a:r>
            <a:r>
              <a:rPr lang="de-DE" dirty="0" smtClean="0"/>
              <a:t>, </a:t>
            </a:r>
            <a:r>
              <a:rPr lang="de-DE" dirty="0" err="1" smtClean="0"/>
              <a:t>iPad</a:t>
            </a:r>
            <a:r>
              <a:rPr lang="de-DE" dirty="0" smtClean="0"/>
              <a:t>, </a:t>
            </a:r>
            <a:r>
              <a:rPr lang="de-DE" dirty="0" err="1" smtClean="0"/>
              <a:t>iPhone</a:t>
            </a:r>
            <a:r>
              <a:rPr lang="de-DE" dirty="0" smtClean="0"/>
              <a:t>, </a:t>
            </a:r>
            <a:r>
              <a:rPr lang="de-DE" dirty="0" err="1" smtClean="0"/>
              <a:t>iPhoto</a:t>
            </a:r>
            <a:r>
              <a:rPr lang="de-DE" dirty="0" smtClean="0"/>
              <a:t>, iPod, iTunes, Multi-Touch, </a:t>
            </a:r>
            <a:r>
              <a:rPr lang="de-DE" dirty="0" err="1" smtClean="0"/>
              <a:t>Objective</a:t>
            </a:r>
            <a:r>
              <a:rPr lang="de-DE" dirty="0" smtClean="0"/>
              <a:t>-C, Retina, Safari, Siri und </a:t>
            </a:r>
            <a:r>
              <a:rPr lang="de-DE" dirty="0" err="1" smtClean="0"/>
              <a:t>Xcode</a:t>
            </a:r>
            <a:r>
              <a:rPr lang="de-DE" dirty="0" smtClean="0"/>
              <a:t> sind Marken oder eingetragene Marken der Apple Inc.</a:t>
            </a:r>
          </a:p>
          <a:p>
            <a:pPr lvl="0"/>
            <a:r>
              <a:rPr lang="de-DE" dirty="0" smtClean="0"/>
              <a:t>IOS ist eine eingetragene Marke von Cisco Systems Inc.</a:t>
            </a:r>
          </a:p>
          <a:p>
            <a:pPr lvl="0"/>
            <a:r>
              <a:rPr lang="en-US" dirty="0" smtClean="0"/>
              <a:t>RIM, BlackBerry, BBM, BlackBerry Curve, BlackBerry Bold, BlackBerry Pearl, BlackBerry Torch, BlackBerry Storm, BlackBerry Storm2, BlackBerry </a:t>
            </a:r>
            <a:r>
              <a:rPr lang="en-US" dirty="0" err="1" smtClean="0"/>
              <a:t>PlayBook</a:t>
            </a:r>
            <a:r>
              <a:rPr lang="en-US" dirty="0" smtClean="0"/>
              <a:t> und BlackBerry App World </a:t>
            </a:r>
            <a:r>
              <a:rPr lang="en-US" dirty="0" err="1" smtClean="0"/>
              <a:t>sind</a:t>
            </a:r>
            <a:r>
              <a:rPr lang="en-US" dirty="0" smtClean="0"/>
              <a:t> </a:t>
            </a:r>
            <a:r>
              <a:rPr lang="en-US" dirty="0" err="1" smtClean="0"/>
              <a:t>Marken</a:t>
            </a:r>
            <a:r>
              <a:rPr lang="en-US" dirty="0" smtClean="0"/>
              <a:t> </a:t>
            </a:r>
            <a:r>
              <a:rPr lang="en-US" dirty="0" err="1" smtClean="0"/>
              <a:t>oder</a:t>
            </a:r>
            <a:r>
              <a:rPr lang="en-US" dirty="0" smtClean="0"/>
              <a:t> </a:t>
            </a:r>
            <a:r>
              <a:rPr lang="en-US" dirty="0" err="1" smtClean="0"/>
              <a:t>eingetragene</a:t>
            </a:r>
            <a:r>
              <a:rPr lang="en-US" dirty="0" smtClean="0"/>
              <a:t> </a:t>
            </a:r>
            <a:r>
              <a:rPr lang="en-US" dirty="0" err="1" smtClean="0"/>
              <a:t>Marken</a:t>
            </a:r>
            <a:r>
              <a:rPr lang="en-US" dirty="0" smtClean="0"/>
              <a:t> von Research in Motion Limited.</a:t>
            </a:r>
            <a:endParaRPr lang="de-DE" noProof="1" smtClean="0"/>
          </a:p>
        </p:txBody>
      </p:sp>
      <p:sp>
        <p:nvSpPr>
          <p:cNvPr id="8" name="TextBox 7"/>
          <p:cNvSpPr txBox="1"/>
          <p:nvPr userDrawn="1"/>
        </p:nvSpPr>
        <p:spPr bwMode="gray">
          <a:xfrm>
            <a:off x="4654800" y="1692000"/>
            <a:ext cx="4165200" cy="4678204"/>
          </a:xfrm>
          <a:prstGeom prst="rect">
            <a:avLst/>
          </a:prstGeom>
          <a:noFill/>
        </p:spPr>
        <p:txBody>
          <a:bodyPr wrap="square" lIns="0" tIns="0" rIns="0" bIns="0" rtlCol="0">
            <a:spAutoFit/>
          </a:bodyPr>
          <a:lstStyle>
            <a:defPPr>
              <a:defRPr lang="de-DE"/>
            </a:defPPr>
            <a:lvl1pPr indent="0">
              <a:lnSpc>
                <a:spcPct val="100000"/>
              </a:lnSpc>
              <a:spcBef>
                <a:spcPts val="400"/>
              </a:spcBef>
              <a:defRPr sz="800">
                <a:ea typeface="MS PGothic" pitchFamily="34" charset="-128"/>
              </a:defRPr>
            </a:lvl1pPr>
          </a:lstStyle>
          <a:p>
            <a:pPr lvl="0"/>
            <a:r>
              <a:rPr lang="en-US" dirty="0" smtClean="0"/>
              <a:t>Google App Engine, Google Apps, Google Checkout, Google Data API, Google Maps, Google Mobile Ads, Google Mobile Updater, Google Mobile, Google Store, Google Sync, Google Updater, Google Voice, Google Mail, Gmail, YouTube, </a:t>
            </a:r>
            <a:r>
              <a:rPr lang="en-US" dirty="0" err="1" smtClean="0"/>
              <a:t>Dalvik</a:t>
            </a:r>
            <a:r>
              <a:rPr lang="en-US" dirty="0" smtClean="0"/>
              <a:t> und Android </a:t>
            </a:r>
            <a:r>
              <a:rPr lang="en-US" dirty="0" err="1" smtClean="0"/>
              <a:t>sind</a:t>
            </a:r>
            <a:r>
              <a:rPr lang="en-US" dirty="0" smtClean="0"/>
              <a:t> </a:t>
            </a:r>
            <a:r>
              <a:rPr lang="en-US" dirty="0" err="1" smtClean="0"/>
              <a:t>Marken</a:t>
            </a:r>
            <a:r>
              <a:rPr lang="en-US" dirty="0" smtClean="0"/>
              <a:t> </a:t>
            </a:r>
            <a:r>
              <a:rPr lang="en-US" dirty="0" err="1" smtClean="0"/>
              <a:t>oder</a:t>
            </a:r>
            <a:r>
              <a:rPr lang="en-US" dirty="0" smtClean="0"/>
              <a:t> </a:t>
            </a:r>
            <a:r>
              <a:rPr lang="en-US" dirty="0" err="1" smtClean="0"/>
              <a:t>eingetragene</a:t>
            </a:r>
            <a:r>
              <a:rPr lang="en-US" dirty="0" smtClean="0"/>
              <a:t> </a:t>
            </a:r>
            <a:r>
              <a:rPr lang="en-US" dirty="0" err="1" smtClean="0"/>
              <a:t>Marken</a:t>
            </a:r>
            <a:r>
              <a:rPr lang="en-US" dirty="0" smtClean="0"/>
              <a:t> von Google Inc.</a:t>
            </a:r>
            <a:endParaRPr lang="de-DE" dirty="0" smtClean="0"/>
          </a:p>
          <a:p>
            <a:pPr lvl="0"/>
            <a:r>
              <a:rPr lang="de-DE" dirty="0" smtClean="0"/>
              <a:t>INTERMEC ist eine eingetragene Marke der </a:t>
            </a:r>
            <a:r>
              <a:rPr lang="de-DE" dirty="0" err="1" smtClean="0"/>
              <a:t>Intermec</a:t>
            </a:r>
            <a:r>
              <a:rPr lang="de-DE" dirty="0" smtClean="0"/>
              <a:t> Technologies Corporation.</a:t>
            </a:r>
          </a:p>
          <a:p>
            <a:pPr lvl="0"/>
            <a:r>
              <a:rPr lang="de-DE" dirty="0" err="1" smtClean="0"/>
              <a:t>Wi-Fi</a:t>
            </a:r>
            <a:r>
              <a:rPr lang="de-DE" dirty="0" smtClean="0"/>
              <a:t> ist eine eingetragene Marke der </a:t>
            </a:r>
            <a:r>
              <a:rPr lang="de-DE" dirty="0" err="1" smtClean="0"/>
              <a:t>Wi-Fi</a:t>
            </a:r>
            <a:r>
              <a:rPr lang="de-DE" dirty="0" smtClean="0"/>
              <a:t> Alliance.</a:t>
            </a:r>
          </a:p>
          <a:p>
            <a:pPr lvl="0"/>
            <a:r>
              <a:rPr lang="de-DE" dirty="0" smtClean="0"/>
              <a:t>Bluetooth ist eine eingetragene Marke von Bluetooth SIG Inc.</a:t>
            </a:r>
          </a:p>
          <a:p>
            <a:pPr lvl="0"/>
            <a:r>
              <a:rPr lang="de-DE" dirty="0" smtClean="0"/>
              <a:t>Motorola ist eine eingetragene Marke von Motorola Trademark Holdings, LLC. </a:t>
            </a:r>
          </a:p>
          <a:p>
            <a:pPr lvl="0"/>
            <a:r>
              <a:rPr lang="de-DE" dirty="0" err="1" smtClean="0"/>
              <a:t>Computop</a:t>
            </a:r>
            <a:r>
              <a:rPr lang="de-DE" dirty="0" smtClean="0"/>
              <a:t> ist eine eingetragene Marke der </a:t>
            </a:r>
            <a:r>
              <a:rPr lang="de-DE" dirty="0" err="1" smtClean="0"/>
              <a:t>Computop</a:t>
            </a:r>
            <a:r>
              <a:rPr lang="de-DE" dirty="0" smtClean="0"/>
              <a:t> Wirtschaftsinformatik GmbH.</a:t>
            </a:r>
          </a:p>
          <a:p>
            <a:pPr lvl="0"/>
            <a:r>
              <a:rPr lang="de-DE" dirty="0" smtClean="0"/>
              <a:t>SAP, R/3, SAP NetWeaver, </a:t>
            </a:r>
            <a:r>
              <a:rPr lang="de-DE" dirty="0" err="1" smtClean="0"/>
              <a:t>Duet</a:t>
            </a:r>
            <a:r>
              <a:rPr lang="de-DE" dirty="0" smtClean="0"/>
              <a:t>, </a:t>
            </a:r>
            <a:r>
              <a:rPr lang="de-DE" dirty="0" err="1" smtClean="0"/>
              <a:t>PartnerEdge</a:t>
            </a:r>
            <a:r>
              <a:rPr lang="de-DE" dirty="0" smtClean="0"/>
              <a:t>, </a:t>
            </a:r>
            <a:r>
              <a:rPr lang="de-DE" dirty="0" err="1" smtClean="0"/>
              <a:t>ByDesign</a:t>
            </a:r>
            <a:r>
              <a:rPr lang="de-DE" dirty="0" smtClean="0"/>
              <a:t>, SAP </a:t>
            </a:r>
            <a:r>
              <a:rPr lang="de-DE" dirty="0" err="1" smtClean="0"/>
              <a:t>BusinessObjects</a:t>
            </a:r>
            <a:r>
              <a:rPr lang="de-DE" dirty="0" smtClean="0"/>
              <a:t> Explorer, </a:t>
            </a:r>
            <a:r>
              <a:rPr lang="de-DE" dirty="0" err="1" smtClean="0"/>
              <a:t>StreamWork</a:t>
            </a:r>
            <a:r>
              <a:rPr lang="de-DE" dirty="0" smtClean="0"/>
              <a:t>, SAP HANA und weitere im Text erwähnte SAP-Produkte und</a:t>
            </a:r>
            <a:r>
              <a:rPr lang="de-DE" baseline="0" dirty="0" smtClean="0"/>
              <a:t> </a:t>
            </a:r>
            <a:r>
              <a:rPr lang="de-DE" dirty="0" smtClean="0"/>
              <a:t>-Dienst-leistungen sowie die entsprechenden Logos sind Marken oder eingetragene Marken der SAP AG in Deutschland und anderen Ländern.</a:t>
            </a:r>
          </a:p>
          <a:p>
            <a:pPr lvl="0"/>
            <a:r>
              <a:rPr lang="de-DE" dirty="0" smtClean="0"/>
              <a:t>Business Objects und das Business-Objects-Logo, </a:t>
            </a:r>
            <a:r>
              <a:rPr lang="de-DE" dirty="0" err="1" smtClean="0"/>
              <a:t>BusinessObjects</a:t>
            </a:r>
            <a:r>
              <a:rPr lang="de-DE" dirty="0" smtClean="0"/>
              <a:t>, Crystal Reports, Crystal </a:t>
            </a:r>
            <a:r>
              <a:rPr lang="de-DE" dirty="0" err="1" smtClean="0"/>
              <a:t>Decisions</a:t>
            </a:r>
            <a:r>
              <a:rPr lang="de-DE" dirty="0" smtClean="0"/>
              <a:t>, Web </a:t>
            </a:r>
            <a:r>
              <a:rPr lang="de-DE" dirty="0" err="1" smtClean="0"/>
              <a:t>Intelligence</a:t>
            </a:r>
            <a:r>
              <a:rPr lang="de-DE" dirty="0" smtClean="0"/>
              <a:t>, </a:t>
            </a:r>
            <a:r>
              <a:rPr lang="de-DE" dirty="0" err="1" smtClean="0"/>
              <a:t>Xcelsius</a:t>
            </a:r>
            <a:r>
              <a:rPr lang="de-DE" dirty="0" smtClean="0"/>
              <a:t> und andere im Text erwähnte Business-Objects-Produkte und ­Dienstleistungen sowie die entsprechenden Logos sind Marken </a:t>
            </a:r>
            <a:br>
              <a:rPr lang="de-DE" dirty="0" smtClean="0"/>
            </a:br>
            <a:r>
              <a:rPr lang="de-DE" dirty="0" smtClean="0"/>
              <a:t>oder eingetragene Marken der Business Objects Software Ltd. Business Objects ist ein Unternehmen der SAP AG.</a:t>
            </a:r>
          </a:p>
          <a:p>
            <a:pPr lvl="0"/>
            <a:r>
              <a:rPr lang="de-DE" dirty="0" err="1" smtClean="0"/>
              <a:t>Sybase</a:t>
            </a:r>
            <a:r>
              <a:rPr lang="de-DE" dirty="0" smtClean="0"/>
              <a:t> und Adaptive Server, </a:t>
            </a:r>
            <a:r>
              <a:rPr lang="de-DE" dirty="0" err="1" smtClean="0"/>
              <a:t>iAnywhere</a:t>
            </a:r>
            <a:r>
              <a:rPr lang="de-DE" dirty="0" smtClean="0"/>
              <a:t>, </a:t>
            </a:r>
            <a:r>
              <a:rPr lang="de-DE" dirty="0" err="1" smtClean="0"/>
              <a:t>Sybase</a:t>
            </a:r>
            <a:r>
              <a:rPr lang="de-DE" dirty="0" smtClean="0"/>
              <a:t> 365, SQL Anywhere und weitere im Text erwähnte </a:t>
            </a:r>
            <a:r>
              <a:rPr lang="de-DE" dirty="0" err="1" smtClean="0"/>
              <a:t>Sybase</a:t>
            </a:r>
            <a:r>
              <a:rPr lang="de-DE" dirty="0" smtClean="0"/>
              <a:t>-Produkte und -Dienstleistungen sowie die entsprechenden Logos sind Marken oder eingetragene Marken der </a:t>
            </a:r>
            <a:r>
              <a:rPr lang="de-DE" dirty="0" err="1" smtClean="0"/>
              <a:t>Sybase</a:t>
            </a:r>
            <a:r>
              <a:rPr lang="de-DE" dirty="0" smtClean="0"/>
              <a:t> Inc. </a:t>
            </a:r>
            <a:r>
              <a:rPr lang="de-DE" dirty="0" err="1" smtClean="0"/>
              <a:t>Sybase</a:t>
            </a:r>
            <a:r>
              <a:rPr lang="de-DE" dirty="0" smtClean="0"/>
              <a:t> ist ein Unternehmen der</a:t>
            </a:r>
            <a:br>
              <a:rPr lang="de-DE" dirty="0" smtClean="0"/>
            </a:br>
            <a:r>
              <a:rPr lang="de-DE" dirty="0" smtClean="0"/>
              <a:t>SAP AG.</a:t>
            </a:r>
          </a:p>
          <a:p>
            <a:pPr lvl="0"/>
            <a:r>
              <a:rPr lang="de-DE" dirty="0" err="1" smtClean="0"/>
              <a:t>Crossgate</a:t>
            </a:r>
            <a:r>
              <a:rPr lang="de-DE" dirty="0" smtClean="0"/>
              <a:t>, </a:t>
            </a:r>
            <a:r>
              <a:rPr lang="de-DE" dirty="0" err="1" smtClean="0"/>
              <a:t>m@gic</a:t>
            </a:r>
            <a:r>
              <a:rPr lang="de-DE" dirty="0" smtClean="0"/>
              <a:t> EDDY, B2B 360°, B2B 360° Services sind eingetragene Marken </a:t>
            </a:r>
            <a:br>
              <a:rPr lang="de-DE" dirty="0" smtClean="0"/>
            </a:br>
            <a:r>
              <a:rPr lang="de-DE" dirty="0" smtClean="0"/>
              <a:t>der </a:t>
            </a:r>
            <a:r>
              <a:rPr lang="de-DE" dirty="0" err="1" smtClean="0"/>
              <a:t>Crossgate</a:t>
            </a:r>
            <a:r>
              <a:rPr lang="de-DE" dirty="0" smtClean="0"/>
              <a:t> AG in Deutschland und anderen Ländern. </a:t>
            </a:r>
            <a:r>
              <a:rPr lang="de-DE" dirty="0" err="1" smtClean="0"/>
              <a:t>Crossgate</a:t>
            </a:r>
            <a:r>
              <a:rPr lang="de-DE" dirty="0" smtClean="0"/>
              <a:t> ist ein Unternehmen der SAP AG.</a:t>
            </a:r>
          </a:p>
          <a:p>
            <a:pPr lvl="0"/>
            <a:r>
              <a:rPr lang="de-DE" dirty="0" smtClean="0"/>
              <a:t>Alle anderen Namen von Produkten und Dienstleistungen sind Marken der jeweiligen Firmen. Die Angaben im Text sind unverbindlich und dienen lediglich zu Informations-zwecken. Produkte können länderspezifische Unterschiede aufweisen.</a:t>
            </a:r>
          </a:p>
          <a:p>
            <a:pPr lvl="0"/>
            <a:r>
              <a:rPr lang="de-DE" dirty="0" smtClean="0"/>
              <a:t>Die in dieser Publikation enthaltene Information ist Eigentum der SAP. Weitergabe und Vervielfältigung dieser Publikation oder von Teilen daraus sind, zu welchem Zweck und </a:t>
            </a:r>
            <a:br>
              <a:rPr lang="de-DE" dirty="0" smtClean="0"/>
            </a:br>
            <a:r>
              <a:rPr lang="de-DE" dirty="0" smtClean="0"/>
              <a:t>in welcher Form auch immer, nur mit ausdrücklicher schriftlicher Genehmigung durch </a:t>
            </a:r>
            <a:br>
              <a:rPr lang="de-DE" dirty="0" smtClean="0"/>
            </a:br>
            <a:r>
              <a:rPr lang="de-DE" dirty="0" smtClean="0"/>
              <a:t>SAP AG gestattet.</a:t>
            </a:r>
            <a:endParaRPr lang="de-DE"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smtClean="0"/>
              <a:t>Alternate Presentation Title</a:t>
            </a:r>
            <a:br>
              <a:rPr lang="en-US" sz="3000" dirty="0" smtClean="0"/>
            </a:br>
            <a:r>
              <a:rPr lang="en-US" sz="3000" dirty="0" smtClean="0"/>
              <a:t>Breaks to Two Lines</a:t>
            </a:r>
            <a:endParaRPr lang="de-DE"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15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smtClean="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smtClean="0"/>
              <a:t>Click icon to add picture</a:t>
            </a:r>
            <a:endParaRPr lang="en-US"/>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smtClean="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smtClean="0"/>
              <a:t>Contact information:</a:t>
            </a:r>
          </a:p>
          <a:p>
            <a:endParaRPr lang="en-US" dirty="0" smtClean="0"/>
          </a:p>
          <a:p>
            <a:r>
              <a:rPr lang="en-US" dirty="0" smtClean="0"/>
              <a:t>F name MI. L name</a:t>
            </a:r>
          </a:p>
          <a:p>
            <a:r>
              <a:rPr lang="en-US" dirty="0" smtClean="0"/>
              <a:t>Title</a:t>
            </a:r>
          </a:p>
          <a:p>
            <a:r>
              <a:rPr lang="en-US" dirty="0" smtClean="0"/>
              <a:t>Address</a:t>
            </a:r>
          </a:p>
          <a:p>
            <a:r>
              <a:rPr lang="en-US" dirty="0" smtClean="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&lt;Agenda&gt;</a:t>
            </a:r>
            <a:endParaRPr lang="en-US" dirty="0"/>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marL="540000">
              <a:buClr>
                <a:schemeClr val="accent2"/>
              </a:buClr>
              <a:buFont typeface="Courier New" pitchFamily="49" charset="0"/>
              <a:buChar char="o"/>
              <a:defRPr/>
            </a:lvl5pPr>
          </a:lstStyle>
          <a:p>
            <a:pPr lvl="0"/>
            <a:r>
              <a:rPr lang="en-US" dirty="0" smtClean="0"/>
              <a:t>Agenda Item/Divider Headline</a:t>
            </a:r>
          </a:p>
          <a:p>
            <a:pPr lvl="1"/>
            <a:r>
              <a:rPr lang="en-US" dirty="0" smtClean="0"/>
              <a:t>Details</a:t>
            </a:r>
          </a:p>
          <a:p>
            <a:pPr lvl="2"/>
            <a:r>
              <a:rPr lang="en-US" dirty="0" smtClean="0"/>
              <a:t>Third Level</a:t>
            </a:r>
          </a:p>
          <a:p>
            <a:pPr lvl="4"/>
            <a:r>
              <a:rPr lang="en-US" dirty="0" smtClean="0"/>
              <a:t>Fourth Level</a:t>
            </a:r>
          </a:p>
          <a:p>
            <a:endParaRPr lang="en-US" dirty="0" smtClean="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324000"/>
            <a:ext cx="8496000" cy="756000"/>
          </a:xfrm>
          <a:prstGeom prst="rect">
            <a:avLst/>
          </a:prstGeom>
        </p:spPr>
        <p:txBody>
          <a:bodyPr vert="horz" lIns="0" tIns="0" rIns="0" bIns="0" rtlCol="0" anchor="ctr" anchorCtr="0">
            <a:noAutofit/>
          </a:bodyPr>
          <a:lstStyle/>
          <a:p>
            <a:r>
              <a:rPr lang="en-US" noProof="0" dirty="0" smtClean="0"/>
              <a:t>Insert page title</a:t>
            </a:r>
            <a:endParaRPr lang="en-US" noProof="0" dirty="0"/>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smtClean="0"/>
              <a:t>First level</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33" name="Rectangle 32"/>
          <p:cNvSpPr/>
          <p:nvPr/>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cxnSp>
        <p:nvCxnSpPr>
          <p:cNvPr id="8" name="Straight Connector 7"/>
          <p:cNvCxnSpPr/>
          <p:nvPr/>
        </p:nvCxnSpPr>
        <p:spPr>
          <a:xfrm>
            <a:off x="324000" y="12312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95" name="Rectangle 94"/>
          <p:cNvSpPr/>
          <p:nvPr/>
        </p:nvSpPr>
        <p:spPr bwMode="white">
          <a:xfrm>
            <a:off x="324000" y="6535738"/>
            <a:ext cx="8496000" cy="324000"/>
          </a:xfrm>
          <a:prstGeom prst="rect">
            <a:avLst/>
          </a:prstGeom>
          <a:solidFill>
            <a:schemeClr val="tx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10" name="TextBox 9"/>
          <p:cNvSpPr txBox="1"/>
          <p:nvPr/>
        </p:nvSpPr>
        <p:spPr bwMode="black">
          <a:xfrm>
            <a:off x="324000" y="6636183"/>
            <a:ext cx="1762268" cy="123111"/>
          </a:xfrm>
          <a:prstGeom prst="rect">
            <a:avLst/>
          </a:prstGeom>
          <a:noFill/>
        </p:spPr>
        <p:txBody>
          <a:bodyPr wrap="none" lIns="72000" tIns="0" rIns="0" bIns="0" rtlCol="0">
            <a:spAutoFit/>
          </a:bodyPr>
          <a:lstStyle/>
          <a:p>
            <a:pPr marL="133350" indent="-133350" algn="l">
              <a:buClr>
                <a:schemeClr val="bg1"/>
              </a:buClr>
              <a:buFont typeface="Arial" pitchFamily="34" charset="0"/>
              <a:buChar char="©"/>
              <a:tabLst/>
            </a:pPr>
            <a:r>
              <a:rPr lang="en-US" sz="800" noProof="0" dirty="0" smtClean="0">
                <a:solidFill>
                  <a:schemeClr val="bg1"/>
                </a:solidFill>
              </a:rPr>
              <a:t>2012 SAP AG. All rights reserved.</a:t>
            </a:r>
          </a:p>
        </p:txBody>
      </p:sp>
      <p:sp>
        <p:nvSpPr>
          <p:cNvPr id="34" name="TextBox 33"/>
          <p:cNvSpPr txBox="1"/>
          <p:nvPr/>
        </p:nvSpPr>
        <p:spPr bwMode="black">
          <a:xfrm>
            <a:off x="8625588" y="6636183"/>
            <a:ext cx="197737" cy="123111"/>
          </a:xfrm>
          <a:prstGeom prst="rect">
            <a:avLst/>
          </a:prstGeom>
          <a:noFill/>
        </p:spPr>
        <p:txBody>
          <a:bodyPr wrap="none" lIns="0" tIns="0" rIns="72000" bIns="0" rtlCol="0">
            <a:spAutoFit/>
          </a:bodyPr>
          <a:lstStyle/>
          <a:p>
            <a:pPr marL="93663" indent="-93663" algn="r">
              <a:buClr>
                <a:schemeClr val="accent2"/>
              </a:buClr>
              <a:buFont typeface="Arial" pitchFamily="34" charset="0"/>
              <a:buNone/>
            </a:pPr>
            <a:fld id="{0BDC132A-5C91-4078-9777-31DA19A62E0A}" type="slidenum">
              <a:rPr lang="en-US" sz="800" baseline="0" noProof="0" smtClean="0">
                <a:solidFill>
                  <a:schemeClr val="bg1"/>
                </a:solidFill>
              </a:rPr>
              <a:pPr marL="93663" indent="-93663" algn="r">
                <a:buClr>
                  <a:schemeClr val="accent2"/>
                </a:buClr>
                <a:buFont typeface="Arial" pitchFamily="34" charset="0"/>
                <a:buNone/>
              </a:pPr>
              <a:t>‹#›</a:t>
            </a:fld>
            <a:endParaRPr lang="en-US" sz="800" noProof="0" dirty="0" smtClean="0">
              <a:solidFill>
                <a:schemeClr val="bg1"/>
              </a:solidFill>
            </a:endParaRPr>
          </a:p>
        </p:txBody>
      </p:sp>
      <p:sp>
        <p:nvSpPr>
          <p:cNvPr id="4" name="Information_Classification"/>
          <p:cNvSpPr txBox="1"/>
          <p:nvPr userDrawn="1"/>
        </p:nvSpPr>
        <p:spPr>
          <a:xfrm>
            <a:off x="7721600" y="6638354"/>
            <a:ext cx="347852" cy="153888"/>
          </a:xfrm>
          <a:prstGeom prst="rect">
            <a:avLst/>
          </a:prstGeom>
          <a:noFill/>
        </p:spPr>
        <p:txBody>
          <a:bodyPr vert="horz" wrap="none" lIns="0" tIns="0" rIns="0" bIns="0" rtlCol="0">
            <a:spAutoFit/>
          </a:bodyPr>
          <a:lstStyle/>
          <a:p>
            <a:pPr algn="l" fontAlgn="base">
              <a:spcBef>
                <a:spcPct val="50000"/>
              </a:spcBef>
              <a:spcAft>
                <a:spcPct val="0"/>
              </a:spcAft>
              <a:buClr>
                <a:srgbClr val="F0AB00"/>
              </a:buClr>
              <a:buSzPct val="80000"/>
            </a:pPr>
            <a:r>
              <a:rPr kumimoji="0" lang="en-US" sz="1000" b="0" i="0" u="none" kern="0" baseline="0" dirty="0" smtClean="0">
                <a:solidFill>
                  <a:srgbClr val="FFFFFF"/>
                </a:solidFill>
                <a:latin typeface="Arial"/>
                <a:ea typeface="Arial Unicode MS"/>
                <a:cs typeface="Arial Unicode MS" pitchFamily="34" charset="-128"/>
                <a:sym typeface="Arial"/>
              </a:rPr>
              <a:t>Public</a:t>
            </a: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timing>
    <p:tnLst>
      <p:par>
        <p:cTn id="1" dur="indefinite" restart="never" nodeType="tmRoot"/>
      </p:par>
    </p:tnLst>
  </p:timing>
  <p:hf hdr="0" ftr="0" dt="0"/>
  <p:txStyles>
    <p:titleStyle>
      <a:lvl1pPr algn="l" defTabSz="914400" rtl="0" eaLnBrk="1" latinLnBrk="0" hangingPunct="1">
        <a:spcBef>
          <a:spcPct val="0"/>
        </a:spcBef>
        <a:buNone/>
        <a:defRPr sz="2400" b="1" kern="1200">
          <a:solidFill>
            <a:schemeClr val="accent2"/>
          </a:solidFill>
          <a:latin typeface="+mj-lt"/>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8.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2.xml"/><Relationship Id="rId1" Type="http://schemas.openxmlformats.org/officeDocument/2006/relationships/slideLayout" Target="../slideLayouts/slideLayout8.xml"/><Relationship Id="rId4" Type="http://schemas.openxmlformats.org/officeDocument/2006/relationships/image" Target="../media/image22.jpeg"/></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4.xml"/><Relationship Id="rId1" Type="http://schemas.openxmlformats.org/officeDocument/2006/relationships/slideLayout" Target="../slideLayouts/slideLayout8.xml"/><Relationship Id="rId5" Type="http://schemas.openxmlformats.org/officeDocument/2006/relationships/image" Target="../media/image25.jpeg"/><Relationship Id="rId4" Type="http://schemas.openxmlformats.org/officeDocument/2006/relationships/image" Target="../media/image24.jpeg"/></Relationships>
</file>

<file path=ppt/slides/_rels/slide2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5.xml"/><Relationship Id="rId1" Type="http://schemas.openxmlformats.org/officeDocument/2006/relationships/slideLayout" Target="../slideLayouts/slideLayout8.xml"/><Relationship Id="rId5" Type="http://schemas.openxmlformats.org/officeDocument/2006/relationships/image" Target="../media/image25.jpeg"/><Relationship Id="rId4" Type="http://schemas.openxmlformats.org/officeDocument/2006/relationships/image" Target="../media/image24.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8.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6.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0.xml"/><Relationship Id="rId1" Type="http://schemas.openxmlformats.org/officeDocument/2006/relationships/slideLayout" Target="../slideLayouts/slideLayout10.xml"/><Relationship Id="rId4" Type="http://schemas.microsoft.com/office/2007/relationships/hdphoto" Target="../media/hdphoto1.wdp"/></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jpeg"/><Relationship Id="rId4" Type="http://schemas.openxmlformats.org/officeDocument/2006/relationships/image" Target="../media/image9.png"/><Relationship Id="rId9" Type="http://schemas.openxmlformats.org/officeDocument/2006/relationships/image" Target="../media/image14.gif"/></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8.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3" Type="http://schemas.openxmlformats.org/officeDocument/2006/relationships/hyperlink" Target="mailto:vladislav.iliev@sap.com" TargetMode="External"/><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hyperlink" Target="mailto:k.gavrailov@sap.com" TargetMode="External"/></Relationships>
</file>

<file path=ppt/slides/_rels/slide44.xml.rels><?xml version="1.0" encoding="UTF-8" standalone="yes"?>
<Relationships xmlns="http://schemas.openxmlformats.org/package/2006/relationships"><Relationship Id="rId3" Type="http://schemas.openxmlformats.org/officeDocument/2006/relationships/hyperlink" Target="http://docs.oracle.com/javase/tutorial/jdbc/" TargetMode="External"/><Relationship Id="rId2" Type="http://schemas.openxmlformats.org/officeDocument/2006/relationships/hyperlink" Target="http://www.oracle.com/technetwork/java/overview-141217.html" TargetMode="External"/><Relationship Id="rId1" Type="http://schemas.openxmlformats.org/officeDocument/2006/relationships/slideLayout" Target="../slideLayouts/slideLayout10.xml"/><Relationship Id="rId5" Type="http://schemas.openxmlformats.org/officeDocument/2006/relationships/hyperlink" Target="http://docs.oracle.com/javaee/5/tutorial/doc/bnbpz.html" TargetMode="External"/><Relationship Id="rId4" Type="http://schemas.openxmlformats.org/officeDocument/2006/relationships/hyperlink" Target="http://download.oracle.com/otn-pub/jcp/ejb-3_0-fr-eval-oth-JSpec/ejb-3_0-fr-spec-persistence.pdf" TargetMode="Externa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8.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M:\Templates_Guidelines\eOn\_Presentations\_Templates\_Corporate_4x3\272641_l_srgb_s_gl.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1128"/>
          <a:stretch/>
        </p:blipFill>
        <p:spPr bwMode="auto">
          <a:xfrm>
            <a:off x="-1" y="-1"/>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pic>
        <p:nvPicPr>
          <p:cNvPr id="6" name="Picture 5" descr="SAP_grad_R_pref.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7" name="Rectangle 6"/>
          <p:cNvSpPr/>
          <p:nvPr/>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 name="Title 1"/>
          <p:cNvSpPr>
            <a:spLocks noGrp="1"/>
          </p:cNvSpPr>
          <p:nvPr>
            <p:ph type="title"/>
          </p:nvPr>
        </p:nvSpPr>
        <p:spPr/>
        <p:txBody>
          <a:bodyPr/>
          <a:lstStyle/>
          <a:p>
            <a:r>
              <a:rPr lang="ru-RU" sz="3200" b="0" dirty="0" err="1"/>
              <a:t>Свързаност</a:t>
            </a:r>
            <a:r>
              <a:rPr lang="ru-RU" sz="3200" b="0" dirty="0"/>
              <a:t> </a:t>
            </a:r>
            <a:r>
              <a:rPr lang="ru-RU" sz="3200" b="0" dirty="0" err="1"/>
              <a:t>със</a:t>
            </a:r>
            <a:r>
              <a:rPr lang="ru-RU" sz="3200" b="0" dirty="0"/>
              <a:t> </a:t>
            </a:r>
            <a:r>
              <a:rPr lang="ru-RU" sz="3200" b="0" dirty="0" smtClean="0"/>
              <a:t>система </a:t>
            </a:r>
            <a:r>
              <a:rPr lang="ru-RU" sz="3200" b="0" dirty="0"/>
              <a:t>за </a:t>
            </a:r>
            <a:r>
              <a:rPr lang="ru-RU" sz="3200" b="0" dirty="0" smtClean="0"/>
              <a:t>управление</a:t>
            </a:r>
            <a:r>
              <a:rPr lang="en-US" sz="3200" b="0" dirty="0" smtClean="0"/>
              <a:t/>
            </a:r>
            <a:br>
              <a:rPr lang="en-US" sz="3200" b="0" dirty="0" smtClean="0"/>
            </a:br>
            <a:r>
              <a:rPr lang="ru-RU" sz="3200" b="0" dirty="0" smtClean="0"/>
              <a:t>на </a:t>
            </a:r>
            <a:r>
              <a:rPr lang="ru-RU" sz="3200" b="0" dirty="0" err="1"/>
              <a:t>бази</a:t>
            </a:r>
            <a:r>
              <a:rPr lang="ru-RU" sz="3200" b="0" dirty="0"/>
              <a:t> </a:t>
            </a:r>
            <a:r>
              <a:rPr lang="ru-RU" sz="3200" b="0" dirty="0" err="1"/>
              <a:t>данни</a:t>
            </a:r>
            <a:r>
              <a:rPr lang="ru-RU" sz="3200" b="0" dirty="0"/>
              <a:t> </a:t>
            </a:r>
            <a:r>
              <a:rPr lang="ru-RU" sz="3200" b="0" dirty="0" smtClean="0"/>
              <a:t>чрез </a:t>
            </a:r>
            <a:r>
              <a:rPr lang="ru-RU" sz="3200" b="0" dirty="0"/>
              <a:t>JDBC и JPA</a:t>
            </a:r>
            <a:endParaRPr lang="en-US" sz="3200" dirty="0"/>
          </a:p>
        </p:txBody>
      </p:sp>
      <p:sp>
        <p:nvSpPr>
          <p:cNvPr id="3" name="Subtitle 2"/>
          <p:cNvSpPr>
            <a:spLocks noGrp="1"/>
          </p:cNvSpPr>
          <p:nvPr>
            <p:ph type="subTitle" idx="1"/>
          </p:nvPr>
        </p:nvSpPr>
        <p:spPr>
          <a:xfrm>
            <a:off x="414000" y="1499870"/>
            <a:ext cx="6840000" cy="492443"/>
          </a:xfrm>
        </p:spPr>
        <p:txBody>
          <a:bodyPr/>
          <a:lstStyle/>
          <a:p>
            <a:r>
              <a:rPr lang="bg-BG" dirty="0" smtClean="0"/>
              <a:t>Владислав Илиев,</a:t>
            </a:r>
            <a:r>
              <a:rPr lang="bg-BG" dirty="0"/>
              <a:t> Кирил Гавраилов</a:t>
            </a:r>
            <a:r>
              <a:rPr lang="en-US" dirty="0"/>
              <a:t> </a:t>
            </a:r>
            <a:r>
              <a:rPr lang="bg-BG" dirty="0" smtClean="0"/>
              <a:t> </a:t>
            </a:r>
            <a:r>
              <a:rPr lang="en-US" dirty="0" smtClean="0"/>
              <a:t>/</a:t>
            </a:r>
            <a:r>
              <a:rPr lang="bg-BG" dirty="0" smtClean="0"/>
              <a:t> САП </a:t>
            </a:r>
            <a:r>
              <a:rPr lang="bg-BG" dirty="0" err="1" smtClean="0"/>
              <a:t>Лабс</a:t>
            </a:r>
            <a:r>
              <a:rPr lang="bg-BG" dirty="0" smtClean="0"/>
              <a:t> България, </a:t>
            </a:r>
            <a:r>
              <a:rPr lang="en-US" dirty="0" smtClean="0"/>
              <a:t/>
            </a:r>
            <a:br>
              <a:rPr lang="en-US" dirty="0" smtClean="0"/>
            </a:br>
            <a:r>
              <a:rPr lang="bg-BG" dirty="0"/>
              <a:t>Д</a:t>
            </a:r>
            <a:r>
              <a:rPr lang="bg-BG" dirty="0" smtClean="0"/>
              <a:t>екември</a:t>
            </a:r>
            <a:r>
              <a:rPr lang="en-US" dirty="0" smtClean="0"/>
              <a:t>, 2012</a:t>
            </a:r>
          </a:p>
        </p:txBody>
      </p:sp>
      <p:sp>
        <p:nvSpPr>
          <p:cNvPr id="4" name="ConfidentialFlag"/>
          <p:cNvSpPr txBox="1"/>
          <p:nvPr/>
        </p:nvSpPr>
        <p:spPr>
          <a:xfrm>
            <a:off x="8136001" y="1776774"/>
            <a:ext cx="615696" cy="246221"/>
          </a:xfrm>
          <a:prstGeom prst="rect">
            <a:avLst/>
          </a:prstGeom>
          <a:noFill/>
        </p:spPr>
        <p:txBody>
          <a:bodyPr vert="horz" wrap="square" lIns="0" tIns="0" rIns="0" bIns="0" rtlCol="0" anchor="b">
            <a:spAutoFit/>
          </a:bodyPr>
          <a:lstStyle/>
          <a:p>
            <a:pPr algn="r" fontAlgn="base">
              <a:spcBef>
                <a:spcPct val="50000"/>
              </a:spcBef>
              <a:spcAft>
                <a:spcPct val="0"/>
              </a:spcAft>
              <a:buClr>
                <a:srgbClr val="F0AB00"/>
              </a:buClr>
              <a:buSzPct val="80000"/>
            </a:pPr>
            <a:r>
              <a:rPr lang="en-US" sz="1600" kern="0" dirty="0" smtClean="0">
                <a:solidFill>
                  <a:srgbClr val="000000"/>
                </a:solidFill>
                <a:ea typeface="Arial Unicode MS" pitchFamily="34" charset="-128"/>
                <a:cs typeface="Arial Unicode MS" pitchFamily="34" charset="-128"/>
              </a:rPr>
              <a:t>Public</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Основи на базите от данни</a:t>
            </a:r>
            <a:r>
              <a:rPr lang="en-US" dirty="0"/>
              <a:t/>
            </a:r>
            <a:br>
              <a:rPr lang="en-US" dirty="0"/>
            </a:br>
            <a:r>
              <a:rPr lang="en-US" sz="2000" b="0" dirty="0" smtClean="0"/>
              <a:t>VII </a:t>
            </a:r>
            <a:r>
              <a:rPr lang="en-US" sz="2000" b="0" dirty="0"/>
              <a:t>– </a:t>
            </a:r>
            <a:r>
              <a:rPr lang="en-US" sz="2000" b="0" dirty="0" smtClean="0"/>
              <a:t>DDL </a:t>
            </a:r>
            <a:r>
              <a:rPr lang="bg-BG" sz="2000" b="0" dirty="0" smtClean="0"/>
              <a:t>и </a:t>
            </a:r>
            <a:r>
              <a:rPr lang="en-US" sz="2000" b="0" dirty="0" smtClean="0"/>
              <a:t>DML(SQL) </a:t>
            </a:r>
            <a:r>
              <a:rPr lang="bg-BG" sz="2000" b="0" dirty="0" smtClean="0"/>
              <a:t>пример</a:t>
            </a:r>
            <a:r>
              <a:rPr lang="bg-BG" sz="2000" b="0" dirty="0"/>
              <a:t>и</a:t>
            </a:r>
            <a:endParaRPr lang="en-US" dirty="0"/>
          </a:p>
        </p:txBody>
      </p:sp>
      <p:sp>
        <p:nvSpPr>
          <p:cNvPr id="3" name="TextBox 2"/>
          <p:cNvSpPr txBox="1"/>
          <p:nvPr/>
        </p:nvSpPr>
        <p:spPr>
          <a:xfrm>
            <a:off x="342900" y="1422400"/>
            <a:ext cx="6908800" cy="1692771"/>
          </a:xfrm>
          <a:prstGeom prst="rect">
            <a:avLst/>
          </a:prstGeom>
          <a:noFill/>
          <a:ln>
            <a:noFill/>
          </a:ln>
        </p:spPr>
        <p:txBody>
          <a:bodyPr wrap="square" lIns="0" tIns="0" rIns="0" bIns="0" rtlCol="0">
            <a:spAutoFit/>
          </a:bodyPr>
          <a:lstStyle/>
          <a:p>
            <a:pPr fontAlgn="base">
              <a:spcBef>
                <a:spcPts val="600"/>
              </a:spcBef>
              <a:spcAft>
                <a:spcPct val="0"/>
              </a:spcAft>
              <a:buClr>
                <a:srgbClr val="F0AB00"/>
              </a:buClr>
              <a:buSzPct val="80000"/>
            </a:pPr>
            <a:r>
              <a:rPr lang="en-US" b="1" kern="0" dirty="0" smtClean="0">
                <a:solidFill>
                  <a:srgbClr val="9E3039"/>
                </a:solidFill>
                <a:latin typeface="Courier New" pitchFamily="49" charset="0"/>
                <a:ea typeface="Arial Unicode MS" pitchFamily="34" charset="-128"/>
                <a:cs typeface="Courier New" pitchFamily="49" charset="0"/>
              </a:rPr>
              <a:t>CREATE TABLE </a:t>
            </a:r>
            <a:r>
              <a:rPr lang="en-US" b="1" kern="0" dirty="0" smtClean="0">
                <a:latin typeface="Courier New" pitchFamily="49" charset="0"/>
                <a:ea typeface="Arial Unicode MS" pitchFamily="34" charset="-128"/>
                <a:cs typeface="Courier New" pitchFamily="49" charset="0"/>
              </a:rPr>
              <a:t>STUDENTS (FN </a:t>
            </a:r>
            <a:r>
              <a:rPr lang="en-US" b="1" kern="0" dirty="0" smtClean="0">
                <a:solidFill>
                  <a:srgbClr val="9E3039"/>
                </a:solidFill>
                <a:latin typeface="Courier New" pitchFamily="49" charset="0"/>
                <a:ea typeface="Arial Unicode MS" pitchFamily="34" charset="-128"/>
                <a:cs typeface="Courier New" pitchFamily="49" charset="0"/>
              </a:rPr>
              <a:t>NUMBER</a:t>
            </a:r>
            <a:r>
              <a:rPr lang="en-US" b="1" kern="0" dirty="0" smtClean="0">
                <a:latin typeface="Courier New" pitchFamily="49" charset="0"/>
                <a:ea typeface="Arial Unicode MS" pitchFamily="34" charset="-128"/>
                <a:cs typeface="Courier New" pitchFamily="49" charset="0"/>
              </a:rPr>
              <a:t>, </a:t>
            </a:r>
          </a:p>
          <a:p>
            <a:pPr fontAlgn="base">
              <a:spcBef>
                <a:spcPts val="600"/>
              </a:spcBef>
              <a:spcAft>
                <a:spcPct val="0"/>
              </a:spcAft>
              <a:buClr>
                <a:srgbClr val="F0AB00"/>
              </a:buClr>
              <a:buSzPct val="80000"/>
            </a:pPr>
            <a:r>
              <a:rPr lang="en-US" b="1" kern="0" dirty="0" smtClean="0">
                <a:latin typeface="Courier New" pitchFamily="49" charset="0"/>
                <a:ea typeface="Arial Unicode MS" pitchFamily="34" charset="-128"/>
                <a:cs typeface="Courier New" pitchFamily="49" charset="0"/>
              </a:rPr>
              <a:t>FIRST_NAME </a:t>
            </a:r>
            <a:r>
              <a:rPr lang="en-US" b="1" kern="0" dirty="0" smtClean="0">
                <a:solidFill>
                  <a:srgbClr val="9E3039"/>
                </a:solidFill>
                <a:latin typeface="Courier New" pitchFamily="49" charset="0"/>
                <a:ea typeface="Arial Unicode MS" pitchFamily="34" charset="-128"/>
                <a:cs typeface="Courier New" pitchFamily="49" charset="0"/>
              </a:rPr>
              <a:t>VARCHAR2(20)</a:t>
            </a:r>
            <a:r>
              <a:rPr lang="en-US" b="1" kern="0" dirty="0" smtClean="0">
                <a:latin typeface="Courier New" pitchFamily="49" charset="0"/>
                <a:ea typeface="Arial Unicode MS" pitchFamily="34" charset="-128"/>
                <a:cs typeface="Courier New" pitchFamily="49" charset="0"/>
              </a:rPr>
              <a:t>, LAST_NAME </a:t>
            </a:r>
            <a:r>
              <a:rPr lang="en-US" b="1" kern="0" dirty="0" smtClean="0">
                <a:solidFill>
                  <a:srgbClr val="9E3039"/>
                </a:solidFill>
                <a:latin typeface="Courier New" pitchFamily="49" charset="0"/>
                <a:ea typeface="Arial Unicode MS" pitchFamily="34" charset="-128"/>
                <a:cs typeface="Courier New" pitchFamily="49" charset="0"/>
              </a:rPr>
              <a:t>VARCHAR2(20)</a:t>
            </a:r>
            <a:r>
              <a:rPr lang="en-US" b="1" kern="0" dirty="0" smtClean="0">
                <a:latin typeface="Courier New" pitchFamily="49" charset="0"/>
                <a:ea typeface="Arial Unicode MS" pitchFamily="34" charset="-128"/>
                <a:cs typeface="Courier New" pitchFamily="49" charset="0"/>
              </a:rPr>
              <a:t>,</a:t>
            </a:r>
          </a:p>
          <a:p>
            <a:pPr fontAlgn="base">
              <a:spcBef>
                <a:spcPts val="600"/>
              </a:spcBef>
              <a:spcAft>
                <a:spcPct val="0"/>
              </a:spcAft>
              <a:buClr>
                <a:srgbClr val="F0AB00"/>
              </a:buClr>
              <a:buSzPct val="80000"/>
            </a:pPr>
            <a:r>
              <a:rPr lang="en-US" sz="1800" b="1" kern="0" dirty="0" smtClean="0">
                <a:latin typeface="Courier New" pitchFamily="49" charset="0"/>
                <a:ea typeface="Arial Unicode MS" pitchFamily="34" charset="-128"/>
                <a:cs typeface="Courier New" pitchFamily="49" charset="0"/>
              </a:rPr>
              <a:t>SCHOLARSHIP </a:t>
            </a:r>
            <a:r>
              <a:rPr lang="en-US" sz="1800" b="1" kern="0" dirty="0" smtClean="0">
                <a:solidFill>
                  <a:srgbClr val="9E3039"/>
                </a:solidFill>
                <a:latin typeface="Courier New" pitchFamily="49" charset="0"/>
                <a:ea typeface="Arial Unicode MS" pitchFamily="34" charset="-128"/>
                <a:cs typeface="Courier New" pitchFamily="49" charset="0"/>
              </a:rPr>
              <a:t>NUMBER(10,2)</a:t>
            </a:r>
            <a:r>
              <a:rPr lang="en-US" sz="1800" b="1" kern="0" dirty="0" smtClean="0">
                <a:latin typeface="Courier New" pitchFamily="49" charset="0"/>
                <a:ea typeface="Arial Unicode MS" pitchFamily="34" charset="-128"/>
                <a:cs typeface="Courier New" pitchFamily="49" charset="0"/>
              </a:rPr>
              <a:t>, REGULAR_FORM </a:t>
            </a:r>
            <a:r>
              <a:rPr lang="en-US" sz="1800" b="1" kern="0" dirty="0" smtClean="0">
                <a:solidFill>
                  <a:srgbClr val="9E3039"/>
                </a:solidFill>
                <a:latin typeface="Courier New" pitchFamily="49" charset="0"/>
                <a:ea typeface="Arial Unicode MS" pitchFamily="34" charset="-128"/>
                <a:cs typeface="Courier New" pitchFamily="49" charset="0"/>
              </a:rPr>
              <a:t>NUMBER(1)</a:t>
            </a:r>
            <a:r>
              <a:rPr lang="en-US" sz="1800" b="1" kern="0" dirty="0" smtClean="0">
                <a:latin typeface="Courier New" pitchFamily="49" charset="0"/>
                <a:ea typeface="Arial Unicode MS" pitchFamily="34" charset="-128"/>
                <a:cs typeface="Courier New" pitchFamily="49" charset="0"/>
              </a:rPr>
              <a:t>,</a:t>
            </a:r>
          </a:p>
          <a:p>
            <a:pPr fontAlgn="base">
              <a:spcBef>
                <a:spcPts val="600"/>
              </a:spcBef>
              <a:spcAft>
                <a:spcPct val="0"/>
              </a:spcAft>
              <a:buClr>
                <a:srgbClr val="F0AB00"/>
              </a:buClr>
              <a:buSzPct val="80000"/>
            </a:pPr>
            <a:r>
              <a:rPr lang="en-US" b="1" kern="0" dirty="0" smtClean="0">
                <a:latin typeface="Courier New" pitchFamily="49" charset="0"/>
                <a:ea typeface="Arial Unicode MS" pitchFamily="34" charset="-128"/>
                <a:cs typeface="Courier New" pitchFamily="49" charset="0"/>
              </a:rPr>
              <a:t>REGISTERED_DATE </a:t>
            </a:r>
            <a:r>
              <a:rPr lang="en-US" b="1" kern="0" dirty="0" smtClean="0">
                <a:solidFill>
                  <a:srgbClr val="9E3039"/>
                </a:solidFill>
                <a:latin typeface="Courier New" pitchFamily="49" charset="0"/>
                <a:ea typeface="Arial Unicode MS" pitchFamily="34" charset="-128"/>
                <a:cs typeface="Courier New" pitchFamily="49" charset="0"/>
              </a:rPr>
              <a:t>DATE</a:t>
            </a:r>
            <a:r>
              <a:rPr lang="en-US" b="1" kern="0" dirty="0" smtClean="0">
                <a:latin typeface="Courier New" pitchFamily="49" charset="0"/>
                <a:ea typeface="Arial Unicode MS" pitchFamily="34" charset="-128"/>
                <a:cs typeface="Courier New" pitchFamily="49" charset="0"/>
              </a:rPr>
              <a:t>, CREDITS </a:t>
            </a:r>
            <a:r>
              <a:rPr lang="en-US" b="1" kern="0" dirty="0" smtClean="0">
                <a:solidFill>
                  <a:srgbClr val="9E3039"/>
                </a:solidFill>
                <a:latin typeface="Courier New" pitchFamily="49" charset="0"/>
                <a:ea typeface="Arial Unicode MS" pitchFamily="34" charset="-128"/>
                <a:cs typeface="Courier New" pitchFamily="49" charset="0"/>
              </a:rPr>
              <a:t>NUMBER(3,0),</a:t>
            </a:r>
          </a:p>
          <a:p>
            <a:pPr fontAlgn="base">
              <a:spcBef>
                <a:spcPts val="600"/>
              </a:spcBef>
              <a:spcAft>
                <a:spcPct val="0"/>
              </a:spcAft>
              <a:buClr>
                <a:srgbClr val="F0AB00"/>
              </a:buClr>
              <a:buSzPct val="80000"/>
            </a:pPr>
            <a:r>
              <a:rPr lang="en-US" b="1" kern="0" dirty="0" smtClean="0">
                <a:solidFill>
                  <a:srgbClr val="9E3039"/>
                </a:solidFill>
                <a:latin typeface="Courier New" pitchFamily="49" charset="0"/>
                <a:ea typeface="Arial Unicode MS" pitchFamily="34" charset="-128"/>
                <a:cs typeface="Courier New" pitchFamily="49" charset="0"/>
              </a:rPr>
              <a:t>CONSTRAINT </a:t>
            </a:r>
            <a:r>
              <a:rPr lang="en-US" b="1" kern="0" dirty="0" smtClean="0">
                <a:latin typeface="Courier New" pitchFamily="49" charset="0"/>
                <a:ea typeface="Arial Unicode MS" pitchFamily="34" charset="-128"/>
                <a:cs typeface="Courier New" pitchFamily="49" charset="0"/>
              </a:rPr>
              <a:t>PK </a:t>
            </a:r>
            <a:r>
              <a:rPr lang="en-US" b="1" kern="0" dirty="0" smtClean="0">
                <a:solidFill>
                  <a:srgbClr val="9E3039"/>
                </a:solidFill>
                <a:latin typeface="Courier New" pitchFamily="49" charset="0"/>
                <a:ea typeface="Arial Unicode MS" pitchFamily="34" charset="-128"/>
                <a:cs typeface="Courier New" pitchFamily="49" charset="0"/>
              </a:rPr>
              <a:t>PRIMARY KEY</a:t>
            </a:r>
            <a:r>
              <a:rPr lang="en-US" b="1" kern="0" dirty="0" smtClean="0">
                <a:latin typeface="Courier New" pitchFamily="49" charset="0"/>
                <a:ea typeface="Arial Unicode MS" pitchFamily="34" charset="-128"/>
                <a:cs typeface="Courier New" pitchFamily="49" charset="0"/>
              </a:rPr>
              <a:t>(FN)</a:t>
            </a:r>
            <a:r>
              <a:rPr lang="en-US" b="1" kern="0" dirty="0">
                <a:latin typeface="Courier New" pitchFamily="49" charset="0"/>
                <a:ea typeface="Arial Unicode MS" pitchFamily="34" charset="-128"/>
                <a:cs typeface="Courier New" pitchFamily="49" charset="0"/>
              </a:rPr>
              <a:t>)</a:t>
            </a:r>
            <a:r>
              <a:rPr lang="en-US" b="1" kern="0" dirty="0" smtClean="0">
                <a:latin typeface="Courier New" pitchFamily="49" charset="0"/>
                <a:ea typeface="Arial Unicode MS" pitchFamily="34" charset="-128"/>
                <a:cs typeface="Courier New" pitchFamily="49" charset="0"/>
              </a:rPr>
              <a:t> </a:t>
            </a:r>
            <a:endParaRPr lang="en-US" b="1" kern="0" dirty="0">
              <a:latin typeface="Courier New" pitchFamily="49" charset="0"/>
              <a:ea typeface="Arial Unicode MS" pitchFamily="34" charset="-128"/>
              <a:cs typeface="Courier New" pitchFamily="49" charset="0"/>
            </a:endParaRPr>
          </a:p>
        </p:txBody>
      </p:sp>
      <p:sp>
        <p:nvSpPr>
          <p:cNvPr id="6" name="TextBox 5"/>
          <p:cNvSpPr txBox="1"/>
          <p:nvPr/>
        </p:nvSpPr>
        <p:spPr>
          <a:xfrm>
            <a:off x="342900" y="4254500"/>
            <a:ext cx="8280400" cy="566822"/>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800" b="1" kern="0" dirty="0" smtClean="0">
                <a:solidFill>
                  <a:srgbClr val="9E3039"/>
                </a:solidFill>
                <a:latin typeface="Courier New" pitchFamily="49" charset="0"/>
                <a:ea typeface="Arial Unicode MS" pitchFamily="34" charset="-128"/>
                <a:cs typeface="Courier New" pitchFamily="49" charset="0"/>
              </a:rPr>
              <a:t>SELECT</a:t>
            </a:r>
            <a:r>
              <a:rPr lang="en-US" sz="1800" b="1" kern="0" dirty="0" smtClean="0">
                <a:latin typeface="Courier New" pitchFamily="49" charset="0"/>
                <a:ea typeface="Arial Unicode MS" pitchFamily="34" charset="-128"/>
                <a:cs typeface="Courier New" pitchFamily="49" charset="0"/>
              </a:rPr>
              <a:t> * </a:t>
            </a:r>
            <a:r>
              <a:rPr lang="en-US" sz="1800" b="1" kern="0" dirty="0" smtClean="0">
                <a:solidFill>
                  <a:srgbClr val="9E3039"/>
                </a:solidFill>
                <a:latin typeface="Courier New" pitchFamily="49" charset="0"/>
                <a:ea typeface="Arial Unicode MS" pitchFamily="34" charset="-128"/>
                <a:cs typeface="Courier New" pitchFamily="49" charset="0"/>
              </a:rPr>
              <a:t>FROM</a:t>
            </a:r>
            <a:r>
              <a:rPr lang="en-US" sz="1800" b="1" kern="0" dirty="0" smtClean="0">
                <a:latin typeface="Courier New" pitchFamily="49" charset="0"/>
                <a:ea typeface="Arial Unicode MS" pitchFamily="34" charset="-128"/>
                <a:cs typeface="Courier New" pitchFamily="49" charset="0"/>
              </a:rPr>
              <a:t> STUDENTS </a:t>
            </a:r>
          </a:p>
          <a:p>
            <a:pPr fontAlgn="base">
              <a:spcBef>
                <a:spcPts val="100"/>
              </a:spcBef>
              <a:spcAft>
                <a:spcPct val="0"/>
              </a:spcAft>
              <a:buClr>
                <a:srgbClr val="F0AB00"/>
              </a:buClr>
              <a:buSzPct val="80000"/>
            </a:pPr>
            <a:r>
              <a:rPr lang="en-US" sz="1800" b="1" kern="0" dirty="0" smtClean="0">
                <a:solidFill>
                  <a:srgbClr val="9E3039"/>
                </a:solidFill>
                <a:latin typeface="Courier New" pitchFamily="49" charset="0"/>
                <a:ea typeface="Arial Unicode MS" pitchFamily="34" charset="-128"/>
                <a:cs typeface="Courier New" pitchFamily="49" charset="0"/>
              </a:rPr>
              <a:t>WHERE</a:t>
            </a:r>
            <a:r>
              <a:rPr lang="en-US" sz="1800" b="1" kern="0" dirty="0" smtClean="0">
                <a:latin typeface="Courier New" pitchFamily="49" charset="0"/>
                <a:ea typeface="Arial Unicode MS" pitchFamily="34" charset="-128"/>
                <a:cs typeface="Courier New" pitchFamily="49" charset="0"/>
              </a:rPr>
              <a:t> CREDITS &gt; 20 </a:t>
            </a:r>
            <a:r>
              <a:rPr lang="en-US" sz="1800" b="1" kern="0" dirty="0" smtClean="0">
                <a:solidFill>
                  <a:srgbClr val="9E3039"/>
                </a:solidFill>
                <a:latin typeface="Courier New" pitchFamily="49" charset="0"/>
                <a:ea typeface="Arial Unicode MS" pitchFamily="34" charset="-128"/>
                <a:cs typeface="Courier New" pitchFamily="49" charset="0"/>
              </a:rPr>
              <a:t>AND</a:t>
            </a:r>
            <a:r>
              <a:rPr lang="en-US" sz="1800" b="1" kern="0" dirty="0" smtClean="0">
                <a:latin typeface="Courier New" pitchFamily="49" charset="0"/>
                <a:ea typeface="Arial Unicode MS" pitchFamily="34" charset="-128"/>
                <a:cs typeface="Courier New" pitchFamily="49" charset="0"/>
              </a:rPr>
              <a:t> REGULAR_FORM</a:t>
            </a:r>
            <a:r>
              <a:rPr lang="en-US" b="1" kern="0" dirty="0" smtClean="0">
                <a:solidFill>
                  <a:srgbClr val="9E3039"/>
                </a:solidFill>
                <a:latin typeface="Courier New" pitchFamily="49" charset="0"/>
                <a:ea typeface="Arial Unicode MS" pitchFamily="34" charset="-128"/>
                <a:cs typeface="Courier New" pitchFamily="49" charset="0"/>
              </a:rPr>
              <a:t>=</a:t>
            </a:r>
            <a:r>
              <a:rPr lang="en-US" sz="1800" b="1" kern="0" dirty="0" smtClean="0">
                <a:latin typeface="Courier New" pitchFamily="49" charset="0"/>
                <a:ea typeface="Arial Unicode MS" pitchFamily="34" charset="-128"/>
                <a:cs typeface="Courier New" pitchFamily="49" charset="0"/>
              </a:rPr>
              <a:t>0</a:t>
            </a:r>
          </a:p>
        </p:txBody>
      </p:sp>
      <p:graphicFrame>
        <p:nvGraphicFramePr>
          <p:cNvPr id="7" name="Table 6"/>
          <p:cNvGraphicFramePr>
            <a:graphicFrameLocks noGrp="1"/>
          </p:cNvGraphicFramePr>
          <p:nvPr>
            <p:extLst>
              <p:ext uri="{D42A27DB-BD31-4B8C-83A1-F6EECF244321}">
                <p14:modId xmlns:p14="http://schemas.microsoft.com/office/powerpoint/2010/main" val="4275853995"/>
              </p:ext>
            </p:extLst>
          </p:nvPr>
        </p:nvGraphicFramePr>
        <p:xfrm>
          <a:off x="274378" y="5001399"/>
          <a:ext cx="8417443" cy="980440"/>
        </p:xfrm>
        <a:graphic>
          <a:graphicData uri="http://schemas.openxmlformats.org/drawingml/2006/table">
            <a:tbl>
              <a:tblPr firstRow="1" bandRow="1">
                <a:tableStyleId>{6E25E649-3F16-4E02-A733-19D2CDBF48F0}</a:tableStyleId>
              </a:tblPr>
              <a:tblGrid>
                <a:gridCol w="848214"/>
                <a:gridCol w="1423273"/>
                <a:gridCol w="1335988"/>
                <a:gridCol w="1202492"/>
                <a:gridCol w="1202492"/>
                <a:gridCol w="1441557"/>
                <a:gridCol w="963427"/>
              </a:tblGrid>
              <a:tr h="370840">
                <a:tc>
                  <a:txBody>
                    <a:bodyPr/>
                    <a:lstStyle/>
                    <a:p>
                      <a:pPr algn="ctr"/>
                      <a:r>
                        <a:rPr lang="en-US" sz="1700" dirty="0" smtClean="0"/>
                        <a:t>FN</a:t>
                      </a:r>
                      <a:endParaRPr lang="en-US" sz="1700" dirty="0"/>
                    </a:p>
                  </a:txBody>
                  <a:tcPr anchor="ctr"/>
                </a:tc>
                <a:tc>
                  <a:txBody>
                    <a:bodyPr/>
                    <a:lstStyle/>
                    <a:p>
                      <a:pPr algn="ctr"/>
                      <a:r>
                        <a:rPr lang="en-US" sz="1700" dirty="0" smtClean="0"/>
                        <a:t>FIRST_</a:t>
                      </a:r>
                      <a:endParaRPr lang="bg-BG" sz="1700" dirty="0" smtClean="0"/>
                    </a:p>
                    <a:p>
                      <a:pPr algn="ctr"/>
                      <a:r>
                        <a:rPr lang="en-US" sz="1700" dirty="0" smtClean="0"/>
                        <a:t>NAME</a:t>
                      </a:r>
                      <a:endParaRPr lang="en-US" sz="1700" dirty="0"/>
                    </a:p>
                  </a:txBody>
                  <a:tcPr anchor="ctr"/>
                </a:tc>
                <a:tc>
                  <a:txBody>
                    <a:bodyPr/>
                    <a:lstStyle/>
                    <a:p>
                      <a:pPr algn="ctr"/>
                      <a:r>
                        <a:rPr lang="en-US" sz="1700" dirty="0" smtClean="0"/>
                        <a:t>LAST_</a:t>
                      </a:r>
                      <a:endParaRPr lang="bg-BG" sz="1700" dirty="0" smtClean="0"/>
                    </a:p>
                    <a:p>
                      <a:pPr algn="ctr"/>
                      <a:r>
                        <a:rPr lang="en-US" sz="1700" dirty="0" smtClean="0"/>
                        <a:t>NAME</a:t>
                      </a:r>
                      <a:endParaRPr lang="en-US" sz="1700" dirty="0"/>
                    </a:p>
                  </a:txBody>
                  <a:tcPr anchor="ctr"/>
                </a:tc>
                <a:tc>
                  <a:txBody>
                    <a:bodyPr/>
                    <a:lstStyle/>
                    <a:p>
                      <a:pPr algn="ctr"/>
                      <a:r>
                        <a:rPr lang="en-US" sz="1700" dirty="0" smtClean="0"/>
                        <a:t>Scholarship</a:t>
                      </a:r>
                      <a:endParaRPr lang="en-US" sz="1700" dirty="0"/>
                    </a:p>
                  </a:txBody>
                  <a:tcPr anchor="ctr"/>
                </a:tc>
                <a:tc>
                  <a:txBody>
                    <a:bodyPr/>
                    <a:lstStyle/>
                    <a:p>
                      <a:pPr algn="ctr"/>
                      <a:r>
                        <a:rPr lang="en-US" sz="1700" dirty="0" smtClean="0"/>
                        <a:t>Regular form</a:t>
                      </a:r>
                      <a:endParaRPr lang="en-US" sz="1700" dirty="0"/>
                    </a:p>
                  </a:txBody>
                  <a:tcPr anchor="ctr"/>
                </a:tc>
                <a:tc>
                  <a:txBody>
                    <a:bodyPr/>
                    <a:lstStyle/>
                    <a:p>
                      <a:pPr algn="ctr"/>
                      <a:r>
                        <a:rPr lang="en-US" sz="1700" dirty="0" err="1" smtClean="0"/>
                        <a:t>Registered_date</a:t>
                      </a:r>
                      <a:endParaRPr lang="en-US" sz="1700" dirty="0"/>
                    </a:p>
                  </a:txBody>
                  <a:tcPr anchor="ctr"/>
                </a:tc>
                <a:tc>
                  <a:txBody>
                    <a:bodyPr/>
                    <a:lstStyle/>
                    <a:p>
                      <a:pPr algn="ctr"/>
                      <a:r>
                        <a:rPr lang="en-US" sz="1700" dirty="0" smtClean="0"/>
                        <a:t>Credits</a:t>
                      </a:r>
                      <a:endParaRPr lang="en-US" sz="1700" dirty="0"/>
                    </a:p>
                  </a:txBody>
                  <a:tcPr anchor="ctr"/>
                </a:tc>
              </a:tr>
              <a:tr h="370840">
                <a:tc>
                  <a:txBody>
                    <a:bodyPr/>
                    <a:lstStyle/>
                    <a:p>
                      <a:r>
                        <a:rPr lang="en-US" sz="1700" dirty="0" smtClean="0"/>
                        <a:t>1134</a:t>
                      </a:r>
                      <a:endParaRPr lang="en-US" sz="1700" dirty="0"/>
                    </a:p>
                  </a:txBody>
                  <a:tcPr/>
                </a:tc>
                <a:tc>
                  <a:txBody>
                    <a:bodyPr/>
                    <a:lstStyle/>
                    <a:p>
                      <a:r>
                        <a:rPr lang="bg-BG" sz="1700" dirty="0" smtClean="0"/>
                        <a:t>Ирена</a:t>
                      </a:r>
                      <a:endParaRPr lang="en-US" sz="1700" dirty="0"/>
                    </a:p>
                  </a:txBody>
                  <a:tcPr/>
                </a:tc>
                <a:tc>
                  <a:txBody>
                    <a:bodyPr/>
                    <a:lstStyle/>
                    <a:p>
                      <a:r>
                        <a:rPr lang="bg-BG" sz="1700" dirty="0" smtClean="0"/>
                        <a:t>Якимова</a:t>
                      </a:r>
                      <a:endParaRPr lang="en-US" sz="1700" dirty="0"/>
                    </a:p>
                  </a:txBody>
                  <a:tcPr/>
                </a:tc>
                <a:tc>
                  <a:txBody>
                    <a:bodyPr/>
                    <a:lstStyle/>
                    <a:p>
                      <a:pPr algn="ctr"/>
                      <a:r>
                        <a:rPr lang="bg-BG" sz="1700" dirty="0" smtClean="0"/>
                        <a:t>0</a:t>
                      </a:r>
                      <a:endParaRPr lang="en-US" sz="1700" dirty="0"/>
                    </a:p>
                  </a:txBody>
                  <a:tcPr/>
                </a:tc>
                <a:tc>
                  <a:txBody>
                    <a:bodyPr/>
                    <a:lstStyle/>
                    <a:p>
                      <a:pPr algn="ctr"/>
                      <a:r>
                        <a:rPr lang="en-US" sz="1700" dirty="0" smtClean="0"/>
                        <a:t>0</a:t>
                      </a:r>
                      <a:endParaRPr lang="en-US" sz="1700" dirty="0"/>
                    </a:p>
                  </a:txBody>
                  <a:tcPr/>
                </a:tc>
                <a:tc>
                  <a:txBody>
                    <a:bodyPr/>
                    <a:lstStyle/>
                    <a:p>
                      <a:r>
                        <a:rPr lang="bg-BG" sz="1700" dirty="0" smtClean="0"/>
                        <a:t>30.09.2011</a:t>
                      </a:r>
                      <a:endParaRPr lang="en-US" sz="1700" dirty="0"/>
                    </a:p>
                  </a:txBody>
                  <a:tcPr/>
                </a:tc>
                <a:tc>
                  <a:txBody>
                    <a:bodyPr/>
                    <a:lstStyle/>
                    <a:p>
                      <a:r>
                        <a:rPr lang="bg-BG" sz="1700" dirty="0" smtClean="0"/>
                        <a:t>25</a:t>
                      </a:r>
                      <a:endParaRPr lang="en-US" sz="1700" dirty="0"/>
                    </a:p>
                  </a:txBody>
                  <a:tcPr/>
                </a:tc>
              </a:tr>
            </a:tbl>
          </a:graphicData>
        </a:graphic>
      </p:graphicFrame>
      <p:sp>
        <p:nvSpPr>
          <p:cNvPr id="9" name="Rounded Rectangle 8"/>
          <p:cNvSpPr/>
          <p:nvPr/>
        </p:nvSpPr>
        <p:spPr bwMode="gray">
          <a:xfrm>
            <a:off x="8788400" y="1320799"/>
            <a:ext cx="292100" cy="1794371"/>
          </a:xfrm>
          <a:prstGeom prst="roundRect">
            <a:avLst/>
          </a:prstGeom>
          <a:ln w="3175">
            <a:headEnd/>
            <a:tailEnd/>
          </a:ln>
        </p:spPr>
        <p:style>
          <a:lnRef idx="2">
            <a:schemeClr val="accent1"/>
          </a:lnRef>
          <a:fillRef idx="1">
            <a:schemeClr val="lt1"/>
          </a:fillRef>
          <a:effectRef idx="0">
            <a:schemeClr val="accent1"/>
          </a:effectRef>
          <a:fontRef idx="minor">
            <a:schemeClr val="dk1"/>
          </a:fontRef>
        </p:style>
        <p:txBody>
          <a:bodyPr vert="vert270"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b="0" i="0" u="none" strike="noStrike" kern="0" cap="none" spc="300" normalizeH="0" noProof="0" dirty="0" smtClean="0">
                <a:ln>
                  <a:noFill/>
                </a:ln>
                <a:effectLst/>
                <a:uLnTx/>
                <a:uFillTx/>
                <a:ea typeface="Arial Unicode MS" pitchFamily="34" charset="-128"/>
                <a:cs typeface="Arial Unicode MS" pitchFamily="34" charset="-128"/>
              </a:rPr>
              <a:t>DDL</a:t>
            </a:r>
          </a:p>
        </p:txBody>
      </p:sp>
      <p:sp>
        <p:nvSpPr>
          <p:cNvPr id="10" name="Rounded Rectangle 9"/>
          <p:cNvSpPr/>
          <p:nvPr/>
        </p:nvSpPr>
        <p:spPr bwMode="gray">
          <a:xfrm>
            <a:off x="8788400" y="4114800"/>
            <a:ext cx="292100" cy="2070100"/>
          </a:xfrm>
          <a:prstGeom prst="roundRect">
            <a:avLst/>
          </a:prstGeom>
          <a:ln w="3175">
            <a:headEnd/>
            <a:tailEnd/>
          </a:ln>
        </p:spPr>
        <p:style>
          <a:lnRef idx="2">
            <a:schemeClr val="accent1"/>
          </a:lnRef>
          <a:fillRef idx="1">
            <a:schemeClr val="lt1"/>
          </a:fillRef>
          <a:effectRef idx="0">
            <a:schemeClr val="accent1"/>
          </a:effectRef>
          <a:fontRef idx="minor">
            <a:schemeClr val="dk1"/>
          </a:fontRef>
        </p:style>
        <p:txBody>
          <a:bodyPr vert="vert270" lIns="90000" tIns="72000" rIns="90000" bIns="72000" rtlCol="0" anchor="ctr"/>
          <a:lstStyle/>
          <a:p>
            <a:pPr algn="ctr" fontAlgn="base">
              <a:spcBef>
                <a:spcPct val="50000"/>
              </a:spcBef>
              <a:spcAft>
                <a:spcPct val="0"/>
              </a:spcAft>
              <a:buClr>
                <a:srgbClr val="F0AB00"/>
              </a:buClr>
              <a:buSzPct val="80000"/>
            </a:pPr>
            <a:r>
              <a:rPr lang="en-US" kern="0" spc="300" dirty="0" smtClean="0">
                <a:ea typeface="Arial Unicode MS" pitchFamily="34" charset="-128"/>
                <a:cs typeface="Arial Unicode MS" pitchFamily="34" charset="-128"/>
              </a:rPr>
              <a:t>DML(SQL)</a:t>
            </a:r>
            <a:endParaRPr lang="en-US" kern="0" spc="300" dirty="0">
              <a:ea typeface="Arial Unicode MS" pitchFamily="34" charset="-128"/>
              <a:cs typeface="Arial Unicode MS" pitchFamily="34" charset="-128"/>
            </a:endParaRPr>
          </a:p>
        </p:txBody>
      </p:sp>
      <p:graphicFrame>
        <p:nvGraphicFramePr>
          <p:cNvPr id="11" name="Table 10"/>
          <p:cNvGraphicFramePr>
            <a:graphicFrameLocks noGrp="1"/>
          </p:cNvGraphicFramePr>
          <p:nvPr>
            <p:extLst>
              <p:ext uri="{D42A27DB-BD31-4B8C-83A1-F6EECF244321}">
                <p14:modId xmlns:p14="http://schemas.microsoft.com/office/powerpoint/2010/main" val="3352264306"/>
              </p:ext>
            </p:extLst>
          </p:nvPr>
        </p:nvGraphicFramePr>
        <p:xfrm>
          <a:off x="345557" y="3221851"/>
          <a:ext cx="8417443" cy="609600"/>
        </p:xfrm>
        <a:graphic>
          <a:graphicData uri="http://schemas.openxmlformats.org/drawingml/2006/table">
            <a:tbl>
              <a:tblPr firstRow="1" bandRow="1">
                <a:tableStyleId>{6E25E649-3F16-4E02-A733-19D2CDBF48F0}</a:tableStyleId>
              </a:tblPr>
              <a:tblGrid>
                <a:gridCol w="848214"/>
                <a:gridCol w="1423273"/>
                <a:gridCol w="1335988"/>
                <a:gridCol w="1202492"/>
                <a:gridCol w="1202492"/>
                <a:gridCol w="1441557"/>
                <a:gridCol w="963427"/>
              </a:tblGrid>
              <a:tr h="370840">
                <a:tc>
                  <a:txBody>
                    <a:bodyPr/>
                    <a:lstStyle/>
                    <a:p>
                      <a:pPr algn="ctr"/>
                      <a:r>
                        <a:rPr lang="en-US" sz="1700" dirty="0" smtClean="0"/>
                        <a:t>FN</a:t>
                      </a:r>
                      <a:endParaRPr lang="en-US" sz="1700" dirty="0"/>
                    </a:p>
                  </a:txBody>
                  <a:tcPr anchor="ctr"/>
                </a:tc>
                <a:tc>
                  <a:txBody>
                    <a:bodyPr/>
                    <a:lstStyle/>
                    <a:p>
                      <a:pPr algn="ctr"/>
                      <a:r>
                        <a:rPr lang="en-US" sz="1700" dirty="0" smtClean="0"/>
                        <a:t>FIRST_</a:t>
                      </a:r>
                      <a:endParaRPr lang="bg-BG" sz="1700" dirty="0" smtClean="0"/>
                    </a:p>
                    <a:p>
                      <a:pPr algn="ctr"/>
                      <a:r>
                        <a:rPr lang="en-US" sz="1700" dirty="0" smtClean="0"/>
                        <a:t>NAME</a:t>
                      </a:r>
                      <a:endParaRPr lang="en-US" sz="1700" dirty="0"/>
                    </a:p>
                  </a:txBody>
                  <a:tcPr anchor="ctr"/>
                </a:tc>
                <a:tc>
                  <a:txBody>
                    <a:bodyPr/>
                    <a:lstStyle/>
                    <a:p>
                      <a:pPr algn="ctr"/>
                      <a:r>
                        <a:rPr lang="en-US" sz="1700" dirty="0" smtClean="0"/>
                        <a:t>LAST_</a:t>
                      </a:r>
                      <a:endParaRPr lang="bg-BG" sz="1700" dirty="0" smtClean="0"/>
                    </a:p>
                    <a:p>
                      <a:pPr algn="ctr"/>
                      <a:r>
                        <a:rPr lang="en-US" sz="1700" dirty="0" smtClean="0"/>
                        <a:t>NAME</a:t>
                      </a:r>
                      <a:endParaRPr lang="en-US" sz="1700" dirty="0"/>
                    </a:p>
                  </a:txBody>
                  <a:tcPr anchor="ctr"/>
                </a:tc>
                <a:tc>
                  <a:txBody>
                    <a:bodyPr/>
                    <a:lstStyle/>
                    <a:p>
                      <a:pPr algn="ctr"/>
                      <a:r>
                        <a:rPr lang="en-US" sz="1700" dirty="0" smtClean="0"/>
                        <a:t>Scholarship</a:t>
                      </a:r>
                      <a:endParaRPr lang="en-US" sz="1700" dirty="0"/>
                    </a:p>
                  </a:txBody>
                  <a:tcPr anchor="ctr"/>
                </a:tc>
                <a:tc>
                  <a:txBody>
                    <a:bodyPr/>
                    <a:lstStyle/>
                    <a:p>
                      <a:pPr algn="ctr"/>
                      <a:r>
                        <a:rPr lang="en-US" sz="1700" dirty="0" smtClean="0"/>
                        <a:t>Regular form</a:t>
                      </a:r>
                      <a:endParaRPr lang="en-US" sz="1700" dirty="0"/>
                    </a:p>
                  </a:txBody>
                  <a:tcPr anchor="ctr"/>
                </a:tc>
                <a:tc>
                  <a:txBody>
                    <a:bodyPr/>
                    <a:lstStyle/>
                    <a:p>
                      <a:pPr algn="ctr"/>
                      <a:r>
                        <a:rPr lang="en-US" sz="1700" dirty="0" err="1" smtClean="0"/>
                        <a:t>Registered_date</a:t>
                      </a:r>
                      <a:endParaRPr lang="en-US" sz="1700" dirty="0"/>
                    </a:p>
                  </a:txBody>
                  <a:tcPr anchor="ctr"/>
                </a:tc>
                <a:tc>
                  <a:txBody>
                    <a:bodyPr/>
                    <a:lstStyle/>
                    <a:p>
                      <a:pPr algn="ctr"/>
                      <a:r>
                        <a:rPr lang="en-US" sz="1700" dirty="0" smtClean="0"/>
                        <a:t>Credits</a:t>
                      </a:r>
                      <a:endParaRPr lang="en-US" sz="1700" dirty="0"/>
                    </a:p>
                  </a:txBody>
                  <a:tcPr anchor="ctr"/>
                </a:tc>
              </a:tr>
            </a:tbl>
          </a:graphicData>
        </a:graphic>
      </p:graphicFrame>
      <p:sp>
        <p:nvSpPr>
          <p:cNvPr id="12" name="TextBox 11"/>
          <p:cNvSpPr txBox="1"/>
          <p:nvPr/>
        </p:nvSpPr>
        <p:spPr>
          <a:xfrm>
            <a:off x="8893546" y="6549102"/>
            <a:ext cx="38868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lumMod val="85000"/>
                  </a:schemeClr>
                </a:solidFill>
                <a:ea typeface="Arial Unicode MS" pitchFamily="34" charset="-128"/>
                <a:cs typeface="Arial Unicode MS" pitchFamily="34" charset="-128"/>
              </a:rPr>
              <a:t>2</a:t>
            </a:r>
            <a:endParaRPr lang="en-US" sz="1800" kern="0" dirty="0" smtClean="0">
              <a:solidFill>
                <a:schemeClr val="bg1">
                  <a:lumMod val="85000"/>
                </a:schemeClr>
              </a:solidFill>
              <a:ea typeface="Arial Unicode MS" pitchFamily="34" charset="-128"/>
              <a:cs typeface="Arial Unicode MS" pitchFamily="34" charset="-128"/>
            </a:endParaRPr>
          </a:p>
        </p:txBody>
      </p:sp>
    </p:spTree>
    <p:extLst>
      <p:ext uri="{BB962C8B-B14F-4D97-AF65-F5344CB8AC3E}">
        <p14:creationId xmlns:p14="http://schemas.microsoft.com/office/powerpoint/2010/main" val="2326536509"/>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Основи на базите от данни</a:t>
            </a:r>
            <a:r>
              <a:rPr lang="en-US" dirty="0"/>
              <a:t/>
            </a:r>
            <a:br>
              <a:rPr lang="en-US" dirty="0"/>
            </a:br>
            <a:r>
              <a:rPr lang="en-US" sz="2000" b="0" dirty="0" smtClean="0"/>
              <a:t>VIII – INNER JOIN</a:t>
            </a:r>
            <a:endParaRPr lang="en-US" dirty="0"/>
          </a:p>
        </p:txBody>
      </p:sp>
      <p:sp>
        <p:nvSpPr>
          <p:cNvPr id="3" name="TextBox 2"/>
          <p:cNvSpPr txBox="1"/>
          <p:nvPr/>
        </p:nvSpPr>
        <p:spPr>
          <a:xfrm>
            <a:off x="342900" y="1422400"/>
            <a:ext cx="8648700" cy="830997"/>
          </a:xfrm>
          <a:prstGeom prst="rect">
            <a:avLst/>
          </a:prstGeom>
          <a:noFill/>
          <a:ln>
            <a:noFill/>
          </a:ln>
        </p:spPr>
        <p:txBody>
          <a:bodyPr wrap="square" lIns="0" tIns="0" rIns="0" bIns="0" rtlCol="0">
            <a:spAutoFit/>
          </a:bodyPr>
          <a:lstStyle/>
          <a:p>
            <a:pPr fontAlgn="base">
              <a:spcBef>
                <a:spcPts val="600"/>
              </a:spcBef>
              <a:spcAft>
                <a:spcPct val="0"/>
              </a:spcAft>
              <a:buClr>
                <a:srgbClr val="F0AB00"/>
              </a:buClr>
              <a:buSzPct val="80000"/>
            </a:pPr>
            <a:r>
              <a:rPr lang="en-US" b="1" kern="0" dirty="0" smtClean="0">
                <a:solidFill>
                  <a:srgbClr val="9E3039"/>
                </a:solidFill>
                <a:latin typeface="Courier New" pitchFamily="49" charset="0"/>
                <a:ea typeface="Arial Unicode MS" pitchFamily="34" charset="-128"/>
                <a:cs typeface="Courier New" pitchFamily="49" charset="0"/>
              </a:rPr>
              <a:t>SELECT </a:t>
            </a:r>
            <a:r>
              <a:rPr lang="en-US" b="1" kern="0" dirty="0" smtClean="0">
                <a:latin typeface="Courier New" pitchFamily="49" charset="0"/>
                <a:ea typeface="Arial Unicode MS" pitchFamily="34" charset="-128"/>
                <a:cs typeface="Courier New" pitchFamily="49" charset="0"/>
              </a:rPr>
              <a:t>STUDENTS.FIRST_NAME, DEPARTMENTS.NAME </a:t>
            </a:r>
            <a:r>
              <a:rPr lang="en-US" b="1" kern="0" dirty="0">
                <a:solidFill>
                  <a:srgbClr val="9E3039"/>
                </a:solidFill>
                <a:latin typeface="Courier New" pitchFamily="49" charset="0"/>
                <a:ea typeface="Arial Unicode MS" pitchFamily="34" charset="-128"/>
                <a:cs typeface="Courier New" pitchFamily="49" charset="0"/>
              </a:rPr>
              <a:t>AS</a:t>
            </a:r>
            <a:r>
              <a:rPr lang="en-US" b="1" kern="0" dirty="0" smtClean="0">
                <a:latin typeface="Courier New" pitchFamily="49" charset="0"/>
                <a:ea typeface="Arial Unicode MS" pitchFamily="34" charset="-128"/>
                <a:cs typeface="Courier New" pitchFamily="49" charset="0"/>
              </a:rPr>
              <a:t> DEP_NAME, STUDENTS.CREDIT </a:t>
            </a:r>
            <a:r>
              <a:rPr lang="en-US" b="1" kern="0" dirty="0" smtClean="0">
                <a:solidFill>
                  <a:srgbClr val="9E3039"/>
                </a:solidFill>
                <a:latin typeface="Courier New" pitchFamily="49" charset="0"/>
                <a:ea typeface="Arial Unicode MS" pitchFamily="34" charset="-128"/>
                <a:cs typeface="Courier New" pitchFamily="49" charset="0"/>
              </a:rPr>
              <a:t>FROM </a:t>
            </a:r>
            <a:r>
              <a:rPr lang="en-US" b="1" kern="0" dirty="0" smtClean="0">
                <a:latin typeface="Courier New" pitchFamily="49" charset="0"/>
                <a:ea typeface="Arial Unicode MS" pitchFamily="34" charset="-128"/>
                <a:cs typeface="Courier New" pitchFamily="49" charset="0"/>
              </a:rPr>
              <a:t>STUDENTS </a:t>
            </a:r>
            <a:r>
              <a:rPr lang="en-US" b="1" kern="0" dirty="0">
                <a:solidFill>
                  <a:srgbClr val="9E3039"/>
                </a:solidFill>
                <a:latin typeface="Courier New" pitchFamily="49" charset="0"/>
                <a:ea typeface="Arial Unicode MS" pitchFamily="34" charset="-128"/>
                <a:cs typeface="Courier New" pitchFamily="49" charset="0"/>
              </a:rPr>
              <a:t>INNER JOIN </a:t>
            </a:r>
            <a:r>
              <a:rPr lang="en-US" b="1" kern="0" dirty="0" smtClean="0">
                <a:latin typeface="Courier New" pitchFamily="49" charset="0"/>
                <a:ea typeface="Arial Unicode MS" pitchFamily="34" charset="-128"/>
                <a:cs typeface="Courier New" pitchFamily="49" charset="0"/>
              </a:rPr>
              <a:t>DEPARTMENT </a:t>
            </a:r>
            <a:r>
              <a:rPr lang="en-US" b="1" kern="0" dirty="0">
                <a:solidFill>
                  <a:srgbClr val="9E3039"/>
                </a:solidFill>
                <a:latin typeface="Courier New" pitchFamily="49" charset="0"/>
                <a:ea typeface="Arial Unicode MS" pitchFamily="34" charset="-128"/>
                <a:cs typeface="Courier New" pitchFamily="49" charset="0"/>
              </a:rPr>
              <a:t>ON</a:t>
            </a:r>
            <a:r>
              <a:rPr lang="en-US" b="1" kern="0" dirty="0" smtClean="0">
                <a:latin typeface="Courier New" pitchFamily="49" charset="0"/>
                <a:ea typeface="Arial Unicode MS" pitchFamily="34" charset="-128"/>
                <a:cs typeface="Courier New" pitchFamily="49" charset="0"/>
              </a:rPr>
              <a:t> STUDENTS.DEP_ID</a:t>
            </a:r>
            <a:r>
              <a:rPr lang="en-US" b="1" kern="0" dirty="0" smtClean="0">
                <a:solidFill>
                  <a:srgbClr val="9E3039"/>
                </a:solidFill>
                <a:latin typeface="Courier New" pitchFamily="49" charset="0"/>
                <a:ea typeface="Arial Unicode MS" pitchFamily="34" charset="-128"/>
                <a:cs typeface="Courier New" pitchFamily="49" charset="0"/>
              </a:rPr>
              <a:t>=</a:t>
            </a:r>
            <a:r>
              <a:rPr lang="en-US" b="1" kern="0" dirty="0" smtClean="0">
                <a:latin typeface="Courier New" pitchFamily="49" charset="0"/>
                <a:ea typeface="Arial Unicode MS" pitchFamily="34" charset="-128"/>
                <a:cs typeface="Courier New" pitchFamily="49" charset="0"/>
              </a:rPr>
              <a:t>DEPARTMENT.ID</a:t>
            </a:r>
            <a:endParaRPr lang="en-US" b="1" kern="0" dirty="0">
              <a:latin typeface="Courier New" pitchFamily="49" charset="0"/>
              <a:ea typeface="Arial Unicode MS" pitchFamily="34" charset="-128"/>
              <a:cs typeface="Courier New" pitchFamily="49" charset="0"/>
            </a:endParaRPr>
          </a:p>
        </p:txBody>
      </p:sp>
      <p:sp>
        <p:nvSpPr>
          <p:cNvPr id="12" name="TextBox 11"/>
          <p:cNvSpPr txBox="1"/>
          <p:nvPr/>
        </p:nvSpPr>
        <p:spPr>
          <a:xfrm>
            <a:off x="8893546" y="6549102"/>
            <a:ext cx="38868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lumMod val="85000"/>
                  </a:schemeClr>
                </a:solidFill>
                <a:ea typeface="Arial Unicode MS" pitchFamily="34" charset="-128"/>
                <a:cs typeface="Arial Unicode MS" pitchFamily="34" charset="-128"/>
              </a:rPr>
              <a:t>2</a:t>
            </a:r>
            <a:endParaRPr lang="en-US" sz="1800" kern="0" dirty="0" smtClean="0">
              <a:solidFill>
                <a:schemeClr val="bg1">
                  <a:lumMod val="85000"/>
                </a:schemeClr>
              </a:solidFill>
              <a:ea typeface="Arial Unicode MS" pitchFamily="34" charset="-128"/>
              <a:cs typeface="Arial Unicode MS" pitchFamily="34" charset="-128"/>
            </a:endParaRPr>
          </a:p>
        </p:txBody>
      </p:sp>
      <p:graphicFrame>
        <p:nvGraphicFramePr>
          <p:cNvPr id="13" name="Table 12"/>
          <p:cNvGraphicFramePr>
            <a:graphicFrameLocks noGrp="1"/>
          </p:cNvGraphicFramePr>
          <p:nvPr>
            <p:extLst>
              <p:ext uri="{D42A27DB-BD31-4B8C-83A1-F6EECF244321}">
                <p14:modId xmlns:p14="http://schemas.microsoft.com/office/powerpoint/2010/main" val="1863357933"/>
              </p:ext>
            </p:extLst>
          </p:nvPr>
        </p:nvGraphicFramePr>
        <p:xfrm>
          <a:off x="342900" y="2281485"/>
          <a:ext cx="4728474" cy="2323683"/>
        </p:xfrm>
        <a:graphic>
          <a:graphicData uri="http://schemas.openxmlformats.org/drawingml/2006/table">
            <a:tbl>
              <a:tblPr firstRow="1" bandRow="1">
                <a:tableStyleId>{6E25E649-3F16-4E02-A733-19D2CDBF48F0}</a:tableStyleId>
              </a:tblPr>
              <a:tblGrid>
                <a:gridCol w="711200"/>
                <a:gridCol w="698500"/>
                <a:gridCol w="1270000"/>
                <a:gridCol w="1036537"/>
                <a:gridCol w="208280"/>
                <a:gridCol w="803957"/>
              </a:tblGrid>
              <a:tr h="520700">
                <a:tc>
                  <a:txBody>
                    <a:bodyPr/>
                    <a:lstStyle/>
                    <a:p>
                      <a:pPr algn="ctr"/>
                      <a:r>
                        <a:rPr lang="en-US" sz="1800" dirty="0" smtClean="0">
                          <a:latin typeface="Arial Narrow" pitchFamily="34" charset="0"/>
                        </a:rPr>
                        <a:t>DEP_ID</a:t>
                      </a:r>
                      <a:endParaRPr lang="en-US" sz="1800" dirty="0">
                        <a:latin typeface="Arial Narrow" pitchFamily="34" charset="0"/>
                      </a:endParaRPr>
                    </a:p>
                  </a:txBody>
                  <a:tcPr anchor="ctr"/>
                </a:tc>
                <a:tc>
                  <a:txBody>
                    <a:bodyPr/>
                    <a:lstStyle/>
                    <a:p>
                      <a:pPr algn="ctr"/>
                      <a:r>
                        <a:rPr lang="en-US" sz="1800" dirty="0" smtClean="0">
                          <a:latin typeface="Arial Narrow" pitchFamily="34" charset="0"/>
                        </a:rPr>
                        <a:t>FN</a:t>
                      </a:r>
                      <a:endParaRPr lang="en-US" sz="1800" dirty="0">
                        <a:latin typeface="Arial Narrow" pitchFamily="34" charset="0"/>
                      </a:endParaRPr>
                    </a:p>
                  </a:txBody>
                  <a:tcPr anchor="ctr"/>
                </a:tc>
                <a:tc>
                  <a:txBody>
                    <a:bodyPr/>
                    <a:lstStyle/>
                    <a:p>
                      <a:pPr algn="ctr"/>
                      <a:r>
                        <a:rPr lang="en-US" sz="1600" dirty="0" smtClean="0">
                          <a:latin typeface="Arial Narrow" pitchFamily="34" charset="0"/>
                        </a:rPr>
                        <a:t>FIRST_NAME</a:t>
                      </a:r>
                      <a:endParaRPr lang="en-US" sz="1600" dirty="0">
                        <a:latin typeface="Arial Narrow" pitchFamily="34" charset="0"/>
                      </a:endParaRPr>
                    </a:p>
                  </a:txBody>
                  <a:tcPr anchor="ctr"/>
                </a:tc>
                <a:tc>
                  <a:txBody>
                    <a:bodyPr/>
                    <a:lstStyle/>
                    <a:p>
                      <a:pPr algn="ctr"/>
                      <a:r>
                        <a:rPr lang="en-US" sz="1600" dirty="0" smtClean="0">
                          <a:latin typeface="Arial Narrow" pitchFamily="34" charset="0"/>
                        </a:rPr>
                        <a:t>LAST_</a:t>
                      </a:r>
                      <a:endParaRPr lang="bg-BG" sz="1600" dirty="0" smtClean="0">
                        <a:latin typeface="Arial Narrow" pitchFamily="34" charset="0"/>
                      </a:endParaRPr>
                    </a:p>
                    <a:p>
                      <a:pPr algn="ctr"/>
                      <a:r>
                        <a:rPr lang="en-US" sz="1600" dirty="0" smtClean="0">
                          <a:latin typeface="Arial Narrow" pitchFamily="34" charset="0"/>
                        </a:rPr>
                        <a:t>NAME</a:t>
                      </a:r>
                      <a:endParaRPr lang="en-US" sz="1600" dirty="0">
                        <a:latin typeface="Arial Narrow" pitchFamily="34" charset="0"/>
                      </a:endParaRPr>
                    </a:p>
                  </a:txBody>
                  <a:tcPr anchor="ctr"/>
                </a:tc>
                <a:tc>
                  <a:txBody>
                    <a:bodyPr/>
                    <a:lstStyle/>
                    <a:p>
                      <a:r>
                        <a:rPr lang="bg-BG" sz="1800" dirty="0" smtClean="0">
                          <a:latin typeface="Arial Narrow" pitchFamily="34" charset="0"/>
                        </a:rPr>
                        <a:t>…</a:t>
                      </a:r>
                      <a:endParaRPr lang="en-US" sz="1800" dirty="0">
                        <a:latin typeface="Arial Narrow" pitchFamily="34" charset="0"/>
                      </a:endParaRPr>
                    </a:p>
                  </a:txBody>
                  <a:tcPr anchor="ctr"/>
                </a:tc>
                <a:tc>
                  <a:txBody>
                    <a:bodyPr/>
                    <a:lstStyle/>
                    <a:p>
                      <a:pPr algn="ctr"/>
                      <a:r>
                        <a:rPr lang="en-US" sz="1800" baseline="0" dirty="0" err="1" smtClean="0">
                          <a:latin typeface="Arial Narrow" pitchFamily="34" charset="0"/>
                        </a:rPr>
                        <a:t>Cre-dits</a:t>
                      </a:r>
                      <a:endParaRPr lang="en-US" sz="1800" dirty="0">
                        <a:latin typeface="Arial Narrow" pitchFamily="34" charset="0"/>
                      </a:endParaRPr>
                    </a:p>
                  </a:txBody>
                  <a:tcPr anchor="ctr"/>
                </a:tc>
              </a:tr>
              <a:tr h="464403">
                <a:tc>
                  <a:txBody>
                    <a:bodyPr/>
                    <a:lstStyle/>
                    <a:p>
                      <a:r>
                        <a:rPr lang="en-US" sz="1800" dirty="0" smtClean="0">
                          <a:latin typeface="Arial Narrow" pitchFamily="34" charset="0"/>
                        </a:rPr>
                        <a:t>1</a:t>
                      </a:r>
                      <a:endParaRPr lang="en-US" sz="1800" dirty="0">
                        <a:latin typeface="Arial Narrow" pitchFamily="34" charset="0"/>
                      </a:endParaRPr>
                    </a:p>
                  </a:txBody>
                  <a:tcPr/>
                </a:tc>
                <a:tc>
                  <a:txBody>
                    <a:bodyPr/>
                    <a:lstStyle/>
                    <a:p>
                      <a:r>
                        <a:rPr lang="bg-BG" sz="1800" dirty="0" smtClean="0">
                          <a:latin typeface="Arial Narrow" pitchFamily="34" charset="0"/>
                        </a:rPr>
                        <a:t>3123</a:t>
                      </a:r>
                      <a:endParaRPr lang="en-US" sz="1800" dirty="0">
                        <a:latin typeface="Arial Narrow" pitchFamily="34" charset="0"/>
                      </a:endParaRPr>
                    </a:p>
                  </a:txBody>
                  <a:tcPr/>
                </a:tc>
                <a:tc>
                  <a:txBody>
                    <a:bodyPr/>
                    <a:lstStyle/>
                    <a:p>
                      <a:r>
                        <a:rPr lang="bg-BG" sz="1600" dirty="0" smtClean="0">
                          <a:latin typeface="Arial Narrow" pitchFamily="34" charset="0"/>
                        </a:rPr>
                        <a:t>Иван</a:t>
                      </a:r>
                      <a:endParaRPr lang="en-US" sz="1600" dirty="0">
                        <a:latin typeface="Arial Narrow" pitchFamily="34" charset="0"/>
                      </a:endParaRPr>
                    </a:p>
                  </a:txBody>
                  <a:tcPr/>
                </a:tc>
                <a:tc>
                  <a:txBody>
                    <a:bodyPr/>
                    <a:lstStyle/>
                    <a:p>
                      <a:r>
                        <a:rPr lang="bg-BG" sz="1800" dirty="0" smtClean="0">
                          <a:latin typeface="Arial Narrow" pitchFamily="34" charset="0"/>
                        </a:rPr>
                        <a:t>Славов</a:t>
                      </a:r>
                      <a:endParaRPr lang="en-US" sz="1800" dirty="0">
                        <a:latin typeface="Arial Narrow" pitchFamily="34" charset="0"/>
                      </a:endParaRPr>
                    </a:p>
                  </a:txBody>
                  <a:tcPr/>
                </a:tc>
                <a:tc>
                  <a:txBody>
                    <a:bodyPr/>
                    <a:lstStyle/>
                    <a:p>
                      <a:r>
                        <a:rPr lang="bg-BG" sz="1800" dirty="0" smtClean="0">
                          <a:latin typeface="Arial Narrow" pitchFamily="34" charset="0"/>
                        </a:rPr>
                        <a:t>…</a:t>
                      </a:r>
                      <a:endParaRPr lang="en-US" sz="1800" dirty="0">
                        <a:latin typeface="Arial Narrow" pitchFamily="34" charset="0"/>
                      </a:endParaRPr>
                    </a:p>
                  </a:txBody>
                  <a:tcPr/>
                </a:tc>
                <a:tc>
                  <a:txBody>
                    <a:bodyPr/>
                    <a:lstStyle/>
                    <a:p>
                      <a:r>
                        <a:rPr lang="en-US" sz="1800" dirty="0" smtClean="0">
                          <a:latin typeface="Arial Narrow" pitchFamily="34" charset="0"/>
                        </a:rPr>
                        <a:t>35</a:t>
                      </a:r>
                      <a:endParaRPr lang="en-US" sz="1800" dirty="0">
                        <a:latin typeface="Arial Narrow" pitchFamily="34" charset="0"/>
                      </a:endParaRPr>
                    </a:p>
                  </a:txBody>
                  <a:tcPr/>
                </a:tc>
              </a:tr>
              <a:tr h="406400">
                <a:tc>
                  <a:txBody>
                    <a:bodyPr/>
                    <a:lstStyle/>
                    <a:p>
                      <a:r>
                        <a:rPr lang="en-US" sz="1800" dirty="0" smtClean="0">
                          <a:latin typeface="Arial Narrow" pitchFamily="34" charset="0"/>
                        </a:rPr>
                        <a:t>3</a:t>
                      </a:r>
                      <a:endParaRPr lang="en-US" sz="1800" dirty="0">
                        <a:latin typeface="Arial Narrow" pitchFamily="34" charset="0"/>
                      </a:endParaRPr>
                    </a:p>
                  </a:txBody>
                  <a:tcPr/>
                </a:tc>
                <a:tc>
                  <a:txBody>
                    <a:bodyPr/>
                    <a:lstStyle/>
                    <a:p>
                      <a:r>
                        <a:rPr lang="en-US" sz="1800" dirty="0" smtClean="0">
                          <a:latin typeface="Arial Narrow" pitchFamily="34" charset="0"/>
                        </a:rPr>
                        <a:t>3124</a:t>
                      </a:r>
                      <a:endParaRPr lang="en-US" sz="1800" dirty="0">
                        <a:latin typeface="Arial Narrow" pitchFamily="34" charset="0"/>
                      </a:endParaRPr>
                    </a:p>
                  </a:txBody>
                  <a:tcPr/>
                </a:tc>
                <a:tc>
                  <a:txBody>
                    <a:bodyPr/>
                    <a:lstStyle/>
                    <a:p>
                      <a:r>
                        <a:rPr lang="bg-BG" sz="1800" dirty="0" smtClean="0">
                          <a:latin typeface="Arial Narrow" pitchFamily="34" charset="0"/>
                        </a:rPr>
                        <a:t>Станислава</a:t>
                      </a:r>
                      <a:endParaRPr lang="en-US" sz="1800" dirty="0">
                        <a:latin typeface="Arial Narrow" pitchFamily="34" charset="0"/>
                      </a:endParaRPr>
                    </a:p>
                  </a:txBody>
                  <a:tcPr/>
                </a:tc>
                <a:tc>
                  <a:txBody>
                    <a:bodyPr/>
                    <a:lstStyle/>
                    <a:p>
                      <a:r>
                        <a:rPr lang="bg-BG" sz="1800" dirty="0" smtClean="0">
                          <a:latin typeface="Arial Narrow" pitchFamily="34" charset="0"/>
                        </a:rPr>
                        <a:t>Петрова</a:t>
                      </a:r>
                      <a:endParaRPr lang="en-US" sz="1800" dirty="0">
                        <a:latin typeface="Arial Narrow" pitchFamily="34" charset="0"/>
                      </a:endParaRPr>
                    </a:p>
                  </a:txBody>
                  <a:tcPr/>
                </a:tc>
                <a:tc>
                  <a:txBody>
                    <a:bodyPr/>
                    <a:lstStyle/>
                    <a:p>
                      <a:r>
                        <a:rPr lang="bg-BG" sz="1800" dirty="0" smtClean="0">
                          <a:latin typeface="Arial Narrow" pitchFamily="34" charset="0"/>
                        </a:rPr>
                        <a:t>…</a:t>
                      </a:r>
                      <a:endParaRPr lang="en-US" sz="1800" dirty="0">
                        <a:latin typeface="Arial Narrow" pitchFamily="34" charset="0"/>
                      </a:endParaRPr>
                    </a:p>
                  </a:txBody>
                  <a:tcPr/>
                </a:tc>
                <a:tc>
                  <a:txBody>
                    <a:bodyPr/>
                    <a:lstStyle/>
                    <a:p>
                      <a:r>
                        <a:rPr lang="en-US" sz="1800" dirty="0" smtClean="0">
                          <a:latin typeface="Arial Narrow" pitchFamily="34" charset="0"/>
                        </a:rPr>
                        <a:t>20</a:t>
                      </a:r>
                      <a:endParaRPr lang="en-US" sz="1800" dirty="0">
                        <a:latin typeface="Arial Narrow" pitchFamily="34" charset="0"/>
                      </a:endParaRPr>
                    </a:p>
                  </a:txBody>
                  <a:tcPr/>
                </a:tc>
              </a:tr>
              <a:tr h="419100">
                <a:tc>
                  <a:txBody>
                    <a:bodyPr/>
                    <a:lstStyle/>
                    <a:p>
                      <a:r>
                        <a:rPr lang="en-US" sz="1800" dirty="0" smtClean="0">
                          <a:latin typeface="Arial Narrow" pitchFamily="34" charset="0"/>
                        </a:rPr>
                        <a:t>3</a:t>
                      </a:r>
                      <a:endParaRPr lang="en-US" sz="1800" dirty="0">
                        <a:latin typeface="Arial Narrow" pitchFamily="34" charset="0"/>
                      </a:endParaRPr>
                    </a:p>
                  </a:txBody>
                  <a:tcPr/>
                </a:tc>
                <a:tc>
                  <a:txBody>
                    <a:bodyPr/>
                    <a:lstStyle/>
                    <a:p>
                      <a:r>
                        <a:rPr lang="en-US" sz="1800" dirty="0" smtClean="0">
                          <a:latin typeface="Arial Narrow" pitchFamily="34" charset="0"/>
                        </a:rPr>
                        <a:t>1134</a:t>
                      </a:r>
                      <a:endParaRPr lang="en-US" sz="1800" dirty="0">
                        <a:latin typeface="Arial Narrow" pitchFamily="34" charset="0"/>
                      </a:endParaRPr>
                    </a:p>
                  </a:txBody>
                  <a:tcPr/>
                </a:tc>
                <a:tc>
                  <a:txBody>
                    <a:bodyPr/>
                    <a:lstStyle/>
                    <a:p>
                      <a:r>
                        <a:rPr lang="bg-BG" sz="1800" dirty="0" smtClean="0">
                          <a:latin typeface="Arial Narrow" pitchFamily="34" charset="0"/>
                        </a:rPr>
                        <a:t>Ирена</a:t>
                      </a:r>
                      <a:endParaRPr lang="en-US" sz="1800" dirty="0">
                        <a:latin typeface="Arial Narrow" pitchFamily="34" charset="0"/>
                      </a:endParaRPr>
                    </a:p>
                  </a:txBody>
                  <a:tcPr/>
                </a:tc>
                <a:tc>
                  <a:txBody>
                    <a:bodyPr/>
                    <a:lstStyle/>
                    <a:p>
                      <a:r>
                        <a:rPr lang="bg-BG" sz="1800" dirty="0" smtClean="0">
                          <a:latin typeface="Arial Narrow" pitchFamily="34" charset="0"/>
                        </a:rPr>
                        <a:t>Якимова</a:t>
                      </a:r>
                      <a:endParaRPr lang="en-US" sz="1800" dirty="0">
                        <a:latin typeface="Arial Narrow" pitchFamily="34" charset="0"/>
                      </a:endParaRPr>
                    </a:p>
                  </a:txBody>
                  <a:tcPr/>
                </a:tc>
                <a:tc>
                  <a:txBody>
                    <a:bodyPr/>
                    <a:lstStyle/>
                    <a:p>
                      <a:r>
                        <a:rPr lang="bg-BG" sz="1800" dirty="0" smtClean="0">
                          <a:latin typeface="Arial Narrow" pitchFamily="34" charset="0"/>
                        </a:rPr>
                        <a:t>…</a:t>
                      </a:r>
                      <a:endParaRPr lang="en-US" sz="1800" dirty="0">
                        <a:latin typeface="Arial Narrow" pitchFamily="34" charset="0"/>
                      </a:endParaRPr>
                    </a:p>
                  </a:txBody>
                  <a:tcPr/>
                </a:tc>
                <a:tc>
                  <a:txBody>
                    <a:bodyPr/>
                    <a:lstStyle/>
                    <a:p>
                      <a:r>
                        <a:rPr lang="bg-BG" sz="1800" dirty="0" smtClean="0">
                          <a:latin typeface="Arial Narrow" pitchFamily="34" charset="0"/>
                        </a:rPr>
                        <a:t>25</a:t>
                      </a:r>
                      <a:endParaRPr lang="en-US" sz="1800" dirty="0">
                        <a:latin typeface="Arial Narrow" pitchFamily="34" charset="0"/>
                      </a:endParaRPr>
                    </a:p>
                  </a:txBody>
                  <a:tcPr/>
                </a:tc>
              </a:tr>
              <a:tr h="393700">
                <a:tc>
                  <a:txBody>
                    <a:bodyPr/>
                    <a:lstStyle/>
                    <a:p>
                      <a:r>
                        <a:rPr lang="en-US" sz="1800" dirty="0" smtClean="0">
                          <a:latin typeface="Arial Narrow" pitchFamily="34" charset="0"/>
                        </a:rPr>
                        <a:t>1</a:t>
                      </a:r>
                      <a:endParaRPr lang="en-US" sz="1800" dirty="0">
                        <a:latin typeface="Arial Narrow" pitchFamily="34" charset="0"/>
                      </a:endParaRPr>
                    </a:p>
                  </a:txBody>
                  <a:tcPr/>
                </a:tc>
                <a:tc>
                  <a:txBody>
                    <a:bodyPr/>
                    <a:lstStyle/>
                    <a:p>
                      <a:r>
                        <a:rPr lang="bg-BG" sz="1800" dirty="0" smtClean="0">
                          <a:latin typeface="Arial Narrow" pitchFamily="34" charset="0"/>
                        </a:rPr>
                        <a:t>3341</a:t>
                      </a:r>
                      <a:endParaRPr lang="en-US" sz="1800" dirty="0">
                        <a:latin typeface="Arial Narrow" pitchFamily="34" charset="0"/>
                      </a:endParaRPr>
                    </a:p>
                  </a:txBody>
                  <a:tcPr/>
                </a:tc>
                <a:tc>
                  <a:txBody>
                    <a:bodyPr/>
                    <a:lstStyle/>
                    <a:p>
                      <a:r>
                        <a:rPr lang="bg-BG" sz="1800" dirty="0" smtClean="0">
                          <a:latin typeface="Arial Narrow" pitchFamily="34" charset="0"/>
                        </a:rPr>
                        <a:t>Петър</a:t>
                      </a:r>
                      <a:endParaRPr lang="en-US" sz="1800" dirty="0">
                        <a:latin typeface="Arial Narrow" pitchFamily="34" charset="0"/>
                      </a:endParaRPr>
                    </a:p>
                  </a:txBody>
                  <a:tcPr/>
                </a:tc>
                <a:tc>
                  <a:txBody>
                    <a:bodyPr/>
                    <a:lstStyle/>
                    <a:p>
                      <a:r>
                        <a:rPr lang="bg-BG" sz="1800" dirty="0" smtClean="0">
                          <a:latin typeface="Arial Narrow" pitchFamily="34" charset="0"/>
                        </a:rPr>
                        <a:t>Петров</a:t>
                      </a:r>
                      <a:endParaRPr lang="en-US" sz="1800" dirty="0">
                        <a:latin typeface="Arial Narrow" pitchFamily="34" charset="0"/>
                      </a:endParaRPr>
                    </a:p>
                  </a:txBody>
                  <a:tcPr/>
                </a:tc>
                <a:tc>
                  <a:txBody>
                    <a:bodyPr/>
                    <a:lstStyle/>
                    <a:p>
                      <a:r>
                        <a:rPr lang="bg-BG" sz="1800" dirty="0" smtClean="0">
                          <a:latin typeface="Arial Narrow" pitchFamily="34" charset="0"/>
                        </a:rPr>
                        <a:t>…</a:t>
                      </a:r>
                      <a:endParaRPr lang="en-US" sz="1800" dirty="0">
                        <a:latin typeface="Arial Narrow" pitchFamily="34" charset="0"/>
                      </a:endParaRPr>
                    </a:p>
                  </a:txBody>
                  <a:tcPr/>
                </a:tc>
                <a:tc>
                  <a:txBody>
                    <a:bodyPr/>
                    <a:lstStyle/>
                    <a:p>
                      <a:r>
                        <a:rPr lang="en-US" sz="1800" dirty="0" smtClean="0">
                          <a:latin typeface="Arial Narrow" pitchFamily="34" charset="0"/>
                        </a:rPr>
                        <a:t>5</a:t>
                      </a:r>
                      <a:endParaRPr lang="en-US" sz="1800" dirty="0">
                        <a:latin typeface="Arial Narrow" pitchFamily="34" charset="0"/>
                      </a:endParaRPr>
                    </a:p>
                  </a:txBody>
                  <a:tcPr/>
                </a:tc>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1079180297"/>
              </p:ext>
            </p:extLst>
          </p:nvPr>
        </p:nvGraphicFramePr>
        <p:xfrm>
          <a:off x="5363532" y="2268785"/>
          <a:ext cx="3628068" cy="1483360"/>
        </p:xfrm>
        <a:graphic>
          <a:graphicData uri="http://schemas.openxmlformats.org/drawingml/2006/table">
            <a:tbl>
              <a:tblPr firstRow="1" bandRow="1">
                <a:tableStyleId>{6E25E649-3F16-4E02-A733-19D2CDBF48F0}</a:tableStyleId>
              </a:tblPr>
              <a:tblGrid>
                <a:gridCol w="400117"/>
                <a:gridCol w="1315677"/>
                <a:gridCol w="959774"/>
                <a:gridCol w="952500"/>
              </a:tblGrid>
              <a:tr h="370840">
                <a:tc>
                  <a:txBody>
                    <a:bodyPr/>
                    <a:lstStyle/>
                    <a:p>
                      <a:pPr algn="ctr"/>
                      <a:r>
                        <a:rPr lang="en-US" sz="1800" dirty="0" smtClean="0">
                          <a:latin typeface="Arial Narrow" pitchFamily="34" charset="0"/>
                        </a:rPr>
                        <a:t>ID</a:t>
                      </a:r>
                      <a:endParaRPr lang="en-US" sz="1800" dirty="0">
                        <a:latin typeface="Arial Narrow" pitchFamily="34" charset="0"/>
                      </a:endParaRPr>
                    </a:p>
                  </a:txBody>
                  <a:tcPr anchor="ctr"/>
                </a:tc>
                <a:tc>
                  <a:txBody>
                    <a:bodyPr/>
                    <a:lstStyle/>
                    <a:p>
                      <a:pPr algn="ctr"/>
                      <a:r>
                        <a:rPr lang="en-US" sz="1800" dirty="0" smtClean="0">
                          <a:latin typeface="Arial Narrow" pitchFamily="34" charset="0"/>
                        </a:rPr>
                        <a:t>Name</a:t>
                      </a:r>
                      <a:endParaRPr lang="en-US" sz="1800" dirty="0">
                        <a:latin typeface="Arial Narrow" pitchFamily="34" charset="0"/>
                      </a:endParaRPr>
                    </a:p>
                  </a:txBody>
                  <a:tcPr anchor="ctr"/>
                </a:tc>
                <a:tc>
                  <a:txBody>
                    <a:bodyPr/>
                    <a:lstStyle/>
                    <a:p>
                      <a:pPr algn="ctr"/>
                      <a:r>
                        <a:rPr lang="en-US" sz="1800" dirty="0" err="1" smtClean="0">
                          <a:latin typeface="Arial Narrow" pitchFamily="34" charset="0"/>
                        </a:rPr>
                        <a:t>Room_N</a:t>
                      </a:r>
                      <a:endParaRPr lang="en-US" sz="1800" dirty="0">
                        <a:latin typeface="Arial Narrow" pitchFamily="34" charset="0"/>
                      </a:endParaRPr>
                    </a:p>
                  </a:txBody>
                  <a:tcPr anchor="ctr"/>
                </a:tc>
                <a:tc>
                  <a:txBody>
                    <a:bodyPr/>
                    <a:lstStyle/>
                    <a:p>
                      <a:pPr algn="ctr"/>
                      <a:r>
                        <a:rPr lang="en-US" sz="1800" dirty="0" smtClean="0">
                          <a:latin typeface="Arial Narrow" pitchFamily="34" charset="0"/>
                        </a:rPr>
                        <a:t>Phone</a:t>
                      </a:r>
                      <a:endParaRPr lang="en-US" sz="1800" dirty="0">
                        <a:latin typeface="Arial Narrow" pitchFamily="34" charset="0"/>
                      </a:endParaRPr>
                    </a:p>
                  </a:txBody>
                  <a:tcPr anchor="ctr"/>
                </a:tc>
              </a:tr>
              <a:tr h="370840">
                <a:tc>
                  <a:txBody>
                    <a:bodyPr/>
                    <a:lstStyle/>
                    <a:p>
                      <a:r>
                        <a:rPr lang="bg-BG" sz="1800" dirty="0" smtClean="0">
                          <a:latin typeface="Arial Narrow" pitchFamily="34" charset="0"/>
                        </a:rPr>
                        <a:t>1</a:t>
                      </a:r>
                      <a:endParaRPr lang="en-US" sz="1800" dirty="0">
                        <a:latin typeface="Arial Narrow" pitchFamily="34" charset="0"/>
                      </a:endParaRPr>
                    </a:p>
                  </a:txBody>
                  <a:tcPr/>
                </a:tc>
                <a:tc>
                  <a:txBody>
                    <a:bodyPr/>
                    <a:lstStyle/>
                    <a:p>
                      <a:r>
                        <a:rPr lang="bg-BG" sz="1800" dirty="0" smtClean="0">
                          <a:latin typeface="Arial Narrow" pitchFamily="34" charset="0"/>
                        </a:rPr>
                        <a:t>Автоматика</a:t>
                      </a:r>
                      <a:endParaRPr lang="en-US" sz="1800" dirty="0">
                        <a:latin typeface="Arial Narrow" pitchFamily="34" charset="0"/>
                      </a:endParaRPr>
                    </a:p>
                  </a:txBody>
                  <a:tcPr/>
                </a:tc>
                <a:tc>
                  <a:txBody>
                    <a:bodyPr/>
                    <a:lstStyle/>
                    <a:p>
                      <a:r>
                        <a:rPr lang="bg-BG" sz="1800" dirty="0" smtClean="0">
                          <a:latin typeface="Arial Narrow" pitchFamily="34" charset="0"/>
                        </a:rPr>
                        <a:t>2350</a:t>
                      </a:r>
                      <a:endParaRPr lang="en-US" sz="1800" dirty="0">
                        <a:latin typeface="Arial Narrow" pitchFamily="34" charset="0"/>
                      </a:endParaRPr>
                    </a:p>
                  </a:txBody>
                  <a:tcPr/>
                </a:tc>
                <a:tc>
                  <a:txBody>
                    <a:bodyPr/>
                    <a:lstStyle/>
                    <a:p>
                      <a:r>
                        <a:rPr lang="bg-BG" sz="1800" dirty="0" smtClean="0">
                          <a:latin typeface="Arial Narrow" pitchFamily="34" charset="0"/>
                        </a:rPr>
                        <a:t>9652612</a:t>
                      </a:r>
                      <a:endParaRPr lang="en-US" sz="1800" dirty="0">
                        <a:latin typeface="Arial Narrow" pitchFamily="34" charset="0"/>
                      </a:endParaRPr>
                    </a:p>
                  </a:txBody>
                  <a:tcPr/>
                </a:tc>
              </a:tr>
              <a:tr h="370840">
                <a:tc>
                  <a:txBody>
                    <a:bodyPr/>
                    <a:lstStyle/>
                    <a:p>
                      <a:r>
                        <a:rPr lang="bg-BG" sz="1800" dirty="0" smtClean="0">
                          <a:latin typeface="Arial Narrow" pitchFamily="34" charset="0"/>
                        </a:rPr>
                        <a:t>2</a:t>
                      </a:r>
                      <a:endParaRPr lang="en-US" sz="1800" dirty="0">
                        <a:latin typeface="Arial Narrow" pitchFamily="34" charset="0"/>
                      </a:endParaRPr>
                    </a:p>
                  </a:txBody>
                  <a:tcPr/>
                </a:tc>
                <a:tc>
                  <a:txBody>
                    <a:bodyPr/>
                    <a:lstStyle/>
                    <a:p>
                      <a:r>
                        <a:rPr lang="bg-BG" sz="1800" dirty="0" smtClean="0">
                          <a:latin typeface="Arial Narrow" pitchFamily="34" charset="0"/>
                        </a:rPr>
                        <a:t>КСУ</a:t>
                      </a:r>
                      <a:endParaRPr lang="en-US" sz="1800" dirty="0">
                        <a:latin typeface="Arial Narrow" pitchFamily="34" charset="0"/>
                      </a:endParaRPr>
                    </a:p>
                  </a:txBody>
                  <a:tcPr/>
                </a:tc>
                <a:tc>
                  <a:txBody>
                    <a:bodyPr/>
                    <a:lstStyle/>
                    <a:p>
                      <a:r>
                        <a:rPr lang="bg-BG" sz="1800" dirty="0" smtClean="0">
                          <a:latin typeface="Arial Narrow" pitchFamily="34" charset="0"/>
                        </a:rPr>
                        <a:t>1441</a:t>
                      </a:r>
                      <a:endParaRPr lang="en-US" sz="1800" dirty="0">
                        <a:latin typeface="Arial Narrow" pitchFamily="34" charset="0"/>
                      </a:endParaRPr>
                    </a:p>
                  </a:txBody>
                  <a:tcPr/>
                </a:tc>
                <a:tc>
                  <a:txBody>
                    <a:bodyPr/>
                    <a:lstStyle/>
                    <a:p>
                      <a:r>
                        <a:rPr lang="en-US" sz="1800" b="0" i="0" kern="1200" dirty="0" smtClean="0">
                          <a:solidFill>
                            <a:schemeClr val="dk1"/>
                          </a:solidFill>
                          <a:effectLst/>
                          <a:latin typeface="Arial Narrow" pitchFamily="34" charset="0"/>
                          <a:ea typeface="+mn-ea"/>
                          <a:cs typeface="+mn-cs"/>
                        </a:rPr>
                        <a:t>965</a:t>
                      </a:r>
                      <a:r>
                        <a:rPr lang="bg-BG" sz="1800" b="0" i="0" kern="1200" dirty="0" smtClean="0">
                          <a:solidFill>
                            <a:schemeClr val="dk1"/>
                          </a:solidFill>
                          <a:effectLst/>
                          <a:latin typeface="Arial Narrow" pitchFamily="34" charset="0"/>
                          <a:ea typeface="+mn-ea"/>
                          <a:cs typeface="+mn-cs"/>
                        </a:rPr>
                        <a:t>2054</a:t>
                      </a:r>
                      <a:endParaRPr lang="en-US" sz="1800" dirty="0">
                        <a:latin typeface="Arial Narrow" pitchFamily="34" charset="0"/>
                      </a:endParaRPr>
                    </a:p>
                  </a:txBody>
                  <a:tcPr/>
                </a:tc>
              </a:tr>
              <a:tr h="370840">
                <a:tc>
                  <a:txBody>
                    <a:bodyPr/>
                    <a:lstStyle/>
                    <a:p>
                      <a:r>
                        <a:rPr lang="bg-BG" sz="1800" dirty="0" smtClean="0">
                          <a:latin typeface="Arial Narrow" pitchFamily="34" charset="0"/>
                        </a:rPr>
                        <a:t>3</a:t>
                      </a:r>
                      <a:endParaRPr lang="en-US" sz="1800" dirty="0">
                        <a:latin typeface="Arial Narrow" pitchFamily="34" charset="0"/>
                      </a:endParaRPr>
                    </a:p>
                  </a:txBody>
                  <a:tcPr/>
                </a:tc>
                <a:tc>
                  <a:txBody>
                    <a:bodyPr/>
                    <a:lstStyle/>
                    <a:p>
                      <a:r>
                        <a:rPr lang="bg-BG" sz="1800" dirty="0" smtClean="0">
                          <a:latin typeface="Arial Narrow" pitchFamily="34" charset="0"/>
                        </a:rPr>
                        <a:t>Транспорт</a:t>
                      </a:r>
                      <a:endParaRPr lang="en-US" sz="1800" dirty="0">
                        <a:latin typeface="Arial Narrow" pitchFamily="34" charset="0"/>
                      </a:endParaRPr>
                    </a:p>
                  </a:txBody>
                  <a:tcPr/>
                </a:tc>
                <a:tc>
                  <a:txBody>
                    <a:bodyPr/>
                    <a:lstStyle/>
                    <a:p>
                      <a:r>
                        <a:rPr lang="bg-BG" sz="1800" dirty="0" smtClean="0">
                          <a:latin typeface="Arial Narrow" pitchFamily="34" charset="0"/>
                        </a:rPr>
                        <a:t>9308</a:t>
                      </a:r>
                      <a:endParaRPr lang="en-US" sz="1800" dirty="0">
                        <a:latin typeface="Arial Narrow" pitchFamily="34" charset="0"/>
                      </a:endParaRPr>
                    </a:p>
                  </a:txBody>
                  <a:tcPr/>
                </a:tc>
                <a:tc>
                  <a:txBody>
                    <a:bodyPr/>
                    <a:lstStyle/>
                    <a:p>
                      <a:r>
                        <a:rPr lang="bg-BG" sz="1800" dirty="0" smtClean="0">
                          <a:latin typeface="Arial Narrow" pitchFamily="34" charset="0"/>
                        </a:rPr>
                        <a:t>9652602</a:t>
                      </a:r>
                      <a:endParaRPr lang="en-US" sz="1800" dirty="0">
                        <a:latin typeface="Arial Narrow" pitchFamily="34" charset="0"/>
                      </a:endParaRPr>
                    </a:p>
                  </a:txBody>
                  <a:tcPr/>
                </a:tc>
              </a:tr>
            </a:tbl>
          </a:graphicData>
        </a:graphic>
      </p:graphicFrame>
      <p:sp>
        <p:nvSpPr>
          <p:cNvPr id="4" name="TextBox 3"/>
          <p:cNvSpPr txBox="1"/>
          <p:nvPr/>
        </p:nvSpPr>
        <p:spPr>
          <a:xfrm>
            <a:off x="342900" y="4662100"/>
            <a:ext cx="910506"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kern="0" dirty="0" smtClean="0">
                <a:ea typeface="Arial Unicode MS" pitchFamily="34" charset="-128"/>
                <a:cs typeface="Arial Unicode MS" pitchFamily="34" charset="-128"/>
              </a:rPr>
              <a:t>Students</a:t>
            </a:r>
            <a:endParaRPr lang="en-US" sz="1800" kern="0" dirty="0" smtClean="0">
              <a:ea typeface="Arial Unicode MS" pitchFamily="34" charset="-128"/>
              <a:cs typeface="Arial Unicode MS" pitchFamily="34" charset="-128"/>
            </a:endParaRPr>
          </a:p>
        </p:txBody>
      </p:sp>
      <p:sp>
        <p:nvSpPr>
          <p:cNvPr id="15" name="TextBox 14"/>
          <p:cNvSpPr txBox="1"/>
          <p:nvPr/>
        </p:nvSpPr>
        <p:spPr>
          <a:xfrm>
            <a:off x="5359400" y="3836600"/>
            <a:ext cx="1320874"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kern="0" dirty="0" smtClean="0">
                <a:ea typeface="Arial Unicode MS" pitchFamily="34" charset="-128"/>
                <a:cs typeface="Arial Unicode MS" pitchFamily="34" charset="-128"/>
              </a:rPr>
              <a:t>Departments</a:t>
            </a:r>
            <a:endParaRPr lang="en-US" sz="1800" kern="0" dirty="0" smtClean="0">
              <a:ea typeface="Arial Unicode MS" pitchFamily="34" charset="-128"/>
              <a:cs typeface="Arial Unicode MS" pitchFamily="34" charset="-128"/>
            </a:endParaRPr>
          </a:p>
        </p:txBody>
      </p:sp>
      <p:graphicFrame>
        <p:nvGraphicFramePr>
          <p:cNvPr id="16" name="Table 15"/>
          <p:cNvGraphicFramePr>
            <a:graphicFrameLocks noGrp="1"/>
          </p:cNvGraphicFramePr>
          <p:nvPr>
            <p:extLst>
              <p:ext uri="{D42A27DB-BD31-4B8C-83A1-F6EECF244321}">
                <p14:modId xmlns:p14="http://schemas.microsoft.com/office/powerpoint/2010/main" val="1189229056"/>
              </p:ext>
            </p:extLst>
          </p:nvPr>
        </p:nvGraphicFramePr>
        <p:xfrm>
          <a:off x="2571573" y="4570282"/>
          <a:ext cx="4673953" cy="1977619"/>
        </p:xfrm>
        <a:graphic>
          <a:graphicData uri="http://schemas.openxmlformats.org/drawingml/2006/table">
            <a:tbl>
              <a:tblPr firstRow="1" bandRow="1">
                <a:tableStyleId>{6E25E649-3F16-4E02-A733-19D2CDBF48F0}</a:tableStyleId>
              </a:tblPr>
              <a:tblGrid>
                <a:gridCol w="1864478"/>
                <a:gridCol w="1301032"/>
                <a:gridCol w="1508443"/>
              </a:tblGrid>
              <a:tr h="514579">
                <a:tc>
                  <a:txBody>
                    <a:bodyPr/>
                    <a:lstStyle/>
                    <a:p>
                      <a:pPr algn="ctr"/>
                      <a:r>
                        <a:rPr lang="en-US" sz="1800" dirty="0" smtClean="0">
                          <a:latin typeface="Arial Narrow" pitchFamily="34" charset="0"/>
                        </a:rPr>
                        <a:t>FIRST_NAME</a:t>
                      </a:r>
                      <a:endParaRPr lang="en-US" sz="1800" dirty="0">
                        <a:latin typeface="Arial Narrow" pitchFamily="34" charset="0"/>
                      </a:endParaRPr>
                    </a:p>
                  </a:txBody>
                  <a:tcPr anchor="ctr"/>
                </a:tc>
                <a:tc>
                  <a:txBody>
                    <a:bodyPr/>
                    <a:lstStyle/>
                    <a:p>
                      <a:pPr algn="ctr"/>
                      <a:r>
                        <a:rPr lang="en-US" sz="1800" dirty="0" smtClean="0">
                          <a:latin typeface="Arial Narrow" pitchFamily="34" charset="0"/>
                        </a:rPr>
                        <a:t>DEP_NAME</a:t>
                      </a:r>
                      <a:endParaRPr lang="en-US" sz="1800" dirty="0">
                        <a:latin typeface="Arial Narrow" pitchFamily="34" charset="0"/>
                      </a:endParaRPr>
                    </a:p>
                  </a:txBody>
                  <a:tcPr anchor="ctr"/>
                </a:tc>
                <a:tc>
                  <a:txBody>
                    <a:bodyPr/>
                    <a:lstStyle/>
                    <a:p>
                      <a:pPr algn="ctr"/>
                      <a:r>
                        <a:rPr lang="en-US" sz="1800" dirty="0" smtClean="0">
                          <a:latin typeface="Arial Narrow" pitchFamily="34" charset="0"/>
                        </a:rPr>
                        <a:t>CREDIT</a:t>
                      </a:r>
                      <a:endParaRPr lang="en-US" sz="1800" dirty="0">
                        <a:latin typeface="Arial Narrow" pitchFamily="34" charset="0"/>
                      </a:endParaRPr>
                    </a:p>
                  </a:txBody>
                  <a:tcPr anchor="ctr"/>
                </a:tc>
              </a:tr>
              <a:tr h="313541">
                <a:tc>
                  <a:txBody>
                    <a:bodyPr/>
                    <a:lstStyle/>
                    <a:p>
                      <a:r>
                        <a:rPr lang="bg-BG" sz="1800" dirty="0" smtClean="0">
                          <a:latin typeface="Arial Narrow" pitchFamily="34" charset="0"/>
                        </a:rPr>
                        <a:t>Иван</a:t>
                      </a:r>
                      <a:endParaRPr lang="en-US" sz="1800" dirty="0">
                        <a:latin typeface="Arial Narrow" pitchFamily="34" charset="0"/>
                      </a:endParaRPr>
                    </a:p>
                  </a:txBody>
                  <a:tcPr/>
                </a:tc>
                <a:tc>
                  <a:txBody>
                    <a:bodyPr/>
                    <a:lstStyle/>
                    <a:p>
                      <a:r>
                        <a:rPr lang="bg-BG" sz="1800" dirty="0" smtClean="0">
                          <a:latin typeface="Arial Narrow" pitchFamily="34" charset="0"/>
                        </a:rPr>
                        <a:t>Автоматика</a:t>
                      </a:r>
                      <a:endParaRPr lang="en-US" sz="1800" dirty="0">
                        <a:latin typeface="Arial Narrow" pitchFamily="34" charset="0"/>
                      </a:endParaRPr>
                    </a:p>
                  </a:txBody>
                  <a:tcPr/>
                </a:tc>
                <a:tc>
                  <a:txBody>
                    <a:bodyPr/>
                    <a:lstStyle/>
                    <a:p>
                      <a:r>
                        <a:rPr lang="bg-BG" sz="1800" dirty="0" smtClean="0">
                          <a:latin typeface="Arial Narrow" pitchFamily="34" charset="0"/>
                        </a:rPr>
                        <a:t>35</a:t>
                      </a:r>
                      <a:endParaRPr lang="en-US" sz="1800" dirty="0">
                        <a:latin typeface="Arial Narrow" pitchFamily="34" charset="0"/>
                      </a:endParaRPr>
                    </a:p>
                  </a:txBody>
                  <a:tcPr/>
                </a:tc>
              </a:tr>
              <a:tr h="313541">
                <a:tc>
                  <a:txBody>
                    <a:bodyPr/>
                    <a:lstStyle/>
                    <a:p>
                      <a:r>
                        <a:rPr lang="bg-BG" sz="1800" dirty="0" smtClean="0">
                          <a:latin typeface="Arial Narrow" pitchFamily="34" charset="0"/>
                        </a:rPr>
                        <a:t>Станислава</a:t>
                      </a:r>
                      <a:endParaRPr lang="en-US" sz="1800" dirty="0">
                        <a:latin typeface="Arial Narrow" pitchFamily="34" charset="0"/>
                      </a:endParaRPr>
                    </a:p>
                  </a:txBody>
                  <a:tcPr/>
                </a:tc>
                <a:tc>
                  <a:txBody>
                    <a:bodyPr/>
                    <a:lstStyle/>
                    <a:p>
                      <a:r>
                        <a:rPr lang="bg-BG" sz="1800" dirty="0" smtClean="0">
                          <a:latin typeface="Arial Narrow" pitchFamily="34" charset="0"/>
                        </a:rPr>
                        <a:t>Транспорт</a:t>
                      </a:r>
                      <a:endParaRPr lang="en-US" sz="1800" dirty="0">
                        <a:latin typeface="Arial Narrow" pitchFamily="34" charset="0"/>
                      </a:endParaRPr>
                    </a:p>
                  </a:txBody>
                  <a:tcPr/>
                </a:tc>
                <a:tc>
                  <a:txBody>
                    <a:bodyPr/>
                    <a:lstStyle/>
                    <a:p>
                      <a:r>
                        <a:rPr lang="bg-BG" sz="1800" b="0" i="0" kern="1200" dirty="0" smtClean="0">
                          <a:solidFill>
                            <a:schemeClr val="dk1"/>
                          </a:solidFill>
                          <a:effectLst/>
                          <a:latin typeface="Arial Narrow" pitchFamily="34" charset="0"/>
                          <a:ea typeface="+mn-ea"/>
                          <a:cs typeface="+mn-cs"/>
                        </a:rPr>
                        <a:t>20</a:t>
                      </a:r>
                      <a:endParaRPr lang="en-US" sz="1800" dirty="0">
                        <a:latin typeface="Arial Narrow" pitchFamily="34" charset="0"/>
                      </a:endParaRPr>
                    </a:p>
                  </a:txBody>
                  <a:tcPr/>
                </a:tc>
              </a:tr>
              <a:tr h="313541">
                <a:tc>
                  <a:txBody>
                    <a:bodyPr/>
                    <a:lstStyle/>
                    <a:p>
                      <a:r>
                        <a:rPr lang="bg-BG" sz="1800" dirty="0" smtClean="0">
                          <a:latin typeface="Arial Narrow" pitchFamily="34" charset="0"/>
                        </a:rPr>
                        <a:t>Ирена</a:t>
                      </a:r>
                      <a:endParaRPr lang="en-US" sz="1800" dirty="0">
                        <a:latin typeface="Arial Narrow" pitchFamily="34" charset="0"/>
                      </a:endParaRPr>
                    </a:p>
                  </a:txBody>
                  <a:tcPr/>
                </a:tc>
                <a:tc>
                  <a:txBody>
                    <a:bodyPr/>
                    <a:lstStyle/>
                    <a:p>
                      <a:r>
                        <a:rPr lang="bg-BG" sz="1800" dirty="0" smtClean="0">
                          <a:latin typeface="Arial Narrow" pitchFamily="34" charset="0"/>
                        </a:rPr>
                        <a:t>Транспорт</a:t>
                      </a:r>
                      <a:endParaRPr lang="en-US" sz="1800" dirty="0">
                        <a:latin typeface="Arial Narrow" pitchFamily="34" charset="0"/>
                      </a:endParaRPr>
                    </a:p>
                  </a:txBody>
                  <a:tcPr/>
                </a:tc>
                <a:tc>
                  <a:txBody>
                    <a:bodyPr/>
                    <a:lstStyle/>
                    <a:p>
                      <a:r>
                        <a:rPr lang="bg-BG" sz="1800" dirty="0" smtClean="0">
                          <a:latin typeface="Arial Narrow" pitchFamily="34" charset="0"/>
                        </a:rPr>
                        <a:t>25</a:t>
                      </a:r>
                      <a:endParaRPr lang="en-US" sz="1800" dirty="0">
                        <a:latin typeface="Arial Narrow" pitchFamily="34" charset="0"/>
                      </a:endParaRPr>
                    </a:p>
                  </a:txBody>
                  <a:tcPr/>
                </a:tc>
              </a:tr>
              <a:tr h="313541">
                <a:tc>
                  <a:txBody>
                    <a:bodyPr/>
                    <a:lstStyle/>
                    <a:p>
                      <a:r>
                        <a:rPr lang="bg-BG" sz="1800" dirty="0" smtClean="0">
                          <a:latin typeface="Arial Narrow" pitchFamily="34" charset="0"/>
                        </a:rPr>
                        <a:t>Петър</a:t>
                      </a:r>
                      <a:endParaRPr lang="en-US" sz="1800" dirty="0">
                        <a:latin typeface="Arial Narrow" pitchFamily="34" charset="0"/>
                      </a:endParaRPr>
                    </a:p>
                  </a:txBody>
                  <a:tcPr/>
                </a:tc>
                <a:tc>
                  <a:txBody>
                    <a:bodyPr/>
                    <a:lstStyle/>
                    <a:p>
                      <a:r>
                        <a:rPr lang="bg-BG" sz="1800" dirty="0" smtClean="0">
                          <a:latin typeface="Arial Narrow" pitchFamily="34" charset="0"/>
                        </a:rPr>
                        <a:t>Автоматика</a:t>
                      </a:r>
                      <a:endParaRPr lang="en-US" sz="1800" dirty="0">
                        <a:latin typeface="Arial Narrow" pitchFamily="34" charset="0"/>
                      </a:endParaRPr>
                    </a:p>
                  </a:txBody>
                  <a:tcPr/>
                </a:tc>
                <a:tc>
                  <a:txBody>
                    <a:bodyPr/>
                    <a:lstStyle/>
                    <a:p>
                      <a:r>
                        <a:rPr lang="bg-BG" sz="1800" dirty="0" smtClean="0">
                          <a:latin typeface="Arial Narrow" pitchFamily="34" charset="0"/>
                        </a:rPr>
                        <a:t>5</a:t>
                      </a:r>
                      <a:endParaRPr lang="en-US" sz="1800" dirty="0">
                        <a:latin typeface="Arial Narrow" pitchFamily="34" charset="0"/>
                      </a:endParaRPr>
                    </a:p>
                  </a:txBody>
                  <a:tcPr/>
                </a:tc>
              </a:tr>
            </a:tbl>
          </a:graphicData>
        </a:graphic>
      </p:graphicFrame>
    </p:spTree>
    <p:extLst>
      <p:ext uri="{BB962C8B-B14F-4D97-AF65-F5344CB8AC3E}">
        <p14:creationId xmlns:p14="http://schemas.microsoft.com/office/powerpoint/2010/main" val="412703414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Основи на базите от данни</a:t>
            </a:r>
            <a:r>
              <a:rPr lang="en-US" dirty="0"/>
              <a:t/>
            </a:r>
            <a:br>
              <a:rPr lang="en-US" dirty="0"/>
            </a:br>
            <a:r>
              <a:rPr lang="en-US" sz="2000" b="0" dirty="0" smtClean="0"/>
              <a:t>IX – LEFT JOIN</a:t>
            </a:r>
            <a:endParaRPr lang="en-US" dirty="0"/>
          </a:p>
        </p:txBody>
      </p:sp>
      <p:sp>
        <p:nvSpPr>
          <p:cNvPr id="3" name="TextBox 2"/>
          <p:cNvSpPr txBox="1"/>
          <p:nvPr/>
        </p:nvSpPr>
        <p:spPr>
          <a:xfrm>
            <a:off x="342900" y="1422400"/>
            <a:ext cx="8648700" cy="553998"/>
          </a:xfrm>
          <a:prstGeom prst="rect">
            <a:avLst/>
          </a:prstGeom>
          <a:noFill/>
          <a:ln>
            <a:noFill/>
          </a:ln>
        </p:spPr>
        <p:txBody>
          <a:bodyPr wrap="square" lIns="0" tIns="0" rIns="0" bIns="0" rtlCol="0">
            <a:spAutoFit/>
          </a:bodyPr>
          <a:lstStyle/>
          <a:p>
            <a:pPr fontAlgn="base">
              <a:spcBef>
                <a:spcPts val="600"/>
              </a:spcBef>
              <a:spcAft>
                <a:spcPct val="0"/>
              </a:spcAft>
              <a:buClr>
                <a:srgbClr val="F0AB00"/>
              </a:buClr>
              <a:buSzPct val="80000"/>
            </a:pPr>
            <a:r>
              <a:rPr lang="en-US" b="1" kern="0" dirty="0" smtClean="0">
                <a:solidFill>
                  <a:srgbClr val="9E3039"/>
                </a:solidFill>
                <a:latin typeface="Courier New" pitchFamily="49" charset="0"/>
                <a:ea typeface="Arial Unicode MS" pitchFamily="34" charset="-128"/>
                <a:cs typeface="Courier New" pitchFamily="49" charset="0"/>
              </a:rPr>
              <a:t>SELECT </a:t>
            </a:r>
            <a:r>
              <a:rPr lang="en-US" b="1" kern="0" dirty="0" smtClean="0">
                <a:latin typeface="Courier New" pitchFamily="49" charset="0"/>
                <a:ea typeface="Arial Unicode MS" pitchFamily="34" charset="-128"/>
                <a:cs typeface="Courier New" pitchFamily="49" charset="0"/>
              </a:rPr>
              <a:t>S.FIRST_NAME, D.NAME </a:t>
            </a:r>
            <a:r>
              <a:rPr lang="en-US" b="1" kern="0" dirty="0">
                <a:solidFill>
                  <a:srgbClr val="9E3039"/>
                </a:solidFill>
                <a:latin typeface="Courier New" pitchFamily="49" charset="0"/>
                <a:ea typeface="Arial Unicode MS" pitchFamily="34" charset="-128"/>
                <a:cs typeface="Courier New" pitchFamily="49" charset="0"/>
              </a:rPr>
              <a:t>AS</a:t>
            </a:r>
            <a:r>
              <a:rPr lang="en-US" b="1" kern="0" dirty="0" smtClean="0">
                <a:latin typeface="Courier New" pitchFamily="49" charset="0"/>
                <a:ea typeface="Arial Unicode MS" pitchFamily="34" charset="-128"/>
                <a:cs typeface="Courier New" pitchFamily="49" charset="0"/>
              </a:rPr>
              <a:t> DEP_NAME, S.CREDIT </a:t>
            </a:r>
            <a:r>
              <a:rPr lang="en-US" b="1" kern="0" dirty="0">
                <a:solidFill>
                  <a:srgbClr val="9E3039"/>
                </a:solidFill>
                <a:latin typeface="Courier New" pitchFamily="49" charset="0"/>
                <a:ea typeface="Arial Unicode MS" pitchFamily="34" charset="-128"/>
                <a:cs typeface="Courier New" pitchFamily="49" charset="0"/>
              </a:rPr>
              <a:t>FROM </a:t>
            </a:r>
            <a:r>
              <a:rPr lang="en-US" b="1" kern="0" dirty="0" smtClean="0">
                <a:latin typeface="Courier New" pitchFamily="49" charset="0"/>
                <a:ea typeface="Arial Unicode MS" pitchFamily="34" charset="-128"/>
                <a:cs typeface="Courier New" pitchFamily="49" charset="0"/>
              </a:rPr>
              <a:t>STUDENTS S </a:t>
            </a:r>
            <a:r>
              <a:rPr lang="en-US" b="1" kern="0" dirty="0" smtClean="0">
                <a:solidFill>
                  <a:srgbClr val="9E3039"/>
                </a:solidFill>
                <a:latin typeface="Courier New" pitchFamily="49" charset="0"/>
                <a:ea typeface="Arial Unicode MS" pitchFamily="34" charset="-128"/>
                <a:cs typeface="Courier New" pitchFamily="49" charset="0"/>
              </a:rPr>
              <a:t>LEFT </a:t>
            </a:r>
            <a:r>
              <a:rPr lang="en-US" b="1" kern="0" dirty="0">
                <a:solidFill>
                  <a:srgbClr val="9E3039"/>
                </a:solidFill>
                <a:latin typeface="Courier New" pitchFamily="49" charset="0"/>
                <a:ea typeface="Arial Unicode MS" pitchFamily="34" charset="-128"/>
                <a:cs typeface="Courier New" pitchFamily="49" charset="0"/>
              </a:rPr>
              <a:t>JOIN </a:t>
            </a:r>
            <a:r>
              <a:rPr lang="en-US" b="1" kern="0" dirty="0" smtClean="0">
                <a:latin typeface="Courier New" pitchFamily="49" charset="0"/>
                <a:ea typeface="Arial Unicode MS" pitchFamily="34" charset="-128"/>
                <a:cs typeface="Courier New" pitchFamily="49" charset="0"/>
              </a:rPr>
              <a:t>DEPARTMENTS D </a:t>
            </a:r>
            <a:r>
              <a:rPr lang="en-US" b="1" kern="0" dirty="0" smtClean="0">
                <a:solidFill>
                  <a:srgbClr val="9E3039"/>
                </a:solidFill>
                <a:latin typeface="Courier New" pitchFamily="49" charset="0"/>
                <a:ea typeface="Arial Unicode MS" pitchFamily="34" charset="-128"/>
                <a:cs typeface="Courier New" pitchFamily="49" charset="0"/>
              </a:rPr>
              <a:t>ON</a:t>
            </a:r>
            <a:r>
              <a:rPr lang="en-US" b="1" kern="0" dirty="0" smtClean="0">
                <a:latin typeface="Courier New" pitchFamily="49" charset="0"/>
                <a:ea typeface="Arial Unicode MS" pitchFamily="34" charset="-128"/>
                <a:cs typeface="Courier New" pitchFamily="49" charset="0"/>
              </a:rPr>
              <a:t> S.DEP_ID</a:t>
            </a:r>
            <a:r>
              <a:rPr lang="en-US" b="1" kern="0" dirty="0" smtClean="0">
                <a:solidFill>
                  <a:srgbClr val="9E3039"/>
                </a:solidFill>
                <a:latin typeface="Courier New" pitchFamily="49" charset="0"/>
                <a:ea typeface="Arial Unicode MS" pitchFamily="34" charset="-128"/>
                <a:cs typeface="Courier New" pitchFamily="49" charset="0"/>
              </a:rPr>
              <a:t>=</a:t>
            </a:r>
            <a:r>
              <a:rPr lang="en-US" b="1" kern="0" dirty="0" smtClean="0">
                <a:latin typeface="Courier New" pitchFamily="49" charset="0"/>
                <a:ea typeface="Arial Unicode MS" pitchFamily="34" charset="-128"/>
                <a:cs typeface="Courier New" pitchFamily="49" charset="0"/>
              </a:rPr>
              <a:t>D.ID</a:t>
            </a:r>
            <a:endParaRPr lang="en-US" b="1" kern="0" dirty="0" smtClean="0">
              <a:solidFill>
                <a:srgbClr val="9E3039"/>
              </a:solidFill>
              <a:latin typeface="Courier New" pitchFamily="49" charset="0"/>
              <a:ea typeface="Arial Unicode MS" pitchFamily="34" charset="-128"/>
              <a:cs typeface="Courier New" pitchFamily="49" charset="0"/>
            </a:endParaRPr>
          </a:p>
        </p:txBody>
      </p:sp>
      <p:sp>
        <p:nvSpPr>
          <p:cNvPr id="12" name="TextBox 11"/>
          <p:cNvSpPr txBox="1"/>
          <p:nvPr/>
        </p:nvSpPr>
        <p:spPr>
          <a:xfrm>
            <a:off x="8893546" y="6549102"/>
            <a:ext cx="38868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lumMod val="85000"/>
                  </a:schemeClr>
                </a:solidFill>
                <a:ea typeface="Arial Unicode MS" pitchFamily="34" charset="-128"/>
                <a:cs typeface="Arial Unicode MS" pitchFamily="34" charset="-128"/>
              </a:rPr>
              <a:t>2</a:t>
            </a:r>
            <a:endParaRPr lang="en-US" sz="1800" kern="0" dirty="0" smtClean="0">
              <a:solidFill>
                <a:schemeClr val="bg1">
                  <a:lumMod val="85000"/>
                </a:schemeClr>
              </a:solidFill>
              <a:ea typeface="Arial Unicode MS" pitchFamily="34" charset="-128"/>
              <a:cs typeface="Arial Unicode MS" pitchFamily="34" charset="-128"/>
            </a:endParaRPr>
          </a:p>
        </p:txBody>
      </p:sp>
      <p:graphicFrame>
        <p:nvGraphicFramePr>
          <p:cNvPr id="10" name="Table 9"/>
          <p:cNvGraphicFramePr>
            <a:graphicFrameLocks noGrp="1"/>
          </p:cNvGraphicFramePr>
          <p:nvPr>
            <p:extLst>
              <p:ext uri="{D42A27DB-BD31-4B8C-83A1-F6EECF244321}">
                <p14:modId xmlns:p14="http://schemas.microsoft.com/office/powerpoint/2010/main" val="2580311551"/>
              </p:ext>
            </p:extLst>
          </p:nvPr>
        </p:nvGraphicFramePr>
        <p:xfrm>
          <a:off x="508000" y="2217985"/>
          <a:ext cx="4500121" cy="2008353"/>
        </p:xfrm>
        <a:graphic>
          <a:graphicData uri="http://schemas.openxmlformats.org/drawingml/2006/table">
            <a:tbl>
              <a:tblPr firstRow="1" bandRow="1">
                <a:tableStyleId>{6E25E649-3F16-4E02-A733-19D2CDBF48F0}</a:tableStyleId>
              </a:tblPr>
              <a:tblGrid>
                <a:gridCol w="675271"/>
                <a:gridCol w="663213"/>
                <a:gridCol w="1205841"/>
                <a:gridCol w="984173"/>
                <a:gridCol w="208280"/>
                <a:gridCol w="763343"/>
              </a:tblGrid>
              <a:tr h="519769">
                <a:tc>
                  <a:txBody>
                    <a:bodyPr/>
                    <a:lstStyle/>
                    <a:p>
                      <a:pPr algn="ctr"/>
                      <a:r>
                        <a:rPr lang="en-US" sz="1600" dirty="0" smtClean="0">
                          <a:latin typeface="Arial Narrow" pitchFamily="34" charset="0"/>
                        </a:rPr>
                        <a:t>DEP_ID</a:t>
                      </a:r>
                      <a:endParaRPr lang="en-US" sz="1600" dirty="0">
                        <a:latin typeface="Arial Narrow" pitchFamily="34" charset="0"/>
                      </a:endParaRPr>
                    </a:p>
                  </a:txBody>
                  <a:tcPr anchor="ctr"/>
                </a:tc>
                <a:tc>
                  <a:txBody>
                    <a:bodyPr/>
                    <a:lstStyle/>
                    <a:p>
                      <a:pPr algn="ctr"/>
                      <a:r>
                        <a:rPr lang="en-US" sz="1600" dirty="0" smtClean="0">
                          <a:latin typeface="Arial Narrow" pitchFamily="34" charset="0"/>
                        </a:rPr>
                        <a:t>FN</a:t>
                      </a:r>
                      <a:endParaRPr lang="en-US" sz="1600" dirty="0">
                        <a:latin typeface="Arial Narrow" pitchFamily="34" charset="0"/>
                      </a:endParaRPr>
                    </a:p>
                  </a:txBody>
                  <a:tcPr anchor="ctr"/>
                </a:tc>
                <a:tc>
                  <a:txBody>
                    <a:bodyPr/>
                    <a:lstStyle/>
                    <a:p>
                      <a:pPr algn="ctr"/>
                      <a:r>
                        <a:rPr lang="en-US" sz="1400" dirty="0" smtClean="0">
                          <a:latin typeface="Arial Narrow" pitchFamily="34" charset="0"/>
                        </a:rPr>
                        <a:t>FIRST_NAME</a:t>
                      </a:r>
                      <a:endParaRPr lang="en-US" sz="1400" dirty="0">
                        <a:latin typeface="Arial Narrow" pitchFamily="34" charset="0"/>
                      </a:endParaRPr>
                    </a:p>
                  </a:txBody>
                  <a:tcPr anchor="ctr"/>
                </a:tc>
                <a:tc>
                  <a:txBody>
                    <a:bodyPr/>
                    <a:lstStyle/>
                    <a:p>
                      <a:pPr algn="ctr"/>
                      <a:r>
                        <a:rPr lang="en-US" sz="1400" dirty="0" smtClean="0">
                          <a:latin typeface="Arial Narrow" pitchFamily="34" charset="0"/>
                        </a:rPr>
                        <a:t>LAST_</a:t>
                      </a:r>
                      <a:endParaRPr lang="bg-BG" sz="1400" dirty="0" smtClean="0">
                        <a:latin typeface="Arial Narrow" pitchFamily="34" charset="0"/>
                      </a:endParaRPr>
                    </a:p>
                    <a:p>
                      <a:pPr algn="ctr"/>
                      <a:r>
                        <a:rPr lang="en-US" sz="1400" dirty="0" smtClean="0">
                          <a:latin typeface="Arial Narrow" pitchFamily="34" charset="0"/>
                        </a:rPr>
                        <a:t>NAME</a:t>
                      </a:r>
                      <a:endParaRPr lang="en-US" sz="1400" dirty="0">
                        <a:latin typeface="Arial Narrow" pitchFamily="34" charset="0"/>
                      </a:endParaRPr>
                    </a:p>
                  </a:txBody>
                  <a:tcPr anchor="ctr"/>
                </a:tc>
                <a:tc>
                  <a:txBody>
                    <a:bodyPr/>
                    <a:lstStyle/>
                    <a:p>
                      <a:r>
                        <a:rPr lang="bg-BG" sz="1600" dirty="0" smtClean="0">
                          <a:latin typeface="Arial Narrow" pitchFamily="34" charset="0"/>
                        </a:rPr>
                        <a:t>…</a:t>
                      </a:r>
                      <a:endParaRPr lang="en-US" sz="1600" dirty="0">
                        <a:latin typeface="Arial Narrow" pitchFamily="34" charset="0"/>
                      </a:endParaRPr>
                    </a:p>
                  </a:txBody>
                  <a:tcPr anchor="ctr"/>
                </a:tc>
                <a:tc>
                  <a:txBody>
                    <a:bodyPr/>
                    <a:lstStyle/>
                    <a:p>
                      <a:pPr algn="ctr"/>
                      <a:r>
                        <a:rPr lang="en-US" sz="1600" baseline="0" dirty="0" err="1" smtClean="0">
                          <a:latin typeface="Arial Narrow" pitchFamily="34" charset="0"/>
                        </a:rPr>
                        <a:t>Cre-dits</a:t>
                      </a:r>
                      <a:endParaRPr lang="en-US" sz="1600" dirty="0">
                        <a:latin typeface="Arial Narrow" pitchFamily="34" charset="0"/>
                      </a:endParaRPr>
                    </a:p>
                  </a:txBody>
                  <a:tcPr anchor="ctr"/>
                </a:tc>
              </a:tr>
              <a:tr h="393855">
                <a:tc>
                  <a:txBody>
                    <a:bodyPr/>
                    <a:lstStyle/>
                    <a:p>
                      <a:r>
                        <a:rPr lang="en-US" sz="1600" dirty="0" smtClean="0">
                          <a:latin typeface="Arial Narrow" pitchFamily="34" charset="0"/>
                        </a:rPr>
                        <a:t>1</a:t>
                      </a:r>
                      <a:endParaRPr lang="en-US" sz="1600" dirty="0">
                        <a:latin typeface="Arial Narrow" pitchFamily="34" charset="0"/>
                      </a:endParaRPr>
                    </a:p>
                  </a:txBody>
                  <a:tcPr/>
                </a:tc>
                <a:tc>
                  <a:txBody>
                    <a:bodyPr/>
                    <a:lstStyle/>
                    <a:p>
                      <a:r>
                        <a:rPr lang="bg-BG" sz="1600" dirty="0" smtClean="0">
                          <a:latin typeface="Arial Narrow" pitchFamily="34" charset="0"/>
                        </a:rPr>
                        <a:t>3123</a:t>
                      </a:r>
                      <a:endParaRPr lang="en-US" sz="1600" dirty="0">
                        <a:latin typeface="Arial Narrow" pitchFamily="34" charset="0"/>
                      </a:endParaRPr>
                    </a:p>
                  </a:txBody>
                  <a:tcPr/>
                </a:tc>
                <a:tc>
                  <a:txBody>
                    <a:bodyPr/>
                    <a:lstStyle/>
                    <a:p>
                      <a:r>
                        <a:rPr lang="bg-BG" sz="1400" dirty="0" smtClean="0">
                          <a:latin typeface="Arial Narrow" pitchFamily="34" charset="0"/>
                        </a:rPr>
                        <a:t>Иван</a:t>
                      </a:r>
                      <a:endParaRPr lang="en-US" sz="1400" dirty="0">
                        <a:latin typeface="Arial Narrow" pitchFamily="34" charset="0"/>
                      </a:endParaRPr>
                    </a:p>
                  </a:txBody>
                  <a:tcPr/>
                </a:tc>
                <a:tc>
                  <a:txBody>
                    <a:bodyPr/>
                    <a:lstStyle/>
                    <a:p>
                      <a:r>
                        <a:rPr lang="bg-BG" sz="1600" dirty="0" smtClean="0">
                          <a:latin typeface="Arial Narrow" pitchFamily="34" charset="0"/>
                        </a:rPr>
                        <a:t>Славов</a:t>
                      </a:r>
                      <a:endParaRPr lang="en-US" sz="1600" dirty="0">
                        <a:latin typeface="Arial Narrow" pitchFamily="34" charset="0"/>
                      </a:endParaRPr>
                    </a:p>
                  </a:txBody>
                  <a:tcPr/>
                </a:tc>
                <a:tc>
                  <a:txBody>
                    <a:bodyPr/>
                    <a:lstStyle/>
                    <a:p>
                      <a:r>
                        <a:rPr lang="bg-BG" sz="1600" dirty="0" smtClean="0">
                          <a:latin typeface="Arial Narrow" pitchFamily="34" charset="0"/>
                        </a:rPr>
                        <a:t>…</a:t>
                      </a:r>
                      <a:endParaRPr lang="en-US" sz="1600" dirty="0">
                        <a:latin typeface="Arial Narrow" pitchFamily="34" charset="0"/>
                      </a:endParaRPr>
                    </a:p>
                  </a:txBody>
                  <a:tcPr/>
                </a:tc>
                <a:tc>
                  <a:txBody>
                    <a:bodyPr/>
                    <a:lstStyle/>
                    <a:p>
                      <a:r>
                        <a:rPr lang="en-US" sz="1600" dirty="0" smtClean="0">
                          <a:latin typeface="Arial Narrow" pitchFamily="34" charset="0"/>
                        </a:rPr>
                        <a:t>35</a:t>
                      </a:r>
                      <a:endParaRPr lang="en-US" sz="1600" dirty="0">
                        <a:latin typeface="Arial Narrow" pitchFamily="34" charset="0"/>
                      </a:endParaRPr>
                    </a:p>
                  </a:txBody>
                  <a:tcPr/>
                </a:tc>
              </a:tr>
              <a:tr h="344664">
                <a:tc>
                  <a:txBody>
                    <a:bodyPr/>
                    <a:lstStyle/>
                    <a:p>
                      <a:r>
                        <a:rPr lang="en-US" sz="1600" dirty="0" smtClean="0">
                          <a:latin typeface="Arial Narrow" pitchFamily="34" charset="0"/>
                        </a:rPr>
                        <a:t>3</a:t>
                      </a:r>
                      <a:endParaRPr lang="en-US" sz="1600" dirty="0">
                        <a:latin typeface="Arial Narrow" pitchFamily="34" charset="0"/>
                      </a:endParaRPr>
                    </a:p>
                  </a:txBody>
                  <a:tcPr/>
                </a:tc>
                <a:tc>
                  <a:txBody>
                    <a:bodyPr/>
                    <a:lstStyle/>
                    <a:p>
                      <a:r>
                        <a:rPr lang="en-US" sz="1600" dirty="0" smtClean="0">
                          <a:latin typeface="Arial Narrow" pitchFamily="34" charset="0"/>
                        </a:rPr>
                        <a:t>3124</a:t>
                      </a:r>
                      <a:endParaRPr lang="en-US" sz="1600" dirty="0">
                        <a:latin typeface="Arial Narrow" pitchFamily="34" charset="0"/>
                      </a:endParaRPr>
                    </a:p>
                  </a:txBody>
                  <a:tcPr/>
                </a:tc>
                <a:tc>
                  <a:txBody>
                    <a:bodyPr/>
                    <a:lstStyle/>
                    <a:p>
                      <a:r>
                        <a:rPr lang="bg-BG" sz="1600" dirty="0" smtClean="0">
                          <a:latin typeface="Arial Narrow" pitchFamily="34" charset="0"/>
                        </a:rPr>
                        <a:t>Станислава</a:t>
                      </a:r>
                      <a:endParaRPr lang="en-US" sz="1600" dirty="0">
                        <a:latin typeface="Arial Narrow" pitchFamily="34" charset="0"/>
                      </a:endParaRPr>
                    </a:p>
                  </a:txBody>
                  <a:tcPr/>
                </a:tc>
                <a:tc>
                  <a:txBody>
                    <a:bodyPr/>
                    <a:lstStyle/>
                    <a:p>
                      <a:r>
                        <a:rPr lang="bg-BG" sz="1600" dirty="0" smtClean="0">
                          <a:latin typeface="Arial Narrow" pitchFamily="34" charset="0"/>
                        </a:rPr>
                        <a:t>Петрова</a:t>
                      </a:r>
                      <a:endParaRPr lang="en-US" sz="1600" dirty="0">
                        <a:latin typeface="Arial Narrow" pitchFamily="34" charset="0"/>
                      </a:endParaRPr>
                    </a:p>
                  </a:txBody>
                  <a:tcPr/>
                </a:tc>
                <a:tc>
                  <a:txBody>
                    <a:bodyPr/>
                    <a:lstStyle/>
                    <a:p>
                      <a:r>
                        <a:rPr lang="bg-BG" sz="1600" dirty="0" smtClean="0">
                          <a:latin typeface="Arial Narrow" pitchFamily="34" charset="0"/>
                        </a:rPr>
                        <a:t>…</a:t>
                      </a:r>
                      <a:endParaRPr lang="en-US" sz="1600" dirty="0">
                        <a:latin typeface="Arial Narrow" pitchFamily="34" charset="0"/>
                      </a:endParaRPr>
                    </a:p>
                  </a:txBody>
                  <a:tcPr/>
                </a:tc>
                <a:tc>
                  <a:txBody>
                    <a:bodyPr/>
                    <a:lstStyle/>
                    <a:p>
                      <a:r>
                        <a:rPr lang="en-US" sz="1600" dirty="0" smtClean="0">
                          <a:latin typeface="Arial Narrow" pitchFamily="34" charset="0"/>
                        </a:rPr>
                        <a:t>20</a:t>
                      </a:r>
                      <a:endParaRPr lang="en-US" sz="1600" dirty="0">
                        <a:latin typeface="Arial Narrow" pitchFamily="34" charset="0"/>
                      </a:endParaRPr>
                    </a:p>
                  </a:txBody>
                  <a:tcPr/>
                </a:tc>
              </a:tr>
              <a:tr h="355434">
                <a:tc>
                  <a:txBody>
                    <a:bodyPr/>
                    <a:lstStyle/>
                    <a:p>
                      <a:r>
                        <a:rPr lang="en-US" sz="1600" dirty="0" smtClean="0">
                          <a:latin typeface="Arial Narrow" pitchFamily="34" charset="0"/>
                        </a:rPr>
                        <a:t>3</a:t>
                      </a:r>
                      <a:endParaRPr lang="en-US" sz="1600" dirty="0">
                        <a:latin typeface="Arial Narrow" pitchFamily="34" charset="0"/>
                      </a:endParaRPr>
                    </a:p>
                  </a:txBody>
                  <a:tcPr/>
                </a:tc>
                <a:tc>
                  <a:txBody>
                    <a:bodyPr/>
                    <a:lstStyle/>
                    <a:p>
                      <a:r>
                        <a:rPr lang="en-US" sz="1600" dirty="0" smtClean="0">
                          <a:latin typeface="Arial Narrow" pitchFamily="34" charset="0"/>
                        </a:rPr>
                        <a:t>1134</a:t>
                      </a:r>
                      <a:endParaRPr lang="en-US" sz="1600" dirty="0">
                        <a:latin typeface="Arial Narrow" pitchFamily="34" charset="0"/>
                      </a:endParaRPr>
                    </a:p>
                  </a:txBody>
                  <a:tcPr/>
                </a:tc>
                <a:tc>
                  <a:txBody>
                    <a:bodyPr/>
                    <a:lstStyle/>
                    <a:p>
                      <a:r>
                        <a:rPr lang="bg-BG" sz="1600" dirty="0" smtClean="0">
                          <a:latin typeface="Arial Narrow" pitchFamily="34" charset="0"/>
                        </a:rPr>
                        <a:t>Ирена</a:t>
                      </a:r>
                      <a:endParaRPr lang="en-US" sz="1600" dirty="0">
                        <a:latin typeface="Arial Narrow" pitchFamily="34" charset="0"/>
                      </a:endParaRPr>
                    </a:p>
                  </a:txBody>
                  <a:tcPr/>
                </a:tc>
                <a:tc>
                  <a:txBody>
                    <a:bodyPr/>
                    <a:lstStyle/>
                    <a:p>
                      <a:r>
                        <a:rPr lang="bg-BG" sz="1600" dirty="0" smtClean="0">
                          <a:latin typeface="Arial Narrow" pitchFamily="34" charset="0"/>
                        </a:rPr>
                        <a:t>Якимова</a:t>
                      </a:r>
                      <a:endParaRPr lang="en-US" sz="1600" dirty="0">
                        <a:latin typeface="Arial Narrow" pitchFamily="34" charset="0"/>
                      </a:endParaRPr>
                    </a:p>
                  </a:txBody>
                  <a:tcPr/>
                </a:tc>
                <a:tc>
                  <a:txBody>
                    <a:bodyPr/>
                    <a:lstStyle/>
                    <a:p>
                      <a:r>
                        <a:rPr lang="bg-BG" sz="1600" dirty="0" smtClean="0">
                          <a:latin typeface="Arial Narrow" pitchFamily="34" charset="0"/>
                        </a:rPr>
                        <a:t>…</a:t>
                      </a:r>
                      <a:endParaRPr lang="en-US" sz="1600" dirty="0">
                        <a:latin typeface="Arial Narrow" pitchFamily="34" charset="0"/>
                      </a:endParaRPr>
                    </a:p>
                  </a:txBody>
                  <a:tcPr/>
                </a:tc>
                <a:tc>
                  <a:txBody>
                    <a:bodyPr/>
                    <a:lstStyle/>
                    <a:p>
                      <a:r>
                        <a:rPr lang="bg-BG" sz="1600" dirty="0" smtClean="0">
                          <a:latin typeface="Arial Narrow" pitchFamily="34" charset="0"/>
                        </a:rPr>
                        <a:t>25</a:t>
                      </a:r>
                      <a:endParaRPr lang="en-US" sz="1600" dirty="0">
                        <a:latin typeface="Arial Narrow" pitchFamily="34" charset="0"/>
                      </a:endParaRPr>
                    </a:p>
                  </a:txBody>
                  <a:tcPr/>
                </a:tc>
              </a:tr>
              <a:tr h="333893">
                <a:tc>
                  <a:txBody>
                    <a:bodyPr/>
                    <a:lstStyle/>
                    <a:p>
                      <a:r>
                        <a:rPr lang="en-US" sz="1600" dirty="0" smtClean="0">
                          <a:latin typeface="Arial Narrow" pitchFamily="34" charset="0"/>
                        </a:rPr>
                        <a:t>1</a:t>
                      </a:r>
                      <a:endParaRPr lang="en-US" sz="1600" dirty="0">
                        <a:latin typeface="Arial Narrow" pitchFamily="34" charset="0"/>
                      </a:endParaRPr>
                    </a:p>
                  </a:txBody>
                  <a:tcPr/>
                </a:tc>
                <a:tc>
                  <a:txBody>
                    <a:bodyPr/>
                    <a:lstStyle/>
                    <a:p>
                      <a:r>
                        <a:rPr lang="bg-BG" sz="1600" dirty="0" smtClean="0">
                          <a:latin typeface="Arial Narrow" pitchFamily="34" charset="0"/>
                        </a:rPr>
                        <a:t>3341</a:t>
                      </a:r>
                      <a:endParaRPr lang="en-US" sz="1600" dirty="0">
                        <a:latin typeface="Arial Narrow" pitchFamily="34" charset="0"/>
                      </a:endParaRPr>
                    </a:p>
                  </a:txBody>
                  <a:tcPr/>
                </a:tc>
                <a:tc>
                  <a:txBody>
                    <a:bodyPr/>
                    <a:lstStyle/>
                    <a:p>
                      <a:r>
                        <a:rPr lang="bg-BG" sz="1600" dirty="0" smtClean="0">
                          <a:latin typeface="Arial Narrow" pitchFamily="34" charset="0"/>
                        </a:rPr>
                        <a:t>Петър</a:t>
                      </a:r>
                      <a:endParaRPr lang="en-US" sz="1600" dirty="0">
                        <a:latin typeface="Arial Narrow" pitchFamily="34" charset="0"/>
                      </a:endParaRPr>
                    </a:p>
                  </a:txBody>
                  <a:tcPr/>
                </a:tc>
                <a:tc>
                  <a:txBody>
                    <a:bodyPr/>
                    <a:lstStyle/>
                    <a:p>
                      <a:r>
                        <a:rPr lang="bg-BG" sz="1600" dirty="0" smtClean="0">
                          <a:latin typeface="Arial Narrow" pitchFamily="34" charset="0"/>
                        </a:rPr>
                        <a:t>Петров</a:t>
                      </a:r>
                      <a:endParaRPr lang="en-US" sz="1600" dirty="0">
                        <a:latin typeface="Arial Narrow" pitchFamily="34" charset="0"/>
                      </a:endParaRPr>
                    </a:p>
                  </a:txBody>
                  <a:tcPr/>
                </a:tc>
                <a:tc>
                  <a:txBody>
                    <a:bodyPr/>
                    <a:lstStyle/>
                    <a:p>
                      <a:r>
                        <a:rPr lang="bg-BG" sz="1600" dirty="0" smtClean="0">
                          <a:latin typeface="Arial Narrow" pitchFamily="34" charset="0"/>
                        </a:rPr>
                        <a:t>…</a:t>
                      </a:r>
                      <a:endParaRPr lang="en-US" sz="1600" dirty="0">
                        <a:latin typeface="Arial Narrow" pitchFamily="34" charset="0"/>
                      </a:endParaRPr>
                    </a:p>
                  </a:txBody>
                  <a:tcPr/>
                </a:tc>
                <a:tc>
                  <a:txBody>
                    <a:bodyPr/>
                    <a:lstStyle/>
                    <a:p>
                      <a:r>
                        <a:rPr lang="en-US" sz="1600" dirty="0" smtClean="0">
                          <a:latin typeface="Arial Narrow" pitchFamily="34" charset="0"/>
                        </a:rPr>
                        <a:t>5</a:t>
                      </a:r>
                      <a:endParaRPr lang="en-US" sz="1600" dirty="0">
                        <a:latin typeface="Arial Narrow" pitchFamily="34" charset="0"/>
                      </a:endParaRPr>
                    </a:p>
                  </a:txBody>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1852032261"/>
              </p:ext>
            </p:extLst>
          </p:nvPr>
        </p:nvGraphicFramePr>
        <p:xfrm>
          <a:off x="5261932" y="2192585"/>
          <a:ext cx="3412168" cy="1341120"/>
        </p:xfrm>
        <a:graphic>
          <a:graphicData uri="http://schemas.openxmlformats.org/drawingml/2006/table">
            <a:tbl>
              <a:tblPr firstRow="1" bandRow="1">
                <a:tableStyleId>{6E25E649-3F16-4E02-A733-19D2CDBF48F0}</a:tableStyleId>
              </a:tblPr>
              <a:tblGrid>
                <a:gridCol w="376307"/>
                <a:gridCol w="1237383"/>
                <a:gridCol w="902660"/>
                <a:gridCol w="895818"/>
              </a:tblGrid>
              <a:tr h="334504">
                <a:tc>
                  <a:txBody>
                    <a:bodyPr/>
                    <a:lstStyle/>
                    <a:p>
                      <a:pPr algn="ctr"/>
                      <a:r>
                        <a:rPr lang="en-US" sz="1600" dirty="0" smtClean="0">
                          <a:latin typeface="Arial Narrow" pitchFamily="34" charset="0"/>
                        </a:rPr>
                        <a:t>ID</a:t>
                      </a:r>
                      <a:endParaRPr lang="en-US" sz="1600" dirty="0">
                        <a:latin typeface="Arial Narrow" pitchFamily="34" charset="0"/>
                      </a:endParaRPr>
                    </a:p>
                  </a:txBody>
                  <a:tcPr anchor="ctr"/>
                </a:tc>
                <a:tc>
                  <a:txBody>
                    <a:bodyPr/>
                    <a:lstStyle/>
                    <a:p>
                      <a:pPr algn="ctr"/>
                      <a:r>
                        <a:rPr lang="en-US" sz="1600" dirty="0" smtClean="0">
                          <a:latin typeface="Arial Narrow" pitchFamily="34" charset="0"/>
                        </a:rPr>
                        <a:t>Name</a:t>
                      </a:r>
                      <a:endParaRPr lang="en-US" sz="1600" dirty="0">
                        <a:latin typeface="Arial Narrow" pitchFamily="34" charset="0"/>
                      </a:endParaRPr>
                    </a:p>
                  </a:txBody>
                  <a:tcPr anchor="ctr"/>
                </a:tc>
                <a:tc>
                  <a:txBody>
                    <a:bodyPr/>
                    <a:lstStyle/>
                    <a:p>
                      <a:pPr algn="ctr"/>
                      <a:r>
                        <a:rPr lang="en-US" sz="1600" dirty="0" err="1" smtClean="0">
                          <a:latin typeface="Arial Narrow" pitchFamily="34" charset="0"/>
                        </a:rPr>
                        <a:t>Room_N</a:t>
                      </a:r>
                      <a:endParaRPr lang="en-US" sz="1600" dirty="0">
                        <a:latin typeface="Arial Narrow" pitchFamily="34" charset="0"/>
                      </a:endParaRPr>
                    </a:p>
                  </a:txBody>
                  <a:tcPr anchor="ctr"/>
                </a:tc>
                <a:tc>
                  <a:txBody>
                    <a:bodyPr/>
                    <a:lstStyle/>
                    <a:p>
                      <a:pPr algn="ctr"/>
                      <a:r>
                        <a:rPr lang="en-US" sz="1600" dirty="0" smtClean="0">
                          <a:latin typeface="Arial Narrow" pitchFamily="34" charset="0"/>
                        </a:rPr>
                        <a:t>Phone</a:t>
                      </a:r>
                      <a:endParaRPr lang="en-US" sz="1600" dirty="0">
                        <a:latin typeface="Arial Narrow" pitchFamily="34" charset="0"/>
                      </a:endParaRPr>
                    </a:p>
                  </a:txBody>
                  <a:tcPr anchor="ctr"/>
                </a:tc>
              </a:tr>
              <a:tr h="334504">
                <a:tc>
                  <a:txBody>
                    <a:bodyPr/>
                    <a:lstStyle/>
                    <a:p>
                      <a:r>
                        <a:rPr lang="bg-BG" sz="1600" dirty="0" smtClean="0">
                          <a:latin typeface="Arial Narrow" pitchFamily="34" charset="0"/>
                        </a:rPr>
                        <a:t>1</a:t>
                      </a:r>
                      <a:endParaRPr lang="en-US" sz="1600" dirty="0">
                        <a:latin typeface="Arial Narrow" pitchFamily="34" charset="0"/>
                      </a:endParaRPr>
                    </a:p>
                  </a:txBody>
                  <a:tcPr/>
                </a:tc>
                <a:tc>
                  <a:txBody>
                    <a:bodyPr/>
                    <a:lstStyle/>
                    <a:p>
                      <a:r>
                        <a:rPr lang="bg-BG" sz="1600" dirty="0" smtClean="0">
                          <a:latin typeface="Arial Narrow" pitchFamily="34" charset="0"/>
                        </a:rPr>
                        <a:t>Автоматика</a:t>
                      </a:r>
                      <a:endParaRPr lang="en-US" sz="1600" dirty="0">
                        <a:latin typeface="Arial Narrow" pitchFamily="34" charset="0"/>
                      </a:endParaRPr>
                    </a:p>
                  </a:txBody>
                  <a:tcPr/>
                </a:tc>
                <a:tc>
                  <a:txBody>
                    <a:bodyPr/>
                    <a:lstStyle/>
                    <a:p>
                      <a:r>
                        <a:rPr lang="bg-BG" sz="1600" dirty="0" smtClean="0">
                          <a:latin typeface="Arial Narrow" pitchFamily="34" charset="0"/>
                        </a:rPr>
                        <a:t>2350</a:t>
                      </a:r>
                      <a:endParaRPr lang="en-US" sz="1600" dirty="0">
                        <a:latin typeface="Arial Narrow" pitchFamily="34" charset="0"/>
                      </a:endParaRPr>
                    </a:p>
                  </a:txBody>
                  <a:tcPr/>
                </a:tc>
                <a:tc>
                  <a:txBody>
                    <a:bodyPr/>
                    <a:lstStyle/>
                    <a:p>
                      <a:r>
                        <a:rPr lang="bg-BG" sz="1600" dirty="0" smtClean="0">
                          <a:latin typeface="Arial Narrow" pitchFamily="34" charset="0"/>
                        </a:rPr>
                        <a:t>9652612</a:t>
                      </a:r>
                      <a:endParaRPr lang="en-US" sz="1600" dirty="0">
                        <a:latin typeface="Arial Narrow" pitchFamily="34" charset="0"/>
                      </a:endParaRPr>
                    </a:p>
                  </a:txBody>
                  <a:tcPr/>
                </a:tc>
              </a:tr>
              <a:tr h="334504">
                <a:tc>
                  <a:txBody>
                    <a:bodyPr/>
                    <a:lstStyle/>
                    <a:p>
                      <a:r>
                        <a:rPr lang="bg-BG" sz="1600" dirty="0" smtClean="0">
                          <a:latin typeface="Arial Narrow" pitchFamily="34" charset="0"/>
                        </a:rPr>
                        <a:t>2</a:t>
                      </a:r>
                      <a:endParaRPr lang="en-US" sz="1600" dirty="0">
                        <a:latin typeface="Arial Narrow" pitchFamily="34" charset="0"/>
                      </a:endParaRPr>
                    </a:p>
                  </a:txBody>
                  <a:tcPr/>
                </a:tc>
                <a:tc>
                  <a:txBody>
                    <a:bodyPr/>
                    <a:lstStyle/>
                    <a:p>
                      <a:r>
                        <a:rPr lang="bg-BG" sz="1600" dirty="0" smtClean="0">
                          <a:latin typeface="Arial Narrow" pitchFamily="34" charset="0"/>
                        </a:rPr>
                        <a:t>КСУ</a:t>
                      </a:r>
                      <a:endParaRPr lang="en-US" sz="1600" dirty="0">
                        <a:latin typeface="Arial Narrow" pitchFamily="34" charset="0"/>
                      </a:endParaRPr>
                    </a:p>
                  </a:txBody>
                  <a:tcPr/>
                </a:tc>
                <a:tc>
                  <a:txBody>
                    <a:bodyPr/>
                    <a:lstStyle/>
                    <a:p>
                      <a:r>
                        <a:rPr lang="bg-BG" sz="1600" dirty="0" smtClean="0">
                          <a:latin typeface="Arial Narrow" pitchFamily="34" charset="0"/>
                        </a:rPr>
                        <a:t>1441</a:t>
                      </a:r>
                      <a:endParaRPr lang="en-US" sz="1600" dirty="0">
                        <a:latin typeface="Arial Narrow" pitchFamily="34" charset="0"/>
                      </a:endParaRPr>
                    </a:p>
                  </a:txBody>
                  <a:tcPr/>
                </a:tc>
                <a:tc>
                  <a:txBody>
                    <a:bodyPr/>
                    <a:lstStyle/>
                    <a:p>
                      <a:r>
                        <a:rPr lang="en-US" sz="1600" b="0" i="0" kern="1200" dirty="0" smtClean="0">
                          <a:solidFill>
                            <a:schemeClr val="dk1"/>
                          </a:solidFill>
                          <a:effectLst/>
                          <a:latin typeface="Arial Narrow" pitchFamily="34" charset="0"/>
                          <a:ea typeface="+mn-ea"/>
                          <a:cs typeface="+mn-cs"/>
                        </a:rPr>
                        <a:t>965</a:t>
                      </a:r>
                      <a:r>
                        <a:rPr lang="bg-BG" sz="1600" b="0" i="0" kern="1200" dirty="0" smtClean="0">
                          <a:solidFill>
                            <a:schemeClr val="dk1"/>
                          </a:solidFill>
                          <a:effectLst/>
                          <a:latin typeface="Arial Narrow" pitchFamily="34" charset="0"/>
                          <a:ea typeface="+mn-ea"/>
                          <a:cs typeface="+mn-cs"/>
                        </a:rPr>
                        <a:t>2054</a:t>
                      </a:r>
                      <a:endParaRPr lang="en-US" sz="1600" dirty="0">
                        <a:latin typeface="Arial Narrow" pitchFamily="34" charset="0"/>
                      </a:endParaRPr>
                    </a:p>
                  </a:txBody>
                  <a:tcPr/>
                </a:tc>
              </a:tr>
              <a:tr h="334504">
                <a:tc>
                  <a:txBody>
                    <a:bodyPr/>
                    <a:lstStyle/>
                    <a:p>
                      <a:r>
                        <a:rPr lang="bg-BG" sz="1600" dirty="0" smtClean="0">
                          <a:latin typeface="Arial Narrow" pitchFamily="34" charset="0"/>
                        </a:rPr>
                        <a:t>3</a:t>
                      </a:r>
                      <a:endParaRPr lang="en-US" sz="1600" dirty="0">
                        <a:latin typeface="Arial Narrow" pitchFamily="34" charset="0"/>
                      </a:endParaRPr>
                    </a:p>
                  </a:txBody>
                  <a:tcPr/>
                </a:tc>
                <a:tc>
                  <a:txBody>
                    <a:bodyPr/>
                    <a:lstStyle/>
                    <a:p>
                      <a:r>
                        <a:rPr lang="bg-BG" sz="1600" dirty="0" smtClean="0">
                          <a:latin typeface="Arial Narrow" pitchFamily="34" charset="0"/>
                        </a:rPr>
                        <a:t>Транспорт</a:t>
                      </a:r>
                      <a:endParaRPr lang="en-US" sz="1600" dirty="0">
                        <a:latin typeface="Arial Narrow" pitchFamily="34" charset="0"/>
                      </a:endParaRPr>
                    </a:p>
                  </a:txBody>
                  <a:tcPr/>
                </a:tc>
                <a:tc>
                  <a:txBody>
                    <a:bodyPr/>
                    <a:lstStyle/>
                    <a:p>
                      <a:r>
                        <a:rPr lang="bg-BG" sz="1600" dirty="0" smtClean="0">
                          <a:latin typeface="Arial Narrow" pitchFamily="34" charset="0"/>
                        </a:rPr>
                        <a:t>9308</a:t>
                      </a:r>
                      <a:endParaRPr lang="en-US" sz="1600" dirty="0">
                        <a:latin typeface="Arial Narrow" pitchFamily="34" charset="0"/>
                      </a:endParaRPr>
                    </a:p>
                  </a:txBody>
                  <a:tcPr/>
                </a:tc>
                <a:tc>
                  <a:txBody>
                    <a:bodyPr/>
                    <a:lstStyle/>
                    <a:p>
                      <a:r>
                        <a:rPr lang="bg-BG" sz="1600" dirty="0" smtClean="0">
                          <a:latin typeface="Arial Narrow" pitchFamily="34" charset="0"/>
                        </a:rPr>
                        <a:t>9652602</a:t>
                      </a:r>
                      <a:endParaRPr lang="en-US" sz="1600" dirty="0">
                        <a:latin typeface="Arial Narrow" pitchFamily="34" charset="0"/>
                      </a:endParaRPr>
                    </a:p>
                  </a:txBody>
                  <a:tcPr/>
                </a:tc>
              </a:tr>
            </a:tbl>
          </a:graphicData>
        </a:graphic>
      </p:graphicFrame>
      <p:sp>
        <p:nvSpPr>
          <p:cNvPr id="17" name="TextBox 16"/>
          <p:cNvSpPr txBox="1"/>
          <p:nvPr/>
        </p:nvSpPr>
        <p:spPr>
          <a:xfrm>
            <a:off x="495300" y="4283501"/>
            <a:ext cx="910506"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kern="0" dirty="0" smtClean="0">
                <a:ea typeface="Arial Unicode MS" pitchFamily="34" charset="-128"/>
                <a:cs typeface="Arial Unicode MS" pitchFamily="34" charset="-128"/>
              </a:rPr>
              <a:t>Students</a:t>
            </a:r>
            <a:endParaRPr lang="en-US" sz="1800" kern="0" dirty="0" smtClean="0">
              <a:ea typeface="Arial Unicode MS" pitchFamily="34" charset="-128"/>
              <a:cs typeface="Arial Unicode MS" pitchFamily="34" charset="-128"/>
            </a:endParaRPr>
          </a:p>
        </p:txBody>
      </p:sp>
      <p:sp>
        <p:nvSpPr>
          <p:cNvPr id="18" name="TextBox 17"/>
          <p:cNvSpPr txBox="1"/>
          <p:nvPr/>
        </p:nvSpPr>
        <p:spPr>
          <a:xfrm>
            <a:off x="5257800" y="3609200"/>
            <a:ext cx="1320874"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kern="0" dirty="0" smtClean="0">
                <a:ea typeface="Arial Unicode MS" pitchFamily="34" charset="-128"/>
                <a:cs typeface="Arial Unicode MS" pitchFamily="34" charset="-128"/>
              </a:rPr>
              <a:t>Departments</a:t>
            </a:r>
            <a:endParaRPr lang="en-US" sz="1800" kern="0" dirty="0" smtClean="0">
              <a:ea typeface="Arial Unicode MS" pitchFamily="34" charset="-128"/>
              <a:cs typeface="Arial Unicode MS" pitchFamily="34" charset="-128"/>
            </a:endParaRPr>
          </a:p>
        </p:txBody>
      </p:sp>
      <p:graphicFrame>
        <p:nvGraphicFramePr>
          <p:cNvPr id="19" name="Table 18"/>
          <p:cNvGraphicFramePr>
            <a:graphicFrameLocks noGrp="1"/>
          </p:cNvGraphicFramePr>
          <p:nvPr>
            <p:extLst>
              <p:ext uri="{D42A27DB-BD31-4B8C-83A1-F6EECF244321}">
                <p14:modId xmlns:p14="http://schemas.microsoft.com/office/powerpoint/2010/main" val="1585401733"/>
              </p:ext>
            </p:extLst>
          </p:nvPr>
        </p:nvGraphicFramePr>
        <p:xfrm>
          <a:off x="2749373" y="4560500"/>
          <a:ext cx="4222927" cy="1795529"/>
        </p:xfrm>
        <a:graphic>
          <a:graphicData uri="http://schemas.openxmlformats.org/drawingml/2006/table">
            <a:tbl>
              <a:tblPr firstRow="1" bandRow="1">
                <a:tableStyleId>{6E25E649-3F16-4E02-A733-19D2CDBF48F0}</a:tableStyleId>
              </a:tblPr>
              <a:tblGrid>
                <a:gridCol w="1684560"/>
                <a:gridCol w="1175485"/>
                <a:gridCol w="1362882"/>
              </a:tblGrid>
              <a:tr h="454409">
                <a:tc>
                  <a:txBody>
                    <a:bodyPr/>
                    <a:lstStyle/>
                    <a:p>
                      <a:pPr algn="ctr"/>
                      <a:r>
                        <a:rPr lang="en-US" sz="1600" dirty="0" smtClean="0">
                          <a:latin typeface="Arial Narrow" pitchFamily="34" charset="0"/>
                        </a:rPr>
                        <a:t>FIRST_NAME</a:t>
                      </a:r>
                      <a:endParaRPr lang="en-US" sz="1600" dirty="0">
                        <a:latin typeface="Arial Narrow" pitchFamily="34" charset="0"/>
                      </a:endParaRPr>
                    </a:p>
                  </a:txBody>
                  <a:tcPr anchor="ctr"/>
                </a:tc>
                <a:tc>
                  <a:txBody>
                    <a:bodyPr/>
                    <a:lstStyle/>
                    <a:p>
                      <a:pPr algn="ctr"/>
                      <a:r>
                        <a:rPr lang="en-US" sz="1600" dirty="0" smtClean="0">
                          <a:latin typeface="Arial Narrow" pitchFamily="34" charset="0"/>
                        </a:rPr>
                        <a:t>DEP_NAME</a:t>
                      </a:r>
                      <a:endParaRPr lang="en-US" sz="1600" dirty="0">
                        <a:latin typeface="Arial Narrow" pitchFamily="34" charset="0"/>
                      </a:endParaRPr>
                    </a:p>
                  </a:txBody>
                  <a:tcPr anchor="ctr"/>
                </a:tc>
                <a:tc>
                  <a:txBody>
                    <a:bodyPr/>
                    <a:lstStyle/>
                    <a:p>
                      <a:pPr algn="ctr"/>
                      <a:r>
                        <a:rPr lang="en-US" sz="1600" dirty="0" smtClean="0">
                          <a:latin typeface="Arial Narrow" pitchFamily="34" charset="0"/>
                        </a:rPr>
                        <a:t>CREDIT</a:t>
                      </a:r>
                      <a:endParaRPr lang="en-US" sz="1600" dirty="0">
                        <a:latin typeface="Arial Narrow" pitchFamily="34" charset="0"/>
                      </a:endParaRPr>
                    </a:p>
                  </a:txBody>
                  <a:tcPr anchor="ctr"/>
                </a:tc>
              </a:tr>
              <a:tr h="318143">
                <a:tc>
                  <a:txBody>
                    <a:bodyPr/>
                    <a:lstStyle/>
                    <a:p>
                      <a:r>
                        <a:rPr lang="bg-BG" sz="1600" dirty="0" smtClean="0">
                          <a:latin typeface="Arial Narrow" pitchFamily="34" charset="0"/>
                        </a:rPr>
                        <a:t>Иван</a:t>
                      </a:r>
                      <a:endParaRPr lang="en-US" sz="1600" dirty="0">
                        <a:latin typeface="Arial Narrow" pitchFamily="34" charset="0"/>
                      </a:endParaRPr>
                    </a:p>
                  </a:txBody>
                  <a:tcPr/>
                </a:tc>
                <a:tc>
                  <a:txBody>
                    <a:bodyPr/>
                    <a:lstStyle/>
                    <a:p>
                      <a:r>
                        <a:rPr lang="bg-BG" sz="1600" dirty="0" smtClean="0">
                          <a:latin typeface="Arial Narrow" pitchFamily="34" charset="0"/>
                        </a:rPr>
                        <a:t>Автоматика</a:t>
                      </a:r>
                      <a:endParaRPr lang="en-US" sz="1600" dirty="0">
                        <a:latin typeface="Arial Narrow" pitchFamily="34" charset="0"/>
                      </a:endParaRPr>
                    </a:p>
                  </a:txBody>
                  <a:tcPr/>
                </a:tc>
                <a:tc>
                  <a:txBody>
                    <a:bodyPr/>
                    <a:lstStyle/>
                    <a:p>
                      <a:r>
                        <a:rPr lang="bg-BG" sz="1600" dirty="0" smtClean="0">
                          <a:latin typeface="Arial Narrow" pitchFamily="34" charset="0"/>
                        </a:rPr>
                        <a:t>35</a:t>
                      </a:r>
                      <a:endParaRPr lang="en-US" sz="1600" dirty="0">
                        <a:latin typeface="Arial Narrow" pitchFamily="34" charset="0"/>
                      </a:endParaRPr>
                    </a:p>
                  </a:txBody>
                  <a:tcPr/>
                </a:tc>
              </a:tr>
              <a:tr h="318143">
                <a:tc>
                  <a:txBody>
                    <a:bodyPr/>
                    <a:lstStyle/>
                    <a:p>
                      <a:r>
                        <a:rPr lang="bg-BG" sz="1600" dirty="0" smtClean="0">
                          <a:latin typeface="Arial Narrow" pitchFamily="34" charset="0"/>
                        </a:rPr>
                        <a:t>Станислава</a:t>
                      </a:r>
                      <a:endParaRPr lang="en-US" sz="1600" dirty="0">
                        <a:latin typeface="Arial Narrow" pitchFamily="34" charset="0"/>
                      </a:endParaRPr>
                    </a:p>
                  </a:txBody>
                  <a:tcPr/>
                </a:tc>
                <a:tc>
                  <a:txBody>
                    <a:bodyPr/>
                    <a:lstStyle/>
                    <a:p>
                      <a:r>
                        <a:rPr lang="bg-BG" sz="1600" dirty="0" smtClean="0">
                          <a:latin typeface="Arial Narrow" pitchFamily="34" charset="0"/>
                        </a:rPr>
                        <a:t>Транспорт</a:t>
                      </a:r>
                      <a:endParaRPr lang="en-US" sz="1600" dirty="0">
                        <a:latin typeface="Arial Narrow" pitchFamily="34" charset="0"/>
                      </a:endParaRPr>
                    </a:p>
                  </a:txBody>
                  <a:tcPr/>
                </a:tc>
                <a:tc>
                  <a:txBody>
                    <a:bodyPr/>
                    <a:lstStyle/>
                    <a:p>
                      <a:r>
                        <a:rPr lang="bg-BG" sz="1600" b="0" i="0" kern="1200" dirty="0" smtClean="0">
                          <a:solidFill>
                            <a:schemeClr val="dk1"/>
                          </a:solidFill>
                          <a:effectLst/>
                          <a:latin typeface="Arial Narrow" pitchFamily="34" charset="0"/>
                          <a:ea typeface="+mn-ea"/>
                          <a:cs typeface="+mn-cs"/>
                        </a:rPr>
                        <a:t>20</a:t>
                      </a:r>
                      <a:endParaRPr lang="en-US" sz="1600" dirty="0">
                        <a:latin typeface="Arial Narrow" pitchFamily="34" charset="0"/>
                      </a:endParaRPr>
                    </a:p>
                  </a:txBody>
                  <a:tcPr/>
                </a:tc>
              </a:tr>
              <a:tr h="318143">
                <a:tc>
                  <a:txBody>
                    <a:bodyPr/>
                    <a:lstStyle/>
                    <a:p>
                      <a:r>
                        <a:rPr lang="bg-BG" sz="1600" dirty="0" smtClean="0">
                          <a:latin typeface="Arial Narrow" pitchFamily="34" charset="0"/>
                        </a:rPr>
                        <a:t>Ирена</a:t>
                      </a:r>
                      <a:endParaRPr lang="en-US" sz="1600" dirty="0">
                        <a:latin typeface="Arial Narrow" pitchFamily="34" charset="0"/>
                      </a:endParaRPr>
                    </a:p>
                  </a:txBody>
                  <a:tcPr/>
                </a:tc>
                <a:tc>
                  <a:txBody>
                    <a:bodyPr/>
                    <a:lstStyle/>
                    <a:p>
                      <a:r>
                        <a:rPr lang="bg-BG" sz="1600" dirty="0" smtClean="0">
                          <a:latin typeface="Arial Narrow" pitchFamily="34" charset="0"/>
                        </a:rPr>
                        <a:t>Транспорт</a:t>
                      </a:r>
                      <a:endParaRPr lang="en-US" sz="1600" dirty="0">
                        <a:latin typeface="Arial Narrow" pitchFamily="34" charset="0"/>
                      </a:endParaRPr>
                    </a:p>
                  </a:txBody>
                  <a:tcPr/>
                </a:tc>
                <a:tc>
                  <a:txBody>
                    <a:bodyPr/>
                    <a:lstStyle/>
                    <a:p>
                      <a:r>
                        <a:rPr lang="bg-BG" sz="1600" dirty="0" smtClean="0">
                          <a:latin typeface="Arial Narrow" pitchFamily="34" charset="0"/>
                        </a:rPr>
                        <a:t>25</a:t>
                      </a:r>
                      <a:endParaRPr lang="en-US" sz="1600" dirty="0">
                        <a:latin typeface="Arial Narrow" pitchFamily="34" charset="0"/>
                      </a:endParaRPr>
                    </a:p>
                  </a:txBody>
                  <a:tcPr/>
                </a:tc>
              </a:tr>
              <a:tr h="318143">
                <a:tc>
                  <a:txBody>
                    <a:bodyPr/>
                    <a:lstStyle/>
                    <a:p>
                      <a:r>
                        <a:rPr lang="bg-BG" sz="1600" dirty="0" smtClean="0">
                          <a:latin typeface="Arial Narrow" pitchFamily="34" charset="0"/>
                        </a:rPr>
                        <a:t>Петър</a:t>
                      </a:r>
                      <a:endParaRPr lang="en-US" sz="1600" dirty="0">
                        <a:latin typeface="Arial Narrow" pitchFamily="34" charset="0"/>
                      </a:endParaRPr>
                    </a:p>
                  </a:txBody>
                  <a:tcPr/>
                </a:tc>
                <a:tc>
                  <a:txBody>
                    <a:bodyPr/>
                    <a:lstStyle/>
                    <a:p>
                      <a:r>
                        <a:rPr lang="bg-BG" sz="1600" dirty="0" smtClean="0">
                          <a:latin typeface="Arial Narrow" pitchFamily="34" charset="0"/>
                        </a:rPr>
                        <a:t>Автоматика</a:t>
                      </a:r>
                      <a:endParaRPr lang="en-US" sz="1600" dirty="0">
                        <a:latin typeface="Arial Narrow" pitchFamily="34" charset="0"/>
                      </a:endParaRPr>
                    </a:p>
                  </a:txBody>
                  <a:tcPr/>
                </a:tc>
                <a:tc>
                  <a:txBody>
                    <a:bodyPr/>
                    <a:lstStyle/>
                    <a:p>
                      <a:r>
                        <a:rPr lang="bg-BG" sz="1600" dirty="0" smtClean="0">
                          <a:latin typeface="Arial Narrow" pitchFamily="34" charset="0"/>
                        </a:rPr>
                        <a:t>5</a:t>
                      </a:r>
                      <a:endParaRPr lang="en-US" sz="1600" dirty="0">
                        <a:latin typeface="Arial Narrow" pitchFamily="34" charset="0"/>
                      </a:endParaRPr>
                    </a:p>
                  </a:txBody>
                  <a:tcPr/>
                </a:tc>
              </a:tr>
            </a:tbl>
          </a:graphicData>
        </a:graphic>
      </p:graphicFrame>
    </p:spTree>
    <p:extLst>
      <p:ext uri="{BB962C8B-B14F-4D97-AF65-F5344CB8AC3E}">
        <p14:creationId xmlns:p14="http://schemas.microsoft.com/office/powerpoint/2010/main" val="343774685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randombar(horizontal)">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Основи на базите от данни</a:t>
            </a:r>
            <a:r>
              <a:rPr lang="en-US" dirty="0"/>
              <a:t/>
            </a:r>
            <a:br>
              <a:rPr lang="en-US" dirty="0"/>
            </a:br>
            <a:r>
              <a:rPr lang="en-US" sz="2000" b="0" dirty="0"/>
              <a:t>X</a:t>
            </a:r>
            <a:r>
              <a:rPr lang="en-US" sz="2000" b="0" dirty="0" smtClean="0"/>
              <a:t> – RIGHT JOIN</a:t>
            </a:r>
            <a:endParaRPr lang="en-US" dirty="0"/>
          </a:p>
        </p:txBody>
      </p:sp>
      <p:sp>
        <p:nvSpPr>
          <p:cNvPr id="3" name="TextBox 2"/>
          <p:cNvSpPr txBox="1"/>
          <p:nvPr/>
        </p:nvSpPr>
        <p:spPr>
          <a:xfrm>
            <a:off x="342900" y="1320800"/>
            <a:ext cx="8648700" cy="630942"/>
          </a:xfrm>
          <a:prstGeom prst="rect">
            <a:avLst/>
          </a:prstGeom>
          <a:noFill/>
          <a:ln>
            <a:noFill/>
          </a:ln>
        </p:spPr>
        <p:txBody>
          <a:bodyPr wrap="square" lIns="0" tIns="0" rIns="0" bIns="0" rtlCol="0">
            <a:spAutoFit/>
          </a:bodyPr>
          <a:lstStyle/>
          <a:p>
            <a:pPr fontAlgn="base">
              <a:spcBef>
                <a:spcPts val="600"/>
              </a:spcBef>
              <a:spcAft>
                <a:spcPct val="0"/>
              </a:spcAft>
              <a:buClr>
                <a:srgbClr val="F0AB00"/>
              </a:buClr>
              <a:buSzPct val="80000"/>
            </a:pPr>
            <a:r>
              <a:rPr lang="en-US" b="1" kern="0" dirty="0" smtClean="0">
                <a:solidFill>
                  <a:srgbClr val="9E3039"/>
                </a:solidFill>
                <a:latin typeface="Courier New" pitchFamily="49" charset="0"/>
                <a:ea typeface="Arial Unicode MS" pitchFamily="34" charset="-128"/>
                <a:cs typeface="Courier New" pitchFamily="49" charset="0"/>
              </a:rPr>
              <a:t>SELECT </a:t>
            </a:r>
            <a:r>
              <a:rPr lang="en-US" b="1" kern="0" dirty="0" smtClean="0">
                <a:latin typeface="Courier New" pitchFamily="49" charset="0"/>
                <a:ea typeface="Arial Unicode MS" pitchFamily="34" charset="-128"/>
                <a:cs typeface="Courier New" pitchFamily="49" charset="0"/>
              </a:rPr>
              <a:t>D.NAME </a:t>
            </a:r>
            <a:r>
              <a:rPr lang="en-US" b="1" kern="0" dirty="0">
                <a:solidFill>
                  <a:srgbClr val="9E3039"/>
                </a:solidFill>
                <a:latin typeface="Courier New" pitchFamily="49" charset="0"/>
                <a:ea typeface="Arial Unicode MS" pitchFamily="34" charset="-128"/>
                <a:cs typeface="Courier New" pitchFamily="49" charset="0"/>
              </a:rPr>
              <a:t>AS</a:t>
            </a:r>
            <a:r>
              <a:rPr lang="en-US" b="1" kern="0" dirty="0" smtClean="0">
                <a:latin typeface="Courier New" pitchFamily="49" charset="0"/>
                <a:ea typeface="Arial Unicode MS" pitchFamily="34" charset="-128"/>
                <a:cs typeface="Courier New" pitchFamily="49" charset="0"/>
              </a:rPr>
              <a:t> DEP_NAME, S.FIRST_NAME, S.CREDIT </a:t>
            </a:r>
          </a:p>
          <a:p>
            <a:pPr fontAlgn="base">
              <a:spcBef>
                <a:spcPts val="600"/>
              </a:spcBef>
              <a:spcAft>
                <a:spcPct val="0"/>
              </a:spcAft>
              <a:buClr>
                <a:srgbClr val="F0AB00"/>
              </a:buClr>
              <a:buSzPct val="80000"/>
            </a:pPr>
            <a:r>
              <a:rPr lang="en-US" b="1" kern="0" dirty="0" smtClean="0">
                <a:solidFill>
                  <a:srgbClr val="9E3039"/>
                </a:solidFill>
                <a:latin typeface="Courier New" pitchFamily="49" charset="0"/>
                <a:ea typeface="Arial Unicode MS" pitchFamily="34" charset="-128"/>
                <a:cs typeface="Courier New" pitchFamily="49" charset="0"/>
              </a:rPr>
              <a:t>FROM </a:t>
            </a:r>
            <a:r>
              <a:rPr lang="en-US" b="1" kern="0" dirty="0" smtClean="0">
                <a:latin typeface="Courier New" pitchFamily="49" charset="0"/>
                <a:ea typeface="Arial Unicode MS" pitchFamily="34" charset="-128"/>
                <a:cs typeface="Courier New" pitchFamily="49" charset="0"/>
              </a:rPr>
              <a:t>STUDENTS S </a:t>
            </a:r>
            <a:r>
              <a:rPr lang="en-US" b="1" kern="0" dirty="0" smtClean="0">
                <a:solidFill>
                  <a:srgbClr val="9E3039"/>
                </a:solidFill>
                <a:latin typeface="Courier New" pitchFamily="49" charset="0"/>
                <a:ea typeface="Arial Unicode MS" pitchFamily="34" charset="-128"/>
                <a:cs typeface="Courier New" pitchFamily="49" charset="0"/>
              </a:rPr>
              <a:t>RIGHT </a:t>
            </a:r>
            <a:r>
              <a:rPr lang="en-US" b="1" kern="0" dirty="0">
                <a:solidFill>
                  <a:srgbClr val="9E3039"/>
                </a:solidFill>
                <a:latin typeface="Courier New" pitchFamily="49" charset="0"/>
                <a:ea typeface="Arial Unicode MS" pitchFamily="34" charset="-128"/>
                <a:cs typeface="Courier New" pitchFamily="49" charset="0"/>
              </a:rPr>
              <a:t>JOIN </a:t>
            </a:r>
            <a:r>
              <a:rPr lang="en-US" b="1" kern="0" dirty="0" smtClean="0">
                <a:latin typeface="Courier New" pitchFamily="49" charset="0"/>
                <a:ea typeface="Arial Unicode MS" pitchFamily="34" charset="-128"/>
                <a:cs typeface="Courier New" pitchFamily="49" charset="0"/>
              </a:rPr>
              <a:t>DEPARTMENT</a:t>
            </a:r>
            <a:r>
              <a:rPr lang="en-US" b="1" kern="0" dirty="0">
                <a:latin typeface="Courier New" pitchFamily="49" charset="0"/>
                <a:ea typeface="Arial Unicode MS" pitchFamily="34" charset="-128"/>
                <a:cs typeface="Courier New" pitchFamily="49" charset="0"/>
              </a:rPr>
              <a:t>S</a:t>
            </a:r>
            <a:r>
              <a:rPr lang="en-US" b="1" kern="0" dirty="0" smtClean="0">
                <a:latin typeface="Courier New" pitchFamily="49" charset="0"/>
                <a:ea typeface="Arial Unicode MS" pitchFamily="34" charset="-128"/>
                <a:cs typeface="Courier New" pitchFamily="49" charset="0"/>
              </a:rPr>
              <a:t> D </a:t>
            </a:r>
            <a:r>
              <a:rPr lang="en-US" b="1" kern="0" dirty="0" smtClean="0">
                <a:solidFill>
                  <a:srgbClr val="9E3039"/>
                </a:solidFill>
                <a:latin typeface="Courier New" pitchFamily="49" charset="0"/>
                <a:ea typeface="Arial Unicode MS" pitchFamily="34" charset="-128"/>
                <a:cs typeface="Courier New" pitchFamily="49" charset="0"/>
              </a:rPr>
              <a:t>ON</a:t>
            </a:r>
            <a:r>
              <a:rPr lang="en-US" b="1" kern="0" dirty="0" smtClean="0">
                <a:latin typeface="Courier New" pitchFamily="49" charset="0"/>
                <a:ea typeface="Arial Unicode MS" pitchFamily="34" charset="-128"/>
                <a:cs typeface="Courier New" pitchFamily="49" charset="0"/>
              </a:rPr>
              <a:t> S.DEP_ID</a:t>
            </a:r>
            <a:r>
              <a:rPr lang="en-US" b="1" kern="0" dirty="0" smtClean="0">
                <a:solidFill>
                  <a:srgbClr val="9E3039"/>
                </a:solidFill>
                <a:latin typeface="Courier New" pitchFamily="49" charset="0"/>
                <a:ea typeface="Arial Unicode MS" pitchFamily="34" charset="-128"/>
                <a:cs typeface="Courier New" pitchFamily="49" charset="0"/>
              </a:rPr>
              <a:t>=</a:t>
            </a:r>
            <a:r>
              <a:rPr lang="en-US" b="1" kern="0" dirty="0" smtClean="0">
                <a:latin typeface="Courier New" pitchFamily="49" charset="0"/>
                <a:ea typeface="Arial Unicode MS" pitchFamily="34" charset="-128"/>
                <a:cs typeface="Courier New" pitchFamily="49" charset="0"/>
              </a:rPr>
              <a:t>D.ID</a:t>
            </a:r>
            <a:endParaRPr lang="en-US" b="1" kern="0" dirty="0" smtClean="0">
              <a:solidFill>
                <a:srgbClr val="9E3039"/>
              </a:solidFill>
              <a:latin typeface="Courier New" pitchFamily="49" charset="0"/>
              <a:ea typeface="Arial Unicode MS" pitchFamily="34" charset="-128"/>
              <a:cs typeface="Courier New" pitchFamily="49" charset="0"/>
            </a:endParaRPr>
          </a:p>
        </p:txBody>
      </p:sp>
      <p:sp>
        <p:nvSpPr>
          <p:cNvPr id="12" name="TextBox 11"/>
          <p:cNvSpPr txBox="1"/>
          <p:nvPr/>
        </p:nvSpPr>
        <p:spPr>
          <a:xfrm>
            <a:off x="8893546" y="6549102"/>
            <a:ext cx="38868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lumMod val="85000"/>
                  </a:schemeClr>
                </a:solidFill>
                <a:ea typeface="Arial Unicode MS" pitchFamily="34" charset="-128"/>
                <a:cs typeface="Arial Unicode MS" pitchFamily="34" charset="-128"/>
              </a:rPr>
              <a:t>2</a:t>
            </a:r>
            <a:endParaRPr lang="en-US" sz="1800" kern="0" dirty="0" smtClean="0">
              <a:solidFill>
                <a:schemeClr val="bg1">
                  <a:lumMod val="85000"/>
                </a:schemeClr>
              </a:solidFill>
              <a:ea typeface="Arial Unicode MS" pitchFamily="34" charset="-128"/>
              <a:cs typeface="Arial Unicode MS" pitchFamily="34" charset="-128"/>
            </a:endParaRPr>
          </a:p>
        </p:txBody>
      </p:sp>
      <p:graphicFrame>
        <p:nvGraphicFramePr>
          <p:cNvPr id="13" name="Table 12"/>
          <p:cNvGraphicFramePr>
            <a:graphicFrameLocks noGrp="1"/>
          </p:cNvGraphicFramePr>
          <p:nvPr>
            <p:extLst>
              <p:ext uri="{D42A27DB-BD31-4B8C-83A1-F6EECF244321}">
                <p14:modId xmlns:p14="http://schemas.microsoft.com/office/powerpoint/2010/main" val="4115874909"/>
              </p:ext>
            </p:extLst>
          </p:nvPr>
        </p:nvGraphicFramePr>
        <p:xfrm>
          <a:off x="508000" y="2217985"/>
          <a:ext cx="4500121" cy="2008353"/>
        </p:xfrm>
        <a:graphic>
          <a:graphicData uri="http://schemas.openxmlformats.org/drawingml/2006/table">
            <a:tbl>
              <a:tblPr firstRow="1" bandRow="1">
                <a:tableStyleId>{6E25E649-3F16-4E02-A733-19D2CDBF48F0}</a:tableStyleId>
              </a:tblPr>
              <a:tblGrid>
                <a:gridCol w="675271"/>
                <a:gridCol w="663213"/>
                <a:gridCol w="1205841"/>
                <a:gridCol w="984173"/>
                <a:gridCol w="208280"/>
                <a:gridCol w="763343"/>
              </a:tblGrid>
              <a:tr h="519769">
                <a:tc>
                  <a:txBody>
                    <a:bodyPr/>
                    <a:lstStyle/>
                    <a:p>
                      <a:pPr algn="ctr"/>
                      <a:r>
                        <a:rPr lang="en-US" sz="1600" dirty="0" smtClean="0">
                          <a:latin typeface="Arial Narrow" pitchFamily="34" charset="0"/>
                        </a:rPr>
                        <a:t>DEP_ID</a:t>
                      </a:r>
                      <a:endParaRPr lang="en-US" sz="1600" dirty="0">
                        <a:latin typeface="Arial Narrow" pitchFamily="34" charset="0"/>
                      </a:endParaRPr>
                    </a:p>
                  </a:txBody>
                  <a:tcPr anchor="ctr"/>
                </a:tc>
                <a:tc>
                  <a:txBody>
                    <a:bodyPr/>
                    <a:lstStyle/>
                    <a:p>
                      <a:pPr algn="ctr"/>
                      <a:r>
                        <a:rPr lang="en-US" sz="1600" dirty="0" smtClean="0">
                          <a:latin typeface="Arial Narrow" pitchFamily="34" charset="0"/>
                        </a:rPr>
                        <a:t>FN</a:t>
                      </a:r>
                      <a:endParaRPr lang="en-US" sz="1600" dirty="0">
                        <a:latin typeface="Arial Narrow" pitchFamily="34" charset="0"/>
                      </a:endParaRPr>
                    </a:p>
                  </a:txBody>
                  <a:tcPr anchor="ctr"/>
                </a:tc>
                <a:tc>
                  <a:txBody>
                    <a:bodyPr/>
                    <a:lstStyle/>
                    <a:p>
                      <a:pPr algn="ctr"/>
                      <a:r>
                        <a:rPr lang="en-US" sz="1400" dirty="0" smtClean="0">
                          <a:latin typeface="Arial Narrow" pitchFamily="34" charset="0"/>
                        </a:rPr>
                        <a:t>FIRST_NAME</a:t>
                      </a:r>
                      <a:endParaRPr lang="en-US" sz="1400" dirty="0">
                        <a:latin typeface="Arial Narrow" pitchFamily="34" charset="0"/>
                      </a:endParaRPr>
                    </a:p>
                  </a:txBody>
                  <a:tcPr anchor="ctr"/>
                </a:tc>
                <a:tc>
                  <a:txBody>
                    <a:bodyPr/>
                    <a:lstStyle/>
                    <a:p>
                      <a:pPr algn="ctr"/>
                      <a:r>
                        <a:rPr lang="en-US" sz="1400" dirty="0" smtClean="0">
                          <a:latin typeface="Arial Narrow" pitchFamily="34" charset="0"/>
                        </a:rPr>
                        <a:t>LAST_</a:t>
                      </a:r>
                      <a:endParaRPr lang="bg-BG" sz="1400" dirty="0" smtClean="0">
                        <a:latin typeface="Arial Narrow" pitchFamily="34" charset="0"/>
                      </a:endParaRPr>
                    </a:p>
                    <a:p>
                      <a:pPr algn="ctr"/>
                      <a:r>
                        <a:rPr lang="en-US" sz="1400" dirty="0" smtClean="0">
                          <a:latin typeface="Arial Narrow" pitchFamily="34" charset="0"/>
                        </a:rPr>
                        <a:t>NAME</a:t>
                      </a:r>
                      <a:endParaRPr lang="en-US" sz="1400" dirty="0">
                        <a:latin typeface="Arial Narrow" pitchFamily="34" charset="0"/>
                      </a:endParaRPr>
                    </a:p>
                  </a:txBody>
                  <a:tcPr anchor="ctr"/>
                </a:tc>
                <a:tc>
                  <a:txBody>
                    <a:bodyPr/>
                    <a:lstStyle/>
                    <a:p>
                      <a:r>
                        <a:rPr lang="bg-BG" sz="1600" dirty="0" smtClean="0">
                          <a:latin typeface="Arial Narrow" pitchFamily="34" charset="0"/>
                        </a:rPr>
                        <a:t>…</a:t>
                      </a:r>
                      <a:endParaRPr lang="en-US" sz="1600" dirty="0">
                        <a:latin typeface="Arial Narrow" pitchFamily="34" charset="0"/>
                      </a:endParaRPr>
                    </a:p>
                  </a:txBody>
                  <a:tcPr anchor="ctr"/>
                </a:tc>
                <a:tc>
                  <a:txBody>
                    <a:bodyPr/>
                    <a:lstStyle/>
                    <a:p>
                      <a:pPr algn="ctr"/>
                      <a:r>
                        <a:rPr lang="en-US" sz="1600" baseline="0" dirty="0" err="1" smtClean="0">
                          <a:latin typeface="Arial Narrow" pitchFamily="34" charset="0"/>
                        </a:rPr>
                        <a:t>Cre-dits</a:t>
                      </a:r>
                      <a:endParaRPr lang="en-US" sz="1600" dirty="0">
                        <a:latin typeface="Arial Narrow" pitchFamily="34" charset="0"/>
                      </a:endParaRPr>
                    </a:p>
                  </a:txBody>
                  <a:tcPr anchor="ctr"/>
                </a:tc>
              </a:tr>
              <a:tr h="393855">
                <a:tc>
                  <a:txBody>
                    <a:bodyPr/>
                    <a:lstStyle/>
                    <a:p>
                      <a:r>
                        <a:rPr lang="en-US" sz="1600" dirty="0" smtClean="0">
                          <a:latin typeface="Arial Narrow" pitchFamily="34" charset="0"/>
                        </a:rPr>
                        <a:t>1</a:t>
                      </a:r>
                      <a:endParaRPr lang="en-US" sz="1600" dirty="0">
                        <a:latin typeface="Arial Narrow" pitchFamily="34" charset="0"/>
                      </a:endParaRPr>
                    </a:p>
                  </a:txBody>
                  <a:tcPr/>
                </a:tc>
                <a:tc>
                  <a:txBody>
                    <a:bodyPr/>
                    <a:lstStyle/>
                    <a:p>
                      <a:r>
                        <a:rPr lang="bg-BG" sz="1600" dirty="0" smtClean="0">
                          <a:latin typeface="Arial Narrow" pitchFamily="34" charset="0"/>
                        </a:rPr>
                        <a:t>3123</a:t>
                      </a:r>
                      <a:endParaRPr lang="en-US" sz="1600" dirty="0">
                        <a:latin typeface="Arial Narrow" pitchFamily="34" charset="0"/>
                      </a:endParaRPr>
                    </a:p>
                  </a:txBody>
                  <a:tcPr/>
                </a:tc>
                <a:tc>
                  <a:txBody>
                    <a:bodyPr/>
                    <a:lstStyle/>
                    <a:p>
                      <a:r>
                        <a:rPr lang="bg-BG" sz="1400" dirty="0" smtClean="0">
                          <a:latin typeface="Arial Narrow" pitchFamily="34" charset="0"/>
                        </a:rPr>
                        <a:t>Иван</a:t>
                      </a:r>
                      <a:endParaRPr lang="en-US" sz="1400" dirty="0">
                        <a:latin typeface="Arial Narrow" pitchFamily="34" charset="0"/>
                      </a:endParaRPr>
                    </a:p>
                  </a:txBody>
                  <a:tcPr/>
                </a:tc>
                <a:tc>
                  <a:txBody>
                    <a:bodyPr/>
                    <a:lstStyle/>
                    <a:p>
                      <a:r>
                        <a:rPr lang="bg-BG" sz="1600" dirty="0" smtClean="0">
                          <a:latin typeface="Arial Narrow" pitchFamily="34" charset="0"/>
                        </a:rPr>
                        <a:t>Славов</a:t>
                      </a:r>
                      <a:endParaRPr lang="en-US" sz="1600" dirty="0">
                        <a:latin typeface="Arial Narrow" pitchFamily="34" charset="0"/>
                      </a:endParaRPr>
                    </a:p>
                  </a:txBody>
                  <a:tcPr/>
                </a:tc>
                <a:tc>
                  <a:txBody>
                    <a:bodyPr/>
                    <a:lstStyle/>
                    <a:p>
                      <a:r>
                        <a:rPr lang="bg-BG" sz="1600" dirty="0" smtClean="0">
                          <a:latin typeface="Arial Narrow" pitchFamily="34" charset="0"/>
                        </a:rPr>
                        <a:t>…</a:t>
                      </a:r>
                      <a:endParaRPr lang="en-US" sz="1600" dirty="0">
                        <a:latin typeface="Arial Narrow" pitchFamily="34" charset="0"/>
                      </a:endParaRPr>
                    </a:p>
                  </a:txBody>
                  <a:tcPr/>
                </a:tc>
                <a:tc>
                  <a:txBody>
                    <a:bodyPr/>
                    <a:lstStyle/>
                    <a:p>
                      <a:r>
                        <a:rPr lang="en-US" sz="1600" dirty="0" smtClean="0">
                          <a:latin typeface="Arial Narrow" pitchFamily="34" charset="0"/>
                        </a:rPr>
                        <a:t>35</a:t>
                      </a:r>
                      <a:endParaRPr lang="en-US" sz="1600" dirty="0">
                        <a:latin typeface="Arial Narrow" pitchFamily="34" charset="0"/>
                      </a:endParaRPr>
                    </a:p>
                  </a:txBody>
                  <a:tcPr/>
                </a:tc>
              </a:tr>
              <a:tr h="344664">
                <a:tc>
                  <a:txBody>
                    <a:bodyPr/>
                    <a:lstStyle/>
                    <a:p>
                      <a:r>
                        <a:rPr lang="en-US" sz="1600" dirty="0" smtClean="0">
                          <a:latin typeface="Arial Narrow" pitchFamily="34" charset="0"/>
                        </a:rPr>
                        <a:t>3</a:t>
                      </a:r>
                      <a:endParaRPr lang="en-US" sz="1600" dirty="0">
                        <a:latin typeface="Arial Narrow" pitchFamily="34" charset="0"/>
                      </a:endParaRPr>
                    </a:p>
                  </a:txBody>
                  <a:tcPr/>
                </a:tc>
                <a:tc>
                  <a:txBody>
                    <a:bodyPr/>
                    <a:lstStyle/>
                    <a:p>
                      <a:r>
                        <a:rPr lang="en-US" sz="1600" dirty="0" smtClean="0">
                          <a:latin typeface="Arial Narrow" pitchFamily="34" charset="0"/>
                        </a:rPr>
                        <a:t>3124</a:t>
                      </a:r>
                      <a:endParaRPr lang="en-US" sz="1600" dirty="0">
                        <a:latin typeface="Arial Narrow" pitchFamily="34" charset="0"/>
                      </a:endParaRPr>
                    </a:p>
                  </a:txBody>
                  <a:tcPr/>
                </a:tc>
                <a:tc>
                  <a:txBody>
                    <a:bodyPr/>
                    <a:lstStyle/>
                    <a:p>
                      <a:r>
                        <a:rPr lang="bg-BG" sz="1600" dirty="0" smtClean="0">
                          <a:latin typeface="Arial Narrow" pitchFamily="34" charset="0"/>
                        </a:rPr>
                        <a:t>Станислава</a:t>
                      </a:r>
                      <a:endParaRPr lang="en-US" sz="1600" dirty="0">
                        <a:latin typeface="Arial Narrow" pitchFamily="34" charset="0"/>
                      </a:endParaRPr>
                    </a:p>
                  </a:txBody>
                  <a:tcPr/>
                </a:tc>
                <a:tc>
                  <a:txBody>
                    <a:bodyPr/>
                    <a:lstStyle/>
                    <a:p>
                      <a:r>
                        <a:rPr lang="bg-BG" sz="1600" dirty="0" smtClean="0">
                          <a:latin typeface="Arial Narrow" pitchFamily="34" charset="0"/>
                        </a:rPr>
                        <a:t>Петрова</a:t>
                      </a:r>
                      <a:endParaRPr lang="en-US" sz="1600" dirty="0">
                        <a:latin typeface="Arial Narrow" pitchFamily="34" charset="0"/>
                      </a:endParaRPr>
                    </a:p>
                  </a:txBody>
                  <a:tcPr/>
                </a:tc>
                <a:tc>
                  <a:txBody>
                    <a:bodyPr/>
                    <a:lstStyle/>
                    <a:p>
                      <a:r>
                        <a:rPr lang="bg-BG" sz="1600" dirty="0" smtClean="0">
                          <a:latin typeface="Arial Narrow" pitchFamily="34" charset="0"/>
                        </a:rPr>
                        <a:t>…</a:t>
                      </a:r>
                      <a:endParaRPr lang="en-US" sz="1600" dirty="0">
                        <a:latin typeface="Arial Narrow" pitchFamily="34" charset="0"/>
                      </a:endParaRPr>
                    </a:p>
                  </a:txBody>
                  <a:tcPr/>
                </a:tc>
                <a:tc>
                  <a:txBody>
                    <a:bodyPr/>
                    <a:lstStyle/>
                    <a:p>
                      <a:r>
                        <a:rPr lang="en-US" sz="1600" dirty="0" smtClean="0">
                          <a:latin typeface="Arial Narrow" pitchFamily="34" charset="0"/>
                        </a:rPr>
                        <a:t>20</a:t>
                      </a:r>
                      <a:endParaRPr lang="en-US" sz="1600" dirty="0">
                        <a:latin typeface="Arial Narrow" pitchFamily="34" charset="0"/>
                      </a:endParaRPr>
                    </a:p>
                  </a:txBody>
                  <a:tcPr/>
                </a:tc>
              </a:tr>
              <a:tr h="355434">
                <a:tc>
                  <a:txBody>
                    <a:bodyPr/>
                    <a:lstStyle/>
                    <a:p>
                      <a:r>
                        <a:rPr lang="en-US" sz="1600" dirty="0" smtClean="0">
                          <a:latin typeface="Arial Narrow" pitchFamily="34" charset="0"/>
                        </a:rPr>
                        <a:t>3</a:t>
                      </a:r>
                      <a:endParaRPr lang="en-US" sz="1600" dirty="0">
                        <a:latin typeface="Arial Narrow" pitchFamily="34" charset="0"/>
                      </a:endParaRPr>
                    </a:p>
                  </a:txBody>
                  <a:tcPr/>
                </a:tc>
                <a:tc>
                  <a:txBody>
                    <a:bodyPr/>
                    <a:lstStyle/>
                    <a:p>
                      <a:r>
                        <a:rPr lang="en-US" sz="1600" dirty="0" smtClean="0">
                          <a:latin typeface="Arial Narrow" pitchFamily="34" charset="0"/>
                        </a:rPr>
                        <a:t>1134</a:t>
                      </a:r>
                      <a:endParaRPr lang="en-US" sz="1600" dirty="0">
                        <a:latin typeface="Arial Narrow" pitchFamily="34" charset="0"/>
                      </a:endParaRPr>
                    </a:p>
                  </a:txBody>
                  <a:tcPr/>
                </a:tc>
                <a:tc>
                  <a:txBody>
                    <a:bodyPr/>
                    <a:lstStyle/>
                    <a:p>
                      <a:r>
                        <a:rPr lang="bg-BG" sz="1600" dirty="0" smtClean="0">
                          <a:latin typeface="Arial Narrow" pitchFamily="34" charset="0"/>
                        </a:rPr>
                        <a:t>Ирена</a:t>
                      </a:r>
                      <a:endParaRPr lang="en-US" sz="1600" dirty="0">
                        <a:latin typeface="Arial Narrow" pitchFamily="34" charset="0"/>
                      </a:endParaRPr>
                    </a:p>
                  </a:txBody>
                  <a:tcPr/>
                </a:tc>
                <a:tc>
                  <a:txBody>
                    <a:bodyPr/>
                    <a:lstStyle/>
                    <a:p>
                      <a:r>
                        <a:rPr lang="bg-BG" sz="1600" dirty="0" smtClean="0">
                          <a:latin typeface="Arial Narrow" pitchFamily="34" charset="0"/>
                        </a:rPr>
                        <a:t>Якимова</a:t>
                      </a:r>
                      <a:endParaRPr lang="en-US" sz="1600" dirty="0">
                        <a:latin typeface="Arial Narrow" pitchFamily="34" charset="0"/>
                      </a:endParaRPr>
                    </a:p>
                  </a:txBody>
                  <a:tcPr/>
                </a:tc>
                <a:tc>
                  <a:txBody>
                    <a:bodyPr/>
                    <a:lstStyle/>
                    <a:p>
                      <a:r>
                        <a:rPr lang="bg-BG" sz="1600" dirty="0" smtClean="0">
                          <a:latin typeface="Arial Narrow" pitchFamily="34" charset="0"/>
                        </a:rPr>
                        <a:t>…</a:t>
                      </a:r>
                      <a:endParaRPr lang="en-US" sz="1600" dirty="0">
                        <a:latin typeface="Arial Narrow" pitchFamily="34" charset="0"/>
                      </a:endParaRPr>
                    </a:p>
                  </a:txBody>
                  <a:tcPr/>
                </a:tc>
                <a:tc>
                  <a:txBody>
                    <a:bodyPr/>
                    <a:lstStyle/>
                    <a:p>
                      <a:r>
                        <a:rPr lang="bg-BG" sz="1600" dirty="0" smtClean="0">
                          <a:latin typeface="Arial Narrow" pitchFamily="34" charset="0"/>
                        </a:rPr>
                        <a:t>25</a:t>
                      </a:r>
                      <a:endParaRPr lang="en-US" sz="1600" dirty="0">
                        <a:latin typeface="Arial Narrow" pitchFamily="34" charset="0"/>
                      </a:endParaRPr>
                    </a:p>
                  </a:txBody>
                  <a:tcPr/>
                </a:tc>
              </a:tr>
              <a:tr h="333893">
                <a:tc>
                  <a:txBody>
                    <a:bodyPr/>
                    <a:lstStyle/>
                    <a:p>
                      <a:r>
                        <a:rPr lang="en-US" sz="1600" dirty="0" smtClean="0">
                          <a:latin typeface="Arial Narrow" pitchFamily="34" charset="0"/>
                        </a:rPr>
                        <a:t>1</a:t>
                      </a:r>
                      <a:endParaRPr lang="en-US" sz="1600" dirty="0">
                        <a:latin typeface="Arial Narrow" pitchFamily="34" charset="0"/>
                      </a:endParaRPr>
                    </a:p>
                  </a:txBody>
                  <a:tcPr/>
                </a:tc>
                <a:tc>
                  <a:txBody>
                    <a:bodyPr/>
                    <a:lstStyle/>
                    <a:p>
                      <a:r>
                        <a:rPr lang="bg-BG" sz="1600" dirty="0" smtClean="0">
                          <a:latin typeface="Arial Narrow" pitchFamily="34" charset="0"/>
                        </a:rPr>
                        <a:t>3341</a:t>
                      </a:r>
                      <a:endParaRPr lang="en-US" sz="1600" dirty="0">
                        <a:latin typeface="Arial Narrow" pitchFamily="34" charset="0"/>
                      </a:endParaRPr>
                    </a:p>
                  </a:txBody>
                  <a:tcPr/>
                </a:tc>
                <a:tc>
                  <a:txBody>
                    <a:bodyPr/>
                    <a:lstStyle/>
                    <a:p>
                      <a:r>
                        <a:rPr lang="bg-BG" sz="1600" dirty="0" smtClean="0">
                          <a:latin typeface="Arial Narrow" pitchFamily="34" charset="0"/>
                        </a:rPr>
                        <a:t>Петър</a:t>
                      </a:r>
                      <a:endParaRPr lang="en-US" sz="1600" dirty="0">
                        <a:latin typeface="Arial Narrow" pitchFamily="34" charset="0"/>
                      </a:endParaRPr>
                    </a:p>
                  </a:txBody>
                  <a:tcPr/>
                </a:tc>
                <a:tc>
                  <a:txBody>
                    <a:bodyPr/>
                    <a:lstStyle/>
                    <a:p>
                      <a:r>
                        <a:rPr lang="bg-BG" sz="1600" dirty="0" smtClean="0">
                          <a:latin typeface="Arial Narrow" pitchFamily="34" charset="0"/>
                        </a:rPr>
                        <a:t>Петров</a:t>
                      </a:r>
                      <a:endParaRPr lang="en-US" sz="1600" dirty="0">
                        <a:latin typeface="Arial Narrow" pitchFamily="34" charset="0"/>
                      </a:endParaRPr>
                    </a:p>
                  </a:txBody>
                  <a:tcPr/>
                </a:tc>
                <a:tc>
                  <a:txBody>
                    <a:bodyPr/>
                    <a:lstStyle/>
                    <a:p>
                      <a:r>
                        <a:rPr lang="bg-BG" sz="1600" dirty="0" smtClean="0">
                          <a:latin typeface="Arial Narrow" pitchFamily="34" charset="0"/>
                        </a:rPr>
                        <a:t>…</a:t>
                      </a:r>
                      <a:endParaRPr lang="en-US" sz="1600" dirty="0">
                        <a:latin typeface="Arial Narrow" pitchFamily="34" charset="0"/>
                      </a:endParaRPr>
                    </a:p>
                  </a:txBody>
                  <a:tcPr/>
                </a:tc>
                <a:tc>
                  <a:txBody>
                    <a:bodyPr/>
                    <a:lstStyle/>
                    <a:p>
                      <a:r>
                        <a:rPr lang="en-US" sz="1600" dirty="0" smtClean="0">
                          <a:latin typeface="Arial Narrow" pitchFamily="34" charset="0"/>
                        </a:rPr>
                        <a:t>5</a:t>
                      </a:r>
                      <a:endParaRPr lang="en-US" sz="1600" dirty="0">
                        <a:latin typeface="Arial Narrow" pitchFamily="34" charset="0"/>
                      </a:endParaRPr>
                    </a:p>
                  </a:txBody>
                  <a:tcPr/>
                </a:tc>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3570126464"/>
              </p:ext>
            </p:extLst>
          </p:nvPr>
        </p:nvGraphicFramePr>
        <p:xfrm>
          <a:off x="5261932" y="2205285"/>
          <a:ext cx="3412168" cy="1341120"/>
        </p:xfrm>
        <a:graphic>
          <a:graphicData uri="http://schemas.openxmlformats.org/drawingml/2006/table">
            <a:tbl>
              <a:tblPr firstRow="1" bandRow="1">
                <a:tableStyleId>{6E25E649-3F16-4E02-A733-19D2CDBF48F0}</a:tableStyleId>
              </a:tblPr>
              <a:tblGrid>
                <a:gridCol w="376307"/>
                <a:gridCol w="1237383"/>
                <a:gridCol w="902660"/>
                <a:gridCol w="895818"/>
              </a:tblGrid>
              <a:tr h="334504">
                <a:tc>
                  <a:txBody>
                    <a:bodyPr/>
                    <a:lstStyle/>
                    <a:p>
                      <a:pPr algn="ctr"/>
                      <a:r>
                        <a:rPr lang="en-US" sz="1600" dirty="0" smtClean="0">
                          <a:latin typeface="Arial Narrow" pitchFamily="34" charset="0"/>
                        </a:rPr>
                        <a:t>ID</a:t>
                      </a:r>
                      <a:endParaRPr lang="en-US" sz="1600" dirty="0">
                        <a:latin typeface="Arial Narrow" pitchFamily="34" charset="0"/>
                      </a:endParaRPr>
                    </a:p>
                  </a:txBody>
                  <a:tcPr anchor="ctr"/>
                </a:tc>
                <a:tc>
                  <a:txBody>
                    <a:bodyPr/>
                    <a:lstStyle/>
                    <a:p>
                      <a:pPr algn="ctr"/>
                      <a:r>
                        <a:rPr lang="en-US" sz="1600" dirty="0" smtClean="0">
                          <a:latin typeface="Arial Narrow" pitchFamily="34" charset="0"/>
                        </a:rPr>
                        <a:t>Name</a:t>
                      </a:r>
                      <a:endParaRPr lang="en-US" sz="1600" dirty="0">
                        <a:latin typeface="Arial Narrow" pitchFamily="34" charset="0"/>
                      </a:endParaRPr>
                    </a:p>
                  </a:txBody>
                  <a:tcPr anchor="ctr"/>
                </a:tc>
                <a:tc>
                  <a:txBody>
                    <a:bodyPr/>
                    <a:lstStyle/>
                    <a:p>
                      <a:pPr algn="ctr"/>
                      <a:r>
                        <a:rPr lang="en-US" sz="1600" dirty="0" err="1" smtClean="0">
                          <a:latin typeface="Arial Narrow" pitchFamily="34" charset="0"/>
                        </a:rPr>
                        <a:t>Room_N</a:t>
                      </a:r>
                      <a:endParaRPr lang="en-US" sz="1600" dirty="0">
                        <a:latin typeface="Arial Narrow" pitchFamily="34" charset="0"/>
                      </a:endParaRPr>
                    </a:p>
                  </a:txBody>
                  <a:tcPr anchor="ctr"/>
                </a:tc>
                <a:tc>
                  <a:txBody>
                    <a:bodyPr/>
                    <a:lstStyle/>
                    <a:p>
                      <a:pPr algn="ctr"/>
                      <a:r>
                        <a:rPr lang="en-US" sz="1600" dirty="0" smtClean="0">
                          <a:latin typeface="Arial Narrow" pitchFamily="34" charset="0"/>
                        </a:rPr>
                        <a:t>Phone</a:t>
                      </a:r>
                      <a:endParaRPr lang="en-US" sz="1600" dirty="0">
                        <a:latin typeface="Arial Narrow" pitchFamily="34" charset="0"/>
                      </a:endParaRPr>
                    </a:p>
                  </a:txBody>
                  <a:tcPr anchor="ctr"/>
                </a:tc>
              </a:tr>
              <a:tr h="334504">
                <a:tc>
                  <a:txBody>
                    <a:bodyPr/>
                    <a:lstStyle/>
                    <a:p>
                      <a:r>
                        <a:rPr lang="bg-BG" sz="1600" dirty="0" smtClean="0">
                          <a:latin typeface="Arial Narrow" pitchFamily="34" charset="0"/>
                        </a:rPr>
                        <a:t>1</a:t>
                      </a:r>
                      <a:endParaRPr lang="en-US" sz="1600" dirty="0">
                        <a:latin typeface="Arial Narrow" pitchFamily="34" charset="0"/>
                      </a:endParaRPr>
                    </a:p>
                  </a:txBody>
                  <a:tcPr/>
                </a:tc>
                <a:tc>
                  <a:txBody>
                    <a:bodyPr/>
                    <a:lstStyle/>
                    <a:p>
                      <a:r>
                        <a:rPr lang="bg-BG" sz="1600" dirty="0" smtClean="0">
                          <a:latin typeface="Arial Narrow" pitchFamily="34" charset="0"/>
                        </a:rPr>
                        <a:t>Автоматика</a:t>
                      </a:r>
                      <a:endParaRPr lang="en-US" sz="1600" dirty="0">
                        <a:latin typeface="Arial Narrow" pitchFamily="34" charset="0"/>
                      </a:endParaRPr>
                    </a:p>
                  </a:txBody>
                  <a:tcPr/>
                </a:tc>
                <a:tc>
                  <a:txBody>
                    <a:bodyPr/>
                    <a:lstStyle/>
                    <a:p>
                      <a:r>
                        <a:rPr lang="bg-BG" sz="1600" dirty="0" smtClean="0">
                          <a:latin typeface="Arial Narrow" pitchFamily="34" charset="0"/>
                        </a:rPr>
                        <a:t>2350</a:t>
                      </a:r>
                      <a:endParaRPr lang="en-US" sz="1600" dirty="0">
                        <a:latin typeface="Arial Narrow" pitchFamily="34" charset="0"/>
                      </a:endParaRPr>
                    </a:p>
                  </a:txBody>
                  <a:tcPr/>
                </a:tc>
                <a:tc>
                  <a:txBody>
                    <a:bodyPr/>
                    <a:lstStyle/>
                    <a:p>
                      <a:r>
                        <a:rPr lang="bg-BG" sz="1600" dirty="0" smtClean="0">
                          <a:latin typeface="Arial Narrow" pitchFamily="34" charset="0"/>
                        </a:rPr>
                        <a:t>9652612</a:t>
                      </a:r>
                      <a:endParaRPr lang="en-US" sz="1600" dirty="0">
                        <a:latin typeface="Arial Narrow" pitchFamily="34" charset="0"/>
                      </a:endParaRPr>
                    </a:p>
                  </a:txBody>
                  <a:tcPr/>
                </a:tc>
              </a:tr>
              <a:tr h="334504">
                <a:tc>
                  <a:txBody>
                    <a:bodyPr/>
                    <a:lstStyle/>
                    <a:p>
                      <a:r>
                        <a:rPr lang="bg-BG" sz="1600" dirty="0" smtClean="0">
                          <a:latin typeface="Arial Narrow" pitchFamily="34" charset="0"/>
                        </a:rPr>
                        <a:t>2</a:t>
                      </a:r>
                      <a:endParaRPr lang="en-US" sz="1600" dirty="0">
                        <a:latin typeface="Arial Narrow" pitchFamily="34" charset="0"/>
                      </a:endParaRPr>
                    </a:p>
                  </a:txBody>
                  <a:tcPr/>
                </a:tc>
                <a:tc>
                  <a:txBody>
                    <a:bodyPr/>
                    <a:lstStyle/>
                    <a:p>
                      <a:r>
                        <a:rPr lang="bg-BG" sz="1600" dirty="0" smtClean="0">
                          <a:latin typeface="Arial Narrow" pitchFamily="34" charset="0"/>
                        </a:rPr>
                        <a:t>КСУ</a:t>
                      </a:r>
                      <a:endParaRPr lang="en-US" sz="1600" dirty="0">
                        <a:latin typeface="Arial Narrow" pitchFamily="34" charset="0"/>
                      </a:endParaRPr>
                    </a:p>
                  </a:txBody>
                  <a:tcPr/>
                </a:tc>
                <a:tc>
                  <a:txBody>
                    <a:bodyPr/>
                    <a:lstStyle/>
                    <a:p>
                      <a:r>
                        <a:rPr lang="bg-BG" sz="1600" dirty="0" smtClean="0">
                          <a:latin typeface="Arial Narrow" pitchFamily="34" charset="0"/>
                        </a:rPr>
                        <a:t>1441</a:t>
                      </a:r>
                      <a:endParaRPr lang="en-US" sz="1600" dirty="0">
                        <a:latin typeface="Arial Narrow" pitchFamily="34" charset="0"/>
                      </a:endParaRPr>
                    </a:p>
                  </a:txBody>
                  <a:tcPr/>
                </a:tc>
                <a:tc>
                  <a:txBody>
                    <a:bodyPr/>
                    <a:lstStyle/>
                    <a:p>
                      <a:r>
                        <a:rPr lang="en-US" sz="1600" b="0" i="0" kern="1200" dirty="0" smtClean="0">
                          <a:solidFill>
                            <a:schemeClr val="dk1"/>
                          </a:solidFill>
                          <a:effectLst/>
                          <a:latin typeface="Arial Narrow" pitchFamily="34" charset="0"/>
                          <a:ea typeface="+mn-ea"/>
                          <a:cs typeface="+mn-cs"/>
                        </a:rPr>
                        <a:t>965</a:t>
                      </a:r>
                      <a:r>
                        <a:rPr lang="bg-BG" sz="1600" b="0" i="0" kern="1200" dirty="0" smtClean="0">
                          <a:solidFill>
                            <a:schemeClr val="dk1"/>
                          </a:solidFill>
                          <a:effectLst/>
                          <a:latin typeface="Arial Narrow" pitchFamily="34" charset="0"/>
                          <a:ea typeface="+mn-ea"/>
                          <a:cs typeface="+mn-cs"/>
                        </a:rPr>
                        <a:t>2054</a:t>
                      </a:r>
                      <a:endParaRPr lang="en-US" sz="1600" dirty="0">
                        <a:latin typeface="Arial Narrow" pitchFamily="34" charset="0"/>
                      </a:endParaRPr>
                    </a:p>
                  </a:txBody>
                  <a:tcPr/>
                </a:tc>
              </a:tr>
              <a:tr h="334504">
                <a:tc>
                  <a:txBody>
                    <a:bodyPr/>
                    <a:lstStyle/>
                    <a:p>
                      <a:r>
                        <a:rPr lang="bg-BG" sz="1600" dirty="0" smtClean="0">
                          <a:latin typeface="Arial Narrow" pitchFamily="34" charset="0"/>
                        </a:rPr>
                        <a:t>3</a:t>
                      </a:r>
                      <a:endParaRPr lang="en-US" sz="1600" dirty="0">
                        <a:latin typeface="Arial Narrow" pitchFamily="34" charset="0"/>
                      </a:endParaRPr>
                    </a:p>
                  </a:txBody>
                  <a:tcPr/>
                </a:tc>
                <a:tc>
                  <a:txBody>
                    <a:bodyPr/>
                    <a:lstStyle/>
                    <a:p>
                      <a:r>
                        <a:rPr lang="bg-BG" sz="1600" dirty="0" smtClean="0">
                          <a:latin typeface="Arial Narrow" pitchFamily="34" charset="0"/>
                        </a:rPr>
                        <a:t>Транспорт</a:t>
                      </a:r>
                      <a:endParaRPr lang="en-US" sz="1600" dirty="0">
                        <a:latin typeface="Arial Narrow" pitchFamily="34" charset="0"/>
                      </a:endParaRPr>
                    </a:p>
                  </a:txBody>
                  <a:tcPr/>
                </a:tc>
                <a:tc>
                  <a:txBody>
                    <a:bodyPr/>
                    <a:lstStyle/>
                    <a:p>
                      <a:r>
                        <a:rPr lang="bg-BG" sz="1600" dirty="0" smtClean="0">
                          <a:latin typeface="Arial Narrow" pitchFamily="34" charset="0"/>
                        </a:rPr>
                        <a:t>9308</a:t>
                      </a:r>
                      <a:endParaRPr lang="en-US" sz="1600" dirty="0">
                        <a:latin typeface="Arial Narrow" pitchFamily="34" charset="0"/>
                      </a:endParaRPr>
                    </a:p>
                  </a:txBody>
                  <a:tcPr/>
                </a:tc>
                <a:tc>
                  <a:txBody>
                    <a:bodyPr/>
                    <a:lstStyle/>
                    <a:p>
                      <a:r>
                        <a:rPr lang="bg-BG" sz="1600" dirty="0" smtClean="0">
                          <a:latin typeface="Arial Narrow" pitchFamily="34" charset="0"/>
                        </a:rPr>
                        <a:t>9652602</a:t>
                      </a:r>
                      <a:endParaRPr lang="en-US" sz="1600" dirty="0">
                        <a:latin typeface="Arial Narrow" pitchFamily="34" charset="0"/>
                      </a:endParaRPr>
                    </a:p>
                  </a:txBody>
                  <a:tcPr/>
                </a:tc>
              </a:tr>
            </a:tbl>
          </a:graphicData>
        </a:graphic>
      </p:graphicFrame>
      <p:sp>
        <p:nvSpPr>
          <p:cNvPr id="4" name="TextBox 3"/>
          <p:cNvSpPr txBox="1"/>
          <p:nvPr/>
        </p:nvSpPr>
        <p:spPr>
          <a:xfrm>
            <a:off x="495300" y="4283501"/>
            <a:ext cx="910506"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kern="0" dirty="0" smtClean="0">
                <a:ea typeface="Arial Unicode MS" pitchFamily="34" charset="-128"/>
                <a:cs typeface="Arial Unicode MS" pitchFamily="34" charset="-128"/>
              </a:rPr>
              <a:t>Students</a:t>
            </a:r>
            <a:endParaRPr lang="en-US" sz="1800" kern="0" dirty="0" smtClean="0">
              <a:ea typeface="Arial Unicode MS" pitchFamily="34" charset="-128"/>
              <a:cs typeface="Arial Unicode MS" pitchFamily="34" charset="-128"/>
            </a:endParaRPr>
          </a:p>
        </p:txBody>
      </p:sp>
      <p:sp>
        <p:nvSpPr>
          <p:cNvPr id="15" name="TextBox 14"/>
          <p:cNvSpPr txBox="1"/>
          <p:nvPr/>
        </p:nvSpPr>
        <p:spPr>
          <a:xfrm>
            <a:off x="5257800" y="3609200"/>
            <a:ext cx="1320874"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kern="0" dirty="0" smtClean="0">
                <a:ea typeface="Arial Unicode MS" pitchFamily="34" charset="-128"/>
                <a:cs typeface="Arial Unicode MS" pitchFamily="34" charset="-128"/>
              </a:rPr>
              <a:t>Departments</a:t>
            </a:r>
            <a:endParaRPr lang="en-US" sz="1800" kern="0" dirty="0" smtClean="0">
              <a:ea typeface="Arial Unicode MS" pitchFamily="34" charset="-128"/>
              <a:cs typeface="Arial Unicode MS" pitchFamily="34" charset="-128"/>
            </a:endParaRPr>
          </a:p>
        </p:txBody>
      </p:sp>
      <p:graphicFrame>
        <p:nvGraphicFramePr>
          <p:cNvPr id="16" name="Table 15"/>
          <p:cNvGraphicFramePr>
            <a:graphicFrameLocks noGrp="1"/>
          </p:cNvGraphicFramePr>
          <p:nvPr>
            <p:extLst>
              <p:ext uri="{D42A27DB-BD31-4B8C-83A1-F6EECF244321}">
                <p14:modId xmlns:p14="http://schemas.microsoft.com/office/powerpoint/2010/main" val="3515626455"/>
              </p:ext>
            </p:extLst>
          </p:nvPr>
        </p:nvGraphicFramePr>
        <p:xfrm>
          <a:off x="2812873" y="4310101"/>
          <a:ext cx="4222927" cy="2130809"/>
        </p:xfrm>
        <a:graphic>
          <a:graphicData uri="http://schemas.openxmlformats.org/drawingml/2006/table">
            <a:tbl>
              <a:tblPr firstRow="1" bandRow="1">
                <a:tableStyleId>{6E25E649-3F16-4E02-A733-19D2CDBF48F0}</a:tableStyleId>
              </a:tblPr>
              <a:tblGrid>
                <a:gridCol w="1684560"/>
                <a:gridCol w="1382667"/>
                <a:gridCol w="1155700"/>
              </a:tblGrid>
              <a:tr h="454409">
                <a:tc>
                  <a:txBody>
                    <a:bodyPr/>
                    <a:lstStyle/>
                    <a:p>
                      <a:pPr algn="ctr"/>
                      <a:r>
                        <a:rPr lang="en-US" sz="1600" dirty="0" smtClean="0">
                          <a:latin typeface="Arial Narrow" pitchFamily="34" charset="0"/>
                        </a:rPr>
                        <a:t>DEP_NAME</a:t>
                      </a:r>
                      <a:endParaRPr lang="en-US" sz="1600" dirty="0">
                        <a:latin typeface="Arial Narrow" pitchFamily="34" charset="0"/>
                      </a:endParaRPr>
                    </a:p>
                  </a:txBody>
                  <a:tcPr anchor="ctr"/>
                </a:tc>
                <a:tc>
                  <a:txBody>
                    <a:bodyPr/>
                    <a:lstStyle/>
                    <a:p>
                      <a:pPr algn="ctr"/>
                      <a:r>
                        <a:rPr lang="en-US" sz="1600" dirty="0" smtClean="0">
                          <a:latin typeface="Arial Narrow" pitchFamily="34" charset="0"/>
                        </a:rPr>
                        <a:t>FIRST_NAME</a:t>
                      </a:r>
                      <a:endParaRPr lang="en-US" sz="1600" dirty="0">
                        <a:latin typeface="Arial Narrow" pitchFamily="34" charset="0"/>
                      </a:endParaRPr>
                    </a:p>
                  </a:txBody>
                  <a:tcPr anchor="ctr"/>
                </a:tc>
                <a:tc>
                  <a:txBody>
                    <a:bodyPr/>
                    <a:lstStyle/>
                    <a:p>
                      <a:pPr algn="ctr"/>
                      <a:r>
                        <a:rPr lang="en-US" sz="1600" dirty="0" smtClean="0">
                          <a:latin typeface="Arial Narrow" pitchFamily="34" charset="0"/>
                        </a:rPr>
                        <a:t>CREDIT</a:t>
                      </a:r>
                      <a:endParaRPr lang="en-US" sz="1600" dirty="0">
                        <a:latin typeface="Arial Narrow" pitchFamily="34" charset="0"/>
                      </a:endParaRPr>
                    </a:p>
                  </a:txBody>
                  <a:tcPr anchor="ctr"/>
                </a:tc>
              </a:tr>
              <a:tr h="318143">
                <a:tc>
                  <a:txBody>
                    <a:bodyPr/>
                    <a:lstStyle/>
                    <a:p>
                      <a:r>
                        <a:rPr lang="bg-BG" sz="1600" dirty="0" smtClean="0">
                          <a:latin typeface="Arial Narrow" pitchFamily="34" charset="0"/>
                        </a:rPr>
                        <a:t>Автоматика</a:t>
                      </a:r>
                      <a:endParaRPr lang="en-US" sz="1600" dirty="0">
                        <a:latin typeface="Arial Narrow" pitchFamily="34" charset="0"/>
                      </a:endParaRPr>
                    </a:p>
                  </a:txBody>
                  <a:tcPr/>
                </a:tc>
                <a:tc>
                  <a:txBody>
                    <a:bodyPr/>
                    <a:lstStyle/>
                    <a:p>
                      <a:r>
                        <a:rPr lang="bg-BG" sz="1600" dirty="0" smtClean="0">
                          <a:latin typeface="Arial Narrow" pitchFamily="34" charset="0"/>
                        </a:rPr>
                        <a:t>Иван</a:t>
                      </a:r>
                      <a:endParaRPr lang="en-US" sz="1600" dirty="0">
                        <a:latin typeface="Arial Narrow" pitchFamily="34" charset="0"/>
                      </a:endParaRPr>
                    </a:p>
                  </a:txBody>
                  <a:tcPr/>
                </a:tc>
                <a:tc>
                  <a:txBody>
                    <a:bodyPr/>
                    <a:lstStyle/>
                    <a:p>
                      <a:r>
                        <a:rPr lang="bg-BG" sz="1600" dirty="0" smtClean="0">
                          <a:latin typeface="Arial Narrow" pitchFamily="34" charset="0"/>
                        </a:rPr>
                        <a:t>35</a:t>
                      </a:r>
                      <a:endParaRPr lang="en-US" sz="1600" dirty="0">
                        <a:latin typeface="Arial Narrow" pitchFamily="34" charset="0"/>
                      </a:endParaRPr>
                    </a:p>
                  </a:txBody>
                  <a:tcPr/>
                </a:tc>
              </a:tr>
              <a:tr h="318143">
                <a:tc>
                  <a:txBody>
                    <a:bodyPr/>
                    <a:lstStyle/>
                    <a:p>
                      <a:r>
                        <a:rPr lang="bg-BG" sz="1600" dirty="0" smtClean="0">
                          <a:latin typeface="Arial Narrow" pitchFamily="34" charset="0"/>
                        </a:rPr>
                        <a:t>Автоматика</a:t>
                      </a:r>
                      <a:endParaRPr lang="en-US" sz="1600" dirty="0">
                        <a:latin typeface="Arial Narrow" pitchFamily="34" charset="0"/>
                      </a:endParaRPr>
                    </a:p>
                  </a:txBody>
                  <a:tcPr/>
                </a:tc>
                <a:tc>
                  <a:txBody>
                    <a:bodyPr/>
                    <a:lstStyle/>
                    <a:p>
                      <a:r>
                        <a:rPr lang="bg-BG" sz="1600" dirty="0" smtClean="0">
                          <a:latin typeface="Arial Narrow" pitchFamily="34" charset="0"/>
                        </a:rPr>
                        <a:t>Петър</a:t>
                      </a:r>
                      <a:endParaRPr lang="en-US" sz="1600" dirty="0">
                        <a:latin typeface="Arial Narrow" pitchFamily="34" charset="0"/>
                      </a:endParaRPr>
                    </a:p>
                  </a:txBody>
                  <a:tcPr/>
                </a:tc>
                <a:tc>
                  <a:txBody>
                    <a:bodyPr/>
                    <a:lstStyle/>
                    <a:p>
                      <a:r>
                        <a:rPr lang="bg-BG" sz="1600" dirty="0" smtClean="0">
                          <a:latin typeface="Arial Narrow" pitchFamily="34" charset="0"/>
                        </a:rPr>
                        <a:t>5</a:t>
                      </a:r>
                      <a:endParaRPr lang="en-US" sz="1600" dirty="0">
                        <a:latin typeface="Arial Narrow" pitchFamily="34" charset="0"/>
                      </a:endParaRPr>
                    </a:p>
                  </a:txBody>
                  <a:tcPr/>
                </a:tc>
              </a:tr>
              <a:tr h="318143">
                <a:tc>
                  <a:txBody>
                    <a:bodyPr/>
                    <a:lstStyle/>
                    <a:p>
                      <a:r>
                        <a:rPr lang="bg-BG" sz="1600" b="1" dirty="0" smtClean="0">
                          <a:solidFill>
                            <a:schemeClr val="bg1"/>
                          </a:solidFill>
                          <a:latin typeface="Arial Narrow" pitchFamily="34" charset="0"/>
                        </a:rPr>
                        <a:t>КСУ</a:t>
                      </a:r>
                      <a:endParaRPr lang="en-US" sz="1600" b="1" dirty="0">
                        <a:solidFill>
                          <a:schemeClr val="bg1"/>
                        </a:solidFill>
                        <a:latin typeface="Arial Narrow" pitchFamily="34" charset="0"/>
                      </a:endParaRPr>
                    </a:p>
                  </a:txBody>
                  <a:tcPr>
                    <a:solidFill>
                      <a:schemeClr val="accent1">
                        <a:lumMod val="50000"/>
                      </a:schemeClr>
                    </a:solidFill>
                  </a:tcPr>
                </a:tc>
                <a:tc>
                  <a:txBody>
                    <a:bodyPr/>
                    <a:lstStyle/>
                    <a:p>
                      <a:endParaRPr lang="en-US" sz="1600" b="1" dirty="0">
                        <a:latin typeface="Arial Narrow" pitchFamily="34" charset="0"/>
                      </a:endParaRPr>
                    </a:p>
                  </a:txBody>
                  <a:tcPr>
                    <a:solidFill>
                      <a:schemeClr val="accent1">
                        <a:lumMod val="50000"/>
                      </a:schemeClr>
                    </a:solidFill>
                  </a:tcPr>
                </a:tc>
                <a:tc>
                  <a:txBody>
                    <a:bodyPr/>
                    <a:lstStyle/>
                    <a:p>
                      <a:endParaRPr lang="en-US" sz="1600" b="1" dirty="0">
                        <a:latin typeface="Arial Narrow" pitchFamily="34" charset="0"/>
                      </a:endParaRPr>
                    </a:p>
                  </a:txBody>
                  <a:tcPr>
                    <a:solidFill>
                      <a:schemeClr val="accent1">
                        <a:lumMod val="50000"/>
                      </a:schemeClr>
                    </a:solidFill>
                  </a:tcPr>
                </a:tc>
              </a:tr>
              <a:tr h="318143">
                <a:tc>
                  <a:txBody>
                    <a:bodyPr/>
                    <a:lstStyle/>
                    <a:p>
                      <a:r>
                        <a:rPr lang="bg-BG" sz="1600" dirty="0" smtClean="0">
                          <a:latin typeface="Arial Narrow" pitchFamily="34" charset="0"/>
                        </a:rPr>
                        <a:t>Транспорт</a:t>
                      </a:r>
                      <a:endParaRPr lang="en-US" sz="1600" dirty="0">
                        <a:latin typeface="Arial Narrow" pitchFamily="34" charset="0"/>
                      </a:endParaRPr>
                    </a:p>
                  </a:txBody>
                  <a:tcPr/>
                </a:tc>
                <a:tc>
                  <a:txBody>
                    <a:bodyPr/>
                    <a:lstStyle/>
                    <a:p>
                      <a:r>
                        <a:rPr lang="bg-BG" sz="1600" dirty="0" smtClean="0">
                          <a:latin typeface="Arial Narrow" pitchFamily="34" charset="0"/>
                        </a:rPr>
                        <a:t>Станислава</a:t>
                      </a:r>
                      <a:endParaRPr lang="en-US" sz="1600" dirty="0">
                        <a:latin typeface="Arial Narrow" pitchFamily="34" charset="0"/>
                      </a:endParaRPr>
                    </a:p>
                  </a:txBody>
                  <a:tcPr/>
                </a:tc>
                <a:tc>
                  <a:txBody>
                    <a:bodyPr/>
                    <a:lstStyle/>
                    <a:p>
                      <a:r>
                        <a:rPr lang="bg-BG" sz="1600" dirty="0" smtClean="0">
                          <a:latin typeface="Arial Narrow" pitchFamily="34" charset="0"/>
                        </a:rPr>
                        <a:t>20</a:t>
                      </a:r>
                      <a:endParaRPr lang="en-US" sz="1600" dirty="0">
                        <a:latin typeface="Arial Narrow" pitchFamily="34" charset="0"/>
                      </a:endParaRPr>
                    </a:p>
                  </a:txBody>
                  <a:tcPr/>
                </a:tc>
              </a:tr>
              <a:tr h="318143">
                <a:tc>
                  <a:txBody>
                    <a:bodyPr/>
                    <a:lstStyle/>
                    <a:p>
                      <a:r>
                        <a:rPr lang="bg-BG" sz="1600" dirty="0" smtClean="0">
                          <a:latin typeface="Arial Narrow" pitchFamily="34" charset="0"/>
                        </a:rPr>
                        <a:t>Транспорт</a:t>
                      </a:r>
                      <a:endParaRPr lang="en-US" sz="1600" dirty="0">
                        <a:latin typeface="Arial Narrow" pitchFamily="34" charset="0"/>
                      </a:endParaRPr>
                    </a:p>
                  </a:txBody>
                  <a:tcPr/>
                </a:tc>
                <a:tc>
                  <a:txBody>
                    <a:bodyPr/>
                    <a:lstStyle/>
                    <a:p>
                      <a:r>
                        <a:rPr lang="bg-BG" sz="1600" dirty="0" smtClean="0">
                          <a:latin typeface="Arial Narrow" pitchFamily="34" charset="0"/>
                        </a:rPr>
                        <a:t>Ирена</a:t>
                      </a:r>
                      <a:endParaRPr lang="en-US" sz="1600" dirty="0">
                        <a:latin typeface="Arial Narrow" pitchFamily="34" charset="0"/>
                      </a:endParaRPr>
                    </a:p>
                  </a:txBody>
                  <a:tcPr/>
                </a:tc>
                <a:tc>
                  <a:txBody>
                    <a:bodyPr/>
                    <a:lstStyle/>
                    <a:p>
                      <a:r>
                        <a:rPr lang="bg-BG" sz="1600" dirty="0" smtClean="0">
                          <a:latin typeface="Arial Narrow" pitchFamily="34" charset="0"/>
                        </a:rPr>
                        <a:t>25</a:t>
                      </a:r>
                      <a:endParaRPr lang="en-US" sz="1600" dirty="0">
                        <a:latin typeface="Arial Narrow" pitchFamily="34" charset="0"/>
                      </a:endParaRPr>
                    </a:p>
                  </a:txBody>
                  <a:tcPr/>
                </a:tc>
              </a:tr>
            </a:tbl>
          </a:graphicData>
        </a:graphic>
      </p:graphicFrame>
    </p:spTree>
    <p:extLst>
      <p:ext uri="{BB962C8B-B14F-4D97-AF65-F5344CB8AC3E}">
        <p14:creationId xmlns:p14="http://schemas.microsoft.com/office/powerpoint/2010/main" val="137773621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Основи на базите от данни</a:t>
            </a:r>
            <a:r>
              <a:rPr lang="en-US" dirty="0"/>
              <a:t/>
            </a:r>
            <a:br>
              <a:rPr lang="en-US" dirty="0"/>
            </a:br>
            <a:endParaRPr lang="en-US" dirty="0"/>
          </a:p>
        </p:txBody>
      </p:sp>
      <p:sp>
        <p:nvSpPr>
          <p:cNvPr id="12" name="TextBox 11"/>
          <p:cNvSpPr txBox="1"/>
          <p:nvPr/>
        </p:nvSpPr>
        <p:spPr>
          <a:xfrm>
            <a:off x="8893546" y="6549102"/>
            <a:ext cx="38868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sz="1800" kern="0" dirty="0" smtClean="0">
                <a:solidFill>
                  <a:schemeClr val="bg1">
                    <a:lumMod val="85000"/>
                  </a:schemeClr>
                </a:solidFill>
                <a:ea typeface="Arial Unicode MS" pitchFamily="34" charset="-128"/>
                <a:cs typeface="Arial Unicode MS" pitchFamily="34" charset="-128"/>
              </a:rPr>
              <a:t>5</a:t>
            </a:r>
            <a:endParaRPr lang="en-US" sz="1800" kern="0" dirty="0" smtClean="0">
              <a:solidFill>
                <a:schemeClr val="bg1">
                  <a:lumMod val="85000"/>
                </a:schemeClr>
              </a:solidFill>
              <a:ea typeface="Arial Unicode MS" pitchFamily="34" charset="-128"/>
              <a:cs typeface="Arial Unicode MS" pitchFamily="34" charset="-128"/>
            </a:endParaRPr>
          </a:p>
        </p:txBody>
      </p:sp>
      <p:sp>
        <p:nvSpPr>
          <p:cNvPr id="5" name="Rectangle 4"/>
          <p:cNvSpPr/>
          <p:nvPr/>
        </p:nvSpPr>
        <p:spPr>
          <a:xfrm>
            <a:off x="252464" y="1750536"/>
            <a:ext cx="3277821" cy="369332"/>
          </a:xfrm>
          <a:prstGeom prst="rect">
            <a:avLst/>
          </a:prstGeom>
        </p:spPr>
        <p:txBody>
          <a:bodyPr wrap="none">
            <a:spAutoFit/>
          </a:bodyPr>
          <a:lstStyle/>
          <a:p>
            <a:pPr algn="ctr"/>
            <a:r>
              <a:rPr lang="bg-BG" dirty="0"/>
              <a:t>К</a:t>
            </a:r>
            <a:r>
              <a:rPr lang="ru-RU" dirty="0" err="1" smtClean="0"/>
              <a:t>ак</a:t>
            </a:r>
            <a:r>
              <a:rPr lang="ru-RU" dirty="0" smtClean="0"/>
              <a:t> </a:t>
            </a:r>
            <a:r>
              <a:rPr lang="ru-RU" dirty="0" err="1" smtClean="0"/>
              <a:t>ще</a:t>
            </a:r>
            <a:r>
              <a:rPr lang="ru-RU" dirty="0" smtClean="0"/>
              <a:t> се </a:t>
            </a:r>
            <a:r>
              <a:rPr lang="bg-BG" dirty="0"/>
              <a:t>с</a:t>
            </a:r>
            <a:r>
              <a:rPr lang="ru-RU" dirty="0" err="1" smtClean="0"/>
              <a:t>вържем</a:t>
            </a:r>
            <a:r>
              <a:rPr lang="ru-RU" dirty="0" smtClean="0"/>
              <a:t> </a:t>
            </a:r>
            <a:r>
              <a:rPr lang="ru-RU" dirty="0" err="1" smtClean="0"/>
              <a:t>към</a:t>
            </a:r>
            <a:r>
              <a:rPr lang="ru-RU" dirty="0" smtClean="0"/>
              <a:t> БД? </a:t>
            </a:r>
            <a:endParaRPr lang="en-US" dirty="0"/>
          </a:p>
        </p:txBody>
      </p:sp>
      <p:sp>
        <p:nvSpPr>
          <p:cNvPr id="6" name="Rectangle 5"/>
          <p:cNvSpPr/>
          <p:nvPr/>
        </p:nvSpPr>
        <p:spPr>
          <a:xfrm>
            <a:off x="310172" y="3151664"/>
            <a:ext cx="3624005" cy="369332"/>
          </a:xfrm>
          <a:prstGeom prst="rect">
            <a:avLst/>
          </a:prstGeom>
        </p:spPr>
        <p:txBody>
          <a:bodyPr wrap="none">
            <a:spAutoFit/>
          </a:bodyPr>
          <a:lstStyle/>
          <a:p>
            <a:r>
              <a:rPr lang="bg-BG" dirty="0" smtClean="0"/>
              <a:t>Недостатъци на </a:t>
            </a:r>
            <a:r>
              <a:rPr lang="bg-BG" dirty="0" err="1" smtClean="0"/>
              <a:t>сокет</a:t>
            </a:r>
            <a:r>
              <a:rPr lang="bg-BG" dirty="0" smtClean="0"/>
              <a:t> подхода?</a:t>
            </a:r>
            <a:endParaRPr lang="en-US" dirty="0"/>
          </a:p>
        </p:txBody>
      </p:sp>
      <p:sp>
        <p:nvSpPr>
          <p:cNvPr id="17" name="Rectangle 16"/>
          <p:cNvSpPr/>
          <p:nvPr/>
        </p:nvSpPr>
        <p:spPr>
          <a:xfrm>
            <a:off x="310172" y="2469676"/>
            <a:ext cx="1130118" cy="369332"/>
          </a:xfrm>
          <a:prstGeom prst="rect">
            <a:avLst/>
          </a:prstGeom>
        </p:spPr>
        <p:txBody>
          <a:bodyPr wrap="none">
            <a:spAutoFit/>
          </a:bodyPr>
          <a:lstStyle/>
          <a:p>
            <a:pPr algn="ctr"/>
            <a:r>
              <a:rPr lang="bg-BG" dirty="0" err="1" smtClean="0"/>
              <a:t>Сокети</a:t>
            </a:r>
            <a:r>
              <a:rPr lang="bg-BG" dirty="0" smtClean="0"/>
              <a:t> ?</a:t>
            </a:r>
            <a:endParaRPr lang="en-US" dirty="0"/>
          </a:p>
        </p:txBody>
      </p:sp>
    </p:spTree>
    <p:extLst>
      <p:ext uri="{BB962C8B-B14F-4D97-AF65-F5344CB8AC3E}">
        <p14:creationId xmlns:p14="http://schemas.microsoft.com/office/powerpoint/2010/main" val="110138857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left)">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7" name="TextBox 6"/>
          <p:cNvSpPr txBox="1"/>
          <p:nvPr/>
        </p:nvSpPr>
        <p:spPr>
          <a:xfrm>
            <a:off x="8893546" y="6549102"/>
            <a:ext cx="38868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lumMod val="85000"/>
                  </a:schemeClr>
                </a:solidFill>
                <a:ea typeface="Arial Unicode MS" pitchFamily="34" charset="-128"/>
                <a:cs typeface="Arial Unicode MS" pitchFamily="34" charset="-128"/>
              </a:rPr>
              <a:t>1</a:t>
            </a:r>
            <a:endParaRPr lang="en-US" sz="1800" kern="0" dirty="0" err="1" smtClean="0">
              <a:solidFill>
                <a:schemeClr val="bg1">
                  <a:lumMod val="85000"/>
                </a:schemeClr>
              </a:solidFill>
              <a:ea typeface="Arial Unicode MS" pitchFamily="34" charset="-128"/>
              <a:cs typeface="Arial Unicode MS" pitchFamily="34" charset="-128"/>
            </a:endParaRPr>
          </a:p>
        </p:txBody>
      </p:sp>
      <p:graphicFrame>
        <p:nvGraphicFramePr>
          <p:cNvPr id="6" name="Диаграма 5"/>
          <p:cNvGraphicFramePr/>
          <p:nvPr>
            <p:extLst>
              <p:ext uri="{D42A27DB-BD31-4B8C-83A1-F6EECF244321}">
                <p14:modId xmlns:p14="http://schemas.microsoft.com/office/powerpoint/2010/main" val="3459894110"/>
              </p:ext>
            </p:extLst>
          </p:nvPr>
        </p:nvGraphicFramePr>
        <p:xfrm>
          <a:off x="1524000" y="1669256"/>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4427901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JDBC</a:t>
            </a:r>
            <a:endParaRPr lang="en-US" dirty="0"/>
          </a:p>
        </p:txBody>
      </p:sp>
      <p:sp>
        <p:nvSpPr>
          <p:cNvPr id="12" name="TextBox 11"/>
          <p:cNvSpPr txBox="1"/>
          <p:nvPr/>
        </p:nvSpPr>
        <p:spPr>
          <a:xfrm>
            <a:off x="8893546" y="6549102"/>
            <a:ext cx="38868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sz="1800" kern="0" dirty="0" smtClean="0">
                <a:solidFill>
                  <a:schemeClr val="bg1">
                    <a:lumMod val="85000"/>
                  </a:schemeClr>
                </a:solidFill>
                <a:ea typeface="Arial Unicode MS" pitchFamily="34" charset="-128"/>
                <a:cs typeface="Arial Unicode MS" pitchFamily="34" charset="-128"/>
              </a:rPr>
              <a:t>5</a:t>
            </a:r>
            <a:endParaRPr lang="en-US" sz="1800" kern="0" dirty="0" smtClean="0">
              <a:solidFill>
                <a:schemeClr val="bg1">
                  <a:lumMod val="85000"/>
                </a:schemeClr>
              </a:solidFill>
              <a:ea typeface="Arial Unicode MS" pitchFamily="34" charset="-128"/>
              <a:cs typeface="Arial Unicode MS" pitchFamily="34" charset="-128"/>
            </a:endParaRPr>
          </a:p>
        </p:txBody>
      </p:sp>
      <p:sp>
        <p:nvSpPr>
          <p:cNvPr id="3" name="TextBox 2"/>
          <p:cNvSpPr txBox="1"/>
          <p:nvPr/>
        </p:nvSpPr>
        <p:spPr>
          <a:xfrm>
            <a:off x="177800" y="2387600"/>
            <a:ext cx="8547100" cy="1600438"/>
          </a:xfrm>
          <a:prstGeom prst="rect">
            <a:avLst/>
          </a:prstGeom>
          <a:noFill/>
        </p:spPr>
        <p:txBody>
          <a:bodyPr wrap="square" lIns="0" tIns="0" rIns="0" bIns="0" rtlCol="0">
            <a:spAutoFit/>
          </a:bodyPr>
          <a:lstStyle/>
          <a:p>
            <a:pPr algn="ctr" fontAlgn="base">
              <a:spcBef>
                <a:spcPts val="300"/>
              </a:spcBef>
              <a:spcAft>
                <a:spcPct val="0"/>
              </a:spcAft>
              <a:buClr>
                <a:srgbClr val="F0AB00"/>
              </a:buClr>
              <a:buSzPct val="80000"/>
            </a:pPr>
            <a:r>
              <a:rPr lang="en-US" sz="4400" kern="0" dirty="0" smtClean="0">
                <a:effectLst>
                  <a:outerShdw blurRad="38100" dist="38100" dir="2700000" algn="tl">
                    <a:srgbClr val="000000">
                      <a:alpha val="43137"/>
                    </a:srgbClr>
                  </a:outerShdw>
                </a:effectLst>
                <a:ea typeface="Arial Unicode MS" pitchFamily="34" charset="-128"/>
                <a:cs typeface="Arial Unicode MS" pitchFamily="34" charset="-128"/>
              </a:rPr>
              <a:t>JDBC</a:t>
            </a:r>
          </a:p>
          <a:p>
            <a:pPr algn="ctr" fontAlgn="base">
              <a:spcBef>
                <a:spcPct val="50000"/>
              </a:spcBef>
              <a:spcAft>
                <a:spcPct val="0"/>
              </a:spcAft>
              <a:buClr>
                <a:srgbClr val="F0AB00"/>
              </a:buClr>
              <a:buSzPct val="80000"/>
            </a:pPr>
            <a:r>
              <a:rPr lang="en-US" sz="4000" kern="0" dirty="0" smtClean="0">
                <a:effectLst>
                  <a:outerShdw blurRad="38100" dist="38100" dir="2700000" algn="tl">
                    <a:srgbClr val="000000">
                      <a:alpha val="43137"/>
                    </a:srgbClr>
                  </a:outerShdw>
                </a:effectLst>
                <a:ea typeface="Arial Unicode MS" pitchFamily="34" charset="-128"/>
                <a:cs typeface="Arial Unicode MS" pitchFamily="34" charset="-128"/>
              </a:rPr>
              <a:t>Java Database Connectivity</a:t>
            </a:r>
          </a:p>
        </p:txBody>
      </p:sp>
      <p:sp>
        <p:nvSpPr>
          <p:cNvPr id="4" name="TextBox 3"/>
          <p:cNvSpPr txBox="1"/>
          <p:nvPr/>
        </p:nvSpPr>
        <p:spPr>
          <a:xfrm>
            <a:off x="698500" y="4558099"/>
            <a:ext cx="5632952" cy="276999"/>
          </a:xfrm>
          <a:prstGeom prst="rect">
            <a:avLst/>
          </a:prstGeom>
          <a:noFill/>
        </p:spPr>
        <p:txBody>
          <a:bodyPr wrap="none" lIns="0" tIns="0" rIns="0" bIns="0" rtlCol="0">
            <a:spAutoFit/>
          </a:bodyPr>
          <a:lstStyle/>
          <a:p>
            <a:pPr marL="285750" indent="-285750" fontAlgn="base">
              <a:spcBef>
                <a:spcPct val="50000"/>
              </a:spcBef>
              <a:spcAft>
                <a:spcPct val="0"/>
              </a:spcAft>
              <a:buClr>
                <a:srgbClr val="F0AB00"/>
              </a:buClr>
              <a:buSzPct val="80000"/>
              <a:buFont typeface="Wingdings" pitchFamily="2" charset="2"/>
              <a:buChar char="q"/>
            </a:pPr>
            <a:r>
              <a:rPr lang="en-US" sz="1800" kern="0" dirty="0" smtClean="0">
                <a:ea typeface="Arial Unicode MS" pitchFamily="34" charset="-128"/>
                <a:cs typeface="Arial Unicode MS" pitchFamily="34" charset="-128"/>
              </a:rPr>
              <a:t>Java </a:t>
            </a:r>
            <a:r>
              <a:rPr lang="bg-BG" kern="0" dirty="0" smtClean="0">
                <a:ea typeface="Arial Unicode MS" pitchFamily="34" charset="-128"/>
                <a:cs typeface="Arial Unicode MS" pitchFamily="34" charset="-128"/>
              </a:rPr>
              <a:t>базирана технология за лесен достъп до БД</a:t>
            </a:r>
            <a:endParaRPr lang="en-US" sz="1800" kern="0" dirty="0" err="1" smtClean="0">
              <a:ea typeface="Arial Unicode MS" pitchFamily="34" charset="-128"/>
              <a:cs typeface="Arial Unicode MS" pitchFamily="34" charset="-128"/>
            </a:endParaRPr>
          </a:p>
        </p:txBody>
      </p:sp>
      <p:sp>
        <p:nvSpPr>
          <p:cNvPr id="9" name="TextBox 8"/>
          <p:cNvSpPr txBox="1"/>
          <p:nvPr/>
        </p:nvSpPr>
        <p:spPr>
          <a:xfrm>
            <a:off x="711200" y="5242697"/>
            <a:ext cx="4651915" cy="276999"/>
          </a:xfrm>
          <a:prstGeom prst="rect">
            <a:avLst/>
          </a:prstGeom>
          <a:noFill/>
        </p:spPr>
        <p:txBody>
          <a:bodyPr wrap="none" lIns="0" tIns="0" rIns="0" bIns="0" rtlCol="0">
            <a:spAutoFit/>
          </a:bodyPr>
          <a:lstStyle/>
          <a:p>
            <a:pPr marL="285750" indent="-285750" fontAlgn="base">
              <a:spcBef>
                <a:spcPct val="50000"/>
              </a:spcBef>
              <a:spcAft>
                <a:spcPct val="0"/>
              </a:spcAft>
              <a:buClr>
                <a:srgbClr val="F0AB00"/>
              </a:buClr>
              <a:buSzPct val="80000"/>
              <a:buFont typeface="Wingdings" pitchFamily="2" charset="2"/>
              <a:buChar char="q"/>
            </a:pPr>
            <a:r>
              <a:rPr lang="bg-BG" sz="1800" kern="0" dirty="0" smtClean="0">
                <a:ea typeface="Arial Unicode MS" pitchFamily="34" charset="-128"/>
                <a:cs typeface="Arial Unicode MS" pitchFamily="34" charset="-128"/>
              </a:rPr>
              <a:t>Единен подход за работа с различни БД</a:t>
            </a:r>
            <a:endParaRPr lang="en-US" sz="1800" kern="0" dirty="0" err="1" smtClean="0">
              <a:ea typeface="Arial Unicode MS" pitchFamily="34" charset="-128"/>
              <a:cs typeface="Arial Unicode MS" pitchFamily="34" charset="-128"/>
            </a:endParaRPr>
          </a:p>
        </p:txBody>
      </p:sp>
      <p:sp>
        <p:nvSpPr>
          <p:cNvPr id="10" name="TextBox 9"/>
          <p:cNvSpPr txBox="1"/>
          <p:nvPr/>
        </p:nvSpPr>
        <p:spPr>
          <a:xfrm>
            <a:off x="698500" y="4900999"/>
            <a:ext cx="5713102" cy="276999"/>
          </a:xfrm>
          <a:prstGeom prst="rect">
            <a:avLst/>
          </a:prstGeom>
          <a:noFill/>
        </p:spPr>
        <p:txBody>
          <a:bodyPr wrap="none" lIns="0" tIns="0" rIns="0" bIns="0" rtlCol="0">
            <a:spAutoFit/>
          </a:bodyPr>
          <a:lstStyle/>
          <a:p>
            <a:pPr marL="285750" indent="-285750" fontAlgn="base">
              <a:spcBef>
                <a:spcPct val="50000"/>
              </a:spcBef>
              <a:spcAft>
                <a:spcPct val="0"/>
              </a:spcAft>
              <a:buClr>
                <a:srgbClr val="F0AB00"/>
              </a:buClr>
              <a:buSzPct val="80000"/>
              <a:buFont typeface="Wingdings" pitchFamily="2" charset="2"/>
              <a:buChar char="q"/>
            </a:pPr>
            <a:r>
              <a:rPr lang="bg-BG" sz="1800" kern="0" dirty="0" smtClean="0">
                <a:ea typeface="Arial Unicode MS" pitchFamily="34" charset="-128"/>
                <a:cs typeface="Arial Unicode MS" pitchFamily="34" charset="-128"/>
              </a:rPr>
              <a:t>Предоставя </a:t>
            </a:r>
            <a:r>
              <a:rPr lang="en-US" sz="1800" kern="0" dirty="0" smtClean="0">
                <a:ea typeface="Arial Unicode MS" pitchFamily="34" charset="-128"/>
                <a:cs typeface="Arial Unicode MS" pitchFamily="34" charset="-128"/>
              </a:rPr>
              <a:t>API </a:t>
            </a:r>
            <a:r>
              <a:rPr lang="bg-BG" sz="1800" kern="0" dirty="0" smtClean="0">
                <a:ea typeface="Arial Unicode MS" pitchFamily="34" charset="-128"/>
                <a:cs typeface="Arial Unicode MS" pitchFamily="34" charset="-128"/>
              </a:rPr>
              <a:t>за четене и писане на данни в БД</a:t>
            </a:r>
            <a:endParaRPr lang="en-US" sz="1800" kern="0" dirty="0" err="1" smtClean="0">
              <a:ea typeface="Arial Unicode MS" pitchFamily="34" charset="-128"/>
              <a:cs typeface="Arial Unicode MS" pitchFamily="34" charset="-128"/>
            </a:endParaRPr>
          </a:p>
        </p:txBody>
      </p:sp>
      <p:sp>
        <p:nvSpPr>
          <p:cNvPr id="8" name="TextBox 7"/>
          <p:cNvSpPr txBox="1"/>
          <p:nvPr/>
        </p:nvSpPr>
        <p:spPr>
          <a:xfrm>
            <a:off x="711200" y="5597097"/>
            <a:ext cx="3015249" cy="276999"/>
          </a:xfrm>
          <a:prstGeom prst="rect">
            <a:avLst/>
          </a:prstGeom>
          <a:noFill/>
        </p:spPr>
        <p:txBody>
          <a:bodyPr wrap="none" lIns="0" tIns="0" rIns="0" bIns="0" rtlCol="0">
            <a:spAutoFit/>
          </a:bodyPr>
          <a:lstStyle/>
          <a:p>
            <a:pPr marL="285750" indent="-285750" fontAlgn="base">
              <a:spcBef>
                <a:spcPct val="50000"/>
              </a:spcBef>
              <a:spcAft>
                <a:spcPct val="0"/>
              </a:spcAft>
              <a:buClr>
                <a:srgbClr val="F0AB00"/>
              </a:buClr>
              <a:buSzPct val="80000"/>
              <a:buFont typeface="Wingdings" pitchFamily="2" charset="2"/>
              <a:buChar char="q"/>
            </a:pPr>
            <a:r>
              <a:rPr lang="bg-BG" sz="1800" kern="0" dirty="0" smtClean="0">
                <a:ea typeface="Arial Unicode MS" pitchFamily="34" charset="-128"/>
                <a:cs typeface="Arial Unicode MS" pitchFamily="34" charset="-128"/>
              </a:rPr>
              <a:t>Без нужда от инсталация</a:t>
            </a:r>
            <a:endParaRPr lang="en-US" sz="1800" kern="0" dirty="0" err="1" smtClean="0">
              <a:ea typeface="Arial Unicode MS" pitchFamily="34" charset="-128"/>
              <a:cs typeface="Arial Unicode MS" pitchFamily="34" charset="-128"/>
            </a:endParaRPr>
          </a:p>
        </p:txBody>
      </p:sp>
    </p:spTree>
    <p:extLst>
      <p:ext uri="{BB962C8B-B14F-4D97-AF65-F5344CB8AC3E}">
        <p14:creationId xmlns:p14="http://schemas.microsoft.com/office/powerpoint/2010/main" val="332583108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10"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JDBC</a:t>
            </a:r>
            <a:br>
              <a:rPr lang="en-US" dirty="0" smtClean="0"/>
            </a:br>
            <a:r>
              <a:rPr lang="en-US" sz="2000" b="0" dirty="0" smtClean="0"/>
              <a:t>API – </a:t>
            </a:r>
            <a:r>
              <a:rPr lang="en-US" sz="2000" b="0" dirty="0" err="1" smtClean="0"/>
              <a:t>java.sql.Connection</a:t>
            </a:r>
            <a:endParaRPr lang="en-US" dirty="0"/>
          </a:p>
        </p:txBody>
      </p:sp>
      <p:sp>
        <p:nvSpPr>
          <p:cNvPr id="12" name="TextBox 11"/>
          <p:cNvSpPr txBox="1"/>
          <p:nvPr/>
        </p:nvSpPr>
        <p:spPr>
          <a:xfrm>
            <a:off x="8893546" y="6549102"/>
            <a:ext cx="38868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800" kern="0" dirty="0" smtClean="0">
                <a:solidFill>
                  <a:schemeClr val="bg1">
                    <a:lumMod val="85000"/>
                  </a:schemeClr>
                </a:solidFill>
                <a:ea typeface="Arial Unicode MS" pitchFamily="34" charset="-128"/>
                <a:cs typeface="Arial Unicode MS" pitchFamily="34" charset="-128"/>
              </a:rPr>
              <a:t>2</a:t>
            </a:r>
          </a:p>
        </p:txBody>
      </p:sp>
      <p:sp>
        <p:nvSpPr>
          <p:cNvPr id="5" name="TextBox 4"/>
          <p:cNvSpPr txBox="1"/>
          <p:nvPr/>
        </p:nvSpPr>
        <p:spPr>
          <a:xfrm>
            <a:off x="457200" y="1397000"/>
            <a:ext cx="4735271"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800" kern="0" dirty="0" smtClean="0">
                <a:ea typeface="Arial Unicode MS" pitchFamily="34" charset="-128"/>
                <a:cs typeface="Arial Unicode MS" pitchFamily="34" charset="-128"/>
              </a:rPr>
              <a:t>1</a:t>
            </a:r>
            <a:r>
              <a:rPr lang="bg-BG" sz="1800" kern="0" dirty="0" smtClean="0">
                <a:ea typeface="Arial Unicode MS" pitchFamily="34" charset="-128"/>
                <a:cs typeface="Arial Unicode MS" pitchFamily="34" charset="-128"/>
              </a:rPr>
              <a:t>. Създаване на връзка </a:t>
            </a:r>
            <a:r>
              <a:rPr lang="en-US" sz="1800" kern="0" dirty="0" smtClean="0">
                <a:ea typeface="Arial Unicode MS" pitchFamily="34" charset="-128"/>
                <a:cs typeface="Arial Unicode MS" pitchFamily="34" charset="-128"/>
              </a:rPr>
              <a:t>(connection) </a:t>
            </a:r>
            <a:r>
              <a:rPr lang="bg-BG" sz="1800" kern="0" dirty="0" smtClean="0">
                <a:ea typeface="Arial Unicode MS" pitchFamily="34" charset="-128"/>
                <a:cs typeface="Arial Unicode MS" pitchFamily="34" charset="-128"/>
              </a:rPr>
              <a:t>към БД</a:t>
            </a:r>
            <a:endParaRPr lang="en-US" sz="1800" kern="0" dirty="0" err="1" smtClean="0">
              <a:ea typeface="Arial Unicode MS" pitchFamily="34" charset="-128"/>
              <a:cs typeface="Arial Unicode MS" pitchFamily="34" charset="-128"/>
            </a:endParaRPr>
          </a:p>
        </p:txBody>
      </p:sp>
      <p:sp>
        <p:nvSpPr>
          <p:cNvPr id="15" name="Rectangle 14"/>
          <p:cNvSpPr/>
          <p:nvPr/>
        </p:nvSpPr>
        <p:spPr>
          <a:xfrm>
            <a:off x="203200" y="1809046"/>
            <a:ext cx="8893545" cy="3108543"/>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sz="2000" b="1" dirty="0">
                <a:solidFill>
                  <a:srgbClr val="7F0055"/>
                </a:solidFill>
                <a:latin typeface="Consolas"/>
              </a:rPr>
              <a:t>try</a:t>
            </a:r>
            <a:r>
              <a:rPr lang="en-US" sz="2000" b="1" dirty="0">
                <a:solidFill>
                  <a:srgbClr val="000000"/>
                </a:solidFill>
                <a:latin typeface="Consolas"/>
              </a:rPr>
              <a:t> {</a:t>
            </a:r>
          </a:p>
          <a:p>
            <a:r>
              <a:rPr lang="en-US" dirty="0" smtClean="0">
                <a:solidFill>
                  <a:srgbClr val="3F7F5F"/>
                </a:solidFill>
                <a:latin typeface="Consolas"/>
              </a:rPr>
              <a:t>   </a:t>
            </a:r>
            <a:r>
              <a:rPr lang="ru-RU" dirty="0" smtClean="0">
                <a:solidFill>
                  <a:srgbClr val="3F7F5F"/>
                </a:solidFill>
                <a:latin typeface="Consolas"/>
              </a:rPr>
              <a:t>//</a:t>
            </a:r>
            <a:r>
              <a:rPr lang="ru-RU" dirty="0" err="1" smtClean="0">
                <a:solidFill>
                  <a:srgbClr val="3F7F5F"/>
                </a:solidFill>
                <a:latin typeface="Consolas"/>
              </a:rPr>
              <a:t>Зареждане</a:t>
            </a:r>
            <a:r>
              <a:rPr lang="ru-RU" dirty="0" smtClean="0">
                <a:solidFill>
                  <a:srgbClr val="3F7F5F"/>
                </a:solidFill>
                <a:latin typeface="Consolas"/>
              </a:rPr>
              <a:t> </a:t>
            </a:r>
            <a:r>
              <a:rPr lang="ru-RU" dirty="0">
                <a:solidFill>
                  <a:srgbClr val="3F7F5F"/>
                </a:solidFill>
                <a:latin typeface="Consolas"/>
              </a:rPr>
              <a:t>на </a:t>
            </a:r>
            <a:r>
              <a:rPr lang="ru-RU" dirty="0" err="1">
                <a:solidFill>
                  <a:srgbClr val="3F7F5F"/>
                </a:solidFill>
                <a:latin typeface="Consolas"/>
              </a:rPr>
              <a:t>MySQL</a:t>
            </a:r>
            <a:r>
              <a:rPr lang="ru-RU" dirty="0">
                <a:solidFill>
                  <a:srgbClr val="3F7F5F"/>
                </a:solidFill>
                <a:latin typeface="Consolas"/>
              </a:rPr>
              <a:t> </a:t>
            </a:r>
            <a:r>
              <a:rPr lang="ru-RU" dirty="0" err="1">
                <a:solidFill>
                  <a:srgbClr val="3F7F5F"/>
                </a:solidFill>
                <a:latin typeface="Consolas"/>
              </a:rPr>
              <a:t>jdbc</a:t>
            </a:r>
            <a:r>
              <a:rPr lang="ru-RU" dirty="0">
                <a:solidFill>
                  <a:srgbClr val="3F7F5F"/>
                </a:solidFill>
                <a:latin typeface="Consolas"/>
              </a:rPr>
              <a:t> драйвер, всяка </a:t>
            </a:r>
            <a:endParaRPr lang="en-US" dirty="0" smtClean="0">
              <a:solidFill>
                <a:srgbClr val="3F7F5F"/>
              </a:solidFill>
              <a:latin typeface="Consolas"/>
            </a:endParaRPr>
          </a:p>
          <a:p>
            <a:r>
              <a:rPr lang="en-US" dirty="0" smtClean="0">
                <a:solidFill>
                  <a:srgbClr val="3F7F5F"/>
                </a:solidFill>
                <a:latin typeface="Consolas"/>
              </a:rPr>
              <a:t>   //</a:t>
            </a:r>
            <a:r>
              <a:rPr lang="ru-RU" dirty="0" smtClean="0">
                <a:solidFill>
                  <a:srgbClr val="3F7F5F"/>
                </a:solidFill>
                <a:latin typeface="Consolas"/>
              </a:rPr>
              <a:t>БД </a:t>
            </a:r>
            <a:r>
              <a:rPr lang="ru-RU" dirty="0" err="1">
                <a:solidFill>
                  <a:srgbClr val="3F7F5F"/>
                </a:solidFill>
                <a:latin typeface="Consolas"/>
              </a:rPr>
              <a:t>има</a:t>
            </a:r>
            <a:r>
              <a:rPr lang="ru-RU" dirty="0">
                <a:solidFill>
                  <a:srgbClr val="3F7F5F"/>
                </a:solidFill>
                <a:latin typeface="Consolas"/>
              </a:rPr>
              <a:t> </a:t>
            </a:r>
            <a:r>
              <a:rPr lang="ru-RU" dirty="0" smtClean="0">
                <a:solidFill>
                  <a:srgbClr val="3F7F5F"/>
                </a:solidFill>
                <a:latin typeface="Consolas"/>
              </a:rPr>
              <a:t>свой</a:t>
            </a:r>
            <a:r>
              <a:rPr lang="en-US" dirty="0" smtClean="0">
                <a:solidFill>
                  <a:srgbClr val="3F7F5F"/>
                </a:solidFill>
                <a:latin typeface="Consolas"/>
              </a:rPr>
              <a:t> </a:t>
            </a:r>
            <a:r>
              <a:rPr lang="ru-RU" dirty="0" err="1" smtClean="0">
                <a:solidFill>
                  <a:srgbClr val="3F7F5F"/>
                </a:solidFill>
                <a:latin typeface="Consolas"/>
              </a:rPr>
              <a:t>собствен</a:t>
            </a:r>
            <a:r>
              <a:rPr lang="ru-RU" dirty="0" smtClean="0">
                <a:solidFill>
                  <a:srgbClr val="3F7F5F"/>
                </a:solidFill>
                <a:latin typeface="Consolas"/>
              </a:rPr>
              <a:t> </a:t>
            </a:r>
            <a:r>
              <a:rPr lang="ru-RU" dirty="0">
                <a:solidFill>
                  <a:srgbClr val="3F7F5F"/>
                </a:solidFill>
                <a:latin typeface="Consolas"/>
              </a:rPr>
              <a:t>драйвер</a:t>
            </a:r>
          </a:p>
          <a:p>
            <a:r>
              <a:rPr lang="en-US" sz="1900" dirty="0" smtClean="0">
                <a:solidFill>
                  <a:srgbClr val="000000"/>
                </a:solidFill>
                <a:latin typeface="Consolas"/>
              </a:rPr>
              <a:t>   </a:t>
            </a:r>
            <a:r>
              <a:rPr lang="en-US" sz="1900" b="1" dirty="0" err="1" smtClean="0">
                <a:solidFill>
                  <a:srgbClr val="000000"/>
                </a:solidFill>
                <a:latin typeface="Consolas"/>
              </a:rPr>
              <a:t>Class.</a:t>
            </a:r>
            <a:r>
              <a:rPr lang="en-US" sz="1900" b="1" i="1" dirty="0" err="1" smtClean="0">
                <a:solidFill>
                  <a:srgbClr val="000000"/>
                </a:solidFill>
                <a:latin typeface="Consolas"/>
              </a:rPr>
              <a:t>forName</a:t>
            </a:r>
            <a:r>
              <a:rPr lang="en-US" sz="1900" b="1" i="1" dirty="0">
                <a:solidFill>
                  <a:srgbClr val="000000"/>
                </a:solidFill>
                <a:latin typeface="Consolas"/>
              </a:rPr>
              <a:t>(</a:t>
            </a:r>
            <a:r>
              <a:rPr lang="en-US" sz="1900" b="1" i="1" dirty="0">
                <a:solidFill>
                  <a:srgbClr val="2A00FF"/>
                </a:solidFill>
                <a:latin typeface="Consolas"/>
              </a:rPr>
              <a:t>"</a:t>
            </a:r>
            <a:r>
              <a:rPr lang="en-US" sz="1900" b="1" i="1" dirty="0" err="1">
                <a:solidFill>
                  <a:srgbClr val="2A00FF"/>
                </a:solidFill>
                <a:latin typeface="Consolas"/>
              </a:rPr>
              <a:t>com.mysql.jdbc.Driver</a:t>
            </a:r>
            <a:r>
              <a:rPr lang="en-US" sz="1900" b="1" i="1" dirty="0">
                <a:solidFill>
                  <a:srgbClr val="2A00FF"/>
                </a:solidFill>
                <a:latin typeface="Consolas"/>
              </a:rPr>
              <a:t>"</a:t>
            </a:r>
            <a:r>
              <a:rPr lang="en-US" sz="1900" b="1" i="1" dirty="0">
                <a:solidFill>
                  <a:srgbClr val="000000"/>
                </a:solidFill>
                <a:latin typeface="Consolas"/>
              </a:rPr>
              <a:t>)</a:t>
            </a:r>
            <a:r>
              <a:rPr lang="en-US" sz="1900" i="1" dirty="0">
                <a:solidFill>
                  <a:srgbClr val="000000"/>
                </a:solidFill>
                <a:latin typeface="Consolas"/>
              </a:rPr>
              <a:t>;</a:t>
            </a:r>
          </a:p>
          <a:p>
            <a:r>
              <a:rPr lang="en-US" sz="2000" dirty="0" smtClean="0">
                <a:solidFill>
                  <a:srgbClr val="3F7F5F"/>
                </a:solidFill>
                <a:latin typeface="Consolas"/>
              </a:rPr>
              <a:t>   </a:t>
            </a:r>
            <a:r>
              <a:rPr lang="ru-RU" sz="2000" dirty="0" smtClean="0">
                <a:solidFill>
                  <a:srgbClr val="3F7F5F"/>
                </a:solidFill>
                <a:latin typeface="Consolas"/>
              </a:rPr>
              <a:t>// </a:t>
            </a:r>
            <a:r>
              <a:rPr lang="ru-RU" sz="2000" dirty="0" err="1">
                <a:solidFill>
                  <a:srgbClr val="3F7F5F"/>
                </a:solidFill>
                <a:latin typeface="Consolas"/>
              </a:rPr>
              <a:t>Установяване</a:t>
            </a:r>
            <a:r>
              <a:rPr lang="ru-RU" sz="2000" dirty="0">
                <a:solidFill>
                  <a:srgbClr val="3F7F5F"/>
                </a:solidFill>
                <a:latin typeface="Consolas"/>
              </a:rPr>
              <a:t> на </a:t>
            </a:r>
            <a:r>
              <a:rPr lang="ru-RU" sz="2000" dirty="0" err="1">
                <a:solidFill>
                  <a:srgbClr val="3F7F5F"/>
                </a:solidFill>
                <a:latin typeface="Consolas"/>
              </a:rPr>
              <a:t>връзка</a:t>
            </a:r>
            <a:r>
              <a:rPr lang="ru-RU" sz="2000" dirty="0">
                <a:solidFill>
                  <a:srgbClr val="3F7F5F"/>
                </a:solidFill>
                <a:latin typeface="Consolas"/>
              </a:rPr>
              <a:t> с БД </a:t>
            </a:r>
            <a:r>
              <a:rPr lang="ru-RU" sz="2000" dirty="0" err="1">
                <a:solidFill>
                  <a:srgbClr val="3F7F5F"/>
                </a:solidFill>
                <a:latin typeface="Consolas"/>
              </a:rPr>
              <a:t>MySQL</a:t>
            </a:r>
            <a:endParaRPr lang="ru-RU" sz="2000" dirty="0">
              <a:solidFill>
                <a:srgbClr val="3F7F5F"/>
              </a:solidFill>
              <a:latin typeface="Consolas"/>
            </a:endParaRPr>
          </a:p>
          <a:p>
            <a:r>
              <a:rPr lang="en-US" sz="2000" dirty="0">
                <a:solidFill>
                  <a:srgbClr val="000000"/>
                </a:solidFill>
                <a:latin typeface="Consolas"/>
              </a:rPr>
              <a:t> </a:t>
            </a:r>
            <a:r>
              <a:rPr lang="en-US" sz="2000" dirty="0" smtClean="0">
                <a:solidFill>
                  <a:srgbClr val="000000"/>
                </a:solidFill>
                <a:latin typeface="Consolas"/>
              </a:rPr>
              <a:t> </a:t>
            </a:r>
            <a:r>
              <a:rPr lang="en-US" sz="1900" b="1" dirty="0" smtClean="0">
                <a:solidFill>
                  <a:srgbClr val="000000"/>
                </a:solidFill>
                <a:latin typeface="Consolas"/>
              </a:rPr>
              <a:t> Connection </a:t>
            </a:r>
            <a:r>
              <a:rPr lang="en-US" sz="1900" b="1" dirty="0" err="1">
                <a:solidFill>
                  <a:srgbClr val="000000"/>
                </a:solidFill>
                <a:latin typeface="Consolas"/>
              </a:rPr>
              <a:t>cn</a:t>
            </a:r>
            <a:r>
              <a:rPr lang="en-US" sz="1900" b="1" dirty="0">
                <a:solidFill>
                  <a:srgbClr val="000000"/>
                </a:solidFill>
                <a:latin typeface="Consolas"/>
              </a:rPr>
              <a:t> </a:t>
            </a:r>
            <a:r>
              <a:rPr lang="en-US" sz="1900" b="1" dirty="0" smtClean="0">
                <a:solidFill>
                  <a:srgbClr val="000000"/>
                </a:solidFill>
                <a:latin typeface="Consolas"/>
              </a:rPr>
              <a:t>= </a:t>
            </a:r>
            <a:r>
              <a:rPr lang="en-US" sz="1900" b="1" dirty="0" err="1" smtClean="0">
                <a:solidFill>
                  <a:srgbClr val="000000"/>
                </a:solidFill>
                <a:latin typeface="Consolas"/>
              </a:rPr>
              <a:t>DriverManager.</a:t>
            </a:r>
            <a:r>
              <a:rPr lang="en-US" sz="1900" b="1" i="1" dirty="0" err="1" smtClean="0">
                <a:solidFill>
                  <a:srgbClr val="000000"/>
                </a:solidFill>
                <a:latin typeface="Consolas"/>
              </a:rPr>
              <a:t>getConnection</a:t>
            </a:r>
            <a:r>
              <a:rPr lang="en-US" sz="1900" b="1" i="1" dirty="0" smtClean="0">
                <a:solidFill>
                  <a:srgbClr val="000000"/>
                </a:solidFill>
                <a:latin typeface="Consolas"/>
              </a:rPr>
              <a:t>(</a:t>
            </a:r>
          </a:p>
          <a:p>
            <a:r>
              <a:rPr lang="en-US" sz="1900" b="1" i="1" dirty="0" smtClean="0">
                <a:solidFill>
                  <a:srgbClr val="2A00FF"/>
                </a:solidFill>
                <a:latin typeface="Consolas"/>
              </a:rPr>
              <a:t>   "</a:t>
            </a:r>
            <a:r>
              <a:rPr lang="en-US" sz="1900" b="1" i="1" dirty="0" err="1">
                <a:solidFill>
                  <a:srgbClr val="2A00FF"/>
                </a:solidFill>
                <a:latin typeface="Consolas"/>
              </a:rPr>
              <a:t>jdbc:mysql</a:t>
            </a:r>
            <a:r>
              <a:rPr lang="en-US" sz="1900" b="1" i="1" dirty="0">
                <a:solidFill>
                  <a:srgbClr val="2A00FF"/>
                </a:solidFill>
                <a:latin typeface="Consolas"/>
              </a:rPr>
              <a:t>://</a:t>
            </a:r>
            <a:r>
              <a:rPr lang="en-US" sz="1900" b="1" i="1" dirty="0" err="1" smtClean="0">
                <a:solidFill>
                  <a:srgbClr val="2A00FF"/>
                </a:solidFill>
                <a:latin typeface="Consolas"/>
              </a:rPr>
              <a:t>localhost</a:t>
            </a:r>
            <a:r>
              <a:rPr lang="en-US" sz="1900" b="1" i="1" dirty="0" smtClean="0">
                <a:solidFill>
                  <a:srgbClr val="2A00FF"/>
                </a:solidFill>
                <a:latin typeface="Consolas"/>
              </a:rPr>
              <a:t>/db1?</a:t>
            </a:r>
            <a:r>
              <a:rPr lang="en-US" sz="1900" b="1" dirty="0" smtClean="0">
                <a:solidFill>
                  <a:srgbClr val="2A00FF"/>
                </a:solidFill>
                <a:latin typeface="Consolas"/>
              </a:rPr>
              <a:t>user=</a:t>
            </a:r>
            <a:r>
              <a:rPr lang="en-US" sz="1900" b="1" dirty="0" err="1" smtClean="0">
                <a:solidFill>
                  <a:srgbClr val="2A00FF"/>
                </a:solidFill>
                <a:latin typeface="Consolas"/>
              </a:rPr>
              <a:t>sqluser&amp;password</a:t>
            </a:r>
            <a:r>
              <a:rPr lang="en-US" sz="1900" b="1" dirty="0" smtClean="0">
                <a:solidFill>
                  <a:srgbClr val="2A00FF"/>
                </a:solidFill>
                <a:latin typeface="Consolas"/>
              </a:rPr>
              <a:t>=</a:t>
            </a:r>
            <a:r>
              <a:rPr lang="en-US" sz="1900" b="1" dirty="0" err="1" smtClean="0">
                <a:solidFill>
                  <a:srgbClr val="2A00FF"/>
                </a:solidFill>
                <a:latin typeface="Consolas"/>
              </a:rPr>
              <a:t>sqluserpw</a:t>
            </a:r>
            <a:r>
              <a:rPr lang="en-US" sz="1900" dirty="0" smtClean="0">
                <a:solidFill>
                  <a:srgbClr val="2A00FF"/>
                </a:solidFill>
                <a:latin typeface="Consolas"/>
              </a:rPr>
              <a:t>"</a:t>
            </a:r>
            <a:r>
              <a:rPr lang="en-US" sz="1900" dirty="0" smtClean="0">
                <a:solidFill>
                  <a:srgbClr val="000000"/>
                </a:solidFill>
                <a:latin typeface="Consolas"/>
              </a:rPr>
              <a:t>);</a:t>
            </a:r>
            <a:endParaRPr lang="en-US" sz="1900" dirty="0">
              <a:solidFill>
                <a:srgbClr val="000000"/>
              </a:solidFill>
              <a:latin typeface="Consolas"/>
            </a:endParaRPr>
          </a:p>
          <a:p>
            <a:r>
              <a:rPr lang="en-US" sz="2000" dirty="0">
                <a:solidFill>
                  <a:srgbClr val="000000"/>
                </a:solidFill>
                <a:latin typeface="Consolas"/>
              </a:rPr>
              <a:t>} </a:t>
            </a:r>
            <a:r>
              <a:rPr lang="en-US" sz="2000" b="1" dirty="0">
                <a:solidFill>
                  <a:srgbClr val="7F0055"/>
                </a:solidFill>
                <a:latin typeface="Consolas"/>
              </a:rPr>
              <a:t>catch</a:t>
            </a:r>
            <a:r>
              <a:rPr lang="en-US" sz="2000" b="1" dirty="0">
                <a:solidFill>
                  <a:srgbClr val="000000"/>
                </a:solidFill>
                <a:latin typeface="Consolas"/>
              </a:rPr>
              <a:t> </a:t>
            </a:r>
            <a:r>
              <a:rPr lang="en-US" sz="2000" b="1" dirty="0" smtClean="0">
                <a:solidFill>
                  <a:srgbClr val="000000"/>
                </a:solidFill>
                <a:latin typeface="Consolas"/>
              </a:rPr>
              <a:t>(Exception </a:t>
            </a:r>
            <a:r>
              <a:rPr lang="en-US" sz="2000" b="1" dirty="0">
                <a:solidFill>
                  <a:srgbClr val="000000"/>
                </a:solidFill>
                <a:latin typeface="Consolas"/>
              </a:rPr>
              <a:t>e) </a:t>
            </a:r>
            <a:r>
              <a:rPr lang="en-US" sz="2000" b="1" dirty="0" smtClean="0">
                <a:solidFill>
                  <a:srgbClr val="000000"/>
                </a:solidFill>
                <a:latin typeface="Consolas"/>
              </a:rPr>
              <a:t>{</a:t>
            </a:r>
            <a:endParaRPr lang="bg-BG" sz="2000" b="1" dirty="0" smtClean="0">
              <a:solidFill>
                <a:srgbClr val="000000"/>
              </a:solidFill>
              <a:latin typeface="Consolas"/>
            </a:endParaRPr>
          </a:p>
          <a:p>
            <a:r>
              <a:rPr lang="bg-BG" sz="2000" b="1" dirty="0" smtClean="0">
                <a:solidFill>
                  <a:srgbClr val="000000"/>
                </a:solidFill>
                <a:latin typeface="Consolas"/>
              </a:rPr>
              <a:t>  </a:t>
            </a:r>
            <a:r>
              <a:rPr lang="en-US" sz="2000" b="1" dirty="0" smtClean="0">
                <a:solidFill>
                  <a:srgbClr val="000000"/>
                </a:solidFill>
                <a:latin typeface="Consolas"/>
              </a:rPr>
              <a:t>...</a:t>
            </a:r>
            <a:r>
              <a:rPr lang="en-US" dirty="0" smtClean="0">
                <a:solidFill>
                  <a:srgbClr val="3F7F5F"/>
                </a:solidFill>
                <a:latin typeface="Consolas"/>
              </a:rPr>
              <a:t>//</a:t>
            </a:r>
            <a:r>
              <a:rPr lang="bg-BG" dirty="0" smtClean="0">
                <a:solidFill>
                  <a:srgbClr val="3F7F5F"/>
                </a:solidFill>
                <a:latin typeface="Consolas"/>
              </a:rPr>
              <a:t>обработка </a:t>
            </a:r>
            <a:r>
              <a:rPr lang="bg-BG" dirty="0">
                <a:solidFill>
                  <a:srgbClr val="3F7F5F"/>
                </a:solidFill>
                <a:latin typeface="Consolas"/>
              </a:rPr>
              <a:t>на изключението</a:t>
            </a:r>
            <a:endParaRPr lang="en-US" dirty="0">
              <a:solidFill>
                <a:srgbClr val="3F7F5F"/>
              </a:solidFill>
              <a:latin typeface="Consolas"/>
            </a:endParaRPr>
          </a:p>
          <a:p>
            <a:r>
              <a:rPr lang="en-US" sz="2000" dirty="0" smtClean="0">
                <a:solidFill>
                  <a:srgbClr val="000000"/>
                </a:solidFill>
                <a:latin typeface="Consolas"/>
              </a:rPr>
              <a:t>}</a:t>
            </a:r>
            <a:endParaRPr lang="en-US" dirty="0"/>
          </a:p>
        </p:txBody>
      </p:sp>
      <p:sp>
        <p:nvSpPr>
          <p:cNvPr id="16" name="Oval Callout 15"/>
          <p:cNvSpPr/>
          <p:nvPr/>
        </p:nvSpPr>
        <p:spPr bwMode="gray">
          <a:xfrm>
            <a:off x="6785346" y="2163445"/>
            <a:ext cx="2108200" cy="935355"/>
          </a:xfrm>
          <a:prstGeom prst="wedgeEllipseCallout">
            <a:avLst>
              <a:gd name="adj1" fmla="val -41606"/>
              <a:gd name="adj2" fmla="val 111181"/>
            </a:avLst>
          </a:prstGeom>
          <a:ln>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lang="en-US" kern="0" dirty="0" smtClean="0">
                <a:ea typeface="Arial Unicode MS" pitchFamily="34" charset="-128"/>
                <a:cs typeface="Arial Unicode MS" pitchFamily="34" charset="-128"/>
              </a:rPr>
              <a:t>Connection String</a:t>
            </a: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8" name="TextBox 17"/>
          <p:cNvSpPr txBox="1"/>
          <p:nvPr/>
        </p:nvSpPr>
        <p:spPr>
          <a:xfrm>
            <a:off x="457200" y="5422900"/>
            <a:ext cx="2507097"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kern="0" dirty="0">
                <a:ea typeface="Arial Unicode MS" pitchFamily="34" charset="-128"/>
                <a:cs typeface="Arial Unicode MS" pitchFamily="34" charset="-128"/>
              </a:rPr>
              <a:t>2</a:t>
            </a:r>
            <a:r>
              <a:rPr lang="bg-BG" sz="1800" kern="0" dirty="0" smtClean="0">
                <a:ea typeface="Arial Unicode MS" pitchFamily="34" charset="-128"/>
                <a:cs typeface="Arial Unicode MS" pitchFamily="34" charset="-128"/>
              </a:rPr>
              <a:t>. </a:t>
            </a:r>
            <a:r>
              <a:rPr lang="bg-BG" kern="0" dirty="0" smtClean="0">
                <a:ea typeface="Arial Unicode MS" pitchFamily="34" charset="-128"/>
                <a:cs typeface="Arial Unicode MS" pitchFamily="34" charset="-128"/>
              </a:rPr>
              <a:t>Затваряне на връзка</a:t>
            </a:r>
            <a:endParaRPr lang="en-US" sz="1800" kern="0" dirty="0" err="1" smtClean="0">
              <a:ea typeface="Arial Unicode MS" pitchFamily="34" charset="-128"/>
              <a:cs typeface="Arial Unicode MS" pitchFamily="34" charset="-128"/>
            </a:endParaRPr>
          </a:p>
        </p:txBody>
      </p:sp>
      <p:sp>
        <p:nvSpPr>
          <p:cNvPr id="21" name="Rectangle 20"/>
          <p:cNvSpPr/>
          <p:nvPr/>
        </p:nvSpPr>
        <p:spPr>
          <a:xfrm>
            <a:off x="415442" y="5849035"/>
            <a:ext cx="6010758" cy="369332"/>
          </a:xfrm>
          <a:prstGeom prst="rect">
            <a:avLst/>
          </a:prstGeom>
          <a:ln/>
        </p:spPr>
        <p:style>
          <a:lnRef idx="2">
            <a:schemeClr val="accent1"/>
          </a:lnRef>
          <a:fillRef idx="1">
            <a:schemeClr val="lt1"/>
          </a:fillRef>
          <a:effectRef idx="0">
            <a:schemeClr val="accent1"/>
          </a:effectRef>
          <a:fontRef idx="minor">
            <a:schemeClr val="dk1"/>
          </a:fontRef>
        </p:style>
        <p:txBody>
          <a:bodyPr wrap="square">
            <a:spAutoFit/>
          </a:bodyPr>
          <a:lstStyle/>
          <a:p>
            <a:r>
              <a:rPr lang="en-US" b="1" dirty="0">
                <a:solidFill>
                  <a:srgbClr val="9C277B"/>
                </a:solidFill>
                <a:latin typeface="Consolas" pitchFamily="49" charset="0"/>
                <a:cs typeface="Consolas" pitchFamily="49" charset="0"/>
              </a:rPr>
              <a:t>if</a:t>
            </a:r>
            <a:r>
              <a:rPr lang="en-US" dirty="0">
                <a:latin typeface="Consolas" pitchFamily="49" charset="0"/>
                <a:cs typeface="Consolas" pitchFamily="49" charset="0"/>
              </a:rPr>
              <a:t> (!</a:t>
            </a:r>
            <a:r>
              <a:rPr lang="en-US" dirty="0" err="1">
                <a:latin typeface="Consolas" pitchFamily="49" charset="0"/>
                <a:cs typeface="Consolas" pitchFamily="49" charset="0"/>
              </a:rPr>
              <a:t>cn.isClosed</a:t>
            </a:r>
            <a:r>
              <a:rPr lang="en-US" dirty="0">
                <a:latin typeface="Consolas" pitchFamily="49" charset="0"/>
                <a:cs typeface="Consolas" pitchFamily="49" charset="0"/>
              </a:rPr>
              <a:t>()) { </a:t>
            </a:r>
            <a:r>
              <a:rPr lang="en-US" dirty="0" err="1">
                <a:latin typeface="Consolas" pitchFamily="49" charset="0"/>
                <a:cs typeface="Consolas" pitchFamily="49" charset="0"/>
              </a:rPr>
              <a:t>cn.close</a:t>
            </a:r>
            <a:r>
              <a:rPr lang="en-US" dirty="0">
                <a:latin typeface="Consolas" pitchFamily="49" charset="0"/>
                <a:cs typeface="Consolas" pitchFamily="49" charset="0"/>
              </a:rPr>
              <a:t>(); }</a:t>
            </a:r>
          </a:p>
        </p:txBody>
      </p:sp>
      <p:sp>
        <p:nvSpPr>
          <p:cNvPr id="22" name="Oval Callout 21"/>
          <p:cNvSpPr/>
          <p:nvPr/>
        </p:nvSpPr>
        <p:spPr bwMode="gray">
          <a:xfrm>
            <a:off x="6616700" y="4865113"/>
            <a:ext cx="2276846" cy="1353254"/>
          </a:xfrm>
          <a:prstGeom prst="wedgeEllipseCallout">
            <a:avLst>
              <a:gd name="adj1" fmla="val -94015"/>
              <a:gd name="adj2" fmla="val 44669"/>
            </a:avLst>
          </a:prstGeom>
          <a:ln>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lang="en-US" sz="1600" b="1" kern="0" dirty="0" smtClean="0">
                <a:ea typeface="Arial Unicode MS" pitchFamily="34" charset="-128"/>
                <a:cs typeface="Arial Unicode MS" pitchFamily="34" charset="-128"/>
              </a:rPr>
              <a:t>Throws </a:t>
            </a:r>
            <a:r>
              <a:rPr lang="en-US" sz="1600" b="1" kern="0" dirty="0" err="1" smtClean="0">
                <a:ea typeface="Arial Unicode MS" pitchFamily="34" charset="-128"/>
                <a:cs typeface="Arial Unicode MS" pitchFamily="34" charset="-128"/>
              </a:rPr>
              <a:t>SQLException</a:t>
            </a:r>
            <a:endParaRPr kumimoji="0" lang="en-US" sz="1600" b="1" i="0" u="none" strike="noStrike" kern="0" cap="none" spc="0" normalizeH="0" baseline="0" noProof="0" dirty="0" smtClean="0">
              <a:ln>
                <a:noFill/>
              </a:ln>
              <a:effectLst/>
              <a:uLnTx/>
              <a:uFillTx/>
              <a:ea typeface="Arial Unicode MS" pitchFamily="34" charset="-128"/>
              <a:cs typeface="Arial Unicode MS" pitchFamily="34" charset="-128"/>
            </a:endParaRPr>
          </a:p>
        </p:txBody>
      </p:sp>
      <p:cxnSp>
        <p:nvCxnSpPr>
          <p:cNvPr id="4" name="Straight Connector 3"/>
          <p:cNvCxnSpPr/>
          <p:nvPr/>
        </p:nvCxnSpPr>
        <p:spPr>
          <a:xfrm>
            <a:off x="2511188" y="3875963"/>
            <a:ext cx="1296537" cy="13648"/>
          </a:xfrm>
          <a:prstGeom prst="line">
            <a:avLst/>
          </a:prstGeom>
          <a:ln/>
        </p:spPr>
        <p:style>
          <a:lnRef idx="2">
            <a:schemeClr val="accent1"/>
          </a:lnRef>
          <a:fillRef idx="0">
            <a:schemeClr val="accent1"/>
          </a:fillRef>
          <a:effectRef idx="1">
            <a:schemeClr val="accent1"/>
          </a:effectRef>
          <a:fontRef idx="minor">
            <a:schemeClr val="tx1"/>
          </a:fontRef>
        </p:style>
      </p:cxnSp>
      <p:sp>
        <p:nvSpPr>
          <p:cNvPr id="9" name="Rounded Rectangular Callout 8"/>
          <p:cNvSpPr/>
          <p:nvPr/>
        </p:nvSpPr>
        <p:spPr bwMode="gray">
          <a:xfrm>
            <a:off x="1194178" y="4514695"/>
            <a:ext cx="1965278" cy="416542"/>
          </a:xfrm>
          <a:prstGeom prst="wedgeRoundRectCallout">
            <a:avLst>
              <a:gd name="adj1" fmla="val 55828"/>
              <a:gd name="adj2" fmla="val -200778"/>
              <a:gd name="adj3" fmla="val 16667"/>
            </a:avLst>
          </a:prstGeom>
          <a:ln>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bg-BG" b="0" i="0" u="none" strike="noStrike" kern="0" cap="none" spc="0" normalizeH="0" baseline="0" noProof="0" dirty="0" smtClean="0">
                <a:ln>
                  <a:noFill/>
                </a:ln>
                <a:effectLst/>
                <a:uLnTx/>
                <a:uFillTx/>
                <a:ea typeface="Arial Unicode MS" pitchFamily="34" charset="-128"/>
                <a:cs typeface="Arial Unicode MS" pitchFamily="34" charset="-128"/>
              </a:rPr>
              <a:t>Хост</a:t>
            </a: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9" name="Rounded Rectangular Callout 18"/>
          <p:cNvSpPr/>
          <p:nvPr/>
        </p:nvSpPr>
        <p:spPr bwMode="gray">
          <a:xfrm>
            <a:off x="3327561" y="4501047"/>
            <a:ext cx="1965278" cy="416541"/>
          </a:xfrm>
          <a:prstGeom prst="wedgeRoundRectCallout">
            <a:avLst>
              <a:gd name="adj1" fmla="val -8756"/>
              <a:gd name="adj2" fmla="val -200776"/>
              <a:gd name="adj3" fmla="val 16667"/>
            </a:avLst>
          </a:prstGeom>
          <a:ln>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bg-BG" b="0" i="0" u="none" strike="noStrike" kern="0" cap="none" spc="0" normalizeH="0" baseline="0" noProof="0" dirty="0" smtClean="0">
                <a:ln>
                  <a:noFill/>
                </a:ln>
                <a:effectLst/>
                <a:uLnTx/>
                <a:uFillTx/>
                <a:ea typeface="Arial Unicode MS" pitchFamily="34" charset="-128"/>
                <a:cs typeface="Arial Unicode MS" pitchFamily="34" charset="-128"/>
              </a:rPr>
              <a:t>име</a:t>
            </a:r>
            <a:r>
              <a:rPr kumimoji="0" lang="bg-BG" b="0" i="0" u="none" strike="noStrike" kern="0" cap="none" spc="0" normalizeH="0" noProof="0" dirty="0" smtClean="0">
                <a:ln>
                  <a:noFill/>
                </a:ln>
                <a:effectLst/>
                <a:uLnTx/>
                <a:uFillTx/>
                <a:ea typeface="Arial Unicode MS" pitchFamily="34" charset="-128"/>
                <a:cs typeface="Arial Unicode MS" pitchFamily="34" charset="-128"/>
              </a:rPr>
              <a:t> на БД</a:t>
            </a: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cxnSp>
        <p:nvCxnSpPr>
          <p:cNvPr id="20" name="Straight Connector 19"/>
          <p:cNvCxnSpPr/>
          <p:nvPr/>
        </p:nvCxnSpPr>
        <p:spPr>
          <a:xfrm>
            <a:off x="3935103" y="3875963"/>
            <a:ext cx="379863" cy="13648"/>
          </a:xfrm>
          <a:prstGeom prst="line">
            <a:avLst/>
          </a:prstGeom>
          <a:ln/>
        </p:spPr>
        <p:style>
          <a:lnRef idx="2">
            <a:schemeClr val="accent1"/>
          </a:lnRef>
          <a:fillRef idx="0">
            <a:schemeClr val="accent1"/>
          </a:fillRef>
          <a:effectRef idx="1">
            <a:schemeClr val="accent1"/>
          </a:effectRef>
          <a:fontRef idx="minor">
            <a:schemeClr val="tx1"/>
          </a:fontRef>
        </p:style>
      </p:cxnSp>
      <p:sp>
        <p:nvSpPr>
          <p:cNvPr id="23" name="Rounded Rectangular Callout 22"/>
          <p:cNvSpPr/>
          <p:nvPr/>
        </p:nvSpPr>
        <p:spPr bwMode="gray">
          <a:xfrm>
            <a:off x="5402617" y="4466614"/>
            <a:ext cx="1965278" cy="416541"/>
          </a:xfrm>
          <a:prstGeom prst="wedgeRoundRectCallout">
            <a:avLst>
              <a:gd name="adj1" fmla="val -67089"/>
              <a:gd name="adj2" fmla="val -177841"/>
              <a:gd name="adj3" fmla="val 16667"/>
            </a:avLst>
          </a:prstGeom>
          <a:ln>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bg-BG" b="0" i="0" u="none" strike="noStrike" kern="0" cap="none" spc="0" normalizeH="0" baseline="0" noProof="0" dirty="0" err="1" smtClean="0">
                <a:ln>
                  <a:noFill/>
                </a:ln>
                <a:effectLst/>
                <a:uLnTx/>
                <a:uFillTx/>
                <a:ea typeface="Arial Unicode MS" pitchFamily="34" charset="-128"/>
                <a:cs typeface="Arial Unicode MS" pitchFamily="34" charset="-128"/>
              </a:rPr>
              <a:t>Потреб</a:t>
            </a:r>
            <a:r>
              <a:rPr kumimoji="0" lang="bg-BG" b="0" i="0" u="none" strike="noStrike" kern="0" cap="none" spc="0" normalizeH="0" baseline="0" noProof="0" dirty="0" smtClean="0">
                <a:ln>
                  <a:noFill/>
                </a:ln>
                <a:effectLst/>
                <a:uLnTx/>
                <a:uFillTx/>
                <a:ea typeface="Arial Unicode MS" pitchFamily="34" charset="-128"/>
                <a:cs typeface="Arial Unicode MS" pitchFamily="34" charset="-128"/>
              </a:rPr>
              <a:t>. име</a:t>
            </a: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5" name="Rounded Rectangular Callout 24"/>
          <p:cNvSpPr/>
          <p:nvPr/>
        </p:nvSpPr>
        <p:spPr bwMode="gray">
          <a:xfrm>
            <a:off x="7545319" y="4466613"/>
            <a:ext cx="1298433" cy="416541"/>
          </a:xfrm>
          <a:prstGeom prst="wedgeRoundRectCallout">
            <a:avLst>
              <a:gd name="adj1" fmla="val -52505"/>
              <a:gd name="adj2" fmla="val -158182"/>
              <a:gd name="adj3" fmla="val 16667"/>
            </a:avLst>
          </a:prstGeom>
          <a:ln>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bg-BG" b="0" i="0" u="none" strike="noStrike" kern="0" cap="none" spc="0" normalizeH="0" baseline="0" noProof="0" dirty="0" smtClean="0">
                <a:ln>
                  <a:noFill/>
                </a:ln>
                <a:effectLst/>
                <a:uLnTx/>
                <a:uFillTx/>
                <a:ea typeface="Arial Unicode MS" pitchFamily="34" charset="-128"/>
                <a:cs typeface="Arial Unicode MS" pitchFamily="34" charset="-128"/>
              </a:rPr>
              <a:t>парола</a:t>
            </a: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cxnSp>
        <p:nvCxnSpPr>
          <p:cNvPr id="27" name="Straight Connector 26"/>
          <p:cNvCxnSpPr/>
          <p:nvPr/>
        </p:nvCxnSpPr>
        <p:spPr>
          <a:xfrm>
            <a:off x="4435522" y="3875963"/>
            <a:ext cx="1528550" cy="0"/>
          </a:xfrm>
          <a:prstGeom prst="line">
            <a:avLst/>
          </a:prstGeom>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6310896" y="3889612"/>
            <a:ext cx="2369080" cy="0"/>
          </a:xfrm>
          <a:prstGeom prst="line">
            <a:avLst/>
          </a:prstGeom>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151723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animEffect transition="in" filter="wipe(left)">
                                      <p:cBhvr>
                                        <p:cTn id="15" dur="500"/>
                                        <p:tgtEl>
                                          <p:spTgt spid="15">
                                            <p:txEl>
                                              <p:pRg st="0" end="0"/>
                                            </p:txEl>
                                          </p:spTgt>
                                        </p:tgtEl>
                                      </p:cBhvr>
                                    </p:animEffect>
                                  </p:childTnLst>
                                </p:cTn>
                              </p:par>
                              <p:par>
                                <p:cTn id="16" presetID="22" presetClass="entr" presetSubtype="8" fill="hold" nodeType="withEffect">
                                  <p:stCondLst>
                                    <p:cond delay="0"/>
                                  </p:stCondLst>
                                  <p:childTnLst>
                                    <p:set>
                                      <p:cBhvr>
                                        <p:cTn id="17" dur="1" fill="hold">
                                          <p:stCondLst>
                                            <p:cond delay="0"/>
                                          </p:stCondLst>
                                        </p:cTn>
                                        <p:tgtEl>
                                          <p:spTgt spid="15">
                                            <p:txEl>
                                              <p:pRg st="1" end="1"/>
                                            </p:txEl>
                                          </p:spTgt>
                                        </p:tgtEl>
                                        <p:attrNameLst>
                                          <p:attrName>style.visibility</p:attrName>
                                        </p:attrNameLst>
                                      </p:cBhvr>
                                      <p:to>
                                        <p:strVal val="visible"/>
                                      </p:to>
                                    </p:set>
                                    <p:animEffect transition="in" filter="wipe(left)">
                                      <p:cBhvr>
                                        <p:cTn id="18" dur="500"/>
                                        <p:tgtEl>
                                          <p:spTgt spid="15">
                                            <p:txEl>
                                              <p:pRg st="1" end="1"/>
                                            </p:txEl>
                                          </p:spTgt>
                                        </p:tgtEl>
                                      </p:cBhvr>
                                    </p:animEffect>
                                  </p:childTnLst>
                                </p:cTn>
                              </p:par>
                              <p:par>
                                <p:cTn id="19" presetID="22" presetClass="entr" presetSubtype="8" fill="hold" nodeType="withEffect">
                                  <p:stCondLst>
                                    <p:cond delay="0"/>
                                  </p:stCondLst>
                                  <p:childTnLst>
                                    <p:set>
                                      <p:cBhvr>
                                        <p:cTn id="20" dur="1" fill="hold">
                                          <p:stCondLst>
                                            <p:cond delay="0"/>
                                          </p:stCondLst>
                                        </p:cTn>
                                        <p:tgtEl>
                                          <p:spTgt spid="15">
                                            <p:txEl>
                                              <p:pRg st="2" end="2"/>
                                            </p:txEl>
                                          </p:spTgt>
                                        </p:tgtEl>
                                        <p:attrNameLst>
                                          <p:attrName>style.visibility</p:attrName>
                                        </p:attrNameLst>
                                      </p:cBhvr>
                                      <p:to>
                                        <p:strVal val="visible"/>
                                      </p:to>
                                    </p:set>
                                    <p:animEffect transition="in" filter="wipe(left)">
                                      <p:cBhvr>
                                        <p:cTn id="21" dur="500"/>
                                        <p:tgtEl>
                                          <p:spTgt spid="15">
                                            <p:txEl>
                                              <p:pRg st="2" end="2"/>
                                            </p:txEl>
                                          </p:spTgt>
                                        </p:tgtEl>
                                      </p:cBhvr>
                                    </p:animEffect>
                                  </p:childTnLst>
                                </p:cTn>
                              </p:par>
                              <p:par>
                                <p:cTn id="22" presetID="22" presetClass="entr" presetSubtype="8" fill="hold" nodeType="withEffect">
                                  <p:stCondLst>
                                    <p:cond delay="0"/>
                                  </p:stCondLst>
                                  <p:childTnLst>
                                    <p:set>
                                      <p:cBhvr>
                                        <p:cTn id="23" dur="1" fill="hold">
                                          <p:stCondLst>
                                            <p:cond delay="0"/>
                                          </p:stCondLst>
                                        </p:cTn>
                                        <p:tgtEl>
                                          <p:spTgt spid="15">
                                            <p:txEl>
                                              <p:pRg st="3" end="3"/>
                                            </p:txEl>
                                          </p:spTgt>
                                        </p:tgtEl>
                                        <p:attrNameLst>
                                          <p:attrName>style.visibility</p:attrName>
                                        </p:attrNameLst>
                                      </p:cBhvr>
                                      <p:to>
                                        <p:strVal val="visible"/>
                                      </p:to>
                                    </p:set>
                                    <p:animEffect transition="in" filter="wipe(left)">
                                      <p:cBhvr>
                                        <p:cTn id="24" dur="500"/>
                                        <p:tgtEl>
                                          <p:spTgt spid="15">
                                            <p:txEl>
                                              <p:pRg st="3" end="3"/>
                                            </p:txEl>
                                          </p:spTgt>
                                        </p:tgtEl>
                                      </p:cBhvr>
                                    </p:animEffect>
                                  </p:childTnLst>
                                </p:cTn>
                              </p:par>
                              <p:par>
                                <p:cTn id="25" presetID="22" presetClass="entr" presetSubtype="8" fill="hold" nodeType="withEffect">
                                  <p:stCondLst>
                                    <p:cond delay="0"/>
                                  </p:stCondLst>
                                  <p:childTnLst>
                                    <p:set>
                                      <p:cBhvr>
                                        <p:cTn id="26" dur="1" fill="hold">
                                          <p:stCondLst>
                                            <p:cond delay="0"/>
                                          </p:stCondLst>
                                        </p:cTn>
                                        <p:tgtEl>
                                          <p:spTgt spid="15">
                                            <p:txEl>
                                              <p:pRg st="4" end="4"/>
                                            </p:txEl>
                                          </p:spTgt>
                                        </p:tgtEl>
                                        <p:attrNameLst>
                                          <p:attrName>style.visibility</p:attrName>
                                        </p:attrNameLst>
                                      </p:cBhvr>
                                      <p:to>
                                        <p:strVal val="visible"/>
                                      </p:to>
                                    </p:set>
                                    <p:animEffect transition="in" filter="wipe(left)">
                                      <p:cBhvr>
                                        <p:cTn id="27" dur="500"/>
                                        <p:tgtEl>
                                          <p:spTgt spid="15">
                                            <p:txEl>
                                              <p:pRg st="4" end="4"/>
                                            </p:txEl>
                                          </p:spTgt>
                                        </p:tgtEl>
                                      </p:cBhvr>
                                    </p:animEffect>
                                  </p:childTnLst>
                                </p:cTn>
                              </p:par>
                              <p:par>
                                <p:cTn id="28" presetID="22" presetClass="entr" presetSubtype="8" fill="hold" nodeType="withEffect">
                                  <p:stCondLst>
                                    <p:cond delay="0"/>
                                  </p:stCondLst>
                                  <p:childTnLst>
                                    <p:set>
                                      <p:cBhvr>
                                        <p:cTn id="29" dur="1" fill="hold">
                                          <p:stCondLst>
                                            <p:cond delay="0"/>
                                          </p:stCondLst>
                                        </p:cTn>
                                        <p:tgtEl>
                                          <p:spTgt spid="15">
                                            <p:txEl>
                                              <p:pRg st="5" end="5"/>
                                            </p:txEl>
                                          </p:spTgt>
                                        </p:tgtEl>
                                        <p:attrNameLst>
                                          <p:attrName>style.visibility</p:attrName>
                                        </p:attrNameLst>
                                      </p:cBhvr>
                                      <p:to>
                                        <p:strVal val="visible"/>
                                      </p:to>
                                    </p:set>
                                    <p:animEffect transition="in" filter="wipe(left)">
                                      <p:cBhvr>
                                        <p:cTn id="30" dur="500"/>
                                        <p:tgtEl>
                                          <p:spTgt spid="15">
                                            <p:txEl>
                                              <p:pRg st="5" end="5"/>
                                            </p:txEl>
                                          </p:spTgt>
                                        </p:tgtEl>
                                      </p:cBhvr>
                                    </p:animEffect>
                                  </p:childTnLst>
                                </p:cTn>
                              </p:par>
                              <p:par>
                                <p:cTn id="31" presetID="22" presetClass="entr" presetSubtype="8" fill="hold" nodeType="withEffect">
                                  <p:stCondLst>
                                    <p:cond delay="0"/>
                                  </p:stCondLst>
                                  <p:childTnLst>
                                    <p:set>
                                      <p:cBhvr>
                                        <p:cTn id="32" dur="1" fill="hold">
                                          <p:stCondLst>
                                            <p:cond delay="0"/>
                                          </p:stCondLst>
                                        </p:cTn>
                                        <p:tgtEl>
                                          <p:spTgt spid="15">
                                            <p:txEl>
                                              <p:pRg st="6" end="6"/>
                                            </p:txEl>
                                          </p:spTgt>
                                        </p:tgtEl>
                                        <p:attrNameLst>
                                          <p:attrName>style.visibility</p:attrName>
                                        </p:attrNameLst>
                                      </p:cBhvr>
                                      <p:to>
                                        <p:strVal val="visible"/>
                                      </p:to>
                                    </p:set>
                                    <p:animEffect transition="in" filter="wipe(left)">
                                      <p:cBhvr>
                                        <p:cTn id="33" dur="500"/>
                                        <p:tgtEl>
                                          <p:spTgt spid="15">
                                            <p:txEl>
                                              <p:pRg st="6" end="6"/>
                                            </p:txEl>
                                          </p:spTgt>
                                        </p:tgtEl>
                                      </p:cBhvr>
                                    </p:animEffect>
                                  </p:childTnLst>
                                </p:cTn>
                              </p:par>
                              <p:par>
                                <p:cTn id="34" presetID="22" presetClass="entr" presetSubtype="8" fill="hold" nodeType="withEffect">
                                  <p:stCondLst>
                                    <p:cond delay="0"/>
                                  </p:stCondLst>
                                  <p:childTnLst>
                                    <p:set>
                                      <p:cBhvr>
                                        <p:cTn id="35" dur="1" fill="hold">
                                          <p:stCondLst>
                                            <p:cond delay="0"/>
                                          </p:stCondLst>
                                        </p:cTn>
                                        <p:tgtEl>
                                          <p:spTgt spid="15">
                                            <p:txEl>
                                              <p:pRg st="7" end="7"/>
                                            </p:txEl>
                                          </p:spTgt>
                                        </p:tgtEl>
                                        <p:attrNameLst>
                                          <p:attrName>style.visibility</p:attrName>
                                        </p:attrNameLst>
                                      </p:cBhvr>
                                      <p:to>
                                        <p:strVal val="visible"/>
                                      </p:to>
                                    </p:set>
                                    <p:animEffect transition="in" filter="wipe(left)">
                                      <p:cBhvr>
                                        <p:cTn id="36" dur="500"/>
                                        <p:tgtEl>
                                          <p:spTgt spid="15">
                                            <p:txEl>
                                              <p:pRg st="7" end="7"/>
                                            </p:txEl>
                                          </p:spTgt>
                                        </p:tgtEl>
                                      </p:cBhvr>
                                    </p:animEffect>
                                  </p:childTnLst>
                                </p:cTn>
                              </p:par>
                              <p:par>
                                <p:cTn id="37" presetID="22" presetClass="entr" presetSubtype="8" fill="hold" nodeType="withEffect">
                                  <p:stCondLst>
                                    <p:cond delay="0"/>
                                  </p:stCondLst>
                                  <p:childTnLst>
                                    <p:set>
                                      <p:cBhvr>
                                        <p:cTn id="38" dur="1" fill="hold">
                                          <p:stCondLst>
                                            <p:cond delay="0"/>
                                          </p:stCondLst>
                                        </p:cTn>
                                        <p:tgtEl>
                                          <p:spTgt spid="15">
                                            <p:txEl>
                                              <p:pRg st="8" end="8"/>
                                            </p:txEl>
                                          </p:spTgt>
                                        </p:tgtEl>
                                        <p:attrNameLst>
                                          <p:attrName>style.visibility</p:attrName>
                                        </p:attrNameLst>
                                      </p:cBhvr>
                                      <p:to>
                                        <p:strVal val="visible"/>
                                      </p:to>
                                    </p:set>
                                    <p:animEffect transition="in" filter="wipe(left)">
                                      <p:cBhvr>
                                        <p:cTn id="39" dur="500"/>
                                        <p:tgtEl>
                                          <p:spTgt spid="15">
                                            <p:txEl>
                                              <p:pRg st="8" end="8"/>
                                            </p:txEl>
                                          </p:spTgt>
                                        </p:tgtEl>
                                      </p:cBhvr>
                                    </p:animEffect>
                                  </p:childTnLst>
                                </p:cTn>
                              </p:par>
                              <p:par>
                                <p:cTn id="40" presetID="22" presetClass="entr" presetSubtype="8" fill="hold" nodeType="withEffect">
                                  <p:stCondLst>
                                    <p:cond delay="0"/>
                                  </p:stCondLst>
                                  <p:childTnLst>
                                    <p:set>
                                      <p:cBhvr>
                                        <p:cTn id="41" dur="1" fill="hold">
                                          <p:stCondLst>
                                            <p:cond delay="0"/>
                                          </p:stCondLst>
                                        </p:cTn>
                                        <p:tgtEl>
                                          <p:spTgt spid="15">
                                            <p:txEl>
                                              <p:pRg st="9" end="9"/>
                                            </p:txEl>
                                          </p:spTgt>
                                        </p:tgtEl>
                                        <p:attrNameLst>
                                          <p:attrName>style.visibility</p:attrName>
                                        </p:attrNameLst>
                                      </p:cBhvr>
                                      <p:to>
                                        <p:strVal val="visible"/>
                                      </p:to>
                                    </p:set>
                                    <p:animEffect transition="in" filter="wipe(left)">
                                      <p:cBhvr>
                                        <p:cTn id="42" dur="500"/>
                                        <p:tgtEl>
                                          <p:spTgt spid="15">
                                            <p:txEl>
                                              <p:pRg st="9" end="9"/>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wipe(down)">
                                      <p:cBhvr>
                                        <p:cTn id="52" dur="500"/>
                                        <p:tgtEl>
                                          <p:spTgt spid="9"/>
                                        </p:tgtEl>
                                      </p:cBhvr>
                                    </p:animEffect>
                                  </p:childTnLst>
                                </p:cTn>
                              </p:par>
                              <p:par>
                                <p:cTn id="53" presetID="22" presetClass="entr" presetSubtype="4" fill="hold" nodeType="withEffect">
                                  <p:stCondLst>
                                    <p:cond delay="0"/>
                                  </p:stCondLst>
                                  <p:childTnLst>
                                    <p:set>
                                      <p:cBhvr>
                                        <p:cTn id="54" dur="1" fill="hold">
                                          <p:stCondLst>
                                            <p:cond delay="0"/>
                                          </p:stCondLst>
                                        </p:cTn>
                                        <p:tgtEl>
                                          <p:spTgt spid="4"/>
                                        </p:tgtEl>
                                        <p:attrNameLst>
                                          <p:attrName>style.visibility</p:attrName>
                                        </p:attrNameLst>
                                      </p:cBhvr>
                                      <p:to>
                                        <p:strVal val="visible"/>
                                      </p:to>
                                    </p:set>
                                    <p:animEffect transition="in" filter="wipe(down)">
                                      <p:cBhvr>
                                        <p:cTn id="55" dur="500"/>
                                        <p:tgtEl>
                                          <p:spTgt spid="4"/>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4" fill="hold" grpId="0" nodeType="click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down)">
                                      <p:cBhvr>
                                        <p:cTn id="60" dur="500"/>
                                        <p:tgtEl>
                                          <p:spTgt spid="19"/>
                                        </p:tgtEl>
                                      </p:cBhvr>
                                    </p:animEffect>
                                  </p:childTnLst>
                                </p:cTn>
                              </p:par>
                              <p:par>
                                <p:cTn id="61" presetID="22" presetClass="entr" presetSubtype="4" fill="hold" nodeType="with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down)">
                                      <p:cBhvr>
                                        <p:cTn id="63" dur="500"/>
                                        <p:tgtEl>
                                          <p:spTgt spid="20"/>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4" fill="hold" grpId="0" nodeType="clickEffect">
                                  <p:stCondLst>
                                    <p:cond delay="0"/>
                                  </p:stCondLst>
                                  <p:childTnLst>
                                    <p:set>
                                      <p:cBhvr>
                                        <p:cTn id="67" dur="1" fill="hold">
                                          <p:stCondLst>
                                            <p:cond delay="0"/>
                                          </p:stCondLst>
                                        </p:cTn>
                                        <p:tgtEl>
                                          <p:spTgt spid="23"/>
                                        </p:tgtEl>
                                        <p:attrNameLst>
                                          <p:attrName>style.visibility</p:attrName>
                                        </p:attrNameLst>
                                      </p:cBhvr>
                                      <p:to>
                                        <p:strVal val="visible"/>
                                      </p:to>
                                    </p:set>
                                    <p:animEffect transition="in" filter="wipe(down)">
                                      <p:cBhvr>
                                        <p:cTn id="68" dur="500"/>
                                        <p:tgtEl>
                                          <p:spTgt spid="23"/>
                                        </p:tgtEl>
                                      </p:cBhvr>
                                    </p:animEffect>
                                  </p:childTnLst>
                                </p:cTn>
                              </p:par>
                              <p:par>
                                <p:cTn id="69" presetID="22" presetClass="entr" presetSubtype="4" fill="hold" nodeType="with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wipe(down)">
                                      <p:cBhvr>
                                        <p:cTn id="71" dur="500"/>
                                        <p:tgtEl>
                                          <p:spTgt spid="27"/>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4" fill="hold" grpId="0" nodeType="click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wipe(down)">
                                      <p:cBhvr>
                                        <p:cTn id="76" dur="500"/>
                                        <p:tgtEl>
                                          <p:spTgt spid="25"/>
                                        </p:tgtEl>
                                      </p:cBhvr>
                                    </p:animEffect>
                                  </p:childTnLst>
                                </p:cTn>
                              </p:par>
                              <p:par>
                                <p:cTn id="77" presetID="22" presetClass="entr" presetSubtype="4" fill="hold" nodeType="with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wipe(down)">
                                      <p:cBhvr>
                                        <p:cTn id="79" dur="500"/>
                                        <p:tgtEl>
                                          <p:spTgt spid="30"/>
                                        </p:tgtEl>
                                      </p:cBhvr>
                                    </p:animEffect>
                                  </p:childTnLst>
                                </p:cTn>
                              </p:par>
                            </p:childTnLst>
                          </p:cTn>
                        </p:par>
                      </p:childTnLst>
                    </p:cTn>
                  </p:par>
                  <p:par>
                    <p:cTn id="80" fill="hold">
                      <p:stCondLst>
                        <p:cond delay="indefinite"/>
                      </p:stCondLst>
                      <p:childTnLst>
                        <p:par>
                          <p:cTn id="81" fill="hold">
                            <p:stCondLst>
                              <p:cond delay="0"/>
                            </p:stCondLst>
                            <p:childTnLst>
                              <p:par>
                                <p:cTn id="82" presetID="14" presetClass="entr" presetSubtype="10" fill="hold" grpId="0" nodeType="clickEffect">
                                  <p:stCondLst>
                                    <p:cond delay="0"/>
                                  </p:stCondLst>
                                  <p:childTnLst>
                                    <p:set>
                                      <p:cBhvr>
                                        <p:cTn id="83" dur="1" fill="hold">
                                          <p:stCondLst>
                                            <p:cond delay="0"/>
                                          </p:stCondLst>
                                        </p:cTn>
                                        <p:tgtEl>
                                          <p:spTgt spid="18"/>
                                        </p:tgtEl>
                                        <p:attrNameLst>
                                          <p:attrName>style.visibility</p:attrName>
                                        </p:attrNameLst>
                                      </p:cBhvr>
                                      <p:to>
                                        <p:strVal val="visible"/>
                                      </p:to>
                                    </p:set>
                                    <p:animEffect transition="in" filter="randombar(horizontal)">
                                      <p:cBhvr>
                                        <p:cTn id="84" dur="500"/>
                                        <p:tgtEl>
                                          <p:spTgt spid="18"/>
                                        </p:tgtEl>
                                      </p:cBhvr>
                                    </p:animEffect>
                                  </p:childTnLst>
                                </p:cTn>
                              </p:par>
                              <p:par>
                                <p:cTn id="85" presetID="14" presetClass="entr" presetSubtype="10" fill="hold" grpId="0" nodeType="with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randombar(horizontal)">
                                      <p:cBhvr>
                                        <p:cTn id="87" dur="500"/>
                                        <p:tgtEl>
                                          <p:spTgt spid="21"/>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22"/>
                                        </p:tgtEl>
                                        <p:attrNameLst>
                                          <p:attrName>style.visibility</p:attrName>
                                        </p:attrNameLst>
                                      </p:cBhvr>
                                      <p:to>
                                        <p:strVal val="visible"/>
                                      </p:to>
                                    </p:set>
                                    <p:animEffect transition="in" filter="fade">
                                      <p:cBhvr>
                                        <p:cTn id="9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5" grpId="0" animBg="1"/>
      <p:bldP spid="16" grpId="0" animBg="1"/>
      <p:bldP spid="18" grpId="0"/>
      <p:bldP spid="21" grpId="0" animBg="1"/>
      <p:bldP spid="22" grpId="0" animBg="1"/>
      <p:bldP spid="9" grpId="0" animBg="1"/>
      <p:bldP spid="19" grpId="0" animBg="1"/>
      <p:bldP spid="23" grpId="0" animBg="1"/>
      <p:bldP spid="2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JDBC</a:t>
            </a:r>
            <a:br>
              <a:rPr lang="en-US" dirty="0" smtClean="0"/>
            </a:br>
            <a:r>
              <a:rPr lang="en-US" sz="2000" b="0" dirty="0" smtClean="0"/>
              <a:t>API – </a:t>
            </a:r>
            <a:r>
              <a:rPr lang="en-US" sz="2000" b="0" dirty="0" err="1" smtClean="0"/>
              <a:t>java.sql.Statement</a:t>
            </a:r>
            <a:r>
              <a:rPr lang="en-US" sz="2000" b="0" dirty="0" smtClean="0"/>
              <a:t>, </a:t>
            </a:r>
            <a:r>
              <a:rPr lang="en-US" sz="2000" b="0" dirty="0" err="1" smtClean="0"/>
              <a:t>java.sql.ResultSet</a:t>
            </a:r>
            <a:endParaRPr lang="en-US" dirty="0"/>
          </a:p>
        </p:txBody>
      </p:sp>
      <p:sp>
        <p:nvSpPr>
          <p:cNvPr id="12" name="TextBox 11"/>
          <p:cNvSpPr txBox="1"/>
          <p:nvPr/>
        </p:nvSpPr>
        <p:spPr>
          <a:xfrm>
            <a:off x="8893546" y="6549102"/>
            <a:ext cx="38868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800" kern="0" dirty="0" smtClean="0">
                <a:solidFill>
                  <a:schemeClr val="bg1">
                    <a:lumMod val="85000"/>
                  </a:schemeClr>
                </a:solidFill>
                <a:ea typeface="Arial Unicode MS" pitchFamily="34" charset="-128"/>
                <a:cs typeface="Arial Unicode MS" pitchFamily="34" charset="-128"/>
              </a:rPr>
              <a:t>2</a:t>
            </a:r>
          </a:p>
        </p:txBody>
      </p:sp>
      <p:sp>
        <p:nvSpPr>
          <p:cNvPr id="15" name="Rectangle 14"/>
          <p:cNvSpPr/>
          <p:nvPr/>
        </p:nvSpPr>
        <p:spPr>
          <a:xfrm>
            <a:off x="250455" y="1516955"/>
            <a:ext cx="8643091" cy="5324535"/>
          </a:xfrm>
          <a:prstGeom prst="rect">
            <a:avLst/>
          </a:prstGeom>
          <a:ln/>
        </p:spPr>
        <p:style>
          <a:lnRef idx="2">
            <a:schemeClr val="accent1"/>
          </a:lnRef>
          <a:fillRef idx="1">
            <a:schemeClr val="lt1"/>
          </a:fillRef>
          <a:effectRef idx="0">
            <a:schemeClr val="accent1"/>
          </a:effectRef>
          <a:fontRef idx="minor">
            <a:schemeClr val="dk1"/>
          </a:fontRef>
        </p:style>
        <p:txBody>
          <a:bodyPr wrap="square">
            <a:spAutoFit/>
          </a:bodyPr>
          <a:lstStyle/>
          <a:p>
            <a:r>
              <a:rPr lang="en-US" sz="2000" dirty="0">
                <a:solidFill>
                  <a:srgbClr val="000000"/>
                </a:solidFill>
                <a:latin typeface="Consolas"/>
              </a:rPr>
              <a:t>Connection con = </a:t>
            </a:r>
            <a:r>
              <a:rPr lang="en-US" sz="2000" dirty="0">
                <a:solidFill>
                  <a:srgbClr val="7F0055"/>
                </a:solidFill>
                <a:latin typeface="Consolas"/>
              </a:rPr>
              <a:t>null</a:t>
            </a:r>
            <a:r>
              <a:rPr lang="en-US" sz="2000" dirty="0" smtClean="0">
                <a:solidFill>
                  <a:srgbClr val="000000"/>
                </a:solidFill>
                <a:latin typeface="Consolas"/>
              </a:rPr>
              <a:t>; </a:t>
            </a:r>
            <a:r>
              <a:rPr lang="en-US" sz="2000" b="1" dirty="0" smtClean="0">
                <a:solidFill>
                  <a:srgbClr val="7F0055"/>
                </a:solidFill>
                <a:latin typeface="Consolas"/>
              </a:rPr>
              <a:t>String </a:t>
            </a:r>
            <a:r>
              <a:rPr lang="en-US" sz="2000" b="1" dirty="0" err="1" smtClean="0">
                <a:solidFill>
                  <a:srgbClr val="000000"/>
                </a:solidFill>
                <a:latin typeface="Consolas"/>
              </a:rPr>
              <a:t>userInputFN</a:t>
            </a:r>
            <a:r>
              <a:rPr lang="en-US" sz="2000" b="1" dirty="0" smtClean="0">
                <a:solidFill>
                  <a:srgbClr val="000000"/>
                </a:solidFill>
                <a:latin typeface="Consolas"/>
              </a:rPr>
              <a:t> = “1325”;</a:t>
            </a:r>
            <a:endParaRPr lang="en-US" sz="2000" b="1" dirty="0">
              <a:solidFill>
                <a:srgbClr val="000000"/>
              </a:solidFill>
              <a:latin typeface="Consolas"/>
            </a:endParaRPr>
          </a:p>
          <a:p>
            <a:r>
              <a:rPr lang="en-US" sz="2000" b="1" dirty="0">
                <a:solidFill>
                  <a:srgbClr val="7F0055"/>
                </a:solidFill>
                <a:latin typeface="Consolas"/>
              </a:rPr>
              <a:t>try</a:t>
            </a:r>
            <a:r>
              <a:rPr lang="en-US" sz="2000" b="1" dirty="0">
                <a:solidFill>
                  <a:srgbClr val="000000"/>
                </a:solidFill>
                <a:latin typeface="Consolas"/>
              </a:rPr>
              <a:t> {</a:t>
            </a:r>
          </a:p>
          <a:p>
            <a:r>
              <a:rPr lang="en-US" sz="1400" dirty="0" smtClean="0">
                <a:solidFill>
                  <a:srgbClr val="3F7F5F"/>
                </a:solidFill>
                <a:latin typeface="Consolas"/>
              </a:rPr>
              <a:t>   </a:t>
            </a:r>
            <a:r>
              <a:rPr lang="en-US" sz="1400" dirty="0" smtClean="0">
                <a:solidFill>
                  <a:srgbClr val="000000"/>
                </a:solidFill>
                <a:latin typeface="Consolas"/>
              </a:rPr>
              <a:t> . . . </a:t>
            </a:r>
            <a:r>
              <a:rPr lang="en-US" sz="2000" dirty="0">
                <a:solidFill>
                  <a:srgbClr val="3F7F5F"/>
                </a:solidFill>
                <a:latin typeface="Consolas"/>
              </a:rPr>
              <a:t>//</a:t>
            </a:r>
            <a:r>
              <a:rPr lang="bg-BG" sz="2000" dirty="0">
                <a:solidFill>
                  <a:srgbClr val="3F7F5F"/>
                </a:solidFill>
                <a:latin typeface="Consolas"/>
              </a:rPr>
              <a:t>У</a:t>
            </a:r>
            <a:r>
              <a:rPr lang="ru-RU" sz="2000" dirty="0">
                <a:solidFill>
                  <a:srgbClr val="3F7F5F"/>
                </a:solidFill>
                <a:latin typeface="Consolas"/>
              </a:rPr>
              <a:t>СТАНОВЯВАНЕ НА ВРЪЗКА С БД</a:t>
            </a:r>
            <a:endParaRPr lang="en-US" sz="2000" dirty="0">
              <a:solidFill>
                <a:srgbClr val="3F7F5F"/>
              </a:solidFill>
              <a:latin typeface="Consolas"/>
            </a:endParaRPr>
          </a:p>
          <a:p>
            <a:r>
              <a:rPr lang="en-US" sz="2000" dirty="0" smtClean="0">
                <a:solidFill>
                  <a:srgbClr val="000000"/>
                </a:solidFill>
                <a:latin typeface="Consolas"/>
              </a:rPr>
              <a:t>  </a:t>
            </a:r>
            <a:r>
              <a:rPr lang="en-US" sz="2000" b="1" dirty="0">
                <a:solidFill>
                  <a:srgbClr val="000000"/>
                </a:solidFill>
                <a:latin typeface="Consolas"/>
              </a:rPr>
              <a:t>Statement </a:t>
            </a:r>
            <a:r>
              <a:rPr lang="en-US" sz="2000" b="1" dirty="0" err="1">
                <a:solidFill>
                  <a:srgbClr val="000000"/>
                </a:solidFill>
                <a:latin typeface="Consolas"/>
              </a:rPr>
              <a:t>cmd</a:t>
            </a:r>
            <a:r>
              <a:rPr lang="en-US" sz="2000" b="1" dirty="0">
                <a:solidFill>
                  <a:srgbClr val="000000"/>
                </a:solidFill>
                <a:latin typeface="Consolas"/>
              </a:rPr>
              <a:t> = </a:t>
            </a:r>
            <a:r>
              <a:rPr lang="en-US" sz="2000" b="1" dirty="0" err="1">
                <a:solidFill>
                  <a:srgbClr val="000000"/>
                </a:solidFill>
                <a:latin typeface="Consolas"/>
              </a:rPr>
              <a:t>con.createStatement</a:t>
            </a:r>
            <a:r>
              <a:rPr lang="en-US" sz="2000" b="1" dirty="0" smtClean="0">
                <a:solidFill>
                  <a:srgbClr val="000000"/>
                </a:solidFill>
                <a:latin typeface="Consolas"/>
              </a:rPr>
              <a:t>();</a:t>
            </a:r>
            <a:endParaRPr lang="en-US" sz="2000" b="1" dirty="0">
              <a:solidFill>
                <a:srgbClr val="000000"/>
              </a:solidFill>
              <a:latin typeface="Consolas"/>
            </a:endParaRPr>
          </a:p>
          <a:p>
            <a:r>
              <a:rPr lang="en-US" sz="2000" b="1" dirty="0">
                <a:solidFill>
                  <a:srgbClr val="000000"/>
                </a:solidFill>
                <a:latin typeface="Consolas"/>
              </a:rPr>
              <a:t> </a:t>
            </a:r>
            <a:r>
              <a:rPr lang="en-US" sz="2000" b="1" dirty="0" smtClean="0">
                <a:solidFill>
                  <a:srgbClr val="000000"/>
                </a:solidFill>
                <a:latin typeface="Consolas"/>
              </a:rPr>
              <a:t> </a:t>
            </a:r>
            <a:r>
              <a:rPr lang="en-US" sz="2000" b="1" dirty="0" err="1" smtClean="0">
                <a:solidFill>
                  <a:srgbClr val="000000"/>
                </a:solidFill>
                <a:latin typeface="Consolas"/>
              </a:rPr>
              <a:t>ResultSet</a:t>
            </a:r>
            <a:r>
              <a:rPr lang="en-US" sz="2000" b="1" dirty="0" smtClean="0">
                <a:solidFill>
                  <a:srgbClr val="000000"/>
                </a:solidFill>
                <a:latin typeface="Consolas"/>
              </a:rPr>
              <a:t> </a:t>
            </a:r>
            <a:r>
              <a:rPr lang="en-US" sz="2000" b="1" dirty="0" err="1">
                <a:solidFill>
                  <a:srgbClr val="000000"/>
                </a:solidFill>
                <a:latin typeface="Consolas"/>
              </a:rPr>
              <a:t>rs</a:t>
            </a:r>
            <a:r>
              <a:rPr lang="en-US" sz="2000" b="1" dirty="0">
                <a:solidFill>
                  <a:srgbClr val="000000"/>
                </a:solidFill>
                <a:latin typeface="Consolas"/>
              </a:rPr>
              <a:t> = </a:t>
            </a:r>
            <a:r>
              <a:rPr lang="en-US" sz="2000" b="1" dirty="0" err="1">
                <a:solidFill>
                  <a:srgbClr val="000000"/>
                </a:solidFill>
                <a:latin typeface="Consolas"/>
              </a:rPr>
              <a:t>cmd.executeQuery</a:t>
            </a:r>
            <a:r>
              <a:rPr lang="en-US" sz="2000" b="1" dirty="0">
                <a:solidFill>
                  <a:srgbClr val="000000"/>
                </a:solidFill>
                <a:latin typeface="Consolas"/>
              </a:rPr>
              <a:t>(</a:t>
            </a:r>
            <a:r>
              <a:rPr lang="en-US" sz="2000" b="1" dirty="0">
                <a:solidFill>
                  <a:srgbClr val="2A00FF"/>
                </a:solidFill>
                <a:latin typeface="Consolas"/>
              </a:rPr>
              <a:t>"SELECT </a:t>
            </a:r>
            <a:r>
              <a:rPr lang="en-US" sz="2000" b="1" dirty="0" err="1" smtClean="0">
                <a:solidFill>
                  <a:srgbClr val="2A00FF"/>
                </a:solidFill>
                <a:latin typeface="Consolas"/>
              </a:rPr>
              <a:t>s.first_name</a:t>
            </a:r>
            <a:r>
              <a:rPr lang="en-US" sz="2000" b="1" dirty="0">
                <a:solidFill>
                  <a:srgbClr val="2A00FF"/>
                </a:solidFill>
                <a:latin typeface="Consolas"/>
              </a:rPr>
              <a:t>, </a:t>
            </a:r>
            <a:r>
              <a:rPr lang="en-US" sz="2000" b="1" dirty="0" err="1" smtClean="0">
                <a:solidFill>
                  <a:srgbClr val="2A00FF"/>
                </a:solidFill>
                <a:latin typeface="Consolas"/>
              </a:rPr>
              <a:t>s.credits</a:t>
            </a:r>
            <a:r>
              <a:rPr lang="en-US" sz="2000" b="1" dirty="0" smtClean="0">
                <a:solidFill>
                  <a:srgbClr val="2A00FF"/>
                </a:solidFill>
                <a:latin typeface="Consolas"/>
              </a:rPr>
              <a:t> </a:t>
            </a:r>
            <a:r>
              <a:rPr lang="en-US" sz="2000" b="1" dirty="0">
                <a:solidFill>
                  <a:srgbClr val="2A00FF"/>
                </a:solidFill>
                <a:latin typeface="Consolas"/>
              </a:rPr>
              <a:t>FROM students s WHERE </a:t>
            </a:r>
            <a:r>
              <a:rPr lang="en-US" sz="2000" b="1" dirty="0" err="1">
                <a:solidFill>
                  <a:srgbClr val="2A00FF"/>
                </a:solidFill>
                <a:latin typeface="Consolas"/>
              </a:rPr>
              <a:t>s.fn</a:t>
            </a:r>
            <a:r>
              <a:rPr lang="en-US" sz="2000" b="1" dirty="0">
                <a:solidFill>
                  <a:srgbClr val="2A00FF"/>
                </a:solidFill>
                <a:latin typeface="Consolas"/>
              </a:rPr>
              <a:t>="</a:t>
            </a:r>
            <a:r>
              <a:rPr lang="en-US" sz="2000" b="1" dirty="0">
                <a:solidFill>
                  <a:srgbClr val="000000"/>
                </a:solidFill>
                <a:latin typeface="Consolas"/>
              </a:rPr>
              <a:t> + </a:t>
            </a:r>
            <a:r>
              <a:rPr lang="en-US" sz="2000" b="1" dirty="0" err="1" smtClean="0">
                <a:solidFill>
                  <a:srgbClr val="000000"/>
                </a:solidFill>
                <a:latin typeface="Consolas"/>
              </a:rPr>
              <a:t>userInputFN</a:t>
            </a:r>
            <a:r>
              <a:rPr lang="en-US" sz="2000" b="1" dirty="0" smtClean="0">
                <a:solidFill>
                  <a:srgbClr val="000000"/>
                </a:solidFill>
                <a:latin typeface="Consolas"/>
              </a:rPr>
              <a:t>);</a:t>
            </a:r>
          </a:p>
          <a:p>
            <a:r>
              <a:rPr lang="en-US" sz="2000" b="1" dirty="0">
                <a:solidFill>
                  <a:srgbClr val="000000"/>
                </a:solidFill>
                <a:latin typeface="Consolas"/>
              </a:rPr>
              <a:t> </a:t>
            </a:r>
            <a:endParaRPr lang="en-US" sz="2000" b="1" dirty="0" smtClean="0">
              <a:solidFill>
                <a:srgbClr val="000000"/>
              </a:solidFill>
              <a:latin typeface="Consolas"/>
            </a:endParaRPr>
          </a:p>
          <a:p>
            <a:r>
              <a:rPr lang="en-US" sz="2000" b="1" dirty="0" smtClean="0">
                <a:solidFill>
                  <a:srgbClr val="7F0055"/>
                </a:solidFill>
                <a:latin typeface="Consolas"/>
              </a:rPr>
              <a:t>while </a:t>
            </a:r>
            <a:r>
              <a:rPr lang="en-US" sz="2000" b="1" dirty="0" smtClean="0">
                <a:solidFill>
                  <a:srgbClr val="000000"/>
                </a:solidFill>
                <a:latin typeface="Consolas"/>
              </a:rPr>
              <a:t>(</a:t>
            </a:r>
            <a:r>
              <a:rPr lang="en-US" sz="2000" b="1" dirty="0" err="1" smtClean="0">
                <a:solidFill>
                  <a:srgbClr val="000000"/>
                </a:solidFill>
                <a:latin typeface="Consolas"/>
              </a:rPr>
              <a:t>rs.next</a:t>
            </a:r>
            <a:r>
              <a:rPr lang="en-US" sz="2000" b="1" dirty="0" smtClean="0">
                <a:solidFill>
                  <a:srgbClr val="000000"/>
                </a:solidFill>
                <a:latin typeface="Consolas"/>
              </a:rPr>
              <a:t>()) {</a:t>
            </a:r>
            <a:r>
              <a:rPr lang="en-US" sz="2000" dirty="0" smtClean="0">
                <a:solidFill>
                  <a:srgbClr val="000000"/>
                </a:solidFill>
                <a:latin typeface="Consolas"/>
              </a:rPr>
              <a:t>//</a:t>
            </a:r>
            <a:r>
              <a:rPr lang="bg-BG" sz="2000" dirty="0" smtClean="0">
                <a:solidFill>
                  <a:srgbClr val="3F7F5F"/>
                </a:solidFill>
                <a:latin typeface="Consolas"/>
              </a:rPr>
              <a:t>ОБХОЖДАНЕ НА РЕЗУЛТАТИТЕ</a:t>
            </a:r>
          </a:p>
          <a:p>
            <a:r>
              <a:rPr lang="en-US" sz="2000" b="1" dirty="0" smtClean="0">
                <a:solidFill>
                  <a:srgbClr val="000000"/>
                </a:solidFill>
                <a:latin typeface="Consolas"/>
              </a:rPr>
              <a:t>  Student s = </a:t>
            </a:r>
            <a:r>
              <a:rPr lang="en-US" sz="2000" b="1" dirty="0">
                <a:solidFill>
                  <a:srgbClr val="7F0055"/>
                </a:solidFill>
                <a:latin typeface="Consolas"/>
              </a:rPr>
              <a:t>new</a:t>
            </a:r>
            <a:r>
              <a:rPr lang="en-US" sz="2000" b="1" dirty="0">
                <a:solidFill>
                  <a:srgbClr val="000000"/>
                </a:solidFill>
                <a:latin typeface="Consolas"/>
              </a:rPr>
              <a:t> </a:t>
            </a:r>
            <a:r>
              <a:rPr lang="en-US" sz="2000" b="1" dirty="0" smtClean="0">
                <a:solidFill>
                  <a:srgbClr val="000000"/>
                </a:solidFill>
                <a:latin typeface="Consolas"/>
              </a:rPr>
              <a:t>Student();</a:t>
            </a:r>
            <a:endParaRPr lang="en-US" sz="2000" b="1" dirty="0">
              <a:solidFill>
                <a:srgbClr val="000000"/>
              </a:solidFill>
              <a:latin typeface="Consolas"/>
            </a:endParaRPr>
          </a:p>
          <a:p>
            <a:r>
              <a:rPr lang="en-US" sz="2000" b="1" dirty="0" smtClean="0">
                <a:solidFill>
                  <a:srgbClr val="000000"/>
                </a:solidFill>
                <a:latin typeface="Consolas"/>
              </a:rPr>
              <a:t>  </a:t>
            </a:r>
            <a:r>
              <a:rPr lang="en-US" sz="2000" b="1" dirty="0" err="1" smtClean="0">
                <a:solidFill>
                  <a:srgbClr val="000000"/>
                </a:solidFill>
                <a:latin typeface="Consolas"/>
              </a:rPr>
              <a:t>s.setFirstName</a:t>
            </a:r>
            <a:r>
              <a:rPr lang="en-US" sz="2000" b="1" dirty="0" smtClean="0">
                <a:solidFill>
                  <a:srgbClr val="000000"/>
                </a:solidFill>
                <a:latin typeface="Consolas"/>
              </a:rPr>
              <a:t>(</a:t>
            </a:r>
            <a:r>
              <a:rPr lang="en-US" sz="2000" b="1" dirty="0" err="1" smtClean="0">
                <a:solidFill>
                  <a:srgbClr val="000000"/>
                </a:solidFill>
                <a:latin typeface="Consolas"/>
              </a:rPr>
              <a:t>rs.getString</a:t>
            </a:r>
            <a:r>
              <a:rPr lang="en-US" sz="2000" b="1" dirty="0">
                <a:solidFill>
                  <a:srgbClr val="000000"/>
                </a:solidFill>
                <a:latin typeface="Consolas"/>
              </a:rPr>
              <a:t>(</a:t>
            </a:r>
            <a:r>
              <a:rPr lang="en-US" sz="2000" b="1" dirty="0">
                <a:solidFill>
                  <a:srgbClr val="2A00FF"/>
                </a:solidFill>
                <a:latin typeface="Consolas"/>
              </a:rPr>
              <a:t>"</a:t>
            </a:r>
            <a:r>
              <a:rPr lang="en-US" sz="2000" b="1" dirty="0" err="1">
                <a:solidFill>
                  <a:srgbClr val="2A00FF"/>
                </a:solidFill>
                <a:latin typeface="Consolas"/>
              </a:rPr>
              <a:t>first_name</a:t>
            </a:r>
            <a:r>
              <a:rPr lang="en-US" sz="2000" b="1" dirty="0">
                <a:solidFill>
                  <a:srgbClr val="2A00FF"/>
                </a:solidFill>
                <a:latin typeface="Consolas"/>
              </a:rPr>
              <a:t>"</a:t>
            </a:r>
            <a:r>
              <a:rPr lang="en-US" sz="2000" b="1" dirty="0">
                <a:solidFill>
                  <a:srgbClr val="000000"/>
                </a:solidFill>
                <a:latin typeface="Consolas"/>
              </a:rPr>
              <a:t>));</a:t>
            </a:r>
          </a:p>
          <a:p>
            <a:r>
              <a:rPr lang="en-US" sz="2000" b="1" dirty="0" smtClean="0">
                <a:solidFill>
                  <a:srgbClr val="000000"/>
                </a:solidFill>
                <a:latin typeface="Consolas"/>
              </a:rPr>
              <a:t>  </a:t>
            </a:r>
            <a:r>
              <a:rPr lang="en-US" sz="2000" b="1" dirty="0" err="1" smtClean="0">
                <a:solidFill>
                  <a:srgbClr val="000000"/>
                </a:solidFill>
                <a:latin typeface="Consolas"/>
              </a:rPr>
              <a:t>s.setCredits</a:t>
            </a:r>
            <a:r>
              <a:rPr lang="en-US" sz="2000" b="1" dirty="0" smtClean="0">
                <a:solidFill>
                  <a:srgbClr val="000000"/>
                </a:solidFill>
                <a:latin typeface="Consolas"/>
              </a:rPr>
              <a:t>(</a:t>
            </a:r>
            <a:r>
              <a:rPr lang="en-US" sz="2000" b="1" dirty="0" err="1" smtClean="0">
                <a:solidFill>
                  <a:srgbClr val="000000"/>
                </a:solidFill>
                <a:latin typeface="Consolas"/>
              </a:rPr>
              <a:t>rs.getInt</a:t>
            </a:r>
            <a:r>
              <a:rPr lang="en-US" sz="2000" b="1" dirty="0" smtClean="0">
                <a:solidFill>
                  <a:srgbClr val="000000"/>
                </a:solidFill>
                <a:latin typeface="Consolas"/>
              </a:rPr>
              <a:t>(1));</a:t>
            </a:r>
            <a:r>
              <a:rPr lang="bg-BG" sz="2000" b="1" dirty="0">
                <a:solidFill>
                  <a:srgbClr val="000000"/>
                </a:solidFill>
                <a:latin typeface="Consolas"/>
              </a:rPr>
              <a:t> </a:t>
            </a:r>
            <a:endParaRPr lang="en-US" sz="2000" b="1" dirty="0" smtClean="0">
              <a:solidFill>
                <a:srgbClr val="000000"/>
              </a:solidFill>
              <a:latin typeface="Consolas"/>
            </a:endParaRPr>
          </a:p>
          <a:p>
            <a:r>
              <a:rPr lang="en-US" sz="2000" dirty="0">
                <a:solidFill>
                  <a:srgbClr val="000000"/>
                </a:solidFill>
                <a:latin typeface="Consolas"/>
              </a:rPr>
              <a:t> </a:t>
            </a:r>
            <a:r>
              <a:rPr lang="en-US" sz="2000" dirty="0" smtClean="0">
                <a:solidFill>
                  <a:srgbClr val="000000"/>
                </a:solidFill>
                <a:latin typeface="Consolas"/>
              </a:rPr>
              <a:t> </a:t>
            </a:r>
            <a:r>
              <a:rPr lang="en-US" dirty="0" err="1" smtClean="0">
                <a:solidFill>
                  <a:srgbClr val="000000"/>
                </a:solidFill>
                <a:latin typeface="Consolas"/>
              </a:rPr>
              <a:t>System.</a:t>
            </a:r>
            <a:r>
              <a:rPr lang="en-US" dirty="0" err="1">
                <a:solidFill>
                  <a:srgbClr val="2A00FF"/>
                </a:solidFill>
                <a:latin typeface="Consolas"/>
              </a:rPr>
              <a:t>out</a:t>
            </a:r>
            <a:r>
              <a:rPr lang="en-US" dirty="0" err="1" smtClean="0">
                <a:solidFill>
                  <a:srgbClr val="000000"/>
                </a:solidFill>
                <a:latin typeface="Consolas"/>
              </a:rPr>
              <a:t>.println</a:t>
            </a:r>
            <a:r>
              <a:rPr lang="en-US" dirty="0" smtClean="0">
                <a:solidFill>
                  <a:srgbClr val="000000"/>
                </a:solidFill>
                <a:latin typeface="Consolas"/>
              </a:rPr>
              <a:t>(“Student “ + </a:t>
            </a:r>
            <a:r>
              <a:rPr lang="en-US" dirty="0" err="1" smtClean="0">
                <a:solidFill>
                  <a:srgbClr val="000000"/>
                </a:solidFill>
                <a:latin typeface="Consolas"/>
              </a:rPr>
              <a:t>s.getFirstName</a:t>
            </a:r>
            <a:r>
              <a:rPr lang="en-US" dirty="0" smtClean="0">
                <a:solidFill>
                  <a:srgbClr val="000000"/>
                </a:solidFill>
                <a:latin typeface="Consolas"/>
              </a:rPr>
              <a:t>()+ “added”);</a:t>
            </a:r>
            <a:endParaRPr lang="bg-BG" dirty="0" smtClean="0">
              <a:solidFill>
                <a:srgbClr val="000000"/>
              </a:solidFill>
              <a:latin typeface="Consolas"/>
            </a:endParaRPr>
          </a:p>
          <a:p>
            <a:r>
              <a:rPr lang="bg-BG" sz="2000" b="1" dirty="0" smtClean="0">
                <a:solidFill>
                  <a:srgbClr val="000000"/>
                </a:solidFill>
                <a:latin typeface="Consolas"/>
              </a:rPr>
              <a:t>  </a:t>
            </a:r>
            <a:r>
              <a:rPr lang="en-US" sz="2000" dirty="0">
                <a:solidFill>
                  <a:srgbClr val="000000"/>
                </a:solidFill>
                <a:latin typeface="Consolas"/>
              </a:rPr>
              <a:t>. . </a:t>
            </a:r>
            <a:r>
              <a:rPr lang="en-US" sz="2000" dirty="0" smtClean="0">
                <a:solidFill>
                  <a:srgbClr val="000000"/>
                </a:solidFill>
                <a:latin typeface="Consolas"/>
              </a:rPr>
              <a:t>.</a:t>
            </a:r>
            <a:r>
              <a:rPr lang="en-US" sz="2000" dirty="0" smtClean="0">
                <a:solidFill>
                  <a:srgbClr val="3F7F5F"/>
                </a:solidFill>
                <a:latin typeface="Consolas"/>
              </a:rPr>
              <a:t>// </a:t>
            </a:r>
            <a:r>
              <a:rPr lang="bg-BG" sz="2000" dirty="0" smtClean="0">
                <a:solidFill>
                  <a:srgbClr val="3F7F5F"/>
                </a:solidFill>
                <a:latin typeface="Consolas"/>
              </a:rPr>
              <a:t>ДРУГИ ОБРАБОТКИ</a:t>
            </a:r>
            <a:endParaRPr lang="en-US" sz="2000" b="1" dirty="0" smtClean="0">
              <a:solidFill>
                <a:srgbClr val="000000"/>
              </a:solidFill>
              <a:latin typeface="Consolas"/>
            </a:endParaRPr>
          </a:p>
          <a:p>
            <a:r>
              <a:rPr lang="en-US" sz="2000" b="1" dirty="0" smtClean="0">
                <a:solidFill>
                  <a:srgbClr val="000000"/>
                </a:solidFill>
                <a:latin typeface="Consolas"/>
              </a:rPr>
              <a:t> }</a:t>
            </a:r>
            <a:endParaRPr lang="en-US" sz="2000" b="1" dirty="0">
              <a:solidFill>
                <a:srgbClr val="000000"/>
              </a:solidFill>
              <a:latin typeface="Consolas"/>
            </a:endParaRPr>
          </a:p>
          <a:p>
            <a:r>
              <a:rPr lang="en-US" sz="2000" dirty="0" smtClean="0">
                <a:solidFill>
                  <a:srgbClr val="000000"/>
                </a:solidFill>
                <a:latin typeface="Consolas"/>
              </a:rPr>
              <a:t>} </a:t>
            </a:r>
            <a:r>
              <a:rPr lang="en-US" sz="2000" b="1" dirty="0">
                <a:solidFill>
                  <a:srgbClr val="7F0055"/>
                </a:solidFill>
                <a:latin typeface="Consolas"/>
              </a:rPr>
              <a:t>finally</a:t>
            </a:r>
            <a:r>
              <a:rPr lang="en-US" sz="2000" b="1" dirty="0">
                <a:solidFill>
                  <a:srgbClr val="000000"/>
                </a:solidFill>
                <a:latin typeface="Consolas"/>
              </a:rPr>
              <a:t> </a:t>
            </a:r>
            <a:r>
              <a:rPr lang="en-US" sz="2000" dirty="0" smtClean="0">
                <a:solidFill>
                  <a:srgbClr val="000000"/>
                </a:solidFill>
                <a:latin typeface="Consolas"/>
              </a:rPr>
              <a:t>{</a:t>
            </a:r>
            <a:r>
              <a:rPr lang="bg-BG" sz="2000" dirty="0" smtClean="0">
                <a:solidFill>
                  <a:srgbClr val="000000"/>
                </a:solidFill>
                <a:latin typeface="Consolas"/>
              </a:rPr>
              <a:t> </a:t>
            </a:r>
            <a:r>
              <a:rPr lang="en-US" sz="2000" dirty="0" smtClean="0">
                <a:solidFill>
                  <a:schemeClr val="tx1"/>
                </a:solidFill>
                <a:latin typeface="Consolas"/>
              </a:rPr>
              <a:t>  </a:t>
            </a:r>
          </a:p>
          <a:p>
            <a:r>
              <a:rPr lang="en-US" sz="2000" dirty="0" smtClean="0">
                <a:solidFill>
                  <a:schemeClr val="tx1"/>
                </a:solidFill>
                <a:latin typeface="Consolas"/>
              </a:rPr>
              <a:t>. . .</a:t>
            </a:r>
            <a:r>
              <a:rPr lang="en-US" sz="2000" dirty="0" smtClean="0">
                <a:solidFill>
                  <a:srgbClr val="7F0055"/>
                </a:solidFill>
                <a:latin typeface="Consolas"/>
              </a:rPr>
              <a:t> </a:t>
            </a:r>
            <a:r>
              <a:rPr lang="en-US" sz="2000" dirty="0">
                <a:solidFill>
                  <a:srgbClr val="3F7F5F"/>
                </a:solidFill>
                <a:latin typeface="Consolas"/>
              </a:rPr>
              <a:t>//</a:t>
            </a:r>
            <a:r>
              <a:rPr lang="bg-BG" sz="2000" dirty="0">
                <a:solidFill>
                  <a:srgbClr val="3F7F5F"/>
                </a:solidFill>
                <a:latin typeface="Consolas"/>
              </a:rPr>
              <a:t> ЗАТВАРЯНЕ НА ВРЪЗКАТА КЪМ </a:t>
            </a:r>
            <a:r>
              <a:rPr lang="bg-BG" sz="2000" dirty="0" smtClean="0">
                <a:solidFill>
                  <a:srgbClr val="3F7F5F"/>
                </a:solidFill>
                <a:latin typeface="Consolas"/>
              </a:rPr>
              <a:t>БД</a:t>
            </a:r>
            <a:endParaRPr lang="en-US" sz="2000" dirty="0" smtClean="0">
              <a:solidFill>
                <a:srgbClr val="3F7F5F"/>
              </a:solidFill>
              <a:latin typeface="Consolas"/>
            </a:endParaRPr>
          </a:p>
          <a:p>
            <a:r>
              <a:rPr lang="en-US" sz="2000" dirty="0" smtClean="0">
                <a:solidFill>
                  <a:srgbClr val="000000"/>
                </a:solidFill>
                <a:latin typeface="Consolas"/>
              </a:rPr>
              <a:t>}</a:t>
            </a:r>
            <a:endParaRPr lang="en-US" sz="2000"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84150" y="3114868"/>
            <a:ext cx="909396" cy="1533331"/>
          </a:xfrm>
          <a:prstGeom prst="rect">
            <a:avLst/>
          </a:prstGeom>
        </p:spPr>
      </p:pic>
      <p:sp>
        <p:nvSpPr>
          <p:cNvPr id="7" name="Oval Callout 6"/>
          <p:cNvSpPr/>
          <p:nvPr/>
        </p:nvSpPr>
        <p:spPr bwMode="gray">
          <a:xfrm>
            <a:off x="7277100" y="1841500"/>
            <a:ext cx="1899687" cy="698500"/>
          </a:xfrm>
          <a:prstGeom prst="wedgeEllipseCallout">
            <a:avLst>
              <a:gd name="adj1" fmla="val 7865"/>
              <a:gd name="adj2" fmla="val 127737"/>
            </a:avLst>
          </a:prstGeom>
          <a:ln>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bg-BG" b="0" i="0" u="none" strike="noStrike" kern="0" cap="none" spc="0" normalizeH="0" baseline="0" noProof="0" dirty="0" smtClean="0">
                <a:ln>
                  <a:noFill/>
                </a:ln>
                <a:effectLst/>
                <a:uLnTx/>
                <a:uFillTx/>
                <a:ea typeface="Arial Unicode MS" pitchFamily="34" charset="-128"/>
                <a:cs typeface="Arial Unicode MS" pitchFamily="34" charset="-128"/>
              </a:rPr>
              <a:t>Проблем?</a:t>
            </a: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259838889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animEffect transition="in" filter="wipe(left)">
                                      <p:cBhvr>
                                        <p:cTn id="11" dur="500"/>
                                        <p:tgtEl>
                                          <p:spTgt spid="15">
                                            <p:txEl>
                                              <p:pRg st="0" end="0"/>
                                            </p:txEl>
                                          </p:spTgt>
                                        </p:tgtEl>
                                      </p:cBhvr>
                                    </p:animEffect>
                                  </p:childTnLst>
                                </p:cTn>
                              </p:par>
                              <p:par>
                                <p:cTn id="12" presetID="22" presetClass="entr" presetSubtype="4" fill="hold" nodeType="withEffect">
                                  <p:stCondLst>
                                    <p:cond delay="0"/>
                                  </p:stCondLst>
                                  <p:childTnLst>
                                    <p:set>
                                      <p:cBhvr>
                                        <p:cTn id="13" dur="1" fill="hold">
                                          <p:stCondLst>
                                            <p:cond delay="0"/>
                                          </p:stCondLst>
                                        </p:cTn>
                                        <p:tgtEl>
                                          <p:spTgt spid="15">
                                            <p:txEl>
                                              <p:pRg st="1" end="1"/>
                                            </p:txEl>
                                          </p:spTgt>
                                        </p:tgtEl>
                                        <p:attrNameLst>
                                          <p:attrName>style.visibility</p:attrName>
                                        </p:attrNameLst>
                                      </p:cBhvr>
                                      <p:to>
                                        <p:strVal val="visible"/>
                                      </p:to>
                                    </p:set>
                                    <p:animEffect transition="in" filter="wipe(down)">
                                      <p:cBhvr>
                                        <p:cTn id="14" dur="500"/>
                                        <p:tgtEl>
                                          <p:spTgt spid="15">
                                            <p:txEl>
                                              <p:pRg st="1" end="1"/>
                                            </p:txEl>
                                          </p:spTgt>
                                        </p:tgtEl>
                                      </p:cBhvr>
                                    </p:animEffect>
                                  </p:childTnLst>
                                </p:cTn>
                              </p:par>
                              <p:par>
                                <p:cTn id="15" presetID="22" presetClass="entr" presetSubtype="4" fill="hold" nodeType="withEffect">
                                  <p:stCondLst>
                                    <p:cond delay="0"/>
                                  </p:stCondLst>
                                  <p:childTnLst>
                                    <p:set>
                                      <p:cBhvr>
                                        <p:cTn id="16" dur="1" fill="hold">
                                          <p:stCondLst>
                                            <p:cond delay="0"/>
                                          </p:stCondLst>
                                        </p:cTn>
                                        <p:tgtEl>
                                          <p:spTgt spid="15">
                                            <p:txEl>
                                              <p:pRg st="13" end="13"/>
                                            </p:txEl>
                                          </p:spTgt>
                                        </p:tgtEl>
                                        <p:attrNameLst>
                                          <p:attrName>style.visibility</p:attrName>
                                        </p:attrNameLst>
                                      </p:cBhvr>
                                      <p:to>
                                        <p:strVal val="visible"/>
                                      </p:to>
                                    </p:set>
                                    <p:animEffect transition="in" filter="wipe(down)">
                                      <p:cBhvr>
                                        <p:cTn id="17" dur="500"/>
                                        <p:tgtEl>
                                          <p:spTgt spid="15">
                                            <p:txEl>
                                              <p:pRg st="13" end="13"/>
                                            </p:txEl>
                                          </p:spTgt>
                                        </p:tgtEl>
                                      </p:cBhvr>
                                    </p:animEffect>
                                  </p:childTnLst>
                                </p:cTn>
                              </p:par>
                              <p:par>
                                <p:cTn id="18" presetID="22" presetClass="entr" presetSubtype="4" fill="hold" nodeType="withEffect">
                                  <p:stCondLst>
                                    <p:cond delay="0"/>
                                  </p:stCondLst>
                                  <p:childTnLst>
                                    <p:set>
                                      <p:cBhvr>
                                        <p:cTn id="19" dur="1" fill="hold">
                                          <p:stCondLst>
                                            <p:cond delay="0"/>
                                          </p:stCondLst>
                                        </p:cTn>
                                        <p:tgtEl>
                                          <p:spTgt spid="15">
                                            <p:txEl>
                                              <p:pRg st="14" end="14"/>
                                            </p:txEl>
                                          </p:spTgt>
                                        </p:tgtEl>
                                        <p:attrNameLst>
                                          <p:attrName>style.visibility</p:attrName>
                                        </p:attrNameLst>
                                      </p:cBhvr>
                                      <p:to>
                                        <p:strVal val="visible"/>
                                      </p:to>
                                    </p:set>
                                    <p:animEffect transition="in" filter="wipe(down)">
                                      <p:cBhvr>
                                        <p:cTn id="20" dur="500"/>
                                        <p:tgtEl>
                                          <p:spTgt spid="15">
                                            <p:txEl>
                                              <p:pRg st="14" end="14"/>
                                            </p:txEl>
                                          </p:spTgt>
                                        </p:tgtEl>
                                      </p:cBhvr>
                                    </p:animEffect>
                                  </p:childTnLst>
                                </p:cTn>
                              </p:par>
                              <p:par>
                                <p:cTn id="21" presetID="22" presetClass="entr" presetSubtype="4" fill="hold" nodeType="withEffect">
                                  <p:stCondLst>
                                    <p:cond delay="0"/>
                                  </p:stCondLst>
                                  <p:childTnLst>
                                    <p:set>
                                      <p:cBhvr>
                                        <p:cTn id="22" dur="1" fill="hold">
                                          <p:stCondLst>
                                            <p:cond delay="0"/>
                                          </p:stCondLst>
                                        </p:cTn>
                                        <p:tgtEl>
                                          <p:spTgt spid="15">
                                            <p:txEl>
                                              <p:pRg st="15" end="15"/>
                                            </p:txEl>
                                          </p:spTgt>
                                        </p:tgtEl>
                                        <p:attrNameLst>
                                          <p:attrName>style.visibility</p:attrName>
                                        </p:attrNameLst>
                                      </p:cBhvr>
                                      <p:to>
                                        <p:strVal val="visible"/>
                                      </p:to>
                                    </p:set>
                                    <p:animEffect transition="in" filter="wipe(down)">
                                      <p:cBhvr>
                                        <p:cTn id="23" dur="500"/>
                                        <p:tgtEl>
                                          <p:spTgt spid="15">
                                            <p:txEl>
                                              <p:pRg st="15" end="15"/>
                                            </p:txEl>
                                          </p:spTgt>
                                        </p:tgtEl>
                                      </p:cBhvr>
                                    </p:animEffect>
                                  </p:childTnLst>
                                </p:cTn>
                              </p:par>
                              <p:par>
                                <p:cTn id="24" presetID="22" presetClass="entr" presetSubtype="4" fill="hold" nodeType="withEffect">
                                  <p:stCondLst>
                                    <p:cond delay="0"/>
                                  </p:stCondLst>
                                  <p:childTnLst>
                                    <p:set>
                                      <p:cBhvr>
                                        <p:cTn id="25" dur="1" fill="hold">
                                          <p:stCondLst>
                                            <p:cond delay="0"/>
                                          </p:stCondLst>
                                        </p:cTn>
                                        <p:tgtEl>
                                          <p:spTgt spid="15">
                                            <p:txEl>
                                              <p:pRg st="2" end="2"/>
                                            </p:txEl>
                                          </p:spTgt>
                                        </p:tgtEl>
                                        <p:attrNameLst>
                                          <p:attrName>style.visibility</p:attrName>
                                        </p:attrNameLst>
                                      </p:cBhvr>
                                      <p:to>
                                        <p:strVal val="visible"/>
                                      </p:to>
                                    </p:set>
                                    <p:animEffect transition="in" filter="wipe(down)">
                                      <p:cBhvr>
                                        <p:cTn id="26" dur="500"/>
                                        <p:tgtEl>
                                          <p:spTgt spid="15">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nodeType="clickEffect">
                                  <p:stCondLst>
                                    <p:cond delay="0"/>
                                  </p:stCondLst>
                                  <p:childTnLst>
                                    <p:set>
                                      <p:cBhvr>
                                        <p:cTn id="30" dur="1" fill="hold">
                                          <p:stCondLst>
                                            <p:cond delay="0"/>
                                          </p:stCondLst>
                                        </p:cTn>
                                        <p:tgtEl>
                                          <p:spTgt spid="15">
                                            <p:txEl>
                                              <p:pRg st="3" end="3"/>
                                            </p:txEl>
                                          </p:spTgt>
                                        </p:tgtEl>
                                        <p:attrNameLst>
                                          <p:attrName>style.visibility</p:attrName>
                                        </p:attrNameLst>
                                      </p:cBhvr>
                                      <p:to>
                                        <p:strVal val="visible"/>
                                      </p:to>
                                    </p:set>
                                    <p:animEffect transition="in" filter="wipe(down)">
                                      <p:cBhvr>
                                        <p:cTn id="31" dur="500"/>
                                        <p:tgtEl>
                                          <p:spTgt spid="15">
                                            <p:txEl>
                                              <p:pRg st="3" end="3"/>
                                            </p:txEl>
                                          </p:spTgt>
                                        </p:tgtEl>
                                      </p:cBhvr>
                                    </p:animEffect>
                                  </p:childTnLst>
                                </p:cTn>
                              </p:par>
                            </p:childTnLst>
                          </p:cTn>
                        </p:par>
                        <p:par>
                          <p:cTn id="32" fill="hold">
                            <p:stCondLst>
                              <p:cond delay="500"/>
                            </p:stCondLst>
                            <p:childTnLst>
                              <p:par>
                                <p:cTn id="33" presetID="22" presetClass="entr" presetSubtype="8" fill="hold" nodeType="afterEffect">
                                  <p:stCondLst>
                                    <p:cond delay="0"/>
                                  </p:stCondLst>
                                  <p:childTnLst>
                                    <p:set>
                                      <p:cBhvr>
                                        <p:cTn id="34" dur="1" fill="hold">
                                          <p:stCondLst>
                                            <p:cond delay="0"/>
                                          </p:stCondLst>
                                        </p:cTn>
                                        <p:tgtEl>
                                          <p:spTgt spid="15">
                                            <p:txEl>
                                              <p:pRg st="4" end="4"/>
                                            </p:txEl>
                                          </p:spTgt>
                                        </p:tgtEl>
                                        <p:attrNameLst>
                                          <p:attrName>style.visibility</p:attrName>
                                        </p:attrNameLst>
                                      </p:cBhvr>
                                      <p:to>
                                        <p:strVal val="visible"/>
                                      </p:to>
                                    </p:set>
                                    <p:animEffect transition="in" filter="wipe(left)">
                                      <p:cBhvr>
                                        <p:cTn id="35" dur="500"/>
                                        <p:tgtEl>
                                          <p:spTgt spid="15">
                                            <p:txEl>
                                              <p:pRg st="4" end="4"/>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nodeType="clickEffect">
                                  <p:stCondLst>
                                    <p:cond delay="0"/>
                                  </p:stCondLst>
                                  <p:childTnLst>
                                    <p:set>
                                      <p:cBhvr>
                                        <p:cTn id="39" dur="1" fill="hold">
                                          <p:stCondLst>
                                            <p:cond delay="0"/>
                                          </p:stCondLst>
                                        </p:cTn>
                                        <p:tgtEl>
                                          <p:spTgt spid="15">
                                            <p:txEl>
                                              <p:pRg st="6" end="6"/>
                                            </p:txEl>
                                          </p:spTgt>
                                        </p:tgtEl>
                                        <p:attrNameLst>
                                          <p:attrName>style.visibility</p:attrName>
                                        </p:attrNameLst>
                                      </p:cBhvr>
                                      <p:to>
                                        <p:strVal val="visible"/>
                                      </p:to>
                                    </p:set>
                                    <p:animEffect transition="in" filter="wipe(down)">
                                      <p:cBhvr>
                                        <p:cTn id="40" dur="500"/>
                                        <p:tgtEl>
                                          <p:spTgt spid="15">
                                            <p:txEl>
                                              <p:pRg st="6" end="6"/>
                                            </p:txEl>
                                          </p:spTgt>
                                        </p:tgtEl>
                                      </p:cBhvr>
                                    </p:animEffect>
                                  </p:childTnLst>
                                </p:cTn>
                              </p:par>
                              <p:par>
                                <p:cTn id="41" presetID="22" presetClass="entr" presetSubtype="4" fill="hold" nodeType="withEffect">
                                  <p:stCondLst>
                                    <p:cond delay="0"/>
                                  </p:stCondLst>
                                  <p:childTnLst>
                                    <p:set>
                                      <p:cBhvr>
                                        <p:cTn id="42" dur="1" fill="hold">
                                          <p:stCondLst>
                                            <p:cond delay="0"/>
                                          </p:stCondLst>
                                        </p:cTn>
                                        <p:tgtEl>
                                          <p:spTgt spid="15">
                                            <p:txEl>
                                              <p:pRg st="7" end="7"/>
                                            </p:txEl>
                                          </p:spTgt>
                                        </p:tgtEl>
                                        <p:attrNameLst>
                                          <p:attrName>style.visibility</p:attrName>
                                        </p:attrNameLst>
                                      </p:cBhvr>
                                      <p:to>
                                        <p:strVal val="visible"/>
                                      </p:to>
                                    </p:set>
                                    <p:animEffect transition="in" filter="wipe(down)">
                                      <p:cBhvr>
                                        <p:cTn id="43" dur="500"/>
                                        <p:tgtEl>
                                          <p:spTgt spid="15">
                                            <p:txEl>
                                              <p:pRg st="7" end="7"/>
                                            </p:txEl>
                                          </p:spTgt>
                                        </p:tgtEl>
                                      </p:cBhvr>
                                    </p:animEffect>
                                  </p:childTnLst>
                                </p:cTn>
                              </p:par>
                              <p:par>
                                <p:cTn id="44" presetID="22" presetClass="entr" presetSubtype="4" fill="hold" nodeType="withEffect">
                                  <p:stCondLst>
                                    <p:cond delay="0"/>
                                  </p:stCondLst>
                                  <p:childTnLst>
                                    <p:set>
                                      <p:cBhvr>
                                        <p:cTn id="45" dur="1" fill="hold">
                                          <p:stCondLst>
                                            <p:cond delay="0"/>
                                          </p:stCondLst>
                                        </p:cTn>
                                        <p:tgtEl>
                                          <p:spTgt spid="15">
                                            <p:txEl>
                                              <p:pRg st="8" end="8"/>
                                            </p:txEl>
                                          </p:spTgt>
                                        </p:tgtEl>
                                        <p:attrNameLst>
                                          <p:attrName>style.visibility</p:attrName>
                                        </p:attrNameLst>
                                      </p:cBhvr>
                                      <p:to>
                                        <p:strVal val="visible"/>
                                      </p:to>
                                    </p:set>
                                    <p:animEffect transition="in" filter="wipe(down)">
                                      <p:cBhvr>
                                        <p:cTn id="46" dur="500"/>
                                        <p:tgtEl>
                                          <p:spTgt spid="15">
                                            <p:txEl>
                                              <p:pRg st="8" end="8"/>
                                            </p:txEl>
                                          </p:spTgt>
                                        </p:tgtEl>
                                      </p:cBhvr>
                                    </p:animEffect>
                                  </p:childTnLst>
                                </p:cTn>
                              </p:par>
                              <p:par>
                                <p:cTn id="47" presetID="22" presetClass="entr" presetSubtype="4" fill="hold" nodeType="withEffect">
                                  <p:stCondLst>
                                    <p:cond delay="0"/>
                                  </p:stCondLst>
                                  <p:childTnLst>
                                    <p:set>
                                      <p:cBhvr>
                                        <p:cTn id="48" dur="1" fill="hold">
                                          <p:stCondLst>
                                            <p:cond delay="0"/>
                                          </p:stCondLst>
                                        </p:cTn>
                                        <p:tgtEl>
                                          <p:spTgt spid="15">
                                            <p:txEl>
                                              <p:pRg st="9" end="9"/>
                                            </p:txEl>
                                          </p:spTgt>
                                        </p:tgtEl>
                                        <p:attrNameLst>
                                          <p:attrName>style.visibility</p:attrName>
                                        </p:attrNameLst>
                                      </p:cBhvr>
                                      <p:to>
                                        <p:strVal val="visible"/>
                                      </p:to>
                                    </p:set>
                                    <p:animEffect transition="in" filter="wipe(down)">
                                      <p:cBhvr>
                                        <p:cTn id="49" dur="500"/>
                                        <p:tgtEl>
                                          <p:spTgt spid="15">
                                            <p:txEl>
                                              <p:pRg st="9" end="9"/>
                                            </p:txEl>
                                          </p:spTgt>
                                        </p:tgtEl>
                                      </p:cBhvr>
                                    </p:animEffect>
                                  </p:childTnLst>
                                </p:cTn>
                              </p:par>
                              <p:par>
                                <p:cTn id="50" presetID="22" presetClass="entr" presetSubtype="4" fill="hold" nodeType="withEffect">
                                  <p:stCondLst>
                                    <p:cond delay="0"/>
                                  </p:stCondLst>
                                  <p:childTnLst>
                                    <p:set>
                                      <p:cBhvr>
                                        <p:cTn id="51" dur="1" fill="hold">
                                          <p:stCondLst>
                                            <p:cond delay="0"/>
                                          </p:stCondLst>
                                        </p:cTn>
                                        <p:tgtEl>
                                          <p:spTgt spid="15">
                                            <p:txEl>
                                              <p:pRg st="10" end="10"/>
                                            </p:txEl>
                                          </p:spTgt>
                                        </p:tgtEl>
                                        <p:attrNameLst>
                                          <p:attrName>style.visibility</p:attrName>
                                        </p:attrNameLst>
                                      </p:cBhvr>
                                      <p:to>
                                        <p:strVal val="visible"/>
                                      </p:to>
                                    </p:set>
                                    <p:animEffect transition="in" filter="wipe(down)">
                                      <p:cBhvr>
                                        <p:cTn id="52" dur="500"/>
                                        <p:tgtEl>
                                          <p:spTgt spid="15">
                                            <p:txEl>
                                              <p:pRg st="10" end="10"/>
                                            </p:txEl>
                                          </p:spTgt>
                                        </p:tgtEl>
                                      </p:cBhvr>
                                    </p:animEffect>
                                  </p:childTnLst>
                                </p:cTn>
                              </p:par>
                              <p:par>
                                <p:cTn id="53" presetID="22" presetClass="entr" presetSubtype="4" fill="hold" nodeType="withEffect">
                                  <p:stCondLst>
                                    <p:cond delay="0"/>
                                  </p:stCondLst>
                                  <p:childTnLst>
                                    <p:set>
                                      <p:cBhvr>
                                        <p:cTn id="54" dur="1" fill="hold">
                                          <p:stCondLst>
                                            <p:cond delay="0"/>
                                          </p:stCondLst>
                                        </p:cTn>
                                        <p:tgtEl>
                                          <p:spTgt spid="15">
                                            <p:txEl>
                                              <p:pRg st="11" end="11"/>
                                            </p:txEl>
                                          </p:spTgt>
                                        </p:tgtEl>
                                        <p:attrNameLst>
                                          <p:attrName>style.visibility</p:attrName>
                                        </p:attrNameLst>
                                      </p:cBhvr>
                                      <p:to>
                                        <p:strVal val="visible"/>
                                      </p:to>
                                    </p:set>
                                    <p:animEffect transition="in" filter="wipe(down)">
                                      <p:cBhvr>
                                        <p:cTn id="55" dur="500"/>
                                        <p:tgtEl>
                                          <p:spTgt spid="15">
                                            <p:txEl>
                                              <p:pRg st="11" end="11"/>
                                            </p:txEl>
                                          </p:spTgt>
                                        </p:tgtEl>
                                      </p:cBhvr>
                                    </p:animEffect>
                                  </p:childTnLst>
                                </p:cTn>
                              </p:par>
                              <p:par>
                                <p:cTn id="56" presetID="22" presetClass="entr" presetSubtype="4" fill="hold" nodeType="withEffect">
                                  <p:stCondLst>
                                    <p:cond delay="0"/>
                                  </p:stCondLst>
                                  <p:childTnLst>
                                    <p:set>
                                      <p:cBhvr>
                                        <p:cTn id="57" dur="1" fill="hold">
                                          <p:stCondLst>
                                            <p:cond delay="0"/>
                                          </p:stCondLst>
                                        </p:cTn>
                                        <p:tgtEl>
                                          <p:spTgt spid="15">
                                            <p:txEl>
                                              <p:pRg st="12" end="12"/>
                                            </p:txEl>
                                          </p:spTgt>
                                        </p:tgtEl>
                                        <p:attrNameLst>
                                          <p:attrName>style.visibility</p:attrName>
                                        </p:attrNameLst>
                                      </p:cBhvr>
                                      <p:to>
                                        <p:strVal val="visible"/>
                                      </p:to>
                                    </p:set>
                                    <p:animEffect transition="in" filter="wipe(down)">
                                      <p:cBhvr>
                                        <p:cTn id="58" dur="500"/>
                                        <p:tgtEl>
                                          <p:spTgt spid="15">
                                            <p:txEl>
                                              <p:pRg st="12" end="12"/>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2" presetClass="entr" presetSubtype="1" fill="hold" grpId="0" nodeType="clickEffect">
                                  <p:stCondLst>
                                    <p:cond delay="0"/>
                                  </p:stCondLst>
                                  <p:childTnLst>
                                    <p:set>
                                      <p:cBhvr>
                                        <p:cTn id="62" dur="1" fill="hold">
                                          <p:stCondLst>
                                            <p:cond delay="0"/>
                                          </p:stCondLst>
                                        </p:cTn>
                                        <p:tgtEl>
                                          <p:spTgt spid="7"/>
                                        </p:tgtEl>
                                        <p:attrNameLst>
                                          <p:attrName>style.visibility</p:attrName>
                                        </p:attrNameLst>
                                      </p:cBhvr>
                                      <p:to>
                                        <p:strVal val="visible"/>
                                      </p:to>
                                    </p:set>
                                    <p:anim calcmode="lin" valueType="num">
                                      <p:cBhvr additive="base">
                                        <p:cTn id="63" dur="500" fill="hold"/>
                                        <p:tgtEl>
                                          <p:spTgt spid="7"/>
                                        </p:tgtEl>
                                        <p:attrNameLst>
                                          <p:attrName>ppt_x</p:attrName>
                                        </p:attrNameLst>
                                      </p:cBhvr>
                                      <p:tavLst>
                                        <p:tav tm="0">
                                          <p:val>
                                            <p:strVal val="#ppt_x"/>
                                          </p:val>
                                        </p:tav>
                                        <p:tav tm="100000">
                                          <p:val>
                                            <p:strVal val="#ppt_x"/>
                                          </p:val>
                                        </p:tav>
                                      </p:tavLst>
                                    </p:anim>
                                    <p:anim calcmode="lin" valueType="num">
                                      <p:cBhvr additive="base">
                                        <p:cTn id="64" dur="500" fill="hold"/>
                                        <p:tgtEl>
                                          <p:spTgt spid="7"/>
                                        </p:tgtEl>
                                        <p:attrNameLst>
                                          <p:attrName>ppt_y</p:attrName>
                                        </p:attrNameLst>
                                      </p:cBhvr>
                                      <p:tavLst>
                                        <p:tav tm="0">
                                          <p:val>
                                            <p:strVal val="0-#ppt_h/2"/>
                                          </p:val>
                                        </p:tav>
                                        <p:tav tm="100000">
                                          <p:val>
                                            <p:strVal val="#ppt_y"/>
                                          </p:val>
                                        </p:tav>
                                      </p:tavLst>
                                    </p:anim>
                                  </p:childTnLst>
                                </p:cTn>
                              </p:par>
                              <p:par>
                                <p:cTn id="65" presetID="2" presetClass="entr" presetSubtype="1" fill="hold" nodeType="withEffect">
                                  <p:stCondLst>
                                    <p:cond delay="0"/>
                                  </p:stCondLst>
                                  <p:childTnLst>
                                    <p:set>
                                      <p:cBhvr>
                                        <p:cTn id="66" dur="1" fill="hold">
                                          <p:stCondLst>
                                            <p:cond delay="0"/>
                                          </p:stCondLst>
                                        </p:cTn>
                                        <p:tgtEl>
                                          <p:spTgt spid="6"/>
                                        </p:tgtEl>
                                        <p:attrNameLst>
                                          <p:attrName>style.visibility</p:attrName>
                                        </p:attrNameLst>
                                      </p:cBhvr>
                                      <p:to>
                                        <p:strVal val="visible"/>
                                      </p:to>
                                    </p:set>
                                    <p:anim calcmode="lin" valueType="num">
                                      <p:cBhvr additive="base">
                                        <p:cTn id="67" dur="500" fill="hold"/>
                                        <p:tgtEl>
                                          <p:spTgt spid="6"/>
                                        </p:tgtEl>
                                        <p:attrNameLst>
                                          <p:attrName>ppt_x</p:attrName>
                                        </p:attrNameLst>
                                      </p:cBhvr>
                                      <p:tavLst>
                                        <p:tav tm="0">
                                          <p:val>
                                            <p:strVal val="#ppt_x"/>
                                          </p:val>
                                        </p:tav>
                                        <p:tav tm="100000">
                                          <p:val>
                                            <p:strVal val="#ppt_x"/>
                                          </p:val>
                                        </p:tav>
                                      </p:tavLst>
                                    </p:anim>
                                    <p:anim calcmode="lin" valueType="num">
                                      <p:cBhvr additive="base">
                                        <p:cTn id="68" dur="5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JDBC</a:t>
            </a:r>
            <a:br>
              <a:rPr lang="en-US" dirty="0" smtClean="0"/>
            </a:br>
            <a:r>
              <a:rPr lang="en-US" sz="2000" b="0" dirty="0" smtClean="0"/>
              <a:t>API – </a:t>
            </a:r>
            <a:r>
              <a:rPr lang="en-US" sz="2000" b="0" dirty="0" err="1" smtClean="0"/>
              <a:t>java.sql.Statement</a:t>
            </a:r>
            <a:r>
              <a:rPr lang="en-US" sz="2000" b="0" dirty="0" smtClean="0"/>
              <a:t>, </a:t>
            </a:r>
            <a:r>
              <a:rPr lang="en-US" sz="2000" b="0" dirty="0" err="1" smtClean="0"/>
              <a:t>java.sql.ResultSet</a:t>
            </a:r>
            <a:r>
              <a:rPr lang="bg-BG" sz="2000" b="0" dirty="0" smtClean="0"/>
              <a:t> – недостатъци</a:t>
            </a:r>
            <a:endParaRPr lang="en-US" dirty="0"/>
          </a:p>
        </p:txBody>
      </p:sp>
      <p:sp>
        <p:nvSpPr>
          <p:cNvPr id="12" name="TextBox 11"/>
          <p:cNvSpPr txBox="1"/>
          <p:nvPr/>
        </p:nvSpPr>
        <p:spPr>
          <a:xfrm>
            <a:off x="8893546" y="6549102"/>
            <a:ext cx="38868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800" kern="0" dirty="0" smtClean="0">
                <a:solidFill>
                  <a:schemeClr val="bg1">
                    <a:lumMod val="85000"/>
                  </a:schemeClr>
                </a:solidFill>
                <a:ea typeface="Arial Unicode MS" pitchFamily="34" charset="-128"/>
                <a:cs typeface="Arial Unicode MS" pitchFamily="34" charset="-128"/>
              </a:rPr>
              <a:t>2</a:t>
            </a:r>
          </a:p>
        </p:txBody>
      </p:sp>
      <p:sp>
        <p:nvSpPr>
          <p:cNvPr id="3" name="TextBox 2"/>
          <p:cNvSpPr txBox="1"/>
          <p:nvPr/>
        </p:nvSpPr>
        <p:spPr>
          <a:xfrm>
            <a:off x="2032000" y="1831344"/>
            <a:ext cx="6349495"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sz="1800" kern="0" dirty="0" smtClean="0">
                <a:ea typeface="Arial Unicode MS" pitchFamily="34" charset="-128"/>
                <a:cs typeface="Arial Unicode MS" pitchFamily="34" charset="-128"/>
              </a:rPr>
              <a:t>Непрекъснато сглобяване</a:t>
            </a:r>
            <a:r>
              <a:rPr lang="en-US" sz="1800" kern="0" dirty="0" smtClean="0">
                <a:ea typeface="Arial Unicode MS" pitchFamily="34" charset="-128"/>
                <a:cs typeface="Arial Unicode MS" pitchFamily="34" charset="-128"/>
              </a:rPr>
              <a:t> </a:t>
            </a:r>
            <a:r>
              <a:rPr lang="bg-BG" sz="1800" kern="0" dirty="0" smtClean="0">
                <a:ea typeface="Arial Unicode MS" pitchFamily="34" charset="-128"/>
                <a:cs typeface="Arial Unicode MS" pitchFamily="34" charset="-128"/>
              </a:rPr>
              <a:t>и компилиране на </a:t>
            </a:r>
            <a:r>
              <a:rPr lang="en-US" sz="1800" kern="0" dirty="0" smtClean="0">
                <a:ea typeface="Arial Unicode MS" pitchFamily="34" charset="-128"/>
                <a:cs typeface="Arial Unicode MS" pitchFamily="34" charset="-128"/>
              </a:rPr>
              <a:t>SQL </a:t>
            </a:r>
            <a:r>
              <a:rPr lang="bg-BG" sz="1800" kern="0" dirty="0" smtClean="0">
                <a:ea typeface="Arial Unicode MS" pitchFamily="34" charset="-128"/>
                <a:cs typeface="Arial Unicode MS" pitchFamily="34" charset="-128"/>
              </a:rPr>
              <a:t>заявките</a:t>
            </a:r>
            <a:endParaRPr lang="en-US" sz="1800" kern="0" dirty="0" err="1" smtClean="0">
              <a:ea typeface="Arial Unicode MS" pitchFamily="34" charset="-128"/>
              <a:cs typeface="Arial Unicode MS" pitchFamily="34" charset="-128"/>
            </a:endParaRPr>
          </a:p>
        </p:txBody>
      </p:sp>
      <p:pic>
        <p:nvPicPr>
          <p:cNvPr id="2050" name="Picture 2" descr="http://t1.gstatic.com/images?q=tbn:ANd9GcQs8duKz-IqTvXqijvi8BfNrv9K3DlD1NP3kEYfnNBvCiGCX9bDy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7946" y="1393488"/>
            <a:ext cx="1311611" cy="131161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t2.gstatic.com/images?q=tbn:ANd9GcSzdC3WG1vOlXOv97XUtrNp8SeMBEp3RDCI1KV9OX_5SWz5Myix"/>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837" y="3244850"/>
            <a:ext cx="1517233" cy="100965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2032000" y="3613149"/>
            <a:ext cx="2887009"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kern="0" dirty="0" smtClean="0">
                <a:ea typeface="Arial Unicode MS" pitchFamily="34" charset="-128"/>
                <a:cs typeface="Arial Unicode MS" pitchFamily="34" charset="-128"/>
              </a:rPr>
              <a:t>Хакване чрез </a:t>
            </a:r>
            <a:r>
              <a:rPr lang="en-US" kern="0" dirty="0" smtClean="0">
                <a:ea typeface="Arial Unicode MS" pitchFamily="34" charset="-128"/>
                <a:cs typeface="Arial Unicode MS" pitchFamily="34" charset="-128"/>
              </a:rPr>
              <a:t>SQL Injection</a:t>
            </a:r>
            <a:endParaRPr lang="en-US" sz="1800" kern="0" dirty="0" smtClean="0">
              <a:ea typeface="Arial Unicode MS" pitchFamily="34" charset="-128"/>
              <a:cs typeface="Arial Unicode MS" pitchFamily="34" charset="-128"/>
            </a:endParaRPr>
          </a:p>
        </p:txBody>
      </p:sp>
      <p:sp>
        <p:nvSpPr>
          <p:cNvPr id="5" name="TextBox 4"/>
          <p:cNvSpPr txBox="1"/>
          <p:nvPr/>
        </p:nvSpPr>
        <p:spPr>
          <a:xfrm>
            <a:off x="515937" y="4428951"/>
            <a:ext cx="8056563" cy="1908215"/>
          </a:xfrm>
          <a:prstGeom prst="rect">
            <a:avLst/>
          </a:prstGeom>
        </p:spPr>
        <p:style>
          <a:lnRef idx="2">
            <a:schemeClr val="accent1"/>
          </a:lnRef>
          <a:fillRef idx="1">
            <a:schemeClr val="lt1"/>
          </a:fillRef>
          <a:effectRef idx="0">
            <a:schemeClr val="accent1"/>
          </a:effectRef>
          <a:fontRef idx="minor">
            <a:schemeClr val="dk1"/>
          </a:fontRef>
        </p:style>
        <p:txBody>
          <a:bodyPr wrap="square" lIns="0" tIns="0" rIns="0" bIns="0" rtlCol="0">
            <a:spAutoFit/>
          </a:bodyPr>
          <a:lstStyle/>
          <a:p>
            <a:pPr fontAlgn="base">
              <a:spcAft>
                <a:spcPct val="0"/>
              </a:spcAft>
              <a:buClr>
                <a:srgbClr val="F0AB00"/>
              </a:buClr>
              <a:buSzPct val="80000"/>
            </a:pPr>
            <a:r>
              <a:rPr lang="en-US" b="1" dirty="0" err="1" smtClean="0">
                <a:solidFill>
                  <a:srgbClr val="000000"/>
                </a:solidFill>
                <a:latin typeface="Consolas"/>
              </a:rPr>
              <a:t>cmd.executeQuery</a:t>
            </a:r>
            <a:r>
              <a:rPr lang="en-US" b="1" dirty="0">
                <a:solidFill>
                  <a:srgbClr val="000000"/>
                </a:solidFill>
                <a:latin typeface="Consolas"/>
              </a:rPr>
              <a:t>(</a:t>
            </a:r>
            <a:r>
              <a:rPr lang="en-US" b="1" dirty="0">
                <a:solidFill>
                  <a:srgbClr val="2A00FF"/>
                </a:solidFill>
                <a:latin typeface="Consolas"/>
              </a:rPr>
              <a:t>"SELECT </a:t>
            </a:r>
            <a:r>
              <a:rPr lang="en-US" b="1" dirty="0" err="1">
                <a:solidFill>
                  <a:srgbClr val="2A00FF"/>
                </a:solidFill>
                <a:latin typeface="Consolas"/>
              </a:rPr>
              <a:t>s.first_name</a:t>
            </a:r>
            <a:r>
              <a:rPr lang="en-US" b="1" dirty="0">
                <a:solidFill>
                  <a:srgbClr val="2A00FF"/>
                </a:solidFill>
                <a:latin typeface="Consolas"/>
              </a:rPr>
              <a:t>, </a:t>
            </a:r>
            <a:r>
              <a:rPr lang="en-US" b="1" dirty="0" err="1">
                <a:solidFill>
                  <a:srgbClr val="2A00FF"/>
                </a:solidFill>
                <a:latin typeface="Consolas"/>
              </a:rPr>
              <a:t>s.credits</a:t>
            </a:r>
            <a:r>
              <a:rPr lang="en-US" b="1" dirty="0">
                <a:solidFill>
                  <a:srgbClr val="2A00FF"/>
                </a:solidFill>
                <a:latin typeface="Consolas"/>
              </a:rPr>
              <a:t>   FROM students s WHERE </a:t>
            </a:r>
            <a:r>
              <a:rPr lang="en-US" b="1" dirty="0" err="1">
                <a:solidFill>
                  <a:srgbClr val="2A00FF"/>
                </a:solidFill>
                <a:latin typeface="Consolas"/>
              </a:rPr>
              <a:t>s.fn</a:t>
            </a:r>
            <a:r>
              <a:rPr lang="en-US" b="1" dirty="0">
                <a:solidFill>
                  <a:srgbClr val="2A00FF"/>
                </a:solidFill>
                <a:latin typeface="Consolas"/>
              </a:rPr>
              <a:t>="</a:t>
            </a:r>
            <a:r>
              <a:rPr lang="en-US" b="1" dirty="0">
                <a:solidFill>
                  <a:srgbClr val="000000"/>
                </a:solidFill>
                <a:latin typeface="Consolas"/>
              </a:rPr>
              <a:t> + </a:t>
            </a:r>
            <a:r>
              <a:rPr lang="en-US" b="1" dirty="0" err="1">
                <a:solidFill>
                  <a:srgbClr val="000000"/>
                </a:solidFill>
                <a:latin typeface="Consolas"/>
              </a:rPr>
              <a:t>userInputFN</a:t>
            </a:r>
            <a:r>
              <a:rPr lang="en-US" b="1" dirty="0">
                <a:solidFill>
                  <a:srgbClr val="000000"/>
                </a:solidFill>
                <a:latin typeface="Consolas"/>
              </a:rPr>
              <a:t>);</a:t>
            </a:r>
            <a:endParaRPr lang="en-US" dirty="0"/>
          </a:p>
          <a:p>
            <a:pPr fontAlgn="base">
              <a:spcAft>
                <a:spcPct val="0"/>
              </a:spcAft>
              <a:buClr>
                <a:srgbClr val="F0AB00"/>
              </a:buClr>
              <a:buSzPct val="80000"/>
            </a:pPr>
            <a:endParaRPr lang="en-US" sz="1800" kern="0" dirty="0" smtClean="0">
              <a:ea typeface="Arial Unicode MS" pitchFamily="34" charset="-128"/>
              <a:cs typeface="Arial Unicode MS" pitchFamily="34" charset="-128"/>
            </a:endParaRPr>
          </a:p>
          <a:p>
            <a:pPr fontAlgn="base">
              <a:spcAft>
                <a:spcPct val="0"/>
              </a:spcAft>
              <a:buClr>
                <a:srgbClr val="F0AB00"/>
              </a:buClr>
              <a:buSzPct val="80000"/>
            </a:pPr>
            <a:endParaRPr lang="en-US" sz="1800" kern="0" dirty="0" smtClean="0">
              <a:ea typeface="Arial Unicode MS" pitchFamily="34" charset="-128"/>
              <a:cs typeface="Arial Unicode MS" pitchFamily="34" charset="-128"/>
            </a:endParaRPr>
          </a:p>
          <a:p>
            <a:pPr fontAlgn="base">
              <a:spcAft>
                <a:spcPct val="0"/>
              </a:spcAft>
              <a:buClr>
                <a:srgbClr val="F0AB00"/>
              </a:buClr>
              <a:buSzPct val="80000"/>
            </a:pPr>
            <a:r>
              <a:rPr lang="en-US" sz="1800" kern="0" dirty="0" smtClean="0">
                <a:ea typeface="Arial Unicode MS" pitchFamily="34" charset="-128"/>
                <a:cs typeface="Arial Unicode MS" pitchFamily="34" charset="-128"/>
              </a:rPr>
              <a:t>a) </a:t>
            </a:r>
            <a:r>
              <a:rPr lang="en-US" b="1" dirty="0" err="1">
                <a:solidFill>
                  <a:srgbClr val="000000"/>
                </a:solidFill>
                <a:latin typeface="Consolas"/>
              </a:rPr>
              <a:t>userInputFN</a:t>
            </a:r>
            <a:r>
              <a:rPr lang="en-US" b="1" dirty="0">
                <a:solidFill>
                  <a:srgbClr val="000000"/>
                </a:solidFill>
                <a:latin typeface="Consolas"/>
              </a:rPr>
              <a:t> </a:t>
            </a:r>
            <a:r>
              <a:rPr lang="en-US" sz="1800" kern="0" dirty="0" smtClean="0">
                <a:ea typeface="Arial Unicode MS" pitchFamily="34" charset="-128"/>
                <a:cs typeface="Arial Unicode MS" pitchFamily="34" charset="-128"/>
              </a:rPr>
              <a:t>= </a:t>
            </a:r>
            <a:r>
              <a:rPr lang="en-US" sz="1800" i="1" kern="0" dirty="0" smtClean="0">
                <a:ea typeface="Arial Unicode MS" pitchFamily="34" charset="-128"/>
                <a:cs typeface="Arial Unicode MS" pitchFamily="34" charset="-128"/>
              </a:rPr>
              <a:t>1325</a:t>
            </a:r>
            <a:r>
              <a:rPr lang="en-US" sz="1800" kern="0" dirty="0" smtClean="0">
                <a:ea typeface="Arial Unicode MS" pitchFamily="34" charset="-128"/>
                <a:cs typeface="Arial Unicode MS" pitchFamily="34" charset="-128"/>
              </a:rPr>
              <a:t> 	            -&gt; </a:t>
            </a:r>
            <a:r>
              <a:rPr lang="en-US" sz="1800" b="1" kern="0" dirty="0" smtClean="0">
                <a:solidFill>
                  <a:srgbClr val="9C277B"/>
                </a:solidFill>
                <a:latin typeface="Consolas" pitchFamily="49" charset="0"/>
                <a:ea typeface="Arial Unicode MS" pitchFamily="34" charset="-128"/>
                <a:cs typeface="Consolas" pitchFamily="49" charset="0"/>
              </a:rPr>
              <a:t>SELECT</a:t>
            </a:r>
            <a:r>
              <a:rPr lang="en-US" sz="1800" kern="0" dirty="0" smtClean="0">
                <a:latin typeface="Consolas" pitchFamily="49" charset="0"/>
                <a:ea typeface="Arial Unicode MS" pitchFamily="34" charset="-128"/>
                <a:cs typeface="Consolas" pitchFamily="49" charset="0"/>
              </a:rPr>
              <a:t> … </a:t>
            </a:r>
            <a:r>
              <a:rPr lang="en-US" sz="1800" b="1" kern="0" dirty="0" smtClean="0">
                <a:solidFill>
                  <a:srgbClr val="9C277B"/>
                </a:solidFill>
                <a:latin typeface="Consolas" pitchFamily="49" charset="0"/>
                <a:ea typeface="Arial Unicode MS" pitchFamily="34" charset="-128"/>
                <a:cs typeface="Consolas" pitchFamily="49" charset="0"/>
              </a:rPr>
              <a:t>WHERE</a:t>
            </a:r>
            <a:r>
              <a:rPr lang="en-US" sz="1800" kern="0" dirty="0" smtClean="0">
                <a:solidFill>
                  <a:srgbClr val="9C277B"/>
                </a:solidFill>
                <a:latin typeface="Consolas" pitchFamily="49" charset="0"/>
                <a:ea typeface="Arial Unicode MS" pitchFamily="34" charset="-128"/>
                <a:cs typeface="Consolas" pitchFamily="49" charset="0"/>
              </a:rPr>
              <a:t> </a:t>
            </a:r>
            <a:r>
              <a:rPr lang="en-US" sz="1800" kern="0" dirty="0" err="1" smtClean="0">
                <a:latin typeface="Consolas" pitchFamily="49" charset="0"/>
                <a:ea typeface="Arial Unicode MS" pitchFamily="34" charset="-128"/>
                <a:cs typeface="Consolas" pitchFamily="49" charset="0"/>
              </a:rPr>
              <a:t>s.fn</a:t>
            </a:r>
            <a:r>
              <a:rPr lang="en-US" sz="1800" kern="0" dirty="0" smtClean="0">
                <a:latin typeface="Consolas" pitchFamily="49" charset="0"/>
                <a:ea typeface="Arial Unicode MS" pitchFamily="34" charset="-128"/>
                <a:cs typeface="Consolas" pitchFamily="49" charset="0"/>
              </a:rPr>
              <a:t>=1325</a:t>
            </a:r>
            <a:r>
              <a:rPr lang="en-US" sz="2400" kern="0" dirty="0" smtClean="0">
                <a:ea typeface="Arial Unicode MS" pitchFamily="34" charset="-128"/>
                <a:cs typeface="Arial Unicode MS" pitchFamily="34" charset="-128"/>
              </a:rPr>
              <a:t> </a:t>
            </a:r>
            <a:r>
              <a:rPr lang="en-US" sz="2400" b="1" kern="0" dirty="0" smtClean="0">
                <a:solidFill>
                  <a:srgbClr val="92D050"/>
                </a:solidFill>
                <a:ea typeface="Arial Unicode MS" pitchFamily="34" charset="-128"/>
                <a:cs typeface="Arial Unicode MS" pitchFamily="34" charset="-128"/>
                <a:sym typeface="Wingdings 2"/>
              </a:rPr>
              <a:t></a:t>
            </a:r>
            <a:endParaRPr lang="en-US" sz="1800" b="1" kern="0" dirty="0" smtClean="0">
              <a:solidFill>
                <a:srgbClr val="92D050"/>
              </a:solidFill>
              <a:ea typeface="Arial Unicode MS" pitchFamily="34" charset="-128"/>
              <a:cs typeface="Arial Unicode MS" pitchFamily="34" charset="-128"/>
            </a:endParaRPr>
          </a:p>
          <a:p>
            <a:pPr fontAlgn="base">
              <a:spcAft>
                <a:spcPct val="0"/>
              </a:spcAft>
              <a:buClr>
                <a:srgbClr val="F0AB00"/>
              </a:buClr>
              <a:buSzPct val="80000"/>
            </a:pPr>
            <a:r>
              <a:rPr lang="en-US" kern="0" dirty="0" smtClean="0">
                <a:ea typeface="Arial Unicode MS" pitchFamily="34" charset="-128"/>
                <a:cs typeface="Arial Unicode MS" pitchFamily="34" charset="-128"/>
              </a:rPr>
              <a:t>b) </a:t>
            </a:r>
            <a:r>
              <a:rPr lang="en-US" b="1" dirty="0" err="1">
                <a:solidFill>
                  <a:srgbClr val="000000"/>
                </a:solidFill>
                <a:latin typeface="Consolas"/>
              </a:rPr>
              <a:t>userInputFN</a:t>
            </a:r>
            <a:r>
              <a:rPr lang="en-US" b="1" dirty="0">
                <a:solidFill>
                  <a:srgbClr val="000000"/>
                </a:solidFill>
                <a:latin typeface="Consolas"/>
              </a:rPr>
              <a:t> </a:t>
            </a:r>
            <a:r>
              <a:rPr lang="en-US" kern="0" dirty="0" smtClean="0">
                <a:ea typeface="Arial Unicode MS" pitchFamily="34" charset="-128"/>
                <a:cs typeface="Arial Unicode MS" pitchFamily="34" charset="-128"/>
              </a:rPr>
              <a:t>= </a:t>
            </a:r>
            <a:r>
              <a:rPr lang="en-US" i="1" kern="0" dirty="0" smtClean="0">
                <a:ea typeface="Arial Unicode MS" pitchFamily="34" charset="-128"/>
                <a:cs typeface="Arial Unicode MS" pitchFamily="34" charset="-128"/>
              </a:rPr>
              <a:t>1325 OR 1=1</a:t>
            </a:r>
            <a:r>
              <a:rPr lang="en-US" kern="0" dirty="0" smtClean="0">
                <a:ea typeface="Arial Unicode MS" pitchFamily="34" charset="-128"/>
                <a:cs typeface="Arial Unicode MS" pitchFamily="34" charset="-128"/>
              </a:rPr>
              <a:t>   -&gt; </a:t>
            </a:r>
            <a:r>
              <a:rPr lang="en-US" b="1" kern="0" dirty="0" smtClean="0">
                <a:solidFill>
                  <a:srgbClr val="9C277B"/>
                </a:solidFill>
                <a:latin typeface="Consolas" pitchFamily="49" charset="0"/>
                <a:ea typeface="Arial Unicode MS" pitchFamily="34" charset="-128"/>
                <a:cs typeface="Consolas" pitchFamily="49" charset="0"/>
              </a:rPr>
              <a:t>SELECT</a:t>
            </a:r>
            <a:r>
              <a:rPr lang="en-US" kern="0" dirty="0" smtClean="0">
                <a:latin typeface="Consolas" pitchFamily="49" charset="0"/>
                <a:ea typeface="Arial Unicode MS" pitchFamily="34" charset="-128"/>
                <a:cs typeface="Consolas" pitchFamily="49" charset="0"/>
              </a:rPr>
              <a:t> … </a:t>
            </a:r>
            <a:r>
              <a:rPr lang="en-US" b="1" kern="0" dirty="0">
                <a:solidFill>
                  <a:srgbClr val="9C277B"/>
                </a:solidFill>
                <a:latin typeface="Consolas" pitchFamily="49" charset="0"/>
                <a:ea typeface="Arial Unicode MS" pitchFamily="34" charset="-128"/>
                <a:cs typeface="Consolas" pitchFamily="49" charset="0"/>
              </a:rPr>
              <a:t>WHERE</a:t>
            </a:r>
            <a:r>
              <a:rPr lang="en-US" kern="0" dirty="0">
                <a:solidFill>
                  <a:srgbClr val="9C277B"/>
                </a:solidFill>
                <a:latin typeface="Consolas" pitchFamily="49" charset="0"/>
                <a:ea typeface="Arial Unicode MS" pitchFamily="34" charset="-128"/>
                <a:cs typeface="Consolas" pitchFamily="49" charset="0"/>
              </a:rPr>
              <a:t> </a:t>
            </a:r>
            <a:r>
              <a:rPr lang="en-US" kern="0" dirty="0" err="1">
                <a:latin typeface="Consolas" pitchFamily="49" charset="0"/>
                <a:ea typeface="Arial Unicode MS" pitchFamily="34" charset="-128"/>
                <a:cs typeface="Consolas" pitchFamily="49" charset="0"/>
              </a:rPr>
              <a:t>s.fn</a:t>
            </a:r>
            <a:r>
              <a:rPr lang="en-US" kern="0" dirty="0">
                <a:latin typeface="Consolas" pitchFamily="49" charset="0"/>
                <a:ea typeface="Arial Unicode MS" pitchFamily="34" charset="-128"/>
                <a:cs typeface="Consolas" pitchFamily="49" charset="0"/>
              </a:rPr>
              <a:t>=1325 </a:t>
            </a:r>
            <a:r>
              <a:rPr lang="en-US" kern="0" dirty="0" smtClean="0">
                <a:latin typeface="Consolas" pitchFamily="49" charset="0"/>
                <a:ea typeface="Arial Unicode MS" pitchFamily="34" charset="-128"/>
                <a:cs typeface="Consolas" pitchFamily="49" charset="0"/>
              </a:rPr>
              <a:t>OR 1=1 </a:t>
            </a:r>
            <a:r>
              <a:rPr lang="en-US" sz="2800" b="1" kern="0" dirty="0">
                <a:solidFill>
                  <a:srgbClr val="FF0000"/>
                </a:solidFill>
                <a:ea typeface="Arial Unicode MS" pitchFamily="34" charset="-128"/>
                <a:cs typeface="Arial Unicode MS" pitchFamily="34" charset="-128"/>
                <a:sym typeface="Wingdings 2"/>
              </a:rPr>
              <a:t></a:t>
            </a:r>
            <a:endParaRPr lang="en-US" b="1" kern="0" dirty="0">
              <a:solidFill>
                <a:srgbClr val="FF0000"/>
              </a:solidFill>
              <a:latin typeface="Consolas" pitchFamily="49" charset="0"/>
              <a:ea typeface="Arial Unicode MS" pitchFamily="34" charset="-128"/>
              <a:cs typeface="Consolas" pitchFamily="49" charset="0"/>
            </a:endParaRPr>
          </a:p>
        </p:txBody>
      </p:sp>
    </p:spTree>
    <p:extLst>
      <p:ext uri="{BB962C8B-B14F-4D97-AF65-F5344CB8AC3E}">
        <p14:creationId xmlns:p14="http://schemas.microsoft.com/office/powerpoint/2010/main" val="276135481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14" presetClass="entr" presetSubtype="10"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randombar(horizontal)">
                                      <p:cBhvr>
                                        <p:cTn id="10" dur="500"/>
                                        <p:tgtEl>
                                          <p:spTgt spid="2050"/>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0"/>
                                  </p:stCondLst>
                                  <p:childTnLst>
                                    <p:set>
                                      <p:cBhvr>
                                        <p:cTn id="14" dur="1" fill="hold">
                                          <p:stCondLst>
                                            <p:cond delay="0"/>
                                          </p:stCondLst>
                                        </p:cTn>
                                        <p:tgtEl>
                                          <p:spTgt spid="2052"/>
                                        </p:tgtEl>
                                        <p:attrNameLst>
                                          <p:attrName>style.visibility</p:attrName>
                                        </p:attrNameLst>
                                      </p:cBhvr>
                                      <p:to>
                                        <p:strVal val="visible"/>
                                      </p:to>
                                    </p:set>
                                    <p:animEffect transition="in" filter="randombar(horizontal)">
                                      <p:cBhvr>
                                        <p:cTn id="15" dur="500"/>
                                        <p:tgtEl>
                                          <p:spTgt spid="2052"/>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randombar(horizontal)">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С</a:t>
            </a:r>
            <a:r>
              <a:rPr lang="bg-BG" dirty="0" smtClean="0"/>
              <a:t>ъдържание</a:t>
            </a:r>
            <a:endParaRPr lang="en-US" dirty="0"/>
          </a:p>
        </p:txBody>
      </p:sp>
      <p:graphicFrame>
        <p:nvGraphicFramePr>
          <p:cNvPr id="9" name="Diagram 8"/>
          <p:cNvGraphicFramePr>
            <a:graphicFrameLocks noGrp="1"/>
          </p:cNvGraphicFramePr>
          <p:nvPr>
            <p:extLst>
              <p:ext uri="{D42A27DB-BD31-4B8C-83A1-F6EECF244321}">
                <p14:modId xmlns:p14="http://schemas.microsoft.com/office/powerpoint/2010/main" val="2012575844"/>
              </p:ext>
            </p:extLst>
          </p:nvPr>
        </p:nvGraphicFramePr>
        <p:xfrm>
          <a:off x="473999" y="1622475"/>
          <a:ext cx="7060275" cy="3898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graphicEl>
                                              <a:dgm id="{7E429971-BC57-430F-BB25-C0574E5E39E3}"/>
                                            </p:graphicEl>
                                          </p:spTgt>
                                        </p:tgtEl>
                                        <p:attrNameLst>
                                          <p:attrName>style.visibility</p:attrName>
                                        </p:attrNameLst>
                                      </p:cBhvr>
                                      <p:to>
                                        <p:strVal val="visible"/>
                                      </p:to>
                                    </p:set>
                                    <p:animEffect transition="in" filter="wipe(left)">
                                      <p:cBhvr>
                                        <p:cTn id="7" dur="300"/>
                                        <p:tgtEl>
                                          <p:spTgt spid="9">
                                            <p:graphicEl>
                                              <a:dgm id="{7E429971-BC57-430F-BB25-C0574E5E39E3}"/>
                                            </p:graphicEl>
                                          </p:spTgt>
                                        </p:tgtEl>
                                      </p:cBhvr>
                                    </p:animEffect>
                                  </p:childTnLst>
                                </p:cTn>
                              </p:par>
                            </p:childTnLst>
                          </p:cTn>
                        </p:par>
                        <p:par>
                          <p:cTn id="8" fill="hold">
                            <p:stCondLst>
                              <p:cond delay="300"/>
                            </p:stCondLst>
                            <p:childTnLst>
                              <p:par>
                                <p:cTn id="9" presetID="22" presetClass="entr" presetSubtype="8" fill="hold" grpId="0" nodeType="afterEffect">
                                  <p:stCondLst>
                                    <p:cond delay="0"/>
                                  </p:stCondLst>
                                  <p:childTnLst>
                                    <p:set>
                                      <p:cBhvr>
                                        <p:cTn id="10" dur="1" fill="hold">
                                          <p:stCondLst>
                                            <p:cond delay="0"/>
                                          </p:stCondLst>
                                        </p:cTn>
                                        <p:tgtEl>
                                          <p:spTgt spid="9">
                                            <p:graphicEl>
                                              <a:dgm id="{D54B1729-BC98-42C1-9C6C-D65DCBA4358F}"/>
                                            </p:graphicEl>
                                          </p:spTgt>
                                        </p:tgtEl>
                                        <p:attrNameLst>
                                          <p:attrName>style.visibility</p:attrName>
                                        </p:attrNameLst>
                                      </p:cBhvr>
                                      <p:to>
                                        <p:strVal val="visible"/>
                                      </p:to>
                                    </p:set>
                                    <p:animEffect transition="in" filter="wipe(left)">
                                      <p:cBhvr>
                                        <p:cTn id="11" dur="300"/>
                                        <p:tgtEl>
                                          <p:spTgt spid="9">
                                            <p:graphicEl>
                                              <a:dgm id="{D54B1729-BC98-42C1-9C6C-D65DCBA4358F}"/>
                                            </p:graphicEl>
                                          </p:spTgt>
                                        </p:tgtEl>
                                      </p:cBhvr>
                                    </p:animEffect>
                                  </p:childTnLst>
                                </p:cTn>
                              </p:par>
                            </p:childTnLst>
                          </p:cTn>
                        </p:par>
                        <p:par>
                          <p:cTn id="12" fill="hold">
                            <p:stCondLst>
                              <p:cond delay="600"/>
                            </p:stCondLst>
                            <p:childTnLst>
                              <p:par>
                                <p:cTn id="13" presetID="22" presetClass="entr" presetSubtype="8" fill="hold" grpId="0" nodeType="afterEffect">
                                  <p:stCondLst>
                                    <p:cond delay="0"/>
                                  </p:stCondLst>
                                  <p:childTnLst>
                                    <p:set>
                                      <p:cBhvr>
                                        <p:cTn id="14" dur="1" fill="hold">
                                          <p:stCondLst>
                                            <p:cond delay="0"/>
                                          </p:stCondLst>
                                        </p:cTn>
                                        <p:tgtEl>
                                          <p:spTgt spid="9">
                                            <p:graphicEl>
                                              <a:dgm id="{C04276DC-EE64-470A-B8BC-09067B8045FA}"/>
                                            </p:graphicEl>
                                          </p:spTgt>
                                        </p:tgtEl>
                                        <p:attrNameLst>
                                          <p:attrName>style.visibility</p:attrName>
                                        </p:attrNameLst>
                                      </p:cBhvr>
                                      <p:to>
                                        <p:strVal val="visible"/>
                                      </p:to>
                                    </p:set>
                                    <p:animEffect transition="in" filter="wipe(left)">
                                      <p:cBhvr>
                                        <p:cTn id="15" dur="300"/>
                                        <p:tgtEl>
                                          <p:spTgt spid="9">
                                            <p:graphicEl>
                                              <a:dgm id="{C04276DC-EE64-470A-B8BC-09067B8045FA}"/>
                                            </p:graphicEl>
                                          </p:spTgt>
                                        </p:tgtEl>
                                      </p:cBhvr>
                                    </p:animEffect>
                                  </p:childTnLst>
                                </p:cTn>
                              </p:par>
                            </p:childTnLst>
                          </p:cTn>
                        </p:par>
                        <p:par>
                          <p:cTn id="16" fill="hold">
                            <p:stCondLst>
                              <p:cond delay="900"/>
                            </p:stCondLst>
                            <p:childTnLst>
                              <p:par>
                                <p:cTn id="17" presetID="22" presetClass="entr" presetSubtype="8" fill="hold" grpId="0" nodeType="afterEffect">
                                  <p:stCondLst>
                                    <p:cond delay="0"/>
                                  </p:stCondLst>
                                  <p:childTnLst>
                                    <p:set>
                                      <p:cBhvr>
                                        <p:cTn id="18" dur="1" fill="hold">
                                          <p:stCondLst>
                                            <p:cond delay="0"/>
                                          </p:stCondLst>
                                        </p:cTn>
                                        <p:tgtEl>
                                          <p:spTgt spid="9">
                                            <p:graphicEl>
                                              <a:dgm id="{B37A5355-225B-4C6F-AED7-6C620F99EECC}"/>
                                            </p:graphicEl>
                                          </p:spTgt>
                                        </p:tgtEl>
                                        <p:attrNameLst>
                                          <p:attrName>style.visibility</p:attrName>
                                        </p:attrNameLst>
                                      </p:cBhvr>
                                      <p:to>
                                        <p:strVal val="visible"/>
                                      </p:to>
                                    </p:set>
                                    <p:animEffect transition="in" filter="wipe(left)">
                                      <p:cBhvr>
                                        <p:cTn id="19" dur="300"/>
                                        <p:tgtEl>
                                          <p:spTgt spid="9">
                                            <p:graphicEl>
                                              <a:dgm id="{B37A5355-225B-4C6F-AED7-6C620F99EECC}"/>
                                            </p:graphicEl>
                                          </p:spTgt>
                                        </p:tgtEl>
                                      </p:cBhvr>
                                    </p:animEffect>
                                  </p:childTnLst>
                                </p:cTn>
                              </p:par>
                            </p:childTnLst>
                          </p:cTn>
                        </p:par>
                        <p:par>
                          <p:cTn id="20" fill="hold">
                            <p:stCondLst>
                              <p:cond delay="1200"/>
                            </p:stCondLst>
                            <p:childTnLst>
                              <p:par>
                                <p:cTn id="21" presetID="22" presetClass="entr" presetSubtype="8" fill="hold" grpId="0" nodeType="afterEffect">
                                  <p:stCondLst>
                                    <p:cond delay="0"/>
                                  </p:stCondLst>
                                  <p:childTnLst>
                                    <p:set>
                                      <p:cBhvr>
                                        <p:cTn id="22" dur="1" fill="hold">
                                          <p:stCondLst>
                                            <p:cond delay="0"/>
                                          </p:stCondLst>
                                        </p:cTn>
                                        <p:tgtEl>
                                          <p:spTgt spid="9">
                                            <p:graphicEl>
                                              <a:dgm id="{F5034101-5B7D-4FE7-B47A-5A48CF39606B}"/>
                                            </p:graphicEl>
                                          </p:spTgt>
                                        </p:tgtEl>
                                        <p:attrNameLst>
                                          <p:attrName>style.visibility</p:attrName>
                                        </p:attrNameLst>
                                      </p:cBhvr>
                                      <p:to>
                                        <p:strVal val="visible"/>
                                      </p:to>
                                    </p:set>
                                    <p:animEffect transition="in" filter="wipe(left)">
                                      <p:cBhvr>
                                        <p:cTn id="23" dur="300"/>
                                        <p:tgtEl>
                                          <p:spTgt spid="9">
                                            <p:graphicEl>
                                              <a:dgm id="{F5034101-5B7D-4FE7-B47A-5A48CF39606B}"/>
                                            </p:graphicEl>
                                          </p:spTgt>
                                        </p:tgtEl>
                                      </p:cBhvr>
                                    </p:animEffect>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9">
                                            <p:graphicEl>
                                              <a:dgm id="{C7C3E6FD-D83F-4BDA-907E-B5EE041DA931}"/>
                                            </p:graphicEl>
                                          </p:spTgt>
                                        </p:tgtEl>
                                        <p:attrNameLst>
                                          <p:attrName>style.visibility</p:attrName>
                                        </p:attrNameLst>
                                      </p:cBhvr>
                                      <p:to>
                                        <p:strVal val="visible"/>
                                      </p:to>
                                    </p:set>
                                    <p:animEffect transition="in" filter="wipe(left)">
                                      <p:cBhvr>
                                        <p:cTn id="27" dur="300"/>
                                        <p:tgtEl>
                                          <p:spTgt spid="9">
                                            <p:graphicEl>
                                              <a:dgm id="{C7C3E6FD-D83F-4BDA-907E-B5EE041DA931}"/>
                                            </p:graphicEl>
                                          </p:spTgt>
                                        </p:tgtEl>
                                      </p:cBhvr>
                                    </p:animEffect>
                                  </p:childTnLst>
                                </p:cTn>
                              </p:par>
                            </p:childTnLst>
                          </p:cTn>
                        </p:par>
                        <p:par>
                          <p:cTn id="28" fill="hold">
                            <p:stCondLst>
                              <p:cond delay="1800"/>
                            </p:stCondLst>
                            <p:childTnLst>
                              <p:par>
                                <p:cTn id="29" presetID="22" presetClass="entr" presetSubtype="8" fill="hold" grpId="0" nodeType="afterEffect">
                                  <p:stCondLst>
                                    <p:cond delay="0"/>
                                  </p:stCondLst>
                                  <p:childTnLst>
                                    <p:set>
                                      <p:cBhvr>
                                        <p:cTn id="30" dur="1" fill="hold">
                                          <p:stCondLst>
                                            <p:cond delay="0"/>
                                          </p:stCondLst>
                                        </p:cTn>
                                        <p:tgtEl>
                                          <p:spTgt spid="9">
                                            <p:graphicEl>
                                              <a:dgm id="{6A65A0B7-BF5C-46B3-A1DF-AE04536CC085}"/>
                                            </p:graphicEl>
                                          </p:spTgt>
                                        </p:tgtEl>
                                        <p:attrNameLst>
                                          <p:attrName>style.visibility</p:attrName>
                                        </p:attrNameLst>
                                      </p:cBhvr>
                                      <p:to>
                                        <p:strVal val="visible"/>
                                      </p:to>
                                    </p:set>
                                    <p:animEffect transition="in" filter="wipe(left)">
                                      <p:cBhvr>
                                        <p:cTn id="31" dur="300"/>
                                        <p:tgtEl>
                                          <p:spTgt spid="9">
                                            <p:graphicEl>
                                              <a:dgm id="{6A65A0B7-BF5C-46B3-A1DF-AE04536CC085}"/>
                                            </p:graphicEl>
                                          </p:spTgt>
                                        </p:tgtEl>
                                      </p:cBhvr>
                                    </p:animEffect>
                                  </p:childTnLst>
                                </p:cTn>
                              </p:par>
                            </p:childTnLst>
                          </p:cTn>
                        </p:par>
                        <p:par>
                          <p:cTn id="32" fill="hold">
                            <p:stCondLst>
                              <p:cond delay="2100"/>
                            </p:stCondLst>
                            <p:childTnLst>
                              <p:par>
                                <p:cTn id="33" presetID="22" presetClass="entr" presetSubtype="8" fill="hold" grpId="0" nodeType="afterEffect">
                                  <p:stCondLst>
                                    <p:cond delay="0"/>
                                  </p:stCondLst>
                                  <p:childTnLst>
                                    <p:set>
                                      <p:cBhvr>
                                        <p:cTn id="34" dur="1" fill="hold">
                                          <p:stCondLst>
                                            <p:cond delay="0"/>
                                          </p:stCondLst>
                                        </p:cTn>
                                        <p:tgtEl>
                                          <p:spTgt spid="9">
                                            <p:graphicEl>
                                              <a:dgm id="{0B828041-BD28-4BF8-8371-0F1F72B5D465}"/>
                                            </p:graphicEl>
                                          </p:spTgt>
                                        </p:tgtEl>
                                        <p:attrNameLst>
                                          <p:attrName>style.visibility</p:attrName>
                                        </p:attrNameLst>
                                      </p:cBhvr>
                                      <p:to>
                                        <p:strVal val="visible"/>
                                      </p:to>
                                    </p:set>
                                    <p:animEffect transition="in" filter="wipe(left)">
                                      <p:cBhvr>
                                        <p:cTn id="35" dur="300"/>
                                        <p:tgtEl>
                                          <p:spTgt spid="9">
                                            <p:graphicEl>
                                              <a:dgm id="{0B828041-BD28-4BF8-8371-0F1F72B5D465}"/>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bld="one"/>
        </p:bldSub>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JDBC</a:t>
            </a:r>
            <a:br>
              <a:rPr lang="en-US" dirty="0" smtClean="0"/>
            </a:br>
            <a:r>
              <a:rPr lang="en-US" sz="2000" b="0" dirty="0" smtClean="0"/>
              <a:t>API – </a:t>
            </a:r>
            <a:r>
              <a:rPr lang="en-US" sz="2000" b="0" dirty="0" err="1" smtClean="0"/>
              <a:t>java.sql.PreparedStatement</a:t>
            </a:r>
            <a:endParaRPr lang="en-US" dirty="0"/>
          </a:p>
        </p:txBody>
      </p:sp>
      <p:sp>
        <p:nvSpPr>
          <p:cNvPr id="12" name="TextBox 11"/>
          <p:cNvSpPr txBox="1"/>
          <p:nvPr/>
        </p:nvSpPr>
        <p:spPr>
          <a:xfrm>
            <a:off x="8893546" y="6549102"/>
            <a:ext cx="38868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800" kern="0" dirty="0" smtClean="0">
                <a:solidFill>
                  <a:schemeClr val="bg1">
                    <a:lumMod val="85000"/>
                  </a:schemeClr>
                </a:solidFill>
                <a:ea typeface="Arial Unicode MS" pitchFamily="34" charset="-128"/>
                <a:cs typeface="Arial Unicode MS" pitchFamily="34" charset="-128"/>
              </a:rPr>
              <a:t>2</a:t>
            </a:r>
          </a:p>
        </p:txBody>
      </p:sp>
      <p:sp>
        <p:nvSpPr>
          <p:cNvPr id="9" name="Rectangle 8"/>
          <p:cNvSpPr/>
          <p:nvPr/>
        </p:nvSpPr>
        <p:spPr>
          <a:xfrm>
            <a:off x="250455" y="1516955"/>
            <a:ext cx="8643091" cy="4524315"/>
          </a:xfrm>
          <a:prstGeom prst="rect">
            <a:avLst/>
          </a:prstGeom>
          <a:ln/>
        </p:spPr>
        <p:style>
          <a:lnRef idx="2">
            <a:schemeClr val="accent1"/>
          </a:lnRef>
          <a:fillRef idx="1">
            <a:schemeClr val="lt1"/>
          </a:fillRef>
          <a:effectRef idx="0">
            <a:schemeClr val="accent1"/>
          </a:effectRef>
          <a:fontRef idx="minor">
            <a:schemeClr val="dk1"/>
          </a:fontRef>
        </p:style>
        <p:txBody>
          <a:bodyPr wrap="square">
            <a:spAutoFit/>
          </a:bodyPr>
          <a:lstStyle/>
          <a:p>
            <a:r>
              <a:rPr lang="en-US" dirty="0">
                <a:solidFill>
                  <a:srgbClr val="000000"/>
                </a:solidFill>
                <a:latin typeface="Consolas"/>
              </a:rPr>
              <a:t>Connection con = </a:t>
            </a:r>
            <a:r>
              <a:rPr lang="en-US" dirty="0">
                <a:solidFill>
                  <a:srgbClr val="7F0055"/>
                </a:solidFill>
                <a:latin typeface="Consolas"/>
              </a:rPr>
              <a:t>null</a:t>
            </a:r>
            <a:r>
              <a:rPr lang="en-US" dirty="0">
                <a:solidFill>
                  <a:srgbClr val="000000"/>
                </a:solidFill>
                <a:latin typeface="Consolas"/>
              </a:rPr>
              <a:t>; </a:t>
            </a:r>
            <a:r>
              <a:rPr lang="en-US" b="1" dirty="0">
                <a:solidFill>
                  <a:srgbClr val="7F0055"/>
                </a:solidFill>
                <a:latin typeface="Consolas"/>
              </a:rPr>
              <a:t>String </a:t>
            </a:r>
            <a:r>
              <a:rPr lang="en-US" b="1" dirty="0" err="1">
                <a:solidFill>
                  <a:srgbClr val="000000"/>
                </a:solidFill>
                <a:latin typeface="Consolas"/>
              </a:rPr>
              <a:t>userInputFN</a:t>
            </a:r>
            <a:r>
              <a:rPr lang="en-US" b="1" dirty="0">
                <a:solidFill>
                  <a:srgbClr val="000000"/>
                </a:solidFill>
                <a:latin typeface="Consolas"/>
              </a:rPr>
              <a:t> = “1325”;</a:t>
            </a:r>
          </a:p>
          <a:p>
            <a:r>
              <a:rPr lang="en-US" b="1" dirty="0">
                <a:solidFill>
                  <a:srgbClr val="7F0055"/>
                </a:solidFill>
                <a:latin typeface="Consolas"/>
              </a:rPr>
              <a:t>try</a:t>
            </a:r>
            <a:r>
              <a:rPr lang="en-US" b="1" dirty="0">
                <a:solidFill>
                  <a:srgbClr val="000000"/>
                </a:solidFill>
                <a:latin typeface="Consolas"/>
              </a:rPr>
              <a:t> {</a:t>
            </a:r>
          </a:p>
          <a:p>
            <a:r>
              <a:rPr lang="en-US" sz="1200" dirty="0">
                <a:solidFill>
                  <a:srgbClr val="3F7F5F"/>
                </a:solidFill>
                <a:latin typeface="Consolas"/>
              </a:rPr>
              <a:t>   </a:t>
            </a:r>
            <a:r>
              <a:rPr lang="en-US" sz="1200" dirty="0">
                <a:solidFill>
                  <a:srgbClr val="000000"/>
                </a:solidFill>
                <a:latin typeface="Consolas"/>
              </a:rPr>
              <a:t> . . . </a:t>
            </a:r>
            <a:r>
              <a:rPr lang="en-US" dirty="0">
                <a:solidFill>
                  <a:srgbClr val="3F7F5F"/>
                </a:solidFill>
                <a:latin typeface="Consolas"/>
              </a:rPr>
              <a:t>//</a:t>
            </a:r>
            <a:r>
              <a:rPr lang="bg-BG" dirty="0">
                <a:solidFill>
                  <a:srgbClr val="3F7F5F"/>
                </a:solidFill>
                <a:latin typeface="Consolas"/>
              </a:rPr>
              <a:t>У</a:t>
            </a:r>
            <a:r>
              <a:rPr lang="ru-RU" dirty="0">
                <a:solidFill>
                  <a:srgbClr val="3F7F5F"/>
                </a:solidFill>
                <a:latin typeface="Consolas"/>
              </a:rPr>
              <a:t>СТАНОВЯВАНЕ НА ВРЪЗКА С БД</a:t>
            </a:r>
            <a:endParaRPr lang="en-US" dirty="0">
              <a:solidFill>
                <a:srgbClr val="3F7F5F"/>
              </a:solidFill>
              <a:latin typeface="Consolas"/>
            </a:endParaRPr>
          </a:p>
          <a:p>
            <a:r>
              <a:rPr lang="en-US" dirty="0" smtClean="0">
                <a:solidFill>
                  <a:srgbClr val="000000"/>
                </a:solidFill>
                <a:latin typeface="Consolas"/>
              </a:rPr>
              <a:t>  </a:t>
            </a:r>
            <a:r>
              <a:rPr lang="en-US" b="1" dirty="0" err="1" smtClean="0">
                <a:solidFill>
                  <a:srgbClr val="000000"/>
                </a:solidFill>
                <a:latin typeface="Consolas"/>
              </a:rPr>
              <a:t>PreparedStatement</a:t>
            </a:r>
            <a:r>
              <a:rPr lang="en-US" b="1" dirty="0" smtClean="0">
                <a:solidFill>
                  <a:srgbClr val="000000"/>
                </a:solidFill>
                <a:latin typeface="Consolas"/>
              </a:rPr>
              <a:t> </a:t>
            </a:r>
            <a:r>
              <a:rPr lang="en-US" b="1" dirty="0" err="1">
                <a:solidFill>
                  <a:srgbClr val="000000"/>
                </a:solidFill>
                <a:latin typeface="Consolas"/>
              </a:rPr>
              <a:t>cmd</a:t>
            </a:r>
            <a:r>
              <a:rPr lang="en-US" b="1" dirty="0">
                <a:solidFill>
                  <a:srgbClr val="000000"/>
                </a:solidFill>
                <a:latin typeface="Consolas"/>
              </a:rPr>
              <a:t> = </a:t>
            </a:r>
            <a:r>
              <a:rPr lang="en-US" b="1" dirty="0" err="1" smtClean="0">
                <a:solidFill>
                  <a:srgbClr val="000000"/>
                </a:solidFill>
                <a:latin typeface="Consolas"/>
              </a:rPr>
              <a:t>con.prepareStatement</a:t>
            </a:r>
            <a:r>
              <a:rPr lang="en-US" b="1" dirty="0" smtClean="0">
                <a:solidFill>
                  <a:srgbClr val="000000"/>
                </a:solidFill>
                <a:latin typeface="Consolas"/>
              </a:rPr>
              <a:t>(</a:t>
            </a:r>
            <a:r>
              <a:rPr lang="en-US" b="1" dirty="0">
                <a:solidFill>
                  <a:srgbClr val="2A00FF"/>
                </a:solidFill>
                <a:latin typeface="Consolas"/>
              </a:rPr>
              <a:t>"SELECT </a:t>
            </a:r>
            <a:r>
              <a:rPr lang="en-US" b="1" dirty="0" err="1">
                <a:solidFill>
                  <a:srgbClr val="2A00FF"/>
                </a:solidFill>
                <a:latin typeface="Consolas"/>
              </a:rPr>
              <a:t>s.first_name</a:t>
            </a:r>
            <a:r>
              <a:rPr lang="en-US" b="1" dirty="0">
                <a:solidFill>
                  <a:srgbClr val="2A00FF"/>
                </a:solidFill>
                <a:latin typeface="Consolas"/>
              </a:rPr>
              <a:t>, </a:t>
            </a:r>
            <a:r>
              <a:rPr lang="en-US" b="1" dirty="0" err="1">
                <a:solidFill>
                  <a:srgbClr val="2A00FF"/>
                </a:solidFill>
                <a:latin typeface="Consolas"/>
              </a:rPr>
              <a:t>s.credits</a:t>
            </a:r>
            <a:r>
              <a:rPr lang="en-US" b="1" dirty="0">
                <a:solidFill>
                  <a:srgbClr val="2A00FF"/>
                </a:solidFill>
                <a:latin typeface="Consolas"/>
              </a:rPr>
              <a:t> FROM students s WHERE </a:t>
            </a:r>
            <a:r>
              <a:rPr lang="en-US" b="1" dirty="0" err="1">
                <a:solidFill>
                  <a:srgbClr val="2A00FF"/>
                </a:solidFill>
                <a:latin typeface="Consolas"/>
              </a:rPr>
              <a:t>s.fn</a:t>
            </a:r>
            <a:r>
              <a:rPr lang="en-US" b="1" dirty="0">
                <a:solidFill>
                  <a:srgbClr val="2A00FF"/>
                </a:solidFill>
                <a:latin typeface="Consolas"/>
              </a:rPr>
              <a:t>=?"</a:t>
            </a:r>
            <a:r>
              <a:rPr lang="en-US" b="1" dirty="0" smtClean="0">
                <a:solidFill>
                  <a:srgbClr val="000000"/>
                </a:solidFill>
                <a:latin typeface="Consolas"/>
              </a:rPr>
              <a:t>);</a:t>
            </a:r>
          </a:p>
          <a:p>
            <a:r>
              <a:rPr lang="en-US" b="1" dirty="0" smtClean="0">
                <a:solidFill>
                  <a:srgbClr val="000000"/>
                </a:solidFill>
                <a:latin typeface="Consolas"/>
              </a:rPr>
              <a:t>  </a:t>
            </a:r>
            <a:r>
              <a:rPr lang="en-US" b="1" dirty="0" err="1" smtClean="0">
                <a:solidFill>
                  <a:srgbClr val="000000"/>
                </a:solidFill>
                <a:latin typeface="Consolas"/>
              </a:rPr>
              <a:t>ResultSet</a:t>
            </a:r>
            <a:r>
              <a:rPr lang="en-US" b="1" dirty="0" smtClean="0">
                <a:solidFill>
                  <a:srgbClr val="000000"/>
                </a:solidFill>
                <a:latin typeface="Consolas"/>
              </a:rPr>
              <a:t> </a:t>
            </a:r>
            <a:r>
              <a:rPr lang="en-US" b="1" dirty="0" err="1" smtClean="0">
                <a:solidFill>
                  <a:srgbClr val="000000"/>
                </a:solidFill>
                <a:latin typeface="Consolas"/>
              </a:rPr>
              <a:t>rs</a:t>
            </a:r>
            <a:r>
              <a:rPr lang="en-US" b="1" dirty="0" smtClean="0">
                <a:solidFill>
                  <a:srgbClr val="000000"/>
                </a:solidFill>
                <a:latin typeface="Consolas"/>
              </a:rPr>
              <a:t> = </a:t>
            </a:r>
            <a:r>
              <a:rPr lang="en-US" b="1" dirty="0" err="1" smtClean="0">
                <a:solidFill>
                  <a:srgbClr val="000000"/>
                </a:solidFill>
                <a:latin typeface="Consolas"/>
              </a:rPr>
              <a:t>cmd.executeQuery</a:t>
            </a:r>
            <a:r>
              <a:rPr lang="en-US" b="1" dirty="0" smtClean="0">
                <a:solidFill>
                  <a:srgbClr val="000000"/>
                </a:solidFill>
                <a:latin typeface="Consolas"/>
              </a:rPr>
              <a:t>();</a:t>
            </a:r>
          </a:p>
          <a:p>
            <a:r>
              <a:rPr lang="en-US" b="1" dirty="0" smtClean="0">
                <a:solidFill>
                  <a:srgbClr val="000000"/>
                </a:solidFill>
                <a:latin typeface="Consolas"/>
              </a:rPr>
              <a:t>  </a:t>
            </a:r>
            <a:r>
              <a:rPr lang="en-US" b="1" dirty="0" err="1" smtClean="0">
                <a:solidFill>
                  <a:srgbClr val="000000"/>
                </a:solidFill>
                <a:latin typeface="Consolas"/>
              </a:rPr>
              <a:t>rs.setString</a:t>
            </a:r>
            <a:r>
              <a:rPr lang="en-US" b="1" dirty="0" smtClean="0">
                <a:solidFill>
                  <a:srgbClr val="000000"/>
                </a:solidFill>
                <a:latin typeface="Consolas"/>
              </a:rPr>
              <a:t>(1, </a:t>
            </a:r>
            <a:r>
              <a:rPr lang="en-US" b="1" dirty="0" err="1" smtClean="0">
                <a:solidFill>
                  <a:srgbClr val="000000"/>
                </a:solidFill>
                <a:latin typeface="Consolas"/>
              </a:rPr>
              <a:t>userInputFN</a:t>
            </a:r>
            <a:r>
              <a:rPr lang="en-US" b="1" dirty="0" smtClean="0">
                <a:solidFill>
                  <a:srgbClr val="000000"/>
                </a:solidFill>
                <a:latin typeface="Consolas"/>
              </a:rPr>
              <a:t>);</a:t>
            </a:r>
          </a:p>
          <a:p>
            <a:endParaRPr lang="en-US" b="1" dirty="0">
              <a:solidFill>
                <a:srgbClr val="000000"/>
              </a:solidFill>
              <a:latin typeface="Consolas"/>
            </a:endParaRPr>
          </a:p>
          <a:p>
            <a:r>
              <a:rPr lang="en-US" dirty="0">
                <a:solidFill>
                  <a:srgbClr val="7F0055"/>
                </a:solidFill>
                <a:latin typeface="Consolas"/>
              </a:rPr>
              <a:t>while </a:t>
            </a:r>
            <a:r>
              <a:rPr lang="en-US" dirty="0">
                <a:solidFill>
                  <a:srgbClr val="000000"/>
                </a:solidFill>
                <a:latin typeface="Consolas"/>
              </a:rPr>
              <a:t>(</a:t>
            </a:r>
            <a:r>
              <a:rPr lang="en-US" dirty="0" err="1">
                <a:solidFill>
                  <a:srgbClr val="000000"/>
                </a:solidFill>
                <a:latin typeface="Consolas"/>
              </a:rPr>
              <a:t>rs.next</a:t>
            </a:r>
            <a:r>
              <a:rPr lang="en-US" dirty="0">
                <a:solidFill>
                  <a:srgbClr val="000000"/>
                </a:solidFill>
                <a:latin typeface="Consolas"/>
              </a:rPr>
              <a:t>()) {//</a:t>
            </a:r>
            <a:r>
              <a:rPr lang="bg-BG" dirty="0">
                <a:solidFill>
                  <a:srgbClr val="3F7F5F"/>
                </a:solidFill>
                <a:latin typeface="Consolas"/>
              </a:rPr>
              <a:t>ОБХОЖДАНЕ НА РЕЗУЛТАТИТЕ</a:t>
            </a:r>
          </a:p>
          <a:p>
            <a:r>
              <a:rPr lang="en-US" dirty="0">
                <a:solidFill>
                  <a:srgbClr val="000000"/>
                </a:solidFill>
                <a:latin typeface="Consolas"/>
              </a:rPr>
              <a:t>  Student s = </a:t>
            </a:r>
            <a:r>
              <a:rPr lang="en-US" dirty="0">
                <a:solidFill>
                  <a:srgbClr val="7F0055"/>
                </a:solidFill>
                <a:latin typeface="Consolas"/>
              </a:rPr>
              <a:t>new</a:t>
            </a:r>
            <a:r>
              <a:rPr lang="en-US" dirty="0">
                <a:solidFill>
                  <a:srgbClr val="000000"/>
                </a:solidFill>
                <a:latin typeface="Consolas"/>
              </a:rPr>
              <a:t> Student();</a:t>
            </a:r>
          </a:p>
          <a:p>
            <a:r>
              <a:rPr lang="en-US" dirty="0">
                <a:solidFill>
                  <a:srgbClr val="000000"/>
                </a:solidFill>
                <a:latin typeface="Consolas"/>
              </a:rPr>
              <a:t>  </a:t>
            </a:r>
            <a:r>
              <a:rPr lang="en-US" dirty="0" err="1">
                <a:solidFill>
                  <a:srgbClr val="000000"/>
                </a:solidFill>
                <a:latin typeface="Consolas"/>
              </a:rPr>
              <a:t>s.setFirstName</a:t>
            </a:r>
            <a:r>
              <a:rPr lang="en-US" dirty="0">
                <a:solidFill>
                  <a:srgbClr val="000000"/>
                </a:solidFill>
                <a:latin typeface="Consolas"/>
              </a:rPr>
              <a:t>(</a:t>
            </a:r>
            <a:r>
              <a:rPr lang="en-US" dirty="0" err="1">
                <a:solidFill>
                  <a:srgbClr val="000000"/>
                </a:solidFill>
                <a:latin typeface="Consolas"/>
              </a:rPr>
              <a:t>rs.getString</a:t>
            </a:r>
            <a:r>
              <a:rPr lang="en-US" dirty="0">
                <a:solidFill>
                  <a:srgbClr val="000000"/>
                </a:solidFill>
                <a:latin typeface="Consolas"/>
              </a:rPr>
              <a:t>(</a:t>
            </a:r>
            <a:r>
              <a:rPr lang="en-US" dirty="0">
                <a:solidFill>
                  <a:srgbClr val="2A00FF"/>
                </a:solidFill>
                <a:latin typeface="Consolas"/>
              </a:rPr>
              <a:t>"</a:t>
            </a:r>
            <a:r>
              <a:rPr lang="en-US" dirty="0" err="1">
                <a:solidFill>
                  <a:srgbClr val="2A00FF"/>
                </a:solidFill>
                <a:latin typeface="Consolas"/>
              </a:rPr>
              <a:t>first_name</a:t>
            </a:r>
            <a:r>
              <a:rPr lang="en-US" dirty="0">
                <a:solidFill>
                  <a:srgbClr val="2A00FF"/>
                </a:solidFill>
                <a:latin typeface="Consolas"/>
              </a:rPr>
              <a:t>"</a:t>
            </a:r>
            <a:r>
              <a:rPr lang="en-US" dirty="0">
                <a:solidFill>
                  <a:srgbClr val="000000"/>
                </a:solidFill>
                <a:latin typeface="Consolas"/>
              </a:rPr>
              <a:t>));</a:t>
            </a:r>
          </a:p>
          <a:p>
            <a:r>
              <a:rPr lang="en-US" dirty="0">
                <a:solidFill>
                  <a:srgbClr val="000000"/>
                </a:solidFill>
                <a:latin typeface="Consolas"/>
              </a:rPr>
              <a:t>  </a:t>
            </a:r>
            <a:r>
              <a:rPr lang="en-US" dirty="0" err="1">
                <a:solidFill>
                  <a:srgbClr val="000000"/>
                </a:solidFill>
                <a:latin typeface="Consolas"/>
              </a:rPr>
              <a:t>s.setCredits</a:t>
            </a:r>
            <a:r>
              <a:rPr lang="en-US" dirty="0">
                <a:solidFill>
                  <a:srgbClr val="000000"/>
                </a:solidFill>
                <a:latin typeface="Consolas"/>
              </a:rPr>
              <a:t>(</a:t>
            </a:r>
            <a:r>
              <a:rPr lang="en-US" dirty="0" err="1">
                <a:solidFill>
                  <a:srgbClr val="000000"/>
                </a:solidFill>
                <a:latin typeface="Consolas"/>
              </a:rPr>
              <a:t>rs.getInt</a:t>
            </a:r>
            <a:r>
              <a:rPr lang="en-US" dirty="0">
                <a:solidFill>
                  <a:srgbClr val="000000"/>
                </a:solidFill>
                <a:latin typeface="Consolas"/>
              </a:rPr>
              <a:t>(1));</a:t>
            </a:r>
            <a:r>
              <a:rPr lang="bg-BG" dirty="0">
                <a:solidFill>
                  <a:srgbClr val="000000"/>
                </a:solidFill>
                <a:latin typeface="Consolas"/>
              </a:rPr>
              <a:t> </a:t>
            </a:r>
            <a:endParaRPr lang="en-US" dirty="0">
              <a:solidFill>
                <a:srgbClr val="000000"/>
              </a:solidFill>
              <a:latin typeface="Consolas"/>
            </a:endParaRPr>
          </a:p>
          <a:p>
            <a:r>
              <a:rPr lang="en-US" dirty="0">
                <a:solidFill>
                  <a:srgbClr val="000000"/>
                </a:solidFill>
                <a:latin typeface="Consolas"/>
              </a:rPr>
              <a:t>  </a:t>
            </a:r>
            <a:r>
              <a:rPr lang="en-US" dirty="0" err="1">
                <a:solidFill>
                  <a:srgbClr val="000000"/>
                </a:solidFill>
                <a:latin typeface="Consolas"/>
              </a:rPr>
              <a:t>System.</a:t>
            </a:r>
            <a:r>
              <a:rPr lang="en-US" dirty="0" err="1">
                <a:solidFill>
                  <a:srgbClr val="2A00FF"/>
                </a:solidFill>
                <a:latin typeface="Consolas"/>
              </a:rPr>
              <a:t>out</a:t>
            </a:r>
            <a:r>
              <a:rPr lang="en-US" dirty="0" err="1">
                <a:solidFill>
                  <a:srgbClr val="000000"/>
                </a:solidFill>
                <a:latin typeface="Consolas"/>
              </a:rPr>
              <a:t>.println</a:t>
            </a:r>
            <a:r>
              <a:rPr lang="en-US" dirty="0">
                <a:solidFill>
                  <a:srgbClr val="000000"/>
                </a:solidFill>
                <a:latin typeface="Consolas"/>
              </a:rPr>
              <a:t>(“Student “ + </a:t>
            </a:r>
            <a:r>
              <a:rPr lang="en-US" dirty="0" err="1">
                <a:solidFill>
                  <a:srgbClr val="000000"/>
                </a:solidFill>
                <a:latin typeface="Consolas"/>
              </a:rPr>
              <a:t>s.getFirstName</a:t>
            </a:r>
            <a:r>
              <a:rPr lang="en-US" dirty="0">
                <a:solidFill>
                  <a:srgbClr val="000000"/>
                </a:solidFill>
                <a:latin typeface="Consolas"/>
              </a:rPr>
              <a:t>()+ </a:t>
            </a:r>
            <a:r>
              <a:rPr lang="en-US" dirty="0" smtClean="0">
                <a:solidFill>
                  <a:srgbClr val="000000"/>
                </a:solidFill>
                <a:latin typeface="Consolas"/>
              </a:rPr>
              <a:t>“ added</a:t>
            </a:r>
            <a:r>
              <a:rPr lang="en-US" dirty="0">
                <a:solidFill>
                  <a:srgbClr val="000000"/>
                </a:solidFill>
                <a:latin typeface="Consolas"/>
              </a:rPr>
              <a:t>”);</a:t>
            </a:r>
            <a:endParaRPr lang="bg-BG" dirty="0">
              <a:solidFill>
                <a:srgbClr val="000000"/>
              </a:solidFill>
              <a:latin typeface="Consolas"/>
            </a:endParaRPr>
          </a:p>
          <a:p>
            <a:r>
              <a:rPr lang="bg-BG" dirty="0">
                <a:solidFill>
                  <a:srgbClr val="000000"/>
                </a:solidFill>
                <a:latin typeface="Consolas"/>
              </a:rPr>
              <a:t>  </a:t>
            </a:r>
            <a:r>
              <a:rPr lang="en-US" dirty="0">
                <a:solidFill>
                  <a:srgbClr val="000000"/>
                </a:solidFill>
                <a:latin typeface="Consolas"/>
              </a:rPr>
              <a:t>. . .</a:t>
            </a:r>
            <a:r>
              <a:rPr lang="en-US" dirty="0">
                <a:solidFill>
                  <a:srgbClr val="3F7F5F"/>
                </a:solidFill>
                <a:latin typeface="Consolas"/>
              </a:rPr>
              <a:t>// </a:t>
            </a:r>
            <a:r>
              <a:rPr lang="bg-BG" dirty="0">
                <a:solidFill>
                  <a:srgbClr val="3F7F5F"/>
                </a:solidFill>
                <a:latin typeface="Consolas"/>
              </a:rPr>
              <a:t>ДРУГИ ОБРАБОТКИ</a:t>
            </a:r>
            <a:endParaRPr lang="en-US" dirty="0">
              <a:solidFill>
                <a:srgbClr val="000000"/>
              </a:solidFill>
              <a:latin typeface="Consolas"/>
            </a:endParaRPr>
          </a:p>
          <a:p>
            <a:r>
              <a:rPr lang="en-US" dirty="0">
                <a:solidFill>
                  <a:srgbClr val="000000"/>
                </a:solidFill>
                <a:latin typeface="Consolas"/>
              </a:rPr>
              <a:t> }</a:t>
            </a:r>
          </a:p>
          <a:p>
            <a:r>
              <a:rPr lang="en-US" dirty="0">
                <a:solidFill>
                  <a:srgbClr val="000000"/>
                </a:solidFill>
                <a:latin typeface="Consolas"/>
              </a:rPr>
              <a:t>} </a:t>
            </a:r>
            <a:r>
              <a:rPr lang="en-US" b="1" dirty="0">
                <a:solidFill>
                  <a:srgbClr val="7F0055"/>
                </a:solidFill>
                <a:latin typeface="Consolas"/>
              </a:rPr>
              <a:t>finally</a:t>
            </a:r>
            <a:r>
              <a:rPr lang="en-US" b="1" dirty="0">
                <a:solidFill>
                  <a:srgbClr val="000000"/>
                </a:solidFill>
                <a:latin typeface="Consolas"/>
              </a:rPr>
              <a:t> </a:t>
            </a:r>
            <a:r>
              <a:rPr lang="en-US" dirty="0">
                <a:solidFill>
                  <a:srgbClr val="000000"/>
                </a:solidFill>
                <a:latin typeface="Consolas"/>
              </a:rPr>
              <a:t>{</a:t>
            </a:r>
            <a:r>
              <a:rPr lang="bg-BG" dirty="0">
                <a:solidFill>
                  <a:srgbClr val="000000"/>
                </a:solidFill>
                <a:latin typeface="Consolas"/>
              </a:rPr>
              <a:t> </a:t>
            </a:r>
            <a:r>
              <a:rPr lang="en-US" dirty="0" smtClean="0">
                <a:solidFill>
                  <a:schemeClr val="tx1"/>
                </a:solidFill>
                <a:latin typeface="Consolas"/>
              </a:rPr>
              <a:t>. </a:t>
            </a:r>
            <a:r>
              <a:rPr lang="en-US" dirty="0">
                <a:solidFill>
                  <a:schemeClr val="tx1"/>
                </a:solidFill>
                <a:latin typeface="Consolas"/>
              </a:rPr>
              <a:t>. .</a:t>
            </a:r>
            <a:r>
              <a:rPr lang="en-US" dirty="0">
                <a:solidFill>
                  <a:srgbClr val="7F0055"/>
                </a:solidFill>
                <a:latin typeface="Consolas"/>
              </a:rPr>
              <a:t> </a:t>
            </a:r>
            <a:r>
              <a:rPr lang="en-US" dirty="0">
                <a:solidFill>
                  <a:srgbClr val="3F7F5F"/>
                </a:solidFill>
                <a:latin typeface="Consolas"/>
              </a:rPr>
              <a:t>//</a:t>
            </a:r>
            <a:r>
              <a:rPr lang="bg-BG" dirty="0">
                <a:solidFill>
                  <a:srgbClr val="3F7F5F"/>
                </a:solidFill>
                <a:latin typeface="Consolas"/>
              </a:rPr>
              <a:t> ЗАТВАРЯНЕ НА ВРЪЗКАТА КЪМ </a:t>
            </a:r>
            <a:r>
              <a:rPr lang="bg-BG" dirty="0" smtClean="0">
                <a:solidFill>
                  <a:srgbClr val="3F7F5F"/>
                </a:solidFill>
                <a:latin typeface="Consolas"/>
              </a:rPr>
              <a:t>БД</a:t>
            </a:r>
            <a:r>
              <a:rPr lang="en-US" dirty="0" smtClean="0">
                <a:solidFill>
                  <a:srgbClr val="3F7F5F"/>
                </a:solidFill>
                <a:latin typeface="Consolas"/>
              </a:rPr>
              <a:t> </a:t>
            </a:r>
            <a:r>
              <a:rPr lang="en-US" dirty="0" smtClean="0">
                <a:solidFill>
                  <a:srgbClr val="000000"/>
                </a:solidFill>
                <a:latin typeface="Consolas"/>
              </a:rPr>
              <a:t>}</a:t>
            </a:r>
            <a:endParaRPr lang="en-US" dirty="0"/>
          </a:p>
        </p:txBody>
      </p:sp>
    </p:spTree>
    <p:extLst>
      <p:ext uri="{BB962C8B-B14F-4D97-AF65-F5344CB8AC3E}">
        <p14:creationId xmlns:p14="http://schemas.microsoft.com/office/powerpoint/2010/main" val="427633470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wipe(left)">
                                      <p:cBhvr>
                                        <p:cTn id="12" dur="500"/>
                                        <p:tgtEl>
                                          <p:spTgt spid="9">
                                            <p:txEl>
                                              <p:pRg st="0" end="0"/>
                                            </p:txEl>
                                          </p:spTgt>
                                        </p:tgtEl>
                                      </p:cBhvr>
                                    </p:animEffect>
                                  </p:childTnLst>
                                </p:cTn>
                              </p:par>
                              <p:par>
                                <p:cTn id="13" presetID="22" presetClass="entr" presetSubtype="8" fill="hold" nodeType="withEffect">
                                  <p:stCondLst>
                                    <p:cond delay="0"/>
                                  </p:stCondLst>
                                  <p:childTnLst>
                                    <p:set>
                                      <p:cBhvr>
                                        <p:cTn id="14" dur="1" fill="hold">
                                          <p:stCondLst>
                                            <p:cond delay="0"/>
                                          </p:stCondLst>
                                        </p:cTn>
                                        <p:tgtEl>
                                          <p:spTgt spid="9">
                                            <p:txEl>
                                              <p:pRg st="1" end="1"/>
                                            </p:txEl>
                                          </p:spTgt>
                                        </p:tgtEl>
                                        <p:attrNameLst>
                                          <p:attrName>style.visibility</p:attrName>
                                        </p:attrNameLst>
                                      </p:cBhvr>
                                      <p:to>
                                        <p:strVal val="visible"/>
                                      </p:to>
                                    </p:set>
                                    <p:animEffect transition="in" filter="wipe(left)">
                                      <p:cBhvr>
                                        <p:cTn id="15" dur="500"/>
                                        <p:tgtEl>
                                          <p:spTgt spid="9">
                                            <p:txEl>
                                              <p:pRg st="1" end="1"/>
                                            </p:txEl>
                                          </p:spTgt>
                                        </p:tgtEl>
                                      </p:cBhvr>
                                    </p:animEffect>
                                  </p:childTnLst>
                                </p:cTn>
                              </p:par>
                              <p:par>
                                <p:cTn id="16" presetID="22" presetClass="entr" presetSubtype="8" fill="hold" nodeType="withEffect">
                                  <p:stCondLst>
                                    <p:cond delay="0"/>
                                  </p:stCondLst>
                                  <p:childTnLst>
                                    <p:set>
                                      <p:cBhvr>
                                        <p:cTn id="17" dur="1" fill="hold">
                                          <p:stCondLst>
                                            <p:cond delay="0"/>
                                          </p:stCondLst>
                                        </p:cTn>
                                        <p:tgtEl>
                                          <p:spTgt spid="9">
                                            <p:txEl>
                                              <p:pRg st="2" end="2"/>
                                            </p:txEl>
                                          </p:spTgt>
                                        </p:tgtEl>
                                        <p:attrNameLst>
                                          <p:attrName>style.visibility</p:attrName>
                                        </p:attrNameLst>
                                      </p:cBhvr>
                                      <p:to>
                                        <p:strVal val="visible"/>
                                      </p:to>
                                    </p:set>
                                    <p:animEffect transition="in" filter="wipe(left)">
                                      <p:cBhvr>
                                        <p:cTn id="18" dur="500"/>
                                        <p:tgtEl>
                                          <p:spTgt spid="9">
                                            <p:txEl>
                                              <p:pRg st="2" end="2"/>
                                            </p:txEl>
                                          </p:spTgt>
                                        </p:tgtEl>
                                      </p:cBhvr>
                                    </p:animEffect>
                                  </p:childTnLst>
                                </p:cTn>
                              </p:par>
                              <p:par>
                                <p:cTn id="19" presetID="22" presetClass="entr" presetSubtype="8" fill="hold" nodeType="withEffect">
                                  <p:stCondLst>
                                    <p:cond delay="0"/>
                                  </p:stCondLst>
                                  <p:childTnLst>
                                    <p:set>
                                      <p:cBhvr>
                                        <p:cTn id="20" dur="1" fill="hold">
                                          <p:stCondLst>
                                            <p:cond delay="0"/>
                                          </p:stCondLst>
                                        </p:cTn>
                                        <p:tgtEl>
                                          <p:spTgt spid="9">
                                            <p:txEl>
                                              <p:pRg st="14" end="14"/>
                                            </p:txEl>
                                          </p:spTgt>
                                        </p:tgtEl>
                                        <p:attrNameLst>
                                          <p:attrName>style.visibility</p:attrName>
                                        </p:attrNameLst>
                                      </p:cBhvr>
                                      <p:to>
                                        <p:strVal val="visible"/>
                                      </p:to>
                                    </p:set>
                                    <p:animEffect transition="in" filter="wipe(left)">
                                      <p:cBhvr>
                                        <p:cTn id="21" dur="500"/>
                                        <p:tgtEl>
                                          <p:spTgt spid="9">
                                            <p:txEl>
                                              <p:pRg st="14" end="1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9">
                                            <p:txEl>
                                              <p:pRg st="3" end="3"/>
                                            </p:txEl>
                                          </p:spTgt>
                                        </p:tgtEl>
                                        <p:attrNameLst>
                                          <p:attrName>style.visibility</p:attrName>
                                        </p:attrNameLst>
                                      </p:cBhvr>
                                      <p:to>
                                        <p:strVal val="visible"/>
                                      </p:to>
                                    </p:set>
                                    <p:animEffect transition="in" filter="wipe(left)">
                                      <p:cBhvr>
                                        <p:cTn id="26" dur="500"/>
                                        <p:tgtEl>
                                          <p:spTgt spid="9">
                                            <p:txEl>
                                              <p:pRg st="3" end="3"/>
                                            </p:txEl>
                                          </p:spTgt>
                                        </p:tgtEl>
                                      </p:cBhvr>
                                    </p:animEffect>
                                  </p:childTnLst>
                                </p:cTn>
                              </p:par>
                              <p:par>
                                <p:cTn id="27" presetID="22" presetClass="entr" presetSubtype="8" fill="hold" nodeType="withEffect">
                                  <p:stCondLst>
                                    <p:cond delay="0"/>
                                  </p:stCondLst>
                                  <p:childTnLst>
                                    <p:set>
                                      <p:cBhvr>
                                        <p:cTn id="28" dur="1" fill="hold">
                                          <p:stCondLst>
                                            <p:cond delay="0"/>
                                          </p:stCondLst>
                                        </p:cTn>
                                        <p:tgtEl>
                                          <p:spTgt spid="9">
                                            <p:txEl>
                                              <p:pRg st="4" end="4"/>
                                            </p:txEl>
                                          </p:spTgt>
                                        </p:tgtEl>
                                        <p:attrNameLst>
                                          <p:attrName>style.visibility</p:attrName>
                                        </p:attrNameLst>
                                      </p:cBhvr>
                                      <p:to>
                                        <p:strVal val="visible"/>
                                      </p:to>
                                    </p:set>
                                    <p:animEffect transition="in" filter="wipe(left)">
                                      <p:cBhvr>
                                        <p:cTn id="29" dur="500"/>
                                        <p:tgtEl>
                                          <p:spTgt spid="9">
                                            <p:txEl>
                                              <p:pRg st="4" end="4"/>
                                            </p:txEl>
                                          </p:spTgt>
                                        </p:tgtEl>
                                      </p:cBhvr>
                                    </p:animEffect>
                                  </p:childTnLst>
                                </p:cTn>
                              </p:par>
                              <p:par>
                                <p:cTn id="30" presetID="22" presetClass="entr" presetSubtype="8" fill="hold" nodeType="withEffect">
                                  <p:stCondLst>
                                    <p:cond delay="0"/>
                                  </p:stCondLst>
                                  <p:childTnLst>
                                    <p:set>
                                      <p:cBhvr>
                                        <p:cTn id="31" dur="1" fill="hold">
                                          <p:stCondLst>
                                            <p:cond delay="0"/>
                                          </p:stCondLst>
                                        </p:cTn>
                                        <p:tgtEl>
                                          <p:spTgt spid="9">
                                            <p:txEl>
                                              <p:pRg st="5" end="5"/>
                                            </p:txEl>
                                          </p:spTgt>
                                        </p:tgtEl>
                                        <p:attrNameLst>
                                          <p:attrName>style.visibility</p:attrName>
                                        </p:attrNameLst>
                                      </p:cBhvr>
                                      <p:to>
                                        <p:strVal val="visible"/>
                                      </p:to>
                                    </p:set>
                                    <p:animEffect transition="in" filter="wipe(left)">
                                      <p:cBhvr>
                                        <p:cTn id="32" dur="500"/>
                                        <p:tgtEl>
                                          <p:spTgt spid="9">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9">
                                            <p:txEl>
                                              <p:pRg st="7" end="7"/>
                                            </p:txEl>
                                          </p:spTgt>
                                        </p:tgtEl>
                                        <p:attrNameLst>
                                          <p:attrName>style.visibility</p:attrName>
                                        </p:attrNameLst>
                                      </p:cBhvr>
                                      <p:to>
                                        <p:strVal val="visible"/>
                                      </p:to>
                                    </p:set>
                                    <p:animEffect transition="in" filter="wipe(left)">
                                      <p:cBhvr>
                                        <p:cTn id="37" dur="500"/>
                                        <p:tgtEl>
                                          <p:spTgt spid="9">
                                            <p:txEl>
                                              <p:pRg st="7" end="7"/>
                                            </p:txEl>
                                          </p:spTgt>
                                        </p:tgtEl>
                                      </p:cBhvr>
                                    </p:animEffect>
                                  </p:childTnLst>
                                </p:cTn>
                              </p:par>
                              <p:par>
                                <p:cTn id="38" presetID="22" presetClass="entr" presetSubtype="8" fill="hold" nodeType="withEffect">
                                  <p:stCondLst>
                                    <p:cond delay="0"/>
                                  </p:stCondLst>
                                  <p:childTnLst>
                                    <p:set>
                                      <p:cBhvr>
                                        <p:cTn id="39" dur="1" fill="hold">
                                          <p:stCondLst>
                                            <p:cond delay="0"/>
                                          </p:stCondLst>
                                        </p:cTn>
                                        <p:tgtEl>
                                          <p:spTgt spid="9">
                                            <p:txEl>
                                              <p:pRg st="8" end="8"/>
                                            </p:txEl>
                                          </p:spTgt>
                                        </p:tgtEl>
                                        <p:attrNameLst>
                                          <p:attrName>style.visibility</p:attrName>
                                        </p:attrNameLst>
                                      </p:cBhvr>
                                      <p:to>
                                        <p:strVal val="visible"/>
                                      </p:to>
                                    </p:set>
                                    <p:animEffect transition="in" filter="wipe(left)">
                                      <p:cBhvr>
                                        <p:cTn id="40" dur="500"/>
                                        <p:tgtEl>
                                          <p:spTgt spid="9">
                                            <p:txEl>
                                              <p:pRg st="8" end="8"/>
                                            </p:txEl>
                                          </p:spTgt>
                                        </p:tgtEl>
                                      </p:cBhvr>
                                    </p:animEffect>
                                  </p:childTnLst>
                                </p:cTn>
                              </p:par>
                              <p:par>
                                <p:cTn id="41" presetID="22" presetClass="entr" presetSubtype="8" fill="hold" nodeType="withEffect">
                                  <p:stCondLst>
                                    <p:cond delay="0"/>
                                  </p:stCondLst>
                                  <p:childTnLst>
                                    <p:set>
                                      <p:cBhvr>
                                        <p:cTn id="42" dur="1" fill="hold">
                                          <p:stCondLst>
                                            <p:cond delay="0"/>
                                          </p:stCondLst>
                                        </p:cTn>
                                        <p:tgtEl>
                                          <p:spTgt spid="9">
                                            <p:txEl>
                                              <p:pRg st="9" end="9"/>
                                            </p:txEl>
                                          </p:spTgt>
                                        </p:tgtEl>
                                        <p:attrNameLst>
                                          <p:attrName>style.visibility</p:attrName>
                                        </p:attrNameLst>
                                      </p:cBhvr>
                                      <p:to>
                                        <p:strVal val="visible"/>
                                      </p:to>
                                    </p:set>
                                    <p:animEffect transition="in" filter="wipe(left)">
                                      <p:cBhvr>
                                        <p:cTn id="43" dur="500"/>
                                        <p:tgtEl>
                                          <p:spTgt spid="9">
                                            <p:txEl>
                                              <p:pRg st="9" end="9"/>
                                            </p:txEl>
                                          </p:spTgt>
                                        </p:tgtEl>
                                      </p:cBhvr>
                                    </p:animEffect>
                                  </p:childTnLst>
                                </p:cTn>
                              </p:par>
                              <p:par>
                                <p:cTn id="44" presetID="22" presetClass="entr" presetSubtype="4" fill="hold" nodeType="withEffect">
                                  <p:stCondLst>
                                    <p:cond delay="0"/>
                                  </p:stCondLst>
                                  <p:childTnLst>
                                    <p:set>
                                      <p:cBhvr>
                                        <p:cTn id="45" dur="1" fill="hold">
                                          <p:stCondLst>
                                            <p:cond delay="0"/>
                                          </p:stCondLst>
                                        </p:cTn>
                                        <p:tgtEl>
                                          <p:spTgt spid="9">
                                            <p:txEl>
                                              <p:pRg st="13" end="13"/>
                                            </p:txEl>
                                          </p:spTgt>
                                        </p:tgtEl>
                                        <p:attrNameLst>
                                          <p:attrName>style.visibility</p:attrName>
                                        </p:attrNameLst>
                                      </p:cBhvr>
                                      <p:to>
                                        <p:strVal val="visible"/>
                                      </p:to>
                                    </p:set>
                                    <p:animEffect transition="in" filter="wipe(down)">
                                      <p:cBhvr>
                                        <p:cTn id="46" dur="500"/>
                                        <p:tgtEl>
                                          <p:spTgt spid="9">
                                            <p:txEl>
                                              <p:pRg st="13" end="13"/>
                                            </p:txEl>
                                          </p:spTgt>
                                        </p:tgtEl>
                                      </p:cBhvr>
                                    </p:animEffect>
                                  </p:childTnLst>
                                </p:cTn>
                              </p:par>
                              <p:par>
                                <p:cTn id="47" presetID="22" presetClass="entr" presetSubtype="8" fill="hold" nodeType="withEffect">
                                  <p:stCondLst>
                                    <p:cond delay="0"/>
                                  </p:stCondLst>
                                  <p:childTnLst>
                                    <p:set>
                                      <p:cBhvr>
                                        <p:cTn id="48" dur="1" fill="hold">
                                          <p:stCondLst>
                                            <p:cond delay="0"/>
                                          </p:stCondLst>
                                        </p:cTn>
                                        <p:tgtEl>
                                          <p:spTgt spid="9">
                                            <p:txEl>
                                              <p:pRg st="10" end="10"/>
                                            </p:txEl>
                                          </p:spTgt>
                                        </p:tgtEl>
                                        <p:attrNameLst>
                                          <p:attrName>style.visibility</p:attrName>
                                        </p:attrNameLst>
                                      </p:cBhvr>
                                      <p:to>
                                        <p:strVal val="visible"/>
                                      </p:to>
                                    </p:set>
                                    <p:animEffect transition="in" filter="wipe(left)">
                                      <p:cBhvr>
                                        <p:cTn id="49" dur="500"/>
                                        <p:tgtEl>
                                          <p:spTgt spid="9">
                                            <p:txEl>
                                              <p:pRg st="10" end="10"/>
                                            </p:txEl>
                                          </p:spTgt>
                                        </p:tgtEl>
                                      </p:cBhvr>
                                    </p:animEffect>
                                  </p:childTnLst>
                                </p:cTn>
                              </p:par>
                              <p:par>
                                <p:cTn id="50" presetID="22" presetClass="entr" presetSubtype="8" fill="hold" nodeType="withEffect">
                                  <p:stCondLst>
                                    <p:cond delay="0"/>
                                  </p:stCondLst>
                                  <p:childTnLst>
                                    <p:set>
                                      <p:cBhvr>
                                        <p:cTn id="51" dur="1" fill="hold">
                                          <p:stCondLst>
                                            <p:cond delay="0"/>
                                          </p:stCondLst>
                                        </p:cTn>
                                        <p:tgtEl>
                                          <p:spTgt spid="9">
                                            <p:txEl>
                                              <p:pRg st="11" end="11"/>
                                            </p:txEl>
                                          </p:spTgt>
                                        </p:tgtEl>
                                        <p:attrNameLst>
                                          <p:attrName>style.visibility</p:attrName>
                                        </p:attrNameLst>
                                      </p:cBhvr>
                                      <p:to>
                                        <p:strVal val="visible"/>
                                      </p:to>
                                    </p:set>
                                    <p:animEffect transition="in" filter="wipe(left)">
                                      <p:cBhvr>
                                        <p:cTn id="52" dur="500"/>
                                        <p:tgtEl>
                                          <p:spTgt spid="9">
                                            <p:txEl>
                                              <p:pRg st="11" end="11"/>
                                            </p:txEl>
                                          </p:spTgt>
                                        </p:tgtEl>
                                      </p:cBhvr>
                                    </p:animEffect>
                                  </p:childTnLst>
                                </p:cTn>
                              </p:par>
                              <p:par>
                                <p:cTn id="53" presetID="22" presetClass="entr" presetSubtype="8" fill="hold" nodeType="withEffect">
                                  <p:stCondLst>
                                    <p:cond delay="0"/>
                                  </p:stCondLst>
                                  <p:childTnLst>
                                    <p:set>
                                      <p:cBhvr>
                                        <p:cTn id="54" dur="1" fill="hold">
                                          <p:stCondLst>
                                            <p:cond delay="0"/>
                                          </p:stCondLst>
                                        </p:cTn>
                                        <p:tgtEl>
                                          <p:spTgt spid="9">
                                            <p:txEl>
                                              <p:pRg st="12" end="12"/>
                                            </p:txEl>
                                          </p:spTgt>
                                        </p:tgtEl>
                                        <p:attrNameLst>
                                          <p:attrName>style.visibility</p:attrName>
                                        </p:attrNameLst>
                                      </p:cBhvr>
                                      <p:to>
                                        <p:strVal val="visible"/>
                                      </p:to>
                                    </p:set>
                                    <p:animEffect transition="in" filter="wipe(left)">
                                      <p:cBhvr>
                                        <p:cTn id="55" dur="500"/>
                                        <p:tgtEl>
                                          <p:spTgt spid="9">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JDBC</a:t>
            </a:r>
            <a:br>
              <a:rPr lang="en-US" dirty="0" smtClean="0"/>
            </a:br>
            <a:r>
              <a:rPr lang="en-US" sz="2000" b="0" dirty="0" smtClean="0"/>
              <a:t>API – </a:t>
            </a:r>
            <a:r>
              <a:rPr lang="bg-BG" sz="2000" b="0" dirty="0" smtClean="0"/>
              <a:t>Транзакции</a:t>
            </a:r>
            <a:endParaRPr lang="en-US" dirty="0"/>
          </a:p>
        </p:txBody>
      </p:sp>
      <p:sp>
        <p:nvSpPr>
          <p:cNvPr id="12" name="TextBox 11"/>
          <p:cNvSpPr txBox="1"/>
          <p:nvPr/>
        </p:nvSpPr>
        <p:spPr>
          <a:xfrm>
            <a:off x="8893546" y="6549102"/>
            <a:ext cx="38868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800" kern="0" dirty="0" smtClean="0">
                <a:solidFill>
                  <a:schemeClr val="bg1">
                    <a:lumMod val="85000"/>
                  </a:schemeClr>
                </a:solidFill>
                <a:ea typeface="Arial Unicode MS" pitchFamily="34" charset="-128"/>
                <a:cs typeface="Arial Unicode MS" pitchFamily="34" charset="-128"/>
              </a:rPr>
              <a:t>2</a:t>
            </a:r>
          </a:p>
        </p:txBody>
      </p:sp>
      <p:pic>
        <p:nvPicPr>
          <p:cNvPr id="3076" name="Picture 4" descr="http://t3.gstatic.com/images?q=tbn:ANd9GcTvleqVVzWHhsV33ZlU4Ig8BDaUXREvKWWYp7MDO74JuAnQlc8CF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04785" y="1448135"/>
            <a:ext cx="1988761" cy="1944956"/>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10" descr="data:image/jpeg;base64,/9j/4AAQSkZJRgABAQAAAQABAAD/2wCEAAkGBhQQEBAQEBQQDxAVDxAPFQ8QEhQVFBQVFRQXFBUQFBQXHCYfFxokGRUVHzAgIycpLCwsFR4xNTAqNSYrLCkBCQoKDgwOGg8PGi8kHyUsKSwsKSk1KSwsLCksLCksLCwpLCkqLCwsLCwsKSwsLCwsLCwsLCwsLCwsKSwsKSwsLP/AABEIAJwA6AMBIgACEQEDEQH/xAAcAAACAgMBAQAAAAAAAAAAAAAABgEDBAUHAgj/xABGEAABAwICBAcMCQMDBQAAAAABAAIDERIEIQUGMUEHEyJRU2GhFRckJTJxc4GRo7HSFEJSYnKys8HC0eHwFiPxMzVDY5L/xAAaAQACAwEBAAAAAAAAAAAAAAAABQEDBAIG/8QAMBEAAgECAwcDBAICAwAAAAAAAAECAwQRFCESMTNRUnGxBcHREyIyQWGhI0IVgZH/2gAMAwEAAhEDEQA/AGzXThInwOLOHjihe0RxvufdWrq5ZGm5aLv0YnoMN7z5lg8K48Zv9BD/ACSfRPre2oypxbjrh/PyJa1xVjUaT0H/AL9GJ6DDe8+ZHfoxPQYb3nzJBtUWq/J0enyVZqt1ePgf+/Riegw/vPmU9+jE9Dh/efMkC1FqMnR6fIZqt1ePgf8Avz4noMP7z5lHfnxPQYf3nzJBtRRGTodPkM1W6vHwP/foxPQ4f3nzI79GJ6DD+8+ZINqiiMnR6fIZur1ePgf+/Piegw/vPmR358T0GH958yQKItRk6HT5DN1erx8D/wB+fE9Bh/efMjvz4noMP7z5kg0UURk6PT5DNVurx8D9358T0GH958ynvz4noMP7z5kgURRGTodPkM1V6vHwP/fnxPQYf3nzI78+J6DD+8+ZIFqmnmUZOh0+QzVbq8fA/s4ZMUSAIMO4kgADjCSTsAFyg8M2JGRgw4PMeM+ZVcHerDy9mMeBxdXsYHAh1wpy6EbKbD1q7TnBTO6eSTDuidG97pAHEtLbjcWnnzJWVq0U9hpf2aU7lwUk/Hwee/Riegw3vPmR36MT0GG958ySMXo6SF1ssckTqkUexza05iRmqLVpVpQaxUfJndzXW9+Pgfu/Riegw3vPmR36MT0GG958yQLUWqcnR6fJGardXj4H/v04noMN7z5kd+jE9BhvefMkC1RajJ0enyGardXj4H/v04noMP7z5kd+nE9Bh/efMkCiiiMnR6fIZqt1eDqmq/CpPi8Zh8M+KBrZHuaXNvqKMc7Kp+6hJnB63xpgvSP/AEnoSm+pRpzSgsNPkZ2lSVSDcn+zZ8Ko8ZP9BD/JKFE5cKY8ZP8AQQ/ySkAnNrwY9kKa/El3K7UUVtEWrQUldqLVlnASWh/FyWbb7HW+2iptUKSe46cXHeiq1FqstRRdHOBXRRarbUFqCCqiLVZai1AFdqKL3RYeO0nHDS45nY0bVzOcYLak9DqMJSeEUZVqLVo2awPlq2GJ8klcmsa5xp5gtpo/HcZc1zXRyNpcxwIIr1FZ6d3SqS2YvUvnbVIR2mtDJATZwb6Zjw+KLJWtLZQ1okcByHDYanYDWhPmStan7V/ROjo8LTGOaZpBc43EFo3NaQdlN/Oi7klTwf75E20W54r9D59PLsVxJFtjXOH3gaAFbOM/8pO0BpES6Qc1j+OjbhRGyX7RaW1qRkTsTuxtF5uWjwHqFPhPcBo6WoBJfEB1EvGY7VxMtXZuFZ3gIHPPGPZUrjtE89OX+L/sT33EK7UUVtFFExMJXaotVtFFEAVWotVlEUQSbzg/HjPB+kf+k9C9agjxng/SP/SehIvUuIu3uxxYcN9/g2nCgPGT/QQ/ulO1NvCcPGL/AEEP8kq0Ta14MeyFlfiS7ni1FF7oi1aSkytG6axEEkbYqujL+XHyaW9QpVxTv/pLC4hnGRgsuqQ5jzyTvFpyHmoufOZUEfDI+0LIw+kcRGzi455ms+y61/VS5wJSS7sq23t27w5jm1vaexsV1jy0MTTZGGxEsBcH2ODbhvqAR8Vr+7TAQKjPcDmo0jq82eR0rpJQ9xqSC2nsotPidWZ484nCT2B3bkUSzsFq8e2BWlaSemnc3Pdll1gD3O2kNaTTzrNjkDuo0rQ5H2JFGLlhPKa9h2csEE+eqiLSb77yc+c12cyrh6hVi/uS8HcrKDWg/BqLUkDS77+NDsyLSBsopOPkIpxjyKEUJrn1rQvU44axKHYP9SGbE6XawuaKvLRU02DqrzpTLH4mYhjXyPNSGtFTQdSy8Ny9jbaC006qe3YV7w+Lkwkwnw5te26hoCCDta4HaClte6nW3s30KEKTX9nSuBTRrWieZxfHKHcWYnMDRmBmSRU7diy9bMBM50k0sQykDBJG36lpNZKGtK7CetM2CxbmwQzO4t18bXh8bLGuBFQQC45+v1LSa3Q3Rce17XN4yuVAW1ABbUCudBtS61qyVzF/yNLinF28l/AmkLzI8NFXEAc5/wAzWNpLTDIbQeW41NrTsHOeZL+M00XVJ5TqgNaBs27Bv3L1lxeQpaLVnlqNrKpq9Edp0TrFHo+DC3njXlt4ZFR1GuoTnsH9ln6X4UnRhvEMhkuF117iANlpbSrXArlOh8O9kLBJ5dDl9kE1DPUs21Zbb0+OG3U1b1/9NNxfNvZholoMms2vcmOibC6NsTQ+8lr7q0FAPJCWLV7oiiZ06caa2YrAXTqSm8ZMqIRRWWqLVYcHi1Fq90RagCuiLVZai1BJudQx4zwfpH/pPUr1qIPGWD9I79N6lIvUuIu3uxvYcN9/ZGx4TB4xf6GH+SVqJs4Sx4wf6GL+SV7U1teDHshbX4ku5XaptVlqLVpKSu1FqstU2oJwK7VFqsoiiCCl8QORAI5iAtbidWYH5llh+4S3s2LcWoIXE6cJ/kkzuM5Q3MVcTqQ2lY5HA8z8x5qhaHGaKkge1klG3Zgg1Bouj2pM1vxVcQxo/wDGyvrJqUqvralTp7cdGMLW4qTlsy1POHYWtA3q9jA2pNMt52DrXmCYObcBnsTNqBq8Mfj4oSKwxjj5t4taeSw/idTLmBCSMaI6xqToAjQ0EGKBbWN8gByMbHEua081G7l87adxs8M00D3utDiKCoa9oPIdTeCKL6s0npV0BB4svYcqtIy3mteqvsXzbwnYhkk0fFcWWM4yO+MGlSQ62p2gGvm9ihRTeJ3tPDAXvp7ZQKttkaDmM78qAHrW+1d1fLDx0w5eVrD9X7x60owYcuqRlTYevbQLoOr+OM0DXO8tvId5x/antTT0+MJVPu3i+8cow+0zrUWr3RTRegEpXagtVlEUQBVaotVtEUQBTaptVlqLUAV2qKKwhRagDc6jjxlg/SO/Tehe9SB4xwnpHfpvQkPqfFXb3Y49P/B9/ZGz4Rx4wf6GL90sAJp4Rh4e70UX7pZDU1teDHshdccSXc8URRWWoDVpKSu1TRWWotQGJVYi1W2otQQVWotVtqrxM7YmOkebWtFST+3WobwJSxeCMHTGkxhoi85u8lred271LnE87nPdI81c41J51nac00cRLdm1oFGN5gd56ysFrMrjsrTNecvLn60sFuQ7tqH04672bDDYu1ga0XPIJoN6+j+DDU4YDCB7x4TOGySOIo4ClWReZtx9qXOCnglbh2x47GgnEnlMhOyJpH1gMi74LqxFK9eawM2I1Gk3MkZLDLk10b2uFackjNwO5fMetMbYuNhDuMDJbA8ihdQgVI3GgX0TrrimHDTNeWN5BqT5Vn1wOaoyXy5pTG8a4u5y5587jVTF6EPVmPDiC00qabaepMepGOpK+Iny2hw/E3+oPYlWi22rUbvpUBFQL9vqNQtFvJwqJorrRUoNM6Rai1XWqLV6o84VlqiistRagCqiLVbaoIQBVai1W2qKIAqtRaraIogk2mpTfGOE9I79N6le9TP+4YT0jv03oSH1LiLt7sb+n/g+/sjZ8ITfDneij+BS3amjX9vhzvRR/ApctTW14MeyF1xxJdyq1ACttRYtBQVWoDVbYi1SBXai1WWotUAUyvDQXONGjMk7gue6x6xfSHBrA4RNdWwg8r7zluda9LPvEbGyGNvKc5rCQ53MDsoAlbEaYduaGdZGaS31zKT+nHcNrO3S++W8xy1oFS2zeNpJWRoPSrsNiI8Q2OGZ0Zua2drnMDhm11oIzBzWufIXHMknrWTh3U/ztSkYnVIOHjHsLTIzCSD6zAx0fsdcc/UUYDhuxP05r8QQMJI5rHYcNBbCwn/qtfSpt3128wXNGsBFc3OrkDsHWvckxA+8ebdTcCVySdV4XNJsaGtZc58rZbjdVreLtbbt+/X1LjYwT3E2xyOz3Mcf2Wfx7nUq4kc1TQ8+1bfDa1ysO0OG8OH7jNW09jdJ4FcnJaxWJp4NXcVuheQdzqAH2lNWr2hpWyB8sbYWtBIYC0502gglXYPXaM/9VrmGtKt5Q9gzW8g0lFIKskY4E0yPZQptb21u2pKeIurV62Gy4ltqi1XWqLE4FhVai1W2ItUAVFqi1W2qLUAVWqLVbai1SBVagtVtqCxQBstTm+MMJ6V36b0K3U9vh+F9I79NyEi9T4i7e7HHp/4Pv7I2WvjfDX+jj+BS9amTXoeGu9HH8Cl+1NLXgx7IXXHEl3K7UWqy1TatJQVUWFpDS8cBa155bqhrN5853ecrNxEzY2PkfkxjS9x5gOpc0ik+kYp00hJbeHhshDcgatDiMgBlkl95dfSjhHezZbW/1HjLcP2idKMxLL2VBBLXMO1rhuKzbVz3RGmRDpBzrwYpHFskgFGE7i0HcDlVdHA/wft1K20uPrQxe/8AZxc0fpS03FVn+UC8nDt+y3/5CvtRatWC5GfFoS9dnAWxtDW0BcaAAmuQz9SRI350TfwjMLJ4nNJ5URFPwn+6S5Nq8zd8aQ+tuFEzRiaCiqE1f7lYoTHojUueeNsrWxhjsxxjiKjnoAVRGnKekViXylGKxk8DUPxfNU+wD1KvjXHcms6h4oeT9FHmJ/dqxTqRi68pgePuyAD2Kx29WP8Aqyv61J/7I0MdTsq48zf3K2WCwtCC6gO4N/qs06sYxooIBTmDmrAxOFxUNbopGDnLKgDzhcOlNatNHSnB/tDZo7WB7BR/+43KnOP6piweNZMKsNedu8epcww+kyRyjXmWVh9JFtHNJaaVBG1are+nT0lqjNWtIz1WjOm2otS3orW8GjZ8v/YP3CZmPDgHNIcDsI2J5SrwqrGLFNSlOm8GjwWqLFY8gAkkADMkmgA5yqcJjGTNuic2RtaXNNRXmV20scGV4PDHAmxFittU2qcSCm1AarbUWoA2OqLfDsN6Q/kcpXvVMeHYb8Z/I5CRepcRdvdjiw4b7+yNhrwPDHejj+C0AamPXRvhbvRs+C0VqZW3Bj2QuuOJIqtWHpbSbMNE6WQ5DIAbXHc0LY2JU101YnxbojE5ljQRY4kGp2u5jkuq05Rg3BYs5oxjKaUnghR0xrVLLyZLdjhxYaOQDTK76x+C1mG0XiJ6cXHI+uwgUafXsXVdD6pQYdjRxbJZBtle0OcTvpXYFtxEBuA8wS6Hp7lrUerN8r2MdIROLYHQ8ssroSOLLQTIZBQRtb5T3dW3Zt3J21V1nuLcPKTTyYpHeURsax+6uzZktXwkaQP0hkbSRbFR9uV1xra7nFBsKXYJN9fXU189VjU5W1V7L03GpxVektpYHZbUWpW1Y1zbJbDiCGy7GyHY8bruZybJnhjXPd5LWlx8wFSn9OtCpHaQlqUpQlsyOc8IeJunjjypHGak/afSor5mhK/FjmBPX/T+tF7xukXSyPmceU9xeTzV3DmoMvUqY4nPAoCbiGtbvcTl615utN1KkpD6jDYgo8jY6rau/SsQG7YmUfI7q3N9Z7KrrjYwAAAAAAABsAG5YGrOgBhMO2PIyHlSO53c3mGxbaxPbSj9KGu9ii6rfVnpuRRaptV1iLFsxMhTags/4/srrEWIxxAR9ZtRA+6bCgMkzLovqv8Aw/Zd1bCkUOLSWuBa4ZFrsiF3EtWq05qvDix/uNpJTKZoAeOap3+ZLLmxU3tQ0YwoXmytmZyqOVbPQmsEkDuSatrQxnyT/RY2ndAS4GRrZSHMdmyVtaGm412HqWA40DusZedKPvpS5MZNRqLmh81r1gZ9B2Fr52UbGTmBvcepZmqGjjDG5poQWxPqNlS3P17ElzYKrGYqZ/GhwzbzNpkxo3NonrUtsjsOZZa1keXtb9loFAB7EwoVpV66fJGStTjSoNczdFqi1XWqLE6FBTai1XWqLUAbDVVvhuH/ABn8jlK96rt8Mw/4z+VyEj9R4i7e7HFhw33+DP1yHhbvwM+C0lq3+t7fCnfgZ8FpbUytn/ij2F1xxJdyu1FqttRatGJQVWqbVZaptUYkinrjqeMY0SR0biGjKuyQfYPXzFcvaxzHFjgWuBItO0U3Fd8tS7rVqYzGC9lI8Q0cmSmTvuv5/PtCXXdoqn3Q3m+2udj7Z7jkl9TTbWgp6+xb/Fa6yOwrsI8E0LWGYONzmAkljvVlVajSWjnwyGOVpjlbmWneOcHeOtYYNeah2jflzpRGc4YpaDNxjPBsy2RRgXPcHcwGz2Jx4PtEcdI7FvAsjIjiB+19Zw8wySPo3BOmkZDEKyPda0fyPMAKn1LueitFtw0McLPJY2lec73esrXY0due09yM15V2IbK3sutRaraItT7ESlNqLVbRTaoxAptRarrVFiMQKrUWq21FqnEDCx2j2TMMcrRIw/VPx6j1hcy1s1EdhWmaFxkg+sD5UdTv5x1rrNq8vhDgQ4BwIoQQCCOahWavQhVWu80Ua8qT03HCcLinOLWHNoaG0JytC7JoNp+jxVpWwUoKADdktPpPg2w8rw+KuH5XKYwVY4bwBXk+cJqbEGgBooAAAOoZLLaW0qU25Gi6uI1IpRKrUFqttRamWIvKbEFqttRRGJJm6st8Mg/GfyuUr3q2PC4Pxn8pQkvqHEXb5HFh+D7mdrYPCnfgZ8FqLV0TE6Kikdc9jXO2VNdyr7gQdEztXdK8jCCjhuKqlo5Tcsd4gWItT/3Ag6JvajuBB0Te1Wf8hHkcZJ8xBtUWroHcGDo29qO4MHRt7UZ+PIMk+YgWotT93Bg6Nvap7gwdG3tRn48iMlLmcw0zoCHFssmZdTyXjJzfwu3LneP4K8Qx/wDsSRysJ2uNjgN1wzB9S+k+4EHRt7UdwYOjb2rNVrUausominSq09FI41qhqQ3A1ke4SzuFpeBQMFa2t3586Zg1P3cGDo29qO4MHRt7VdC8p047MYlU7ac3jJiDapon3uDB0be1T3Ag6Nvau8/Hkc5J8xAoi1P3cCDo29qnuBB0be1GfjyDJPmINqi1P3cGDo29qnuBB0be1GfjyDJPmIFqLE/9wYOjb2o7gwdG3tRn48gyUuYgWKLV0DuBB0be1R3Bg6JvajPx5BkpcxAsUWroHcGDo29qO4MHRN7UZ+PIjJS5nP7EWLoHcCDo29qO4EHRt7UZ+PInJS5nPrFFi6F/p+DomdqP9PwdEztRn48gyT5ibq63wqD8Z/KUJ2g0NCxwc2NrXA1BFckLBc1lVkmkbrak6cWmf//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084" name="Picture 12" descr="http://idg.bg/test/cio/2012/12/3/5029-EasyCredit.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7975" y="1448135"/>
            <a:ext cx="2762250" cy="1866901"/>
          </a:xfrm>
          <a:prstGeom prst="rect">
            <a:avLst/>
          </a:prstGeom>
          <a:noFill/>
          <a:extLst>
            <a:ext uri="{909E8E84-426E-40DD-AFC4-6F175D3DCCD1}">
              <a14:hiddenFill xmlns:a14="http://schemas.microsoft.com/office/drawing/2010/main">
                <a:solidFill>
                  <a:srgbClr val="FFFFFF"/>
                </a:solidFill>
              </a14:hiddenFill>
            </a:ext>
          </a:extLst>
        </p:spPr>
      </p:pic>
      <p:sp>
        <p:nvSpPr>
          <p:cNvPr id="6" name="AutoShape 14" descr="data:image/jpeg;base64,/9j/4AAQSkZJRgABAQAAAQABAAD/2wCEAAkGBhQSEBQUExQWFRQWFxcXFRgXGB0ZGBwXGBYVFBoXGhUcGyYfGhwjGhcVIC8gIycpLCwsGB4xNTAqNSYrLCkBCQoKDgwOGg8PGiwkHyQuKSksKSwpKSwsLCkpLCwsKSksKSksKSkpKSwsKSwpLCksKSwsLCksKSwsLCwpLCwsLP/AABEIAKQBNAMBIgACEQEDEQH/xAAcAAAABwEBAAAAAAAAAAAAAAAAAgMEBQYHAQj/xABJEAABAwIDBAYHAwkGBgMBAAABAgMRACEEEjEFBkFRBxMiMmFxQoGRobHB0RRSghUjQ1NicpKy8BYzY3PS4SU0NaKz8YOTwiT/xAAZAQADAQEBAAAAAAAAAAAAAAAAAQIDBAX/xAAqEQACAgEDBAEEAgMBAAAAAAAAAQIRIQMSUQQTMUEiFDJhobHwUnGBI//aAAwDAQACEQMRAD8AIGzQKKPmohUa9M4gpTXCKNFCgMBYoUcGu5qAwJxXYo+ahNMMBRXctHBowoASy1yKXJrlACQFdy0qE0YIpAIAV2KWyUbJQAiE0Ail8ldyUAIZK51dOOropRQA3KaKRTkt0UooAblNcil8lcKKAEYrkUtkrhRQMSoUfJXMlAUcrtGyUMlOkFBKEUYpoBNFCoLFCK7Fdiigo5FCK7Fdiigod7FbnENfvg+y/wABSPRyer2tiEaSl0fwuJUPnT7dpucU34Sfcah9z8bO3Co+mt4e0K+lcus/l/w6NNfE2MUK6FjnXKxRvbMmKKIEU8RglK7qVHySaZ4laW3upWoJcicpsYifhXdaPPphuroBnzpRKKUSKY6G5ZrnVU7IoH1UANeqroapyFDkK6FDwoAQDVdDVOAoV3MOQoAb9TXOqpxnHhQzUAIhqjBqlAaMlVACXVV0M/16qVzUaaBYEQzRuppQKrppDwIlqilulyKLloARKKKU08RgVq0Qo+STTlvd19X6MjzgfE0tyGotkQU1zLVgRui8fujzVPwFLt7lK9JwDyBPxIqXqRRS05MqxTQirmjcpvitR8oH1pw3ukwNQpXmr6VPeiWtGRQyigEitHb3fw40aSfO9OEYBtOjaB+EfSl31wPsv2zN2NnrX3EKVwMCb8pp43u1iD+jI8yB860QCOEV0Goesy1opFDb3LfOuRP4vpNOW9xF+k4n1AmrmVRrbztTdzaLae84geawPnU96Q1pRRWBuUgKguKNgbADWfPlSrW6LH3lqixvF/GBUps3aaHVuJkFSVEAi8o1B98VJhoD0QOPL11Hcm/ZooQ4KXt7YDbbYLSVZs0cVGINQ7exHlaNOH8JHxrR3Me2jvOIT5qA+dM3t6MMnV9v1HN/LNXHWcVTM5acZZK5u/sN1p4OONlKUhWscvM+NUTdtotbVw8nVwGfBZUJ99aVtHfjDKZdShalKLa8sNrAJg2zFIGtUDGkIx2COhCcMT4G/wAiKTk5ytiaUVSNnBoUTNQqLN0rQWsZ3vM7ac8En3ISK2YzWDb67VDO2H1qGYAqBgxqEjj66b8GT8omGnCNLU4RijxFQeE3jYX6eU8l29+h9tSyLiQZHu9tSpyRLimPUvA0pA5UzSKUSojSuiOvyZdp+h0ECuhukg+BE+6nCIOhrZTi/Zm4teUFDYowa8aWbYJNgT5VbWN1WhE51eZ+golNRGoNlNDNGRhidL+VX5rYrKdG0+u9Om2ANAB5CsnrcI0WjyUFrYzqtEK9lOmt2Hj6MeZFXY21t52+NNntrMo7zrY/Gke6al6zKWnErA3UdzAdmI1zW8o191Om9z1cXAPIE1K/2iw/BzN+6FK1nkKaP75MpE5XDcAdiJJUE2k8yNanuyY9kUcRuijitR8gBTlvdhkcCfXTM74AgkNH1rHymmTu+bpICG2xImTnVpHIDnScpMfxRYUbEZGjafWJ+NOUMJTolI8gKqx3ieKZkA20QOMfeJpkvbWJW8W+tIAQVWypMyOITU22PdFYL1FFWsDUgeZA95qivKWUgqWo92ZWs8R42poWB1jgKUkZBqJHHmakrfWC8vbaYR3nmx+IH3Cmzm8+GT+kk3MBKiba2i1VZwCBe0p8OIpuzgwvERcpykEydZR6Q8vjQlfslza8ItTm9zIEhLiuPdA+JFMXd+xMBk+anEgcOKQagzsV46NLPq+tKI3UxKlD82QIOpA4cpqkuWTKUvSJQ77LKZCEAx+0r6VH4vfPEQIKUyU3CLiTFgomfXSiNycQRcoH4p+ApZO4LhiXUSI4KOhmhJCk5uiPG8uIOrqvVlTblZNMsXtV1QMuuHX9Io8OQIFWdG4Q1U6b/dT9TS6dw2eKnD6wPlRgbUqKQly9+Xif5jXFrE24iNB7KvyNycMOCj5rPypwjdTCj9ED5kn50YQ1F1RlzTiwuUqI7PorUmxmeymBw1NLPqBSZE8yST8TVj2nsJC9o9XdCCEDKiB6Plzqeb3Jww1So+az8qlU8htawZbvG8cMhC0BBkjVIgZp0HqF6X2VtDrGUKJgqEmLXnwrVTuphSAFMoXGmftC3nanTOxmUCEstpA0hCfpR7sIxpUzJme04lIzGc44kae6mu9ZybQUYIyKbSD+4hv61tIyIt2E+sCsY3sUVhL0ghbr0Echl+UVcXlIhwUbaNnSZANCk8AoKabJ4oQfakV2oZupqhU156312avEbTxOSDlWZkxbMRavQwrzvtfb4Z2jiSpJUFLULESO2q99aqXgzX3IYY/YbbaVTnkC2a18wHKDxp1szDFClobUe8Ak5iI0GotqeRqVw29WHXYryzwWI9+lPm8G0s5kZZscyDF7EE5dedYNGm7ki9mbdePeCSJWJMjuqi5SNb/dipPD7wtKMGUmxNpF5jtJnkeANMHd2lpH5l8ouogKSDdUE9rW9V7aG7eMSc13PFBvA0tY8/bRkFRouz8Q0p9orIW3IChPZvA4H51fVOYFjVWHR5lM/Ga8w/ZVJUUkKB4iCOfCrJsPdzGOQpvDuLTmR2g3wBM9ogaWqk6CSdG4L6QdnosH0Ej7iVH3hMVDYTpJU6oJSEJUSoBOVSjYniSBoJ9cVRMP0dbScUmWlJTnJJUtIhMi8AjhNaLszouaZcDnXOKUCo2Skd4EePA1eWZU8DV/eTFKWlPW5ZUR2QhOg55VVG7f3ieZwynlKWvLlsXCAc1uH0FXZG5rFic6iJIlUa66Cl17pYVScq2UrTyXKhbSRNU6BJ3llA2Y6XUlajJJbgK7US2lUXJtel8Q0YXGmXQACZJHAX4WrQGsFh2hCUNIAjgkRFh7Bah+V8On9I2PL/aluiC08FOw2GUR3VHsp4KPCjL2G8rLDJs4lRkAdkOBXE3sDarSvejDD9IPUD9KZYjfzCo1UfcPianuRXsrtYqhn/Zx0z2AAZ1UPgJoDc1wqSSpIgEcVEz6hyoquk/Dej2j4KB+E1H43pcabVlKYMTBzTH8Ipd2JXbssCN1LAFzlonlHjVebY/4ypiex1R5Zu6hWt+NNm+lRToPVNk/gjX94iofeveZeGx6cQgEqUwgkCPTQAYsRwrKephNcnT0+mnJp8P+DT0busixCjHNR4eUUqnYjMz1aZ0JifjWZbJ3zxuKQVJlICo18B90AVG7b3mxrbXWKUIzEXk6GPvz7qruN+EYuFOmzZBg2k+ggeoUFY5pHpoHrHwFY/u9insUwHFOxKlCABHZMcQfjTDaDGIb6snEEhxYAAGWBmA1GtvKjdLgT2r2bQrb7A/SJPlJ+Apu5vVhx6Z9ST86zZGye0oKWpUEalR1A4Zqh9r7Hb6vT9LlPPKVEa66U/n+A3RNVd37wyeJ9qR8TUfiuk1hIOntn4A1TdmbLZaK0oECx703gjWfAUXaWzA424EIKllQym54jQ6cKVT5HujwWdrpXbcJDQCiBMAKNuelJ4vpJcR6AFp0GnrXfQ1E7N2GsJby4dUhEKhsi+VOpi5mnqt38QVGGFwUEaAXmeJtrRslyG9ekR6elV5xQShDlzrlAT/FeuYzfHG2iTPAKVynggU72buVi0soQWrpUTOdMRJ0v40/VuNiVZbNpgzdfgRqEnnTWkuWJ6j4KSxvXjjiJSElaTfNcjKY1Ub+zjVvVvLiVD++WP3cgH8k0ZjoveDqnOtbGeZFyNQbWHKneI3US1AdxKUki3YPzVVVGCtmb3SZU8XvBiUoV1mLdMkAFJgiL++lmcSqAlbi1nvStRJvzvUBtB0IeKUqzpzAEgQFSJzCRrEUZO0E5LzoNTe6r8Lm4/hNeXLq5qTpYK2ckovABTwXmMiDE9mw1ij72NJbweEbHeUXnPDKpQSPgKZrxjZCMoWqMyXCDqYMEX8jERY0ba+LQ+G4JKW0IQCdeyJidACkgwffXXDrYeWjPs53Gv7uOZsHhzzab/kFCq5urt9aMI0jqyoJGVJCgOyNNfCKFa97TebNIuSVF0rzVtLZKsRjXlASlLhziYJBPo8OetelFV5swu8CGMQ/nCiFK1EWiZ1866JeDNfdgWe2GwmJbWmVtCVZu6VnOZ00i9TGK2M0cOQyvLDhCVJgqAzq9IdrhxNEw29uGV+ky/vAj36U9KGHh+jX5EH4GawLtkHuVjXXi4lTqoQhKr5Tcn9qDHhIozm+xaXkfag80qFwRIMTxHjUrh93GmiS0C2VCDBkEDQQrT1VB7a3JU6vOl1MwBCkwLAAXE3gUx+x6jfTDHtFSgdIKTPuq17qdKmGbBayvLkgpypEDgqZVbgay9G5+IzEZUm2oUI+vOpTY24T5fbKi2kZ06qJ4+ApxBpemaa90ztCIwzl9My0J4gcCar+2+lrEgBTYGVWYQlSTBTHpZb60vh+glfZz4pIiT2UE6mdSRU030LM5AhWIcIBUbJSO8QTqfCm1ZOVTRTsFv1j8UhSm1ixIOZatAkKkQb6i1Otm4vFugKcdEKSFICZmDIvmn3VetkdFGGw6SlLjpBJKpKR3gARZPhUvg9xsM2kAJUQBAlZ0HC1JaUfZTnK8GRu4bEqdaQcQoB1ZSClI7IE+F9NalndhDqO044Vd0qzEK74TOsAxWoo3Wwoj8ykwZEyb3vc+NK/YcMgdxkDxCfnR2o8C3vkxnA7vMhx2VLX1a2w3mWTIIuSNFcakcZu+24RLWaArL2SYUcsaW/9Vqv23DI0UyPIp+VEVvHhx+k9iVfSrUUid35M12Hu+4GmgWHAsZ83YVxKo9WmlOsdum+4hwJYVKkgAkAaeZtV6/tXhzopStRIQqLTMEiknd72RPZcIAnQf6qdBaogGt1MQTOQJlKRdQ9GZ086ru/+7614nDNylKlNBEkkpzCQPE1eGd+ELBKWXB+/lTPGYk1UekDbU/ZnwiFJKhlmR2VfejjI4Vhr/adfRv8A9Ul7tfod7nbkOIaUOtR357qtYFqlMb0Zofa6t15UST2UgGSZ4k1F7rb6uqZJ6tCe1+0eHiRNOXt9sSnOpfVJaGikpJXEi8G2k2mtI1SMNSbTdkvsno7Yw7YbQt3KCVXKdTrfLTv+xOGIAUlSgNMyyYvNoiKruD3uceSVodUUyQOylOljaDaoZO/bjrrzKVvBbWbMSoBJgxbLcedUqMpzrNGjtbs4caNA+ZKviaWTsdhOjLY/CPpVFXjHJIK1HzWo8+ZppiVnKozpPOdOc1QOVKzR8zKOLSf4RRVbYYFuubvaM4+tZ2kRoBoNEiiFZk3+A4eVHsTk6s0A7x4b9cg+UnTyBpJ3erDp9JR1jK2s6fhrP8OvspvzGvJShHxpQgkixPt5Un5GpNxsuKt+WOCXVcJCABPmVCk3d+mxcNLPrQP/ANVT2MCs5iEKN7WOltLU6VsZ0izazpok8/KgIttE2/0hgCzJ0JusRYcwDJ8BVa3i3nVi2kL6kFKCTlClZlA2MwNIkx5U7Xu2+VghlUQZtGqTzPOKjcRsVxGHcWlmGxZU27MwTGvsFc3UK3V4oek5NZ5KZtXEhSyohKCYMXiBoB8YmajnlHPKVC+WUayLmRwEXEGrBjd3nnytCAhSkFIWAtKldoCHCkagAiSkazaoLB4dSFKBBJzZBBsYVBgkeHHQXNeco7VZtk63iFoBLZVdKgIBBgmOWnM21ilsGHQnNfKSkSTICoIjKNJjja1F2gpTds0qCgkg6iITci0f+6ME9RmaBzO5hISAUECVFebw7I9ap5ULMRUSje20pSEqUolIi10/hhVhM25zQqA+2xPayeABV65zVyl2go9OOnsnyPwrzRgNmh1xxRa6yFiTIsLyIka16UxSobWf2VfA15u2FttLK3EqSslagRlAOgjnXty+0wT+QttHZzSQn8yUjrEZvzarIynNcDTSm+IxOFU0G8xTEkQnSMxESJiY48TVlTtxsRmzokwMyCLm8TETFKnE4dfeLZ/egfGsMGl8lHwu8PVNdla8+UACVABUkcyCIjhXWd+8QnvZFjxTB9qYq3vbs4Vy/VJ80GP5TUbitxsOe6Vp9cj3jypjtDBvfw3PUifBVv5aOOkVyey0geaifhRmtyJJh22l03i3jHCnjHR236Tqz5ADhHjVK/QXEl2OmrFKCB+ZBIAICCTrGpo7vSjjCGyHYz5u62kXCsuhvUnul0V4Nwqzl0qTBHaAt5RVub6KcDCQULIToM5Gpk6a3qqZlKObRQtg7+4p1TgcfWrKQEx2dZPDWnrW8jpAlazYXK1H161oGD6P8C1JQwASZJKlEk8zepBndnCp0Yb/AIZ+NXHCyQ4PdaeDLHMV1pbC5I6wZrm/ZURefL2U+LqSjJlMRERIgcK05GzGk6NNj8A+lLpZSNEgeoU3kcY7TLMOggrhJ9GAAYi/ACPhUVvRgcY51PUNvWc7eQKHZtrpa3vrahQmkxqNGdYTZLwQIZXOZZMpI1Uog+wilDsDEKCh1ShIgTA4HxrQaFP8htxRSVbvYgn+7AsBdQ4euoXfrYi28CgriUuk6zYgK18xWoVF7w7BTi2eqWopEgymJ0I4+dZ6kd0WkdHTzWnqRk/TKjuvuW59mQS4gZpNpOpnw51Kv7ghxpSFOxm1ITceQJirHs3AhllDQJIQkJBOpjnTqnCNJInValJsqmyuj5thvIl1ZGYqkgTJ1rmE6NMK2t1wdYVuklZKhx1AtYVbKFUopEPJEDdViZIUT4qNLq2AwRBRPmTyjnyFSAoUxDJOwmBo0j2fWlU7PaGjaP4R9KcUKKATTh0jRKR6h9KUAFChRQwU22jtJthsuOqyoTEmCdTAsL605qu9ICf+G4iOCQdY0WnjRQhntnfPCu4VQadkqOSyFTfURHIH21TsLvUmUpcSsKBKZCjmVOhKIhRRA70WJqJ2A2VseKXCfVqfiaR2s0QQpJFuGYiSdSTPKuDq4180/GBw1JLyONs7Y617rkN5MkIW4Cc6iiTYqkJEmZI1jWojaeMHVqDoUs5kqS6oJJyxJSDc5gSs96NLUU4xRQptQMK18AdYPOfhUBtF+8HKJm4uBM8J1j31xr51Ropt4Ym9tnMVAjNJ7JMZrfeJ8BwMeFcxOKTmFjJjNeBE6R/WlRBTJATJOlvGTEc6UTiog8bz4nQX5RXZ2l6KZI4kBKj2iAbiD8jceVCk2sSCLgHxKZoVG1iyeptpKhh08m1/ymvN2ynVBKiGVOALuRHBMR769GbbVGFfPJpz+RVed939tNtBSV5pKyZAkaAc/CvQn4MV9wljccoqSfsyk5VhXpAwE5YkJHtpH8tqWA3lyi4uSTcEelbjVlTvKxb85HmlSb8eFDE7ZZUhUOIJKTAm8+E/KsklZTeC0bodEuFfwjD63HwpaJIQsJFiRA7M8ONW3CdGWER6T6v3nlEeyKdbgf8ATML/AJY/mVViArVxVkp4IVrczCJ0aHrUo/OnKN3cONGUez61IxUHvptZeGwTjrRAWnLBIkXUAbcaqhSlStksxgm0d1CU+IAFOAayDE7/AOME/nk//Wn/AE02Tv8AYtRI+0qm2iEixKRY5PH30sszerBKzaJrtYti98sUJH2lznqPLgKaL3qxJS7/AP0PEhskdoiNNL+NCtilrRirN0rhrEsTtJd5cdMay4o/Oos40kgyonxUYmSNJuacVKTpC1NeOnHczfy6BqR7aSXtBtOriB5qSPnWAJVEEe8T8damtiYjDuqCHmwFHurFp0sQbDz8a0lpSRz6fX6c3WTX3NtsJ7zzQPi4n60kveTDDV9r+MfWsm2w2GFLLfbBUCoHvAZQmx4wBMVHbK3kbfByykiZB8pseNYSbR2RnuNl/tbhP16PaY0m5iB7aI5vjhQYLmhjuK+lZoMSQgQe+spPkEhXvJHspritphJIiTrpRb8gp5po1D+3GFzZQtRMx/dqj2xSC+kLDCY60wSJCLSDB1PMGszYxqisJkQY4Dwo6cUUtqE2zuW8lq8KdurJ7nz2/i/2aKrpHw8WQ6fDKkfFVIq6SWuDLpvAkoHCfveFZrhcepaoE84H/qnqnFZUZgRB1vJ71ze3KlHIamo4q0uC6r6T0g/8uv1rHyBpJXSer0cNPm59EGs6x+JIPpceJ4Eiq/vK+VZIJjtiRJuMpHvMeupbouLk/wBnpXY20evYQ7ly5ptMxBjX1GntV3o8P/DcP+78zVjrV+RQbcVZyhXaFBZyKhN9Ws2zsUP8JXug/Kpuaid7UzgMUP8ABc/lNAGJ7tbeQ051C7BYUUqP3jHZVwvAitJwu9LSsMUvoCMyVIC0oSpBhIMkcCJBg63rBXcCl1SiHUpygd+QCIM9rnp2dTTxpaW4SVQoXSRJBieB0mSfH3Vxa82m0io1tRzGbTPXGLpVc3GXtEpJi0aG0azTDaausOYCDfTjfmTM0MS9BzZArU3uJkk2HHTwpINKcUU2tx5Dj/RvWUYJU/BfnIRkIQoKWkKFxlCovlF5SefCl2mfzfcgEdpWXugHXmZBOvqpiW+rcGe8Qbcb86lMPtteuqQCCkDnwnkRqbVpPdWB2LYXd9C05k4htKT3QqyoFpIBFCopezlKMoQcviRrx5f7aUKW2f8An+kOz1PvIuMHiT/gu/yKryqvDOKJKUKInUAkV6m3uXGAxR/wHf5DXn7YO2WmmylSwk5lGL/Su2fgxh9xXvycvqyqYKSBkOYKM8UjLBA43m9EwoVnTMxPGdKuw3iY/Wj3+HhSWO2yyUrSFpJMgD16aVipO/Bo3hm4bgf9Mwn+UPiqrDVf3E/6ZhP8lHwqeBrpfkxXgNULvjsZeKwbjLZSFKywVEgWUDeBNTVR+3NuN4RkvPEhsFIJAkjMYBgXiaQmrVGd4vo2eAUtxxtKUgqMKNgBM93hVZTstpIU8h/O0ISVBp0pTBTqvqwJsPaKvu2ulXZxZdbLy0laVonqlGCpJExxrKHd5SzglYNvEpU245LktLSUp1EKmCFwkkRI0qVKPkmWk5YJV3ZKMUhRZdWrIkJJQ0rx4kawZpvh9lOQtKGH1KUiCMtwDYE+eXy1ppsTehWEZWhL8B3tJKQpJBFp0voLeFMFbwPFSlJxLmYwLKUJSB2RM8BmimtXTTCXTznSZaHMPiVH/lHBYm5A0idfV7ag8fiFsKyOIyL72UkEwSdY00PjUarbJnt4p69zdRMe2mbuKQpWZTqiPvFJKpEHifKqjrwWUZz6NzVS/ke4fbxWVEgAA8Dr7fKrEjYWLv2EiLklQECCq3iL+UVRVKbSo5VqKTeSm+biIm1dVikn9Ivl3Rp7aa6nAn0EL8F1f2Vigqy2eV3QTNjFvVbkrxs2we62IQqUpwwIMkqdIGhUTqBYA+yqq6hKSApS5IkQBpRA+0O9nnjEfM1k9ZS9HRDplHwjQ1nFJaQB9mz51kQSUZQ2DM/emY9VM/tGLUVyjBqKF9UolWqsubsnNcARf41XOvY+x3CyA/4alof6aRwCcGvNnUpuAVDNJkj0RlBgmdTas3qJemadpFrTtjFpXlCMECLanXSAc3h8KYjf15DpaU1hiJ7WULIuMxvnvr7qglfZFHsNqAT3pUbgwBrpcinOKawzAQosqJUJHbIg8qjvK0mmX2bVo1/cnBIxWDOIKUIVLiYQjgkA6kk1Xd3N8M6lqeaZUEqaSB1d+2rKbk6xVOwPSGWWy00HkN3OVLxAlVidONL7KWhRZW2gICpXlKirtIMJv4Rx8fCdJayVujNaLdZPQzeyMOQCGWzIkHKNOHCg1sttKz+bbykSmEJEQQCNL6g1g7PTdjm0hADMJkCUE25TmpYdNuPLa1jqQUlAH5vgrPOp8BRvT9Fdtr2egUJAEAAAaAW9gFdqpdGO8TuNwPXPkFZcWmwAEAIIEDzNW2tjIFChQoGCo7eJM4PE/wCS7/41VIRTTazc4d4c21j/ALTSYLyed93mA+06ChKhmT2TYd0ix4G+tQ7myc7gQhC1KIICTMzEwLybCKY/ll1hYLThFhNhBjmONL7N3kxIeC2ynrBcKKEmNbi1teFcmppvfusuC+JJYjZy8Okh1IbcBMAXKRcZSNJtm1PlUUMTBUoQYvrAMEAkjU8LeNOcfj3Vy48pKlFQNxBUf3ANIJmfCofGNFJvY6ARpBsazjC27Kx4C4glUHLc6RyEiKfHZ6W20udYIUpSU/eEATnRyMxIPPSo1WJNj6SdD5aU46vOFLiBIzRGvgOE38K2axQ2OmGzHZcZ1vnN59dCmX2RKrhUDlF/X40Kml/UQeo99VRs7F/5Ln8teV3QZ4616X2ztUu4F1vqlLdcajIUnJJSJTmEEDXjWUYHdHGIbCSwZlR56ma3lqKhxg07M/Sk2tx5eVOer/O+OdXxNTL20wCRIzAxB5gxTdzHqWCMzcm8gjU8DfTy40RvyDfo9I7lCNnYT/Ib/lmpxJrENib5LZwL61OJBOHSy2mywFoGRER+ypQObiRerZufv+ktpQ44HEtsMZ1pTJ61WYLScogAdkfhNPuKydjRok1Tely+ynR/iM/+RNT+L3iZR1fazZ1hEpuEzPaUZGVNtap3SZjOtYQhtebO4hJSkgps4lZUUi8pA56FVEpqgUWzFd4xwGubQX4H50xxGBXLnZUboiEnlettwHRqht0PJxqM+k9XwBkdkuag+FROI3uDKE4VpwFbK30lWQyArODCsxzWNoA1mawhZs/yzNNuYFacNgyUKEtLJkEfpVUXZOAOYq5JAiOKmVq92X31fcZvs+6kw6yodWhtKVLSe6ZCrqELN5UNdKicXjX1smENuFS1KhEFYUEFs2SomCFgg6H1Vo4ujJTyUnaCLNRxQPiaIcP+ZzclqBt+ymrRgtmlrGYcSIQlLg65KmcwEygBwkTwkWPCnDO7rxWkNobV23MSE3LZQltDgRI10gAcbVN1g1pFMfHZRaO9PtpMCyo9XlVqx27mNxD7aSyQ48pwobiAkhRzCT4hWt+yak8J0Y45sqWrCOg8AhaONyAkg+ryqrJeCtbXwKg40IJlsGw4RNRWLRC1eZj21dNspU3iC251jQKO2op7QSBcBcR3gQY1uNarzeDcWgKQ0pSUwpawkkBUnU6TAFqnwOORTCsIOHKXVZE9YgzEwSysi2tyIqNJCEdlapVZSYi0gifcal3dnuusHKhSlLdaypCTMFDoHDU291OcPuG844pruuNpJdz90GQAgGbnlz4UWh03giG15lrVESlE+pTYmpPeZBKGIk9gaX5/UVLbv7CwuJcDK1qbV1CkrygFRWFFSSAdbZSfARWitdFHWEL61tKQlAQlIWR2RcmVyZV2orLMqklZrPTem9raMMa2bft5kkgdWMhOZREgVOs4dbOEbculaF6EQbrUPeLeVaQz0WKbcWXMV1vVnMEFEABQIJBzyMsn1ctaX2p0ZhbbiPtE5S2sKCJkKKlADtaCKqW5uqIXizGH9kvKuGXNbdhXHSpBjdbFdQuWHB1im0tSkjOrMrsieNbZsncQPN5jiCYIywgCCADPe1uanGNgFtDYU+pYbdzpPVgELEiPI39tUt2cEt37IToZwrjWAW04koWh9aVpUIUk5WzBrQJqn7ExpZG0iClTgxa8oUciVKLTJjw4+yrDsnbCMQ3nTaCoKEg5SlRSZI8p8jXRuV0YbXQ/oVW9s75tsYlhoQoOd4giwVZMXve58BViziY/r21MdSMvAOLDUji0y2sc0qH/AGmljRVRB8qu0JI8l/khzELIbCezreONLYLc91xClJWgFK8hBJBm/hEU92bjksvPZiAJPuURFd2fvS0hZkOFJWVGADYq8TrFc05S3Olg1iviIObjvAwtxAMCJJPy5Xq4r6F3sSGnUPIHWJGbsmEECSSeMmYAqFx+/DTuIKg26EWEADNlH4tYq+7K6T22igJbdfQ8jOhtoAraIJSULBIEwJsaIyr7gcJN3Rne+PRqdnu4dtTwc6/iEkZe2E6TfWrPjugZ9GQIfbWnNclJSQNTmHpTYeukt/t4hj30r6txgYZCCUugBUqdBmyjaKtGzemRt1pSnmFpDdnHEXbJJMBI1ki8G+tJTi7NJ6cqRiG1dnBl5bSiApClJUBJAIUREkXtFCld7MYh3HYhxsyhbqlJPME2NCqokvze9B/XKB8VerSaB3iJ/TruZ75+tdOIZAklPmRNFVhmDchEHwA+OteY+p5R6P0/5ITEbGw61hQhN7gaK8xmnXlFJq3YYKic4E6JCTA8u1PvqdTszDpMlCPEGI9xtS6cJhuDLI04q/1VS6tcifTFYRugiCA/YxbIeE/teM1ZNz2DgAvq1gqXAUopvA0AEkRc+NzTr7HhOLIn9l1QvXE7NwqjIbXHg8fjFP6qL9k/TteixM73KA7QbWfICoY4ofblYvKlS1IyQYypsAMo8gf4jzpIbLw/BLif/ln4igdmtzq6ecLB+VH1MeQ7LXonGd5V2ltrxOWJ8u1bj7arGJ2AwHVPNMIKilcoWpRbzKBhYBkgg3FOk7MZOq3k6XkH4UBspHBx72fOaa6iK9i7LfopLm4WIJ7KkGwmTx4+jpM0bDblYlK0lXVlEjMAuCUgiROWrunApH6Rf8H+9H/Jo/Wq59w1f1a5I+nfBV9vbLxryloaT1WGJlDPWylIgCAVSQLaA1Z9znl4ZlDbmGQSkqPWB4GypBGUJnLFoJNKjZw4O+1KvpQ+zH9Z7jQ+qTBaLROJ2mjr2ngmC2HIGaRmcVmKtNQSv+I1MDe0HWf69VUz7Or7/uNH+yn73upLqFyPs/gfY7ZrT2IU6pwZFBAU0tJUlRSsrkwoXJUfdyvJrZwrjPUKSnqzaAISCZ7UzrfWoFOEXzEa60FNLA4H8VN66F2iX2Y3hWS0RqEwVZp7QSEg3Mfepq2wynG4h9SFKDvUhARGXsCc65XIUDI8gKjFh0KQkIEGSVTpAsNOJPupbKsAWnyIo7y9MO0N93d0cKw866vOV9a51X5wR1RsJGpJvy1q9YbedtACAFgAcBIHrmqchKz6Kh5x9aOWlRoataz9MT078jvft0YppCWF5H1rIzmQcobcJGt9PfUru/i2VYNhLjinFJQhKlLlBJAgSJuBMVW3MJmKSQZSZB5WI58ifbRGtnZRbNE6ZrXv96qWt/ontvkvjGPabbytHKkHuidf6402d2glRSQtYAWowCRYpNyNdbwDVSLSvH+vXXC2eMijvMFpIfbx4rDlQbTPXvqW5lAPbypykqPOIg+BpbdjY35lwPmFZ1Ap/ZAESBqYOo51XcdssOFLmUl1uS2qSCD7b+RoYjEOFRUQ7JjuQBAQhIJ8bcqzlqJtYGtGrkmWh3dnA9kqSeyBlnPA1IjlXEYRgTD6gJJiFcar7ClZZOYef+wpwgK4E++p+HA1FolmNnNBS1falKCiDlVMJgRCeQpZzCNEf8x/XtqDObXN7/lXcqvvH30fH+sdMWx+5WCdjP1ZImIATr+6QT666x0e4KxSGvC2b2yqmuRfMn21yFczTx/Wx0yTZ3Tw6NFspPg2gH/ak8RsFREIxbQ/CNPUqmCkK8aIUrqHCHH7Y90+Sub+buOISt8vMqbOUKShRUswoZRfUSfVFG3NHV7Jf6x3IHFudQjWVpSAorHqAA86fbdwLjoaRBKS6lSzySiVaeJtUXhMG8GUt9UslLy18EpgrzDU8QT7q3jKMY0Zz3SZzD9D63EJWcU0MyQqDMiRMHxvQqfHXHVKQeRVJ9sUKffF2jNDt13WRMxpNtYvTdzajpP94oRpBihQpqEeDRylyEO2Hp/vFe2nLe8DyUznJ4XvYUKFOWnF+hQnLk7/AGnfF84ta6R9K67vLiCB+cIkcLVyhS7UOEVvlyJI3jxAuHVTpczRkbXdt21H8Rj2A12hTcIr0TGcr8g/LjsWWRPEKV9aTVt1+f75z+I/WhQoUI8FSnLkTG03f1i/41fWu/lJ39Yvl3j9aFCq2rgjc+QhxqzqtR/EfrR04xY9JXtNChUtI0g2SOAxK1E9tY8lEfOrVg2QpvMcxIH31x6+1QoV52viWDrh4I5W8brU5IA8ZPhqTNEb3xxBPeT/AAihQqo6cXG6BvI7b3qfykkpOmqRTxreV45JKe1rbx4V2hXPKEeDQsmAXnHap+vApUmDPtI+FChXNEmXkCGhIHgK4pMG3h76FChjYHBRVMiPK401jWu0KEIKE0UJoUKkYUC9FKIn2wdNaFCptoAj2EQ6O2Mw5EmNOEG1OFWiBAGgvzPM0KFaKT5JaOZz86OlUDQHzoUKpTlfkbiqOqxcHup05efjXWnZ1Sn+vXXKFbRnK/Jk4x4OkzwH9RRVCNI9grtClKcuRqK4E0LMUKFCsdz5HtXB/9k="/>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092" name="Picture 20" descr="http://www.plovdivutre.bg/images/articles/2012/10/139251/865c0c0b4ab0e063e5caa3387c1a874158a589dd22b6ea7db88e8271389fb6e7.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8500" y="1313791"/>
            <a:ext cx="3479800" cy="22879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520390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084"/>
                                        </p:tgtEl>
                                        <p:attrNameLst>
                                          <p:attrName>style.visibility</p:attrName>
                                        </p:attrNameLst>
                                      </p:cBhvr>
                                      <p:to>
                                        <p:strVal val="visible"/>
                                      </p:to>
                                    </p:set>
                                    <p:animEffect transition="in" filter="randombar(horizontal)">
                                      <p:cBhvr>
                                        <p:cTn id="7" dur="500"/>
                                        <p:tgtEl>
                                          <p:spTgt spid="308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092"/>
                                        </p:tgtEl>
                                        <p:attrNameLst>
                                          <p:attrName>style.visibility</p:attrName>
                                        </p:attrNameLst>
                                      </p:cBhvr>
                                      <p:to>
                                        <p:strVal val="visible"/>
                                      </p:to>
                                    </p:set>
                                    <p:animEffect transition="in" filter="randombar(horizontal)">
                                      <p:cBhvr>
                                        <p:cTn id="12" dur="500"/>
                                        <p:tgtEl>
                                          <p:spTgt spid="3092"/>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076"/>
                                        </p:tgtEl>
                                        <p:attrNameLst>
                                          <p:attrName>style.visibility</p:attrName>
                                        </p:attrNameLst>
                                      </p:cBhvr>
                                      <p:to>
                                        <p:strVal val="visible"/>
                                      </p:to>
                                    </p:set>
                                    <p:animEffect transition="in" filter="randombar(horizontal)">
                                      <p:cBhvr>
                                        <p:cTn id="17" dur="500"/>
                                        <p:tgtEl>
                                          <p:spTgt spid="30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JDBC</a:t>
            </a:r>
            <a:br>
              <a:rPr lang="en-US" dirty="0" smtClean="0"/>
            </a:br>
            <a:r>
              <a:rPr lang="en-US" sz="2000" b="0" dirty="0" smtClean="0"/>
              <a:t>API – </a:t>
            </a:r>
            <a:r>
              <a:rPr lang="bg-BG" sz="2000" b="0" dirty="0" smtClean="0"/>
              <a:t>Транзакции. Проблемът.</a:t>
            </a:r>
            <a:endParaRPr lang="en-US" dirty="0"/>
          </a:p>
        </p:txBody>
      </p:sp>
      <p:sp>
        <p:nvSpPr>
          <p:cNvPr id="12" name="TextBox 11"/>
          <p:cNvSpPr txBox="1"/>
          <p:nvPr/>
        </p:nvSpPr>
        <p:spPr>
          <a:xfrm>
            <a:off x="8893546" y="6549102"/>
            <a:ext cx="38868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800" kern="0" dirty="0" smtClean="0">
                <a:solidFill>
                  <a:schemeClr val="bg1">
                    <a:lumMod val="85000"/>
                  </a:schemeClr>
                </a:solidFill>
                <a:ea typeface="Arial Unicode MS" pitchFamily="34" charset="-128"/>
                <a:cs typeface="Arial Unicode MS" pitchFamily="34" charset="-128"/>
              </a:rPr>
              <a:t>2</a:t>
            </a:r>
          </a:p>
        </p:txBody>
      </p:sp>
      <p:pic>
        <p:nvPicPr>
          <p:cNvPr id="3076" name="Picture 4" descr="http://t3.gstatic.com/images?q=tbn:ANd9GcTvleqVVzWHhsV33ZlU4Ig8BDaUXREvKWWYp7MDO74JuAnQlc8CF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04785" y="1448135"/>
            <a:ext cx="1988761" cy="1944956"/>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10" descr="data:image/jpeg;base64,/9j/4AAQSkZJRgABAQAAAQABAAD/2wCEAAkGBhQQEBAQEBQQDxAVDxAPFQ8QEhQVFBQVFRQXFBUQFBQXHCYfFxokGRUVHzAgIycpLCwsFR4xNTAqNSYrLCkBCQoKDgwOGg8PGi8kHyUsKSwsKSk1KSwsLCksLCksLCwpLCkqLCwsLCwsKSwsLCwsLCwsLCwsLCwsKSwsKSwsLP/AABEIAJwA6AMBIgACEQEDEQH/xAAcAAACAgMBAQAAAAAAAAAAAAAABgEDBAUHAgj/xABGEAABAwICBAcMCQMDBQAAAAABAAIDERIEIQUGMUEHEyJRU2GhFRckJTJxc4GRo7HSFEJSYnKys8HC0eHwFiPxMzVDY5L/xAAaAQACAwEBAAAAAAAAAAAAAAAABQEDBAIG/8QAMBEAAgECAwcDBAICAwAAAAAAAAECAwQRFCESMTNRUnGxBcHREyIyQWGhI0IVgZH/2gAMAwEAAhEDEQA/AGzXThInwOLOHjihe0RxvufdWrq5ZGm5aLv0YnoMN7z5lg8K48Zv9BD/ACSfRPre2oypxbjrh/PyJa1xVjUaT0H/AL9GJ6DDe8+ZHfoxPQYb3nzJBtUWq/J0enyVZqt1ePgf+/Riegw/vPmU9+jE9Dh/efMkC1FqMnR6fIZqt1ePgf8Avz4noMP7z5lHfnxPQYf3nzJBtRRGTodPkM1W6vHwP/foxPQ4f3nzI79GJ6DD+8+ZINqiiMnR6fIZur1ePgf+/Piegw/vPmR358T0GH958yQKItRk6HT5DN1erx8D/wB+fE9Bh/efMjvz4noMP7z5kg0UURk6PT5DNVurx8D9358T0GH958ynvz4noMP7z5kgURRGTodPkM1V6vHwP/fnxPQYf3nzI78+J6DD+8+ZIFqmnmUZOh0+QzVbq8fA/s4ZMUSAIMO4kgADjCSTsAFyg8M2JGRgw4PMeM+ZVcHerDy9mMeBxdXsYHAh1wpy6EbKbD1q7TnBTO6eSTDuidG97pAHEtLbjcWnnzJWVq0U9hpf2aU7lwUk/Hwee/Riegw3vPmR36MT0GG958ySMXo6SF1ssckTqkUexza05iRmqLVpVpQaxUfJndzXW9+Pgfu/Riegw3vPmR36MT0GG958yQLUWqcnR6fJGardXj4H/v04noMN7z5kd+jE9BhvefMkC1RajJ0enyGardXj4H/v04noMP7z5kd+nE9Bh/efMkCiiiMnR6fIZqt1eDqmq/CpPi8Zh8M+KBrZHuaXNvqKMc7Kp+6hJnB63xpgvSP/AEnoSm+pRpzSgsNPkZ2lSVSDcn+zZ8Ko8ZP9BD/JKFE5cKY8ZP8AQQ/ySkAnNrwY9kKa/El3K7UUVtEWrQUldqLVlnASWh/FyWbb7HW+2iptUKSe46cXHeiq1FqstRRdHOBXRRarbUFqCCqiLVZai1AFdqKL3RYeO0nHDS45nY0bVzOcYLak9DqMJSeEUZVqLVo2awPlq2GJ8klcmsa5xp5gtpo/HcZc1zXRyNpcxwIIr1FZ6d3SqS2YvUvnbVIR2mtDJATZwb6Zjw+KLJWtLZQ1okcByHDYanYDWhPmStan7V/ROjo8LTGOaZpBc43EFo3NaQdlN/Oi7klTwf75E20W54r9D59PLsVxJFtjXOH3gaAFbOM/8pO0BpES6Qc1j+OjbhRGyX7RaW1qRkTsTuxtF5uWjwHqFPhPcBo6WoBJfEB1EvGY7VxMtXZuFZ3gIHPPGPZUrjtE89OX+L/sT33EK7UUVtFFExMJXaotVtFFEAVWotVlEUQSbzg/HjPB+kf+k9C9agjxng/SP/SehIvUuIu3uxxYcN9/g2nCgPGT/QQ/ulO1NvCcPGL/AEEP8kq0Ta14MeyFlfiS7ni1FF7oi1aSkytG6axEEkbYqujL+XHyaW9QpVxTv/pLC4hnGRgsuqQ5jzyTvFpyHmoufOZUEfDI+0LIw+kcRGzi455ms+y61/VS5wJSS7sq23t27w5jm1vaexsV1jy0MTTZGGxEsBcH2ODbhvqAR8Vr+7TAQKjPcDmo0jq82eR0rpJQ9xqSC2nsotPidWZ484nCT2B3bkUSzsFq8e2BWlaSemnc3Pdll1gD3O2kNaTTzrNjkDuo0rQ5H2JFGLlhPKa9h2csEE+eqiLSb77yc+c12cyrh6hVi/uS8HcrKDWg/BqLUkDS77+NDsyLSBsopOPkIpxjyKEUJrn1rQvU44axKHYP9SGbE6XawuaKvLRU02DqrzpTLH4mYhjXyPNSGtFTQdSy8Ny9jbaC006qe3YV7w+Lkwkwnw5te26hoCCDta4HaClte6nW3s30KEKTX9nSuBTRrWieZxfHKHcWYnMDRmBmSRU7diy9bMBM50k0sQykDBJG36lpNZKGtK7CetM2CxbmwQzO4t18bXh8bLGuBFQQC45+v1LSa3Q3Rce17XN4yuVAW1ABbUCudBtS61qyVzF/yNLinF28l/AmkLzI8NFXEAc5/wAzWNpLTDIbQeW41NrTsHOeZL+M00XVJ5TqgNaBs27Bv3L1lxeQpaLVnlqNrKpq9Edp0TrFHo+DC3njXlt4ZFR1GuoTnsH9ln6X4UnRhvEMhkuF117iANlpbSrXArlOh8O9kLBJ5dDl9kE1DPUs21Zbb0+OG3U1b1/9NNxfNvZholoMms2vcmOibC6NsTQ+8lr7q0FAPJCWLV7oiiZ06caa2YrAXTqSm8ZMqIRRWWqLVYcHi1Fq90RagCuiLVZai1BJudQx4zwfpH/pPUr1qIPGWD9I79N6lIvUuIu3uxvYcN9/ZGx4TB4xf6GH+SVqJs4Sx4wf6GL+SV7U1teDHshbX4ku5XaptVlqLVpKSu1FqstU2oJwK7VFqsoiiCCl8QORAI5iAtbidWYH5llh+4S3s2LcWoIXE6cJ/kkzuM5Q3MVcTqQ2lY5HA8z8x5qhaHGaKkge1klG3Zgg1Bouj2pM1vxVcQxo/wDGyvrJqUqvralTp7cdGMLW4qTlsy1POHYWtA3q9jA2pNMt52DrXmCYObcBnsTNqBq8Mfj4oSKwxjj5t4taeSw/idTLmBCSMaI6xqToAjQ0EGKBbWN8gByMbHEua081G7l87adxs8M00D3utDiKCoa9oPIdTeCKL6s0npV0BB4svYcqtIy3mteqvsXzbwnYhkk0fFcWWM4yO+MGlSQ62p2gGvm9ihRTeJ3tPDAXvp7ZQKttkaDmM78qAHrW+1d1fLDx0w5eVrD9X7x60owYcuqRlTYevbQLoOr+OM0DXO8tvId5x/antTT0+MJVPu3i+8cow+0zrUWr3RTRegEpXagtVlEUQBVaotVtEUQBTaptVlqLUAV2qKKwhRagDc6jjxlg/SO/Tehe9SB4xwnpHfpvQkPqfFXb3Y49P/B9/ZGz4Rx4wf6GL90sAJp4Rh4e70UX7pZDU1teDHshdccSXc8URRWWoDVpKSu1TRWWotQGJVYi1W2otQQVWotVtqrxM7YmOkebWtFST+3WobwJSxeCMHTGkxhoi85u8lred271LnE87nPdI81c41J51nac00cRLdm1oFGN5gd56ysFrMrjsrTNecvLn60sFuQ7tqH04672bDDYu1ga0XPIJoN6+j+DDU4YDCB7x4TOGySOIo4ClWReZtx9qXOCnglbh2x47GgnEnlMhOyJpH1gMi74LqxFK9eawM2I1Gk3MkZLDLk10b2uFackjNwO5fMetMbYuNhDuMDJbA8ihdQgVI3GgX0TrrimHDTNeWN5BqT5Vn1wOaoyXy5pTG8a4u5y5587jVTF6EPVmPDiC00qabaepMepGOpK+Iny2hw/E3+oPYlWi22rUbvpUBFQL9vqNQtFvJwqJorrRUoNM6Rai1XWqLV6o84VlqiistRagCqiLVbaoIQBVai1W2qKIAqtRaraIogk2mpTfGOE9I79N6le9TP+4YT0jv03oSH1LiLt7sb+n/g+/sjZ8ITfDneij+BS3amjX9vhzvRR/ApctTW14MeyF1xxJdyq1ACttRYtBQVWoDVbYi1SBXai1WWotUAUyvDQXONGjMk7gue6x6xfSHBrA4RNdWwg8r7zluda9LPvEbGyGNvKc5rCQ53MDsoAlbEaYduaGdZGaS31zKT+nHcNrO3S++W8xy1oFS2zeNpJWRoPSrsNiI8Q2OGZ0Zua2drnMDhm11oIzBzWufIXHMknrWTh3U/ztSkYnVIOHjHsLTIzCSD6zAx0fsdcc/UUYDhuxP05r8QQMJI5rHYcNBbCwn/qtfSpt3128wXNGsBFc3OrkDsHWvckxA+8ebdTcCVySdV4XNJsaGtZc58rZbjdVreLtbbt+/X1LjYwT3E2xyOz3Mcf2Wfx7nUq4kc1TQ8+1bfDa1ysO0OG8OH7jNW09jdJ4FcnJaxWJp4NXcVuheQdzqAH2lNWr2hpWyB8sbYWtBIYC0502gglXYPXaM/9VrmGtKt5Q9gzW8g0lFIKskY4E0yPZQptb21u2pKeIurV62Gy4ltqi1XWqLE4FhVai1W2ItUAVFqi1W2qLUAVWqLVbai1SBVagtVtqCxQBstTm+MMJ6V36b0K3U9vh+F9I79NyEi9T4i7e7HHp/4Pv7I2WvjfDX+jj+BS9amTXoeGu9HH8Cl+1NLXgx7IXXHEl3K7UWqy1TatJQVUWFpDS8cBa155bqhrN5853ecrNxEzY2PkfkxjS9x5gOpc0ik+kYp00hJbeHhshDcgatDiMgBlkl95dfSjhHezZbW/1HjLcP2idKMxLL2VBBLXMO1rhuKzbVz3RGmRDpBzrwYpHFskgFGE7i0HcDlVdHA/wft1K20uPrQxe/8AZxc0fpS03FVn+UC8nDt+y3/5CvtRatWC5GfFoS9dnAWxtDW0BcaAAmuQz9SRI350TfwjMLJ4nNJ5URFPwn+6S5Nq8zd8aQ+tuFEzRiaCiqE1f7lYoTHojUueeNsrWxhjsxxjiKjnoAVRGnKekViXylGKxk8DUPxfNU+wD1KvjXHcms6h4oeT9FHmJ/dqxTqRi68pgePuyAD2Kx29WP8Aqyv61J/7I0MdTsq48zf3K2WCwtCC6gO4N/qs06sYxooIBTmDmrAxOFxUNbopGDnLKgDzhcOlNatNHSnB/tDZo7WB7BR/+43KnOP6piweNZMKsNedu8epcww+kyRyjXmWVh9JFtHNJaaVBG1are+nT0lqjNWtIz1WjOm2otS3orW8GjZ8v/YP3CZmPDgHNIcDsI2J5SrwqrGLFNSlOm8GjwWqLFY8gAkkADMkmgA5yqcJjGTNuic2RtaXNNRXmV20scGV4PDHAmxFittU2qcSCm1AarbUWoA2OqLfDsN6Q/kcpXvVMeHYb8Z/I5CRepcRdvdjiw4b7+yNhrwPDHejj+C0AamPXRvhbvRs+C0VqZW3Bj2QuuOJIqtWHpbSbMNE6WQ5DIAbXHc0LY2JU101YnxbojE5ljQRY4kGp2u5jkuq05Rg3BYs5oxjKaUnghR0xrVLLyZLdjhxYaOQDTK76x+C1mG0XiJ6cXHI+uwgUafXsXVdD6pQYdjRxbJZBtle0OcTvpXYFtxEBuA8wS6Hp7lrUerN8r2MdIROLYHQ8ssroSOLLQTIZBQRtb5T3dW3Zt3J21V1nuLcPKTTyYpHeURsax+6uzZktXwkaQP0hkbSRbFR9uV1xra7nFBsKXYJN9fXU189VjU5W1V7L03GpxVektpYHZbUWpW1Y1zbJbDiCGy7GyHY8bruZybJnhjXPd5LWlx8wFSn9OtCpHaQlqUpQlsyOc8IeJunjjypHGak/afSor5mhK/FjmBPX/T+tF7xukXSyPmceU9xeTzV3DmoMvUqY4nPAoCbiGtbvcTl615utN1KkpD6jDYgo8jY6rau/SsQG7YmUfI7q3N9Z7KrrjYwAAAAAAABsAG5YGrOgBhMO2PIyHlSO53c3mGxbaxPbSj9KGu9ii6rfVnpuRRaptV1iLFsxMhTags/4/srrEWIxxAR9ZtRA+6bCgMkzLovqv8Aw/Zd1bCkUOLSWuBa4ZFrsiF3EtWq05qvDix/uNpJTKZoAeOap3+ZLLmxU3tQ0YwoXmytmZyqOVbPQmsEkDuSatrQxnyT/RY2ndAS4GRrZSHMdmyVtaGm412HqWA40DusZedKPvpS5MZNRqLmh81r1gZ9B2Fr52UbGTmBvcepZmqGjjDG5poQWxPqNlS3P17ElzYKrGYqZ/GhwzbzNpkxo3NonrUtsjsOZZa1keXtb9loFAB7EwoVpV66fJGStTjSoNczdFqi1XWqLE6FBTai1XWqLUAbDVVvhuH/ABn8jlK96rt8Mw/4z+VyEj9R4i7e7HFhw33+DP1yHhbvwM+C0lq3+t7fCnfgZ8FpbUytn/ij2F1xxJdyu1FqttRatGJQVWqbVZaptUYkinrjqeMY0SR0biGjKuyQfYPXzFcvaxzHFjgWuBItO0U3Fd8tS7rVqYzGC9lI8Q0cmSmTvuv5/PtCXXdoqn3Q3m+2udj7Z7jkl9TTbWgp6+xb/Fa6yOwrsI8E0LWGYONzmAkljvVlVajSWjnwyGOVpjlbmWneOcHeOtYYNeah2jflzpRGc4YpaDNxjPBsy2RRgXPcHcwGz2Jx4PtEcdI7FvAsjIjiB+19Zw8wySPo3BOmkZDEKyPda0fyPMAKn1LueitFtw0McLPJY2lec73esrXY0due09yM15V2IbK3sutRaraItT7ESlNqLVbRTaoxAptRarrVFiMQKrUWq21FqnEDCx2j2TMMcrRIw/VPx6j1hcy1s1EdhWmaFxkg+sD5UdTv5x1rrNq8vhDgQ4BwIoQQCCOahWavQhVWu80Ua8qT03HCcLinOLWHNoaG0JytC7JoNp+jxVpWwUoKADdktPpPg2w8rw+KuH5XKYwVY4bwBXk+cJqbEGgBooAAAOoZLLaW0qU25Gi6uI1IpRKrUFqttRamWIvKbEFqttRRGJJm6st8Mg/GfyuUr3q2PC4Pxn8pQkvqHEXb5HFh+D7mdrYPCnfgZ8FqLV0TE6Kikdc9jXO2VNdyr7gQdEztXdK8jCCjhuKqlo5Tcsd4gWItT/3Ag6JvajuBB0Te1Wf8hHkcZJ8xBtUWroHcGDo29qO4MHRt7UZ+PIMk+YgWotT93Bg6Nvap7gwdG3tRn48iMlLmcw0zoCHFssmZdTyXjJzfwu3LneP4K8Qx/wDsSRysJ2uNjgN1wzB9S+k+4EHRt7UdwYOjb2rNVrUausominSq09FI41qhqQ3A1ke4SzuFpeBQMFa2t3586Zg1P3cGDo29qO4MHRt7VdC8p047MYlU7ac3jJiDapon3uDB0be1T3Ag6Nvau8/Hkc5J8xAoi1P3cCDo29qnuBB0be1GfjyDJPmINqi1P3cGDo29qnuBB0be1GfjyDJPmIFqLE/9wYOjb2o7gwdG3tRn48gyUuYgWKLV0DuBB0be1R3Bg6JvajPx5BkpcxAsUWroHcGDo29qO4MHRN7UZ+PIjJS5nP7EWLoHcCDo29qO4EHRt7UZ+PInJS5nPrFFi6F/p+DomdqP9PwdEztRn48gyT5ibq63wqD8Z/KUJ2g0NCxwc2NrXA1BFckLBc1lVkmkbrak6cWmf//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084" name="Picture 12" descr="http://idg.bg/test/cio/2012/12/3/5029-EasyCredit.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7975" y="1448135"/>
            <a:ext cx="2762250" cy="1866901"/>
          </a:xfrm>
          <a:prstGeom prst="rect">
            <a:avLst/>
          </a:prstGeom>
          <a:noFill/>
          <a:extLst>
            <a:ext uri="{909E8E84-426E-40DD-AFC4-6F175D3DCCD1}">
              <a14:hiddenFill xmlns:a14="http://schemas.microsoft.com/office/drawing/2010/main">
                <a:solidFill>
                  <a:srgbClr val="FFFFFF"/>
                </a:solidFill>
              </a14:hiddenFill>
            </a:ext>
          </a:extLst>
        </p:spPr>
      </p:pic>
      <p:sp>
        <p:nvSpPr>
          <p:cNvPr id="6" name="AutoShape 14" descr="data:image/jpeg;base64,/9j/4AAQSkZJRgABAQAAAQABAAD/2wCEAAkGBhQSEBQUExQWFRQWFxcXFRgXGB0ZGBwXGBYVFBoXGhUcGyYfGhwjGhcVIC8gIycpLCwsGB4xNTAqNSYrLCkBCQoKDgwOGg8PGiwkHyQuKSksKSwpKSwsLCkpLCwsKSksKSksKSkpKSwsKSwpLCksKSwsLCksKSwsLCwpLCwsLP/AABEIAKQBNAMBIgACEQEDEQH/xAAcAAAABwEBAAAAAAAAAAAAAAAAAgMEBQYHAQj/xABJEAABAwIDBAYHAwkGBgMBAAABAgMRACEEEjEFBkFRBxMiMmFxQoGRobHB0RRSghUjQ1NicpKy8BYzY3PS4SU0NaKz8YOTwiT/xAAZAQADAQEBAAAAAAAAAAAAAAAAAQIDBAX/xAAqEQACAgEDBAEEAgMBAAAAAAAAAQIRIQMSUQQTMUEiFDJhobHwUnGBI//aAAwDAQACEQMRAD8AIGzQKKPmohUa9M4gpTXCKNFCgMBYoUcGu5qAwJxXYo+ahNMMBRXctHBowoASy1yKXJrlACQFdy0qE0YIpAIAV2KWyUbJQAiE0Ail8ldyUAIZK51dOOropRQA3KaKRTkt0UooAblNcil8lcKKAEYrkUtkrhRQMSoUfJXMlAUcrtGyUMlOkFBKEUYpoBNFCoLFCK7Fdiigo5FCK7Fdiigod7FbnENfvg+y/wABSPRyer2tiEaSl0fwuJUPnT7dpucU34Sfcah9z8bO3Co+mt4e0K+lcus/l/w6NNfE2MUK6FjnXKxRvbMmKKIEU8RglK7qVHySaZ4laW3upWoJcicpsYifhXdaPPphuroBnzpRKKUSKY6G5ZrnVU7IoH1UANeqroapyFDkK6FDwoAQDVdDVOAoV3MOQoAb9TXOqpxnHhQzUAIhqjBqlAaMlVACXVV0M/16qVzUaaBYEQzRuppQKrppDwIlqilulyKLloARKKKU08RgVq0Qo+STTlvd19X6MjzgfE0tyGotkQU1zLVgRui8fujzVPwFLt7lK9JwDyBPxIqXqRRS05MqxTQirmjcpvitR8oH1pw3ukwNQpXmr6VPeiWtGRQyigEitHb3fw40aSfO9OEYBtOjaB+EfSl31wPsv2zN2NnrX3EKVwMCb8pp43u1iD+jI8yB860QCOEV0Goesy1opFDb3LfOuRP4vpNOW9xF+k4n1AmrmVRrbztTdzaLae84geawPnU96Q1pRRWBuUgKguKNgbADWfPlSrW6LH3lqixvF/GBUps3aaHVuJkFSVEAi8o1B98VJhoD0QOPL11Hcm/ZooQ4KXt7YDbbYLSVZs0cVGINQ7exHlaNOH8JHxrR3Me2jvOIT5qA+dM3t6MMnV9v1HN/LNXHWcVTM5acZZK5u/sN1p4OONlKUhWscvM+NUTdtotbVw8nVwGfBZUJ99aVtHfjDKZdShalKLa8sNrAJg2zFIGtUDGkIx2COhCcMT4G/wAiKTk5ytiaUVSNnBoUTNQqLN0rQWsZ3vM7ac8En3ISK2YzWDb67VDO2H1qGYAqBgxqEjj66b8GT8omGnCNLU4RijxFQeE3jYX6eU8l29+h9tSyLiQZHu9tSpyRLimPUvA0pA5UzSKUSojSuiOvyZdp+h0ECuhukg+BE+6nCIOhrZTi/Zm4teUFDYowa8aWbYJNgT5VbWN1WhE51eZ+golNRGoNlNDNGRhidL+VX5rYrKdG0+u9Om2ANAB5CsnrcI0WjyUFrYzqtEK9lOmt2Hj6MeZFXY21t52+NNntrMo7zrY/Gke6al6zKWnErA3UdzAdmI1zW8o191Om9z1cXAPIE1K/2iw/BzN+6FK1nkKaP75MpE5XDcAdiJJUE2k8yNanuyY9kUcRuijitR8gBTlvdhkcCfXTM74AgkNH1rHymmTu+bpICG2xImTnVpHIDnScpMfxRYUbEZGjafWJ+NOUMJTolI8gKqx3ieKZkA20QOMfeJpkvbWJW8W+tIAQVWypMyOITU22PdFYL1FFWsDUgeZA95qivKWUgqWo92ZWs8R42poWB1jgKUkZBqJHHmakrfWC8vbaYR3nmx+IH3Cmzm8+GT+kk3MBKiba2i1VZwCBe0p8OIpuzgwvERcpykEydZR6Q8vjQlfslza8ItTm9zIEhLiuPdA+JFMXd+xMBk+anEgcOKQagzsV46NLPq+tKI3UxKlD82QIOpA4cpqkuWTKUvSJQ77LKZCEAx+0r6VH4vfPEQIKUyU3CLiTFgomfXSiNycQRcoH4p+ApZO4LhiXUSI4KOhmhJCk5uiPG8uIOrqvVlTblZNMsXtV1QMuuHX9Io8OQIFWdG4Q1U6b/dT9TS6dw2eKnD6wPlRgbUqKQly9+Xif5jXFrE24iNB7KvyNycMOCj5rPypwjdTCj9ED5kn50YQ1F1RlzTiwuUqI7PorUmxmeymBw1NLPqBSZE8yST8TVj2nsJC9o9XdCCEDKiB6Plzqeb3Jww1So+az8qlU8htawZbvG8cMhC0BBkjVIgZp0HqF6X2VtDrGUKJgqEmLXnwrVTuphSAFMoXGmftC3nanTOxmUCEstpA0hCfpR7sIxpUzJme04lIzGc44kae6mu9ZybQUYIyKbSD+4hv61tIyIt2E+sCsY3sUVhL0ghbr0Echl+UVcXlIhwUbaNnSZANCk8AoKabJ4oQfakV2oZupqhU156312avEbTxOSDlWZkxbMRavQwrzvtfb4Z2jiSpJUFLULESO2q99aqXgzX3IYY/YbbaVTnkC2a18wHKDxp1szDFClobUe8Ak5iI0GotqeRqVw29WHXYryzwWI9+lPm8G0s5kZZscyDF7EE5dedYNGm7ki9mbdePeCSJWJMjuqi5SNb/dipPD7wtKMGUmxNpF5jtJnkeANMHd2lpH5l8ouogKSDdUE9rW9V7aG7eMSc13PFBvA0tY8/bRkFRouz8Q0p9orIW3IChPZvA4H51fVOYFjVWHR5lM/Ga8w/ZVJUUkKB4iCOfCrJsPdzGOQpvDuLTmR2g3wBM9ogaWqk6CSdG4L6QdnosH0Ej7iVH3hMVDYTpJU6oJSEJUSoBOVSjYniSBoJ9cVRMP0dbScUmWlJTnJJUtIhMi8AjhNaLszouaZcDnXOKUCo2Skd4EePA1eWZU8DV/eTFKWlPW5ZUR2QhOg55VVG7f3ieZwynlKWvLlsXCAc1uH0FXZG5rFic6iJIlUa66Cl17pYVScq2UrTyXKhbSRNU6BJ3llA2Y6XUlajJJbgK7US2lUXJtel8Q0YXGmXQACZJHAX4WrQGsFh2hCUNIAjgkRFh7Bah+V8On9I2PL/aluiC08FOw2GUR3VHsp4KPCjL2G8rLDJs4lRkAdkOBXE3sDarSvejDD9IPUD9KZYjfzCo1UfcPianuRXsrtYqhn/Zx0z2AAZ1UPgJoDc1wqSSpIgEcVEz6hyoquk/Dej2j4KB+E1H43pcabVlKYMTBzTH8Ipd2JXbssCN1LAFzlonlHjVebY/4ypiex1R5Zu6hWt+NNm+lRToPVNk/gjX94iofeveZeGx6cQgEqUwgkCPTQAYsRwrKephNcnT0+mnJp8P+DT0busixCjHNR4eUUqnYjMz1aZ0JifjWZbJ3zxuKQVJlICo18B90AVG7b3mxrbXWKUIzEXk6GPvz7qruN+EYuFOmzZBg2k+ggeoUFY5pHpoHrHwFY/u9insUwHFOxKlCABHZMcQfjTDaDGIb6snEEhxYAAGWBmA1GtvKjdLgT2r2bQrb7A/SJPlJ+Apu5vVhx6Z9ST86zZGye0oKWpUEalR1A4Zqh9r7Hb6vT9LlPPKVEa66U/n+A3RNVd37wyeJ9qR8TUfiuk1hIOntn4A1TdmbLZaK0oECx703gjWfAUXaWzA424EIKllQym54jQ6cKVT5HujwWdrpXbcJDQCiBMAKNuelJ4vpJcR6AFp0GnrXfQ1E7N2GsJby4dUhEKhsi+VOpi5mnqt38QVGGFwUEaAXmeJtrRslyG9ekR6elV5xQShDlzrlAT/FeuYzfHG2iTPAKVynggU72buVi0soQWrpUTOdMRJ0v40/VuNiVZbNpgzdfgRqEnnTWkuWJ6j4KSxvXjjiJSElaTfNcjKY1Ub+zjVvVvLiVD++WP3cgH8k0ZjoveDqnOtbGeZFyNQbWHKneI3US1AdxKUki3YPzVVVGCtmb3SZU8XvBiUoV1mLdMkAFJgiL++lmcSqAlbi1nvStRJvzvUBtB0IeKUqzpzAEgQFSJzCRrEUZO0E5LzoNTe6r8Lm4/hNeXLq5qTpYK2ckovABTwXmMiDE9mw1ij72NJbweEbHeUXnPDKpQSPgKZrxjZCMoWqMyXCDqYMEX8jERY0ba+LQ+G4JKW0IQCdeyJidACkgwffXXDrYeWjPs53Gv7uOZsHhzzab/kFCq5urt9aMI0jqyoJGVJCgOyNNfCKFa97TebNIuSVF0rzVtLZKsRjXlASlLhziYJBPo8OetelFV5swu8CGMQ/nCiFK1EWiZ1866JeDNfdgWe2GwmJbWmVtCVZu6VnOZ00i9TGK2M0cOQyvLDhCVJgqAzq9IdrhxNEw29uGV+ky/vAj36U9KGHh+jX5EH4GawLtkHuVjXXi4lTqoQhKr5Tcn9qDHhIozm+xaXkfag80qFwRIMTxHjUrh93GmiS0C2VCDBkEDQQrT1VB7a3JU6vOl1MwBCkwLAAXE3gUx+x6jfTDHtFSgdIKTPuq17qdKmGbBayvLkgpypEDgqZVbgay9G5+IzEZUm2oUI+vOpTY24T5fbKi2kZ06qJ4+ApxBpemaa90ztCIwzl9My0J4gcCar+2+lrEgBTYGVWYQlSTBTHpZb60vh+glfZz4pIiT2UE6mdSRU030LM5AhWIcIBUbJSO8QTqfCm1ZOVTRTsFv1j8UhSm1ixIOZatAkKkQb6i1Otm4vFugKcdEKSFICZmDIvmn3VetkdFGGw6SlLjpBJKpKR3gARZPhUvg9xsM2kAJUQBAlZ0HC1JaUfZTnK8GRu4bEqdaQcQoB1ZSClI7IE+F9NalndhDqO044Vd0qzEK74TOsAxWoo3Wwoj8ykwZEyb3vc+NK/YcMgdxkDxCfnR2o8C3vkxnA7vMhx2VLX1a2w3mWTIIuSNFcakcZu+24RLWaArL2SYUcsaW/9Vqv23DI0UyPIp+VEVvHhx+k9iVfSrUUid35M12Hu+4GmgWHAsZ83YVxKo9WmlOsdum+4hwJYVKkgAkAaeZtV6/tXhzopStRIQqLTMEiknd72RPZcIAnQf6qdBaogGt1MQTOQJlKRdQ9GZ086ru/+7614nDNylKlNBEkkpzCQPE1eGd+ELBKWXB+/lTPGYk1UekDbU/ZnwiFJKhlmR2VfejjI4Vhr/adfRv8A9Ul7tfod7nbkOIaUOtR357qtYFqlMb0Zofa6t15UST2UgGSZ4k1F7rb6uqZJ6tCe1+0eHiRNOXt9sSnOpfVJaGikpJXEi8G2k2mtI1SMNSbTdkvsno7Yw7YbQt3KCVXKdTrfLTv+xOGIAUlSgNMyyYvNoiKruD3uceSVodUUyQOylOljaDaoZO/bjrrzKVvBbWbMSoBJgxbLcedUqMpzrNGjtbs4caNA+ZKviaWTsdhOjLY/CPpVFXjHJIK1HzWo8+ZppiVnKozpPOdOc1QOVKzR8zKOLSf4RRVbYYFuubvaM4+tZ2kRoBoNEiiFZk3+A4eVHsTk6s0A7x4b9cg+UnTyBpJ3erDp9JR1jK2s6fhrP8OvspvzGvJShHxpQgkixPt5Un5GpNxsuKt+WOCXVcJCABPmVCk3d+mxcNLPrQP/ANVT2MCs5iEKN7WOltLU6VsZ0izazpok8/KgIttE2/0hgCzJ0JusRYcwDJ8BVa3i3nVi2kL6kFKCTlClZlA2MwNIkx5U7Xu2+VghlUQZtGqTzPOKjcRsVxGHcWlmGxZU27MwTGvsFc3UK3V4oek5NZ5KZtXEhSyohKCYMXiBoB8YmajnlHPKVC+WUayLmRwEXEGrBjd3nnytCAhSkFIWAtKldoCHCkagAiSkazaoLB4dSFKBBJzZBBsYVBgkeHHQXNeco7VZtk63iFoBLZVdKgIBBgmOWnM21ilsGHQnNfKSkSTICoIjKNJjja1F2gpTds0qCgkg6iITci0f+6ME9RmaBzO5hISAUECVFebw7I9ap5ULMRUSje20pSEqUolIi10/hhVhM25zQqA+2xPayeABV65zVyl2go9OOnsnyPwrzRgNmh1xxRa6yFiTIsLyIka16UxSobWf2VfA15u2FttLK3EqSslagRlAOgjnXty+0wT+QttHZzSQn8yUjrEZvzarIynNcDTSm+IxOFU0G8xTEkQnSMxESJiY48TVlTtxsRmzokwMyCLm8TETFKnE4dfeLZ/egfGsMGl8lHwu8PVNdla8+UACVABUkcyCIjhXWd+8QnvZFjxTB9qYq3vbs4Vy/VJ80GP5TUbitxsOe6Vp9cj3jypjtDBvfw3PUifBVv5aOOkVyey0geaifhRmtyJJh22l03i3jHCnjHR236Tqz5ADhHjVK/QXEl2OmrFKCB+ZBIAICCTrGpo7vSjjCGyHYz5u62kXCsuhvUnul0V4Nwqzl0qTBHaAt5RVub6KcDCQULIToM5Gpk6a3qqZlKObRQtg7+4p1TgcfWrKQEx2dZPDWnrW8jpAlazYXK1H161oGD6P8C1JQwASZJKlEk8zepBndnCp0Yb/AIZ+NXHCyQ4PdaeDLHMV1pbC5I6wZrm/ZURefL2U+LqSjJlMRERIgcK05GzGk6NNj8A+lLpZSNEgeoU3kcY7TLMOggrhJ9GAAYi/ACPhUVvRgcY51PUNvWc7eQKHZtrpa3vrahQmkxqNGdYTZLwQIZXOZZMpI1Uog+wilDsDEKCh1ShIgTA4HxrQaFP8htxRSVbvYgn+7AsBdQ4euoXfrYi28CgriUuk6zYgK18xWoVF7w7BTi2eqWopEgymJ0I4+dZ6kd0WkdHTzWnqRk/TKjuvuW59mQS4gZpNpOpnw51Kv7ghxpSFOxm1ITceQJirHs3AhllDQJIQkJBOpjnTqnCNJInValJsqmyuj5thvIl1ZGYqkgTJ1rmE6NMK2t1wdYVuklZKhx1AtYVbKFUopEPJEDdViZIUT4qNLq2AwRBRPmTyjnyFSAoUxDJOwmBo0j2fWlU7PaGjaP4R9KcUKKATTh0jRKR6h9KUAFChRQwU22jtJthsuOqyoTEmCdTAsL605qu9ICf+G4iOCQdY0WnjRQhntnfPCu4VQadkqOSyFTfURHIH21TsLvUmUpcSsKBKZCjmVOhKIhRRA70WJqJ2A2VseKXCfVqfiaR2s0QQpJFuGYiSdSTPKuDq4180/GBw1JLyONs7Y617rkN5MkIW4Cc6iiTYqkJEmZI1jWojaeMHVqDoUs5kqS6oJJyxJSDc5gSs96NLUU4xRQptQMK18AdYPOfhUBtF+8HKJm4uBM8J1j31xr51Ropt4Ym9tnMVAjNJ7JMZrfeJ8BwMeFcxOKTmFjJjNeBE6R/WlRBTJATJOlvGTEc6UTiog8bz4nQX5RXZ2l6KZI4kBKj2iAbiD8jceVCk2sSCLgHxKZoVG1iyeptpKhh08m1/ymvN2ynVBKiGVOALuRHBMR769GbbVGFfPJpz+RVed939tNtBSV5pKyZAkaAc/CvQn4MV9wljccoqSfsyk5VhXpAwE5YkJHtpH8tqWA3lyi4uSTcEelbjVlTvKxb85HmlSb8eFDE7ZZUhUOIJKTAm8+E/KsklZTeC0bodEuFfwjD63HwpaJIQsJFiRA7M8ONW3CdGWER6T6v3nlEeyKdbgf8ATML/AJY/mVViArVxVkp4IVrczCJ0aHrUo/OnKN3cONGUez61IxUHvptZeGwTjrRAWnLBIkXUAbcaqhSlStksxgm0d1CU+IAFOAayDE7/AOME/nk//Wn/AE02Tv8AYtRI+0qm2iEixKRY5PH30sszerBKzaJrtYti98sUJH2lznqPLgKaL3qxJS7/AP0PEhskdoiNNL+NCtilrRirN0rhrEsTtJd5cdMay4o/Oos40kgyonxUYmSNJuacVKTpC1NeOnHczfy6BqR7aSXtBtOriB5qSPnWAJVEEe8T8damtiYjDuqCHmwFHurFp0sQbDz8a0lpSRz6fX6c3WTX3NtsJ7zzQPi4n60kveTDDV9r+MfWsm2w2GFLLfbBUCoHvAZQmx4wBMVHbK3kbfByykiZB8pseNYSbR2RnuNl/tbhP16PaY0m5iB7aI5vjhQYLmhjuK+lZoMSQgQe+spPkEhXvJHspritphJIiTrpRb8gp5po1D+3GFzZQtRMx/dqj2xSC+kLDCY60wSJCLSDB1PMGszYxqisJkQY4Dwo6cUUtqE2zuW8lq8KdurJ7nz2/i/2aKrpHw8WQ6fDKkfFVIq6SWuDLpvAkoHCfveFZrhcepaoE84H/qnqnFZUZgRB1vJ71ze3KlHIamo4q0uC6r6T0g/8uv1rHyBpJXSer0cNPm59EGs6x+JIPpceJ4Eiq/vK+VZIJjtiRJuMpHvMeupbouLk/wBnpXY20evYQ7ly5ptMxBjX1GntV3o8P/DcP+78zVjrV+RQbcVZyhXaFBZyKhN9Ws2zsUP8JXug/Kpuaid7UzgMUP8ABc/lNAGJ7tbeQ051C7BYUUqP3jHZVwvAitJwu9LSsMUvoCMyVIC0oSpBhIMkcCJBg63rBXcCl1SiHUpygd+QCIM9rnp2dTTxpaW4SVQoXSRJBieB0mSfH3Vxa82m0io1tRzGbTPXGLpVc3GXtEpJi0aG0azTDaausOYCDfTjfmTM0MS9BzZArU3uJkk2HHTwpINKcUU2tx5Dj/RvWUYJU/BfnIRkIQoKWkKFxlCovlF5SefCl2mfzfcgEdpWXugHXmZBOvqpiW+rcGe8Qbcb86lMPtteuqQCCkDnwnkRqbVpPdWB2LYXd9C05k4htKT3QqyoFpIBFCopezlKMoQcviRrx5f7aUKW2f8An+kOz1PvIuMHiT/gu/yKryqvDOKJKUKInUAkV6m3uXGAxR/wHf5DXn7YO2WmmylSwk5lGL/Su2fgxh9xXvycvqyqYKSBkOYKM8UjLBA43m9EwoVnTMxPGdKuw3iY/Wj3+HhSWO2yyUrSFpJMgD16aVipO/Bo3hm4bgf9Mwn+UPiqrDVf3E/6ZhP8lHwqeBrpfkxXgNULvjsZeKwbjLZSFKywVEgWUDeBNTVR+3NuN4RkvPEhsFIJAkjMYBgXiaQmrVGd4vo2eAUtxxtKUgqMKNgBM93hVZTstpIU8h/O0ISVBp0pTBTqvqwJsPaKvu2ulXZxZdbLy0laVonqlGCpJExxrKHd5SzglYNvEpU245LktLSUp1EKmCFwkkRI0qVKPkmWk5YJV3ZKMUhRZdWrIkJJQ0rx4kawZpvh9lOQtKGH1KUiCMtwDYE+eXy1ppsTehWEZWhL8B3tJKQpJBFp0voLeFMFbwPFSlJxLmYwLKUJSB2RM8BmimtXTTCXTznSZaHMPiVH/lHBYm5A0idfV7ag8fiFsKyOIyL72UkEwSdY00PjUarbJnt4p69zdRMe2mbuKQpWZTqiPvFJKpEHifKqjrwWUZz6NzVS/ke4fbxWVEgAA8Dr7fKrEjYWLv2EiLklQECCq3iL+UVRVKbSo5VqKTeSm+biIm1dVikn9Ivl3Rp7aa6nAn0EL8F1f2Vigqy2eV3QTNjFvVbkrxs2we62IQqUpwwIMkqdIGhUTqBYA+yqq6hKSApS5IkQBpRA+0O9nnjEfM1k9ZS9HRDplHwjQ1nFJaQB9mz51kQSUZQ2DM/emY9VM/tGLUVyjBqKF9UolWqsubsnNcARf41XOvY+x3CyA/4alof6aRwCcGvNnUpuAVDNJkj0RlBgmdTas3qJemadpFrTtjFpXlCMECLanXSAc3h8KYjf15DpaU1hiJ7WULIuMxvnvr7qglfZFHsNqAT3pUbgwBrpcinOKawzAQosqJUJHbIg8qjvK0mmX2bVo1/cnBIxWDOIKUIVLiYQjgkA6kk1Xd3N8M6lqeaZUEqaSB1d+2rKbk6xVOwPSGWWy00HkN3OVLxAlVidONL7KWhRZW2gICpXlKirtIMJv4Rx8fCdJayVujNaLdZPQzeyMOQCGWzIkHKNOHCg1sttKz+bbykSmEJEQQCNL6g1g7PTdjm0hADMJkCUE25TmpYdNuPLa1jqQUlAH5vgrPOp8BRvT9Fdtr2egUJAEAAAaAW9gFdqpdGO8TuNwPXPkFZcWmwAEAIIEDzNW2tjIFChQoGCo7eJM4PE/wCS7/41VIRTTazc4d4c21j/ALTSYLyed93mA+06ChKhmT2TYd0ix4G+tQ7myc7gQhC1KIICTMzEwLybCKY/ll1hYLThFhNhBjmONL7N3kxIeC2ynrBcKKEmNbi1teFcmppvfusuC+JJYjZy8Okh1IbcBMAXKRcZSNJtm1PlUUMTBUoQYvrAMEAkjU8LeNOcfj3Vy48pKlFQNxBUf3ANIJmfCofGNFJvY6ARpBsazjC27Kx4C4glUHLc6RyEiKfHZ6W20udYIUpSU/eEATnRyMxIPPSo1WJNj6SdD5aU46vOFLiBIzRGvgOE38K2axQ2OmGzHZcZ1vnN59dCmX2RKrhUDlF/X40Kml/UQeo99VRs7F/5Ln8teV3QZ4616X2ztUu4F1vqlLdcajIUnJJSJTmEEDXjWUYHdHGIbCSwZlR56ma3lqKhxg07M/Sk2tx5eVOer/O+OdXxNTL20wCRIzAxB5gxTdzHqWCMzcm8gjU8DfTy40RvyDfo9I7lCNnYT/Ib/lmpxJrENib5LZwL61OJBOHSy2mywFoGRER+ypQObiRerZufv+ktpQ44HEtsMZ1pTJ61WYLScogAdkfhNPuKydjRok1Tely+ynR/iM/+RNT+L3iZR1fazZ1hEpuEzPaUZGVNtap3SZjOtYQhtebO4hJSkgps4lZUUi8pA56FVEpqgUWzFd4xwGubQX4H50xxGBXLnZUboiEnlettwHRqht0PJxqM+k9XwBkdkuag+FROI3uDKE4VpwFbK30lWQyArODCsxzWNoA1mawhZs/yzNNuYFacNgyUKEtLJkEfpVUXZOAOYq5JAiOKmVq92X31fcZvs+6kw6yodWhtKVLSe6ZCrqELN5UNdKicXjX1smENuFS1KhEFYUEFs2SomCFgg6H1Vo4ujJTyUnaCLNRxQPiaIcP+ZzclqBt+ymrRgtmlrGYcSIQlLg65KmcwEygBwkTwkWPCnDO7rxWkNobV23MSE3LZQltDgRI10gAcbVN1g1pFMfHZRaO9PtpMCyo9XlVqx27mNxD7aSyQ48pwobiAkhRzCT4hWt+yak8J0Y45sqWrCOg8AhaONyAkg+ryqrJeCtbXwKg40IJlsGw4RNRWLRC1eZj21dNspU3iC251jQKO2op7QSBcBcR3gQY1uNarzeDcWgKQ0pSUwpawkkBUnU6TAFqnwOORTCsIOHKXVZE9YgzEwSysi2tyIqNJCEdlapVZSYi0gifcal3dnuusHKhSlLdaypCTMFDoHDU291OcPuG844pruuNpJdz90GQAgGbnlz4UWh03giG15lrVESlE+pTYmpPeZBKGIk9gaX5/UVLbv7CwuJcDK1qbV1CkrygFRWFFSSAdbZSfARWitdFHWEL61tKQlAQlIWR2RcmVyZV2orLMqklZrPTem9raMMa2bft5kkgdWMhOZREgVOs4dbOEbculaF6EQbrUPeLeVaQz0WKbcWXMV1vVnMEFEABQIJBzyMsn1ctaX2p0ZhbbiPtE5S2sKCJkKKlADtaCKqW5uqIXizGH9kvKuGXNbdhXHSpBjdbFdQuWHB1im0tSkjOrMrsieNbZsncQPN5jiCYIywgCCADPe1uanGNgFtDYU+pYbdzpPVgELEiPI39tUt2cEt37IToZwrjWAW04koWh9aVpUIUk5WzBrQJqn7ExpZG0iClTgxa8oUciVKLTJjw4+yrDsnbCMQ3nTaCoKEg5SlRSZI8p8jXRuV0YbXQ/oVW9s75tsYlhoQoOd4giwVZMXve58BViziY/r21MdSMvAOLDUji0y2sc0qH/AGmljRVRB8qu0JI8l/khzELIbCezreONLYLc91xClJWgFK8hBJBm/hEU92bjksvPZiAJPuURFd2fvS0hZkOFJWVGADYq8TrFc05S3Olg1iviIObjvAwtxAMCJJPy5Xq4r6F3sSGnUPIHWJGbsmEECSSeMmYAqFx+/DTuIKg26EWEADNlH4tYq+7K6T22igJbdfQ8jOhtoAraIJSULBIEwJsaIyr7gcJN3Rne+PRqdnu4dtTwc6/iEkZe2E6TfWrPjugZ9GQIfbWnNclJSQNTmHpTYeukt/t4hj30r6txgYZCCUugBUqdBmyjaKtGzemRt1pSnmFpDdnHEXbJJMBI1ki8G+tJTi7NJ6cqRiG1dnBl5bSiApClJUBJAIUREkXtFCld7MYh3HYhxsyhbqlJPME2NCqokvze9B/XKB8VerSaB3iJ/TruZ75+tdOIZAklPmRNFVhmDchEHwA+OteY+p5R6P0/5ITEbGw61hQhN7gaK8xmnXlFJq3YYKic4E6JCTA8u1PvqdTszDpMlCPEGI9xtS6cJhuDLI04q/1VS6tcifTFYRugiCA/YxbIeE/teM1ZNz2DgAvq1gqXAUopvA0AEkRc+NzTr7HhOLIn9l1QvXE7NwqjIbXHg8fjFP6qL9k/TteixM73KA7QbWfICoY4ofblYvKlS1IyQYypsAMo8gf4jzpIbLw/BLif/ln4igdmtzq6ecLB+VH1MeQ7LXonGd5V2ltrxOWJ8u1bj7arGJ2AwHVPNMIKilcoWpRbzKBhYBkgg3FOk7MZOq3k6XkH4UBspHBx72fOaa6iK9i7LfopLm4WIJ7KkGwmTx4+jpM0bDblYlK0lXVlEjMAuCUgiROWrunApH6Rf8H+9H/Jo/Wq59w1f1a5I+nfBV9vbLxryloaT1WGJlDPWylIgCAVSQLaA1Z9znl4ZlDbmGQSkqPWB4GypBGUJnLFoJNKjZw4O+1KvpQ+zH9Z7jQ+qTBaLROJ2mjr2ngmC2HIGaRmcVmKtNQSv+I1MDe0HWf69VUz7Or7/uNH+yn73upLqFyPs/gfY7ZrT2IU6pwZFBAU0tJUlRSsrkwoXJUfdyvJrZwrjPUKSnqzaAISCZ7UzrfWoFOEXzEa60FNLA4H8VN66F2iX2Y3hWS0RqEwVZp7QSEg3Mfepq2wynG4h9SFKDvUhARGXsCc65XIUDI8gKjFh0KQkIEGSVTpAsNOJPupbKsAWnyIo7y9MO0N93d0cKw866vOV9a51X5wR1RsJGpJvy1q9YbedtACAFgAcBIHrmqchKz6Kh5x9aOWlRoataz9MT078jvft0YppCWF5H1rIzmQcobcJGt9PfUru/i2VYNhLjinFJQhKlLlBJAgSJuBMVW3MJmKSQZSZB5WI58ifbRGtnZRbNE6ZrXv96qWt/ontvkvjGPabbytHKkHuidf6402d2glRSQtYAWowCRYpNyNdbwDVSLSvH+vXXC2eMijvMFpIfbx4rDlQbTPXvqW5lAPbypykqPOIg+BpbdjY35lwPmFZ1Ap/ZAESBqYOo51XcdssOFLmUl1uS2qSCD7b+RoYjEOFRUQ7JjuQBAQhIJ8bcqzlqJtYGtGrkmWh3dnA9kqSeyBlnPA1IjlXEYRgTD6gJJiFcar7ClZZOYef+wpwgK4E++p+HA1FolmNnNBS1falKCiDlVMJgRCeQpZzCNEf8x/XtqDObXN7/lXcqvvH30fH+sdMWx+5WCdjP1ZImIATr+6QT666x0e4KxSGvC2b2yqmuRfMn21yFczTx/Wx0yTZ3Tw6NFspPg2gH/ak8RsFREIxbQ/CNPUqmCkK8aIUrqHCHH7Y90+Sub+buOISt8vMqbOUKShRUswoZRfUSfVFG3NHV7Jf6x3IHFudQjWVpSAorHqAA86fbdwLjoaRBKS6lSzySiVaeJtUXhMG8GUt9UslLy18EpgrzDU8QT7q3jKMY0Zz3SZzD9D63EJWcU0MyQqDMiRMHxvQqfHXHVKQeRVJ9sUKffF2jNDt13WRMxpNtYvTdzajpP94oRpBihQpqEeDRylyEO2Hp/vFe2nLe8DyUznJ4XvYUKFOWnF+hQnLk7/AGnfF84ta6R9K67vLiCB+cIkcLVyhS7UOEVvlyJI3jxAuHVTpczRkbXdt21H8Rj2A12hTcIr0TGcr8g/LjsWWRPEKV9aTVt1+f75z+I/WhQoUI8FSnLkTG03f1i/41fWu/lJ39Yvl3j9aFCq2rgjc+QhxqzqtR/EfrR04xY9JXtNChUtI0g2SOAxK1E9tY8lEfOrVg2QpvMcxIH31x6+1QoV52viWDrh4I5W8brU5IA8ZPhqTNEb3xxBPeT/AAihQqo6cXG6BvI7b3qfykkpOmqRTxreV45JKe1rbx4V2hXPKEeDQsmAXnHap+vApUmDPtI+FChXNEmXkCGhIHgK4pMG3h76FChjYHBRVMiPK401jWu0KEIKE0UJoUKkYUC9FKIn2wdNaFCptoAj2EQ6O2Mw5EmNOEG1OFWiBAGgvzPM0KFaKT5JaOZz86OlUDQHzoUKpTlfkbiqOqxcHup05efjXWnZ1Sn+vXXKFbRnK/Jk4x4OkzwH9RRVCNI9grtClKcuRqK4E0LMUKFCsdz5HtXB/9k="/>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092" name="Picture 20" descr="http://www.plovdivutre.bg/images/articles/2012/10/139251/865c0c0b4ab0e063e5caa3387c1a874158a589dd22b6ea7db88e8271389fb6e7.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8500" y="1313791"/>
            <a:ext cx="3479800" cy="2287988"/>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bwMode="gray">
          <a:xfrm>
            <a:off x="262392" y="1291626"/>
            <a:ext cx="8683625" cy="3302162"/>
          </a:xfrm>
          <a:prstGeom prst="rect">
            <a:avLst/>
          </a:prstGeom>
          <a:solidFill>
            <a:schemeClr val="bg1">
              <a:alpha val="94000"/>
            </a:schemeClr>
          </a:solidFill>
          <a:ln w="6350" algn="ctr">
            <a:noFill/>
            <a:miter lim="800000"/>
            <a:headEnd/>
            <a:tailEnd/>
          </a:ln>
        </p:spPr>
        <p:txBody>
          <a:bodyPr lIns="90000" tIns="72000" rIns="90000" bIns="72000" rtlCol="0" anchor="t"/>
          <a:lstStyle/>
          <a:p>
            <a:pPr>
              <a:spcBef>
                <a:spcPts val="1200"/>
              </a:spcBef>
            </a:pPr>
            <a:endParaRPr lang="bg-BG" b="1" u="sng" dirty="0" smtClean="0"/>
          </a:p>
          <a:p>
            <a:pPr lvl="1">
              <a:spcBef>
                <a:spcPts val="600"/>
              </a:spcBef>
              <a:buNone/>
            </a:pPr>
            <a:r>
              <a:rPr lang="bg-BG" dirty="0" smtClean="0"/>
              <a:t>	</a:t>
            </a:r>
            <a:endParaRPr lang="bg-BG" dirty="0" smtClean="0"/>
          </a:p>
          <a:p>
            <a:pPr lvl="1">
              <a:spcBef>
                <a:spcPts val="600"/>
              </a:spcBef>
              <a:buNone/>
            </a:pPr>
            <a:endParaRPr lang="bg-BG" dirty="0"/>
          </a:p>
          <a:p>
            <a:pPr>
              <a:spcBef>
                <a:spcPts val="600"/>
              </a:spcBef>
            </a:pPr>
            <a:r>
              <a:rPr lang="bg-BG" dirty="0"/>
              <a:t> </a:t>
            </a:r>
            <a:r>
              <a:rPr lang="bg-BG" dirty="0" smtClean="0"/>
              <a:t>        </a:t>
            </a:r>
            <a:endParaRPr lang="bg-BG" dirty="0"/>
          </a:p>
        </p:txBody>
      </p:sp>
      <p:sp>
        <p:nvSpPr>
          <p:cNvPr id="10" name="Oval 9"/>
          <p:cNvSpPr/>
          <p:nvPr/>
        </p:nvSpPr>
        <p:spPr bwMode="gray">
          <a:xfrm>
            <a:off x="263537" y="1983261"/>
            <a:ext cx="508001" cy="469900"/>
          </a:xfrm>
          <a:prstGeom prst="ellipse">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2400" b="1" i="0" u="none" strike="noStrike" kern="0" cap="none" spc="0" normalizeH="0" baseline="0" noProof="0" dirty="0" smtClean="0">
                <a:ln>
                  <a:noFill/>
                </a:ln>
                <a:solidFill>
                  <a:schemeClr val="bg1"/>
                </a:solidFill>
                <a:effectLst/>
                <a:uLnTx/>
                <a:uFillTx/>
                <a:ea typeface="Arial Unicode MS" pitchFamily="34" charset="-128"/>
                <a:cs typeface="Arial Unicode MS" pitchFamily="34" charset="-128"/>
              </a:rPr>
              <a:t>1</a:t>
            </a:r>
            <a:r>
              <a:rPr kumimoji="0" lang="bg-BG" sz="2400" b="1" i="0" u="none" strike="noStrike" kern="0" cap="none" spc="0" normalizeH="0" baseline="0" noProof="0" dirty="0" smtClean="0">
                <a:ln>
                  <a:noFill/>
                </a:ln>
                <a:solidFill>
                  <a:schemeClr val="bg1"/>
                </a:solidFill>
                <a:effectLst/>
                <a:uLnTx/>
                <a:uFillTx/>
                <a:ea typeface="Arial Unicode MS" pitchFamily="34" charset="-128"/>
                <a:cs typeface="Arial Unicode MS" pitchFamily="34" charset="-128"/>
              </a:rPr>
              <a:t> </a:t>
            </a:r>
            <a:endParaRPr kumimoji="0" lang="en-US" sz="2400" b="1" i="0" u="none" strike="noStrike" kern="0" cap="none" spc="0" normalizeH="0" baseline="0" noProof="0" dirty="0" smtClean="0">
              <a:ln>
                <a:noFill/>
              </a:ln>
              <a:solidFill>
                <a:schemeClr val="bg1"/>
              </a:solidFill>
              <a:effectLst/>
              <a:uLnTx/>
              <a:uFillTx/>
              <a:ea typeface="Arial Unicode MS" pitchFamily="34" charset="-128"/>
              <a:cs typeface="Arial Unicode MS" pitchFamily="34" charset="-128"/>
            </a:endParaRPr>
          </a:p>
        </p:txBody>
      </p:sp>
      <p:sp>
        <p:nvSpPr>
          <p:cNvPr id="13" name="Oval 12"/>
          <p:cNvSpPr/>
          <p:nvPr/>
        </p:nvSpPr>
        <p:spPr bwMode="gray">
          <a:xfrm>
            <a:off x="257899" y="3379147"/>
            <a:ext cx="508001" cy="469900"/>
          </a:xfrm>
          <a:prstGeom prst="ellipse">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lang="bg-BG" sz="2400" b="1" kern="0" dirty="0" smtClean="0">
                <a:solidFill>
                  <a:schemeClr val="bg1"/>
                </a:solidFill>
                <a:ea typeface="Arial Unicode MS" pitchFamily="34" charset="-128"/>
                <a:cs typeface="Arial Unicode MS" pitchFamily="34" charset="-128"/>
              </a:rPr>
              <a:t>3</a:t>
            </a:r>
            <a:r>
              <a:rPr kumimoji="0" lang="bg-BG" sz="2400" b="1" i="0" u="none" strike="noStrike" kern="0" cap="none" spc="0" normalizeH="0" baseline="0" noProof="0" dirty="0" smtClean="0">
                <a:ln>
                  <a:noFill/>
                </a:ln>
                <a:solidFill>
                  <a:schemeClr val="bg1"/>
                </a:solidFill>
                <a:effectLst/>
                <a:uLnTx/>
                <a:uFillTx/>
                <a:ea typeface="Arial Unicode MS" pitchFamily="34" charset="-128"/>
                <a:cs typeface="Arial Unicode MS" pitchFamily="34" charset="-128"/>
              </a:rPr>
              <a:t> </a:t>
            </a:r>
            <a:endParaRPr kumimoji="0" lang="en-US" sz="2400" b="1" i="0" u="none" strike="noStrike" kern="0" cap="none" spc="0" normalizeH="0" baseline="0" noProof="0" dirty="0" smtClean="0">
              <a:ln>
                <a:noFill/>
              </a:ln>
              <a:solidFill>
                <a:schemeClr val="bg1"/>
              </a:solidFill>
              <a:effectLst/>
              <a:uLnTx/>
              <a:uFillTx/>
              <a:ea typeface="Arial Unicode MS" pitchFamily="34" charset="-128"/>
              <a:cs typeface="Arial Unicode MS" pitchFamily="34" charset="-128"/>
            </a:endParaRPr>
          </a:p>
        </p:txBody>
      </p:sp>
      <p:sp>
        <p:nvSpPr>
          <p:cNvPr id="14" name="Rectangle 13"/>
          <p:cNvSpPr/>
          <p:nvPr/>
        </p:nvSpPr>
        <p:spPr bwMode="gray">
          <a:xfrm>
            <a:off x="803096" y="3378861"/>
            <a:ext cx="8504680" cy="459784"/>
          </a:xfrm>
          <a:prstGeom prst="rect">
            <a:avLst/>
          </a:prstGeom>
          <a:noFill/>
          <a:ln w="6350" algn="ctr">
            <a:noFill/>
            <a:miter lim="800000"/>
            <a:headEnd/>
            <a:tailEnd/>
          </a:ln>
        </p:spPr>
        <p:txBody>
          <a:bodyPr lIns="90000" tIns="72000" rIns="90000" bIns="72000" rtlCol="0" anchor="t"/>
          <a:lstStyle/>
          <a:p>
            <a:pPr>
              <a:spcBef>
                <a:spcPts val="1200"/>
              </a:spcBef>
            </a:pPr>
            <a:r>
              <a:rPr lang="bg-BG" kern="0" dirty="0" smtClean="0">
                <a:ea typeface="Arial Unicode MS" pitchFamily="34" charset="-128"/>
                <a:cs typeface="Arial Unicode MS" pitchFamily="34" charset="-128"/>
              </a:rPr>
              <a:t>Отбелязва </a:t>
            </a:r>
            <a:r>
              <a:rPr lang="bg-BG" kern="0" dirty="0">
                <a:ea typeface="Arial Unicode MS" pitchFamily="34" charset="-128"/>
                <a:cs typeface="Arial Unicode MS" pitchFamily="34" charset="-128"/>
              </a:rPr>
              <a:t>учебната година за студента като успешна.</a:t>
            </a:r>
            <a:endParaRPr lang="bg-BG" b="1" u="sng" dirty="0" smtClean="0"/>
          </a:p>
        </p:txBody>
      </p:sp>
      <p:sp>
        <p:nvSpPr>
          <p:cNvPr id="15" name="Rectangle 14"/>
          <p:cNvSpPr/>
          <p:nvPr/>
        </p:nvSpPr>
        <p:spPr bwMode="gray">
          <a:xfrm>
            <a:off x="730594" y="2715131"/>
            <a:ext cx="8188127" cy="459784"/>
          </a:xfrm>
          <a:prstGeom prst="rect">
            <a:avLst/>
          </a:prstGeom>
          <a:noFill/>
          <a:ln w="6350" algn="ctr">
            <a:noFill/>
            <a:miter lim="800000"/>
            <a:headEnd/>
            <a:tailEnd/>
          </a:ln>
        </p:spPr>
        <p:txBody>
          <a:bodyPr lIns="90000" tIns="72000" rIns="90000" bIns="72000" rtlCol="0" anchor="t"/>
          <a:lstStyle/>
          <a:p>
            <a:pPr>
              <a:spcBef>
                <a:spcPts val="1200"/>
              </a:spcBef>
            </a:pPr>
            <a:r>
              <a:rPr lang="bg-BG" dirty="0"/>
              <a:t> За всички записани курсове се взимат техните кредити и</a:t>
            </a:r>
            <a:r>
              <a:rPr lang="en-US" dirty="0"/>
              <a:t> </a:t>
            </a:r>
            <a:r>
              <a:rPr lang="bg-BG" dirty="0"/>
              <a:t>се акумулират </a:t>
            </a:r>
            <a:endParaRPr lang="bg-BG" b="1" u="sng" dirty="0" smtClean="0"/>
          </a:p>
        </p:txBody>
      </p:sp>
      <p:sp>
        <p:nvSpPr>
          <p:cNvPr id="17" name="Oval 16"/>
          <p:cNvSpPr/>
          <p:nvPr/>
        </p:nvSpPr>
        <p:spPr bwMode="gray">
          <a:xfrm>
            <a:off x="262163" y="2695693"/>
            <a:ext cx="508001" cy="469900"/>
          </a:xfrm>
          <a:prstGeom prst="ellipse">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lang="bg-BG" sz="2400" b="1" kern="0" dirty="0">
                <a:solidFill>
                  <a:schemeClr val="bg1"/>
                </a:solidFill>
                <a:ea typeface="Arial Unicode MS" pitchFamily="34" charset="-128"/>
                <a:cs typeface="Arial Unicode MS" pitchFamily="34" charset="-128"/>
              </a:rPr>
              <a:t>2</a:t>
            </a:r>
            <a:r>
              <a:rPr kumimoji="0" lang="bg-BG" sz="2400" b="1" i="0" u="none" strike="noStrike" kern="0" cap="none" spc="0" normalizeH="0" baseline="0" noProof="0" dirty="0" smtClean="0">
                <a:ln>
                  <a:noFill/>
                </a:ln>
                <a:solidFill>
                  <a:schemeClr val="bg1"/>
                </a:solidFill>
                <a:effectLst/>
                <a:uLnTx/>
                <a:uFillTx/>
                <a:ea typeface="Arial Unicode MS" pitchFamily="34" charset="-128"/>
                <a:cs typeface="Arial Unicode MS" pitchFamily="34" charset="-128"/>
              </a:rPr>
              <a:t> </a:t>
            </a:r>
            <a:endParaRPr kumimoji="0" lang="en-US" sz="2400" b="1" i="0" u="none" strike="noStrike" kern="0" cap="none" spc="0" normalizeH="0" baseline="0" noProof="0" dirty="0" smtClean="0">
              <a:ln>
                <a:noFill/>
              </a:ln>
              <a:solidFill>
                <a:schemeClr val="bg1"/>
              </a:solidFill>
              <a:effectLst/>
              <a:uLnTx/>
              <a:uFillTx/>
              <a:ea typeface="Arial Unicode MS" pitchFamily="34" charset="-128"/>
              <a:cs typeface="Arial Unicode MS" pitchFamily="34" charset="-128"/>
            </a:endParaRPr>
          </a:p>
        </p:txBody>
      </p:sp>
      <p:sp>
        <p:nvSpPr>
          <p:cNvPr id="4" name="Rectangle 3"/>
          <p:cNvSpPr/>
          <p:nvPr/>
        </p:nvSpPr>
        <p:spPr>
          <a:xfrm>
            <a:off x="720962" y="2037633"/>
            <a:ext cx="8077048" cy="369332"/>
          </a:xfrm>
          <a:prstGeom prst="rect">
            <a:avLst/>
          </a:prstGeom>
        </p:spPr>
        <p:txBody>
          <a:bodyPr wrap="square">
            <a:spAutoFit/>
          </a:bodyPr>
          <a:lstStyle/>
          <a:p>
            <a:r>
              <a:rPr lang="bg-BG" dirty="0"/>
              <a:t> Извлича всички курсове записани от даден студент</a:t>
            </a:r>
            <a:endParaRPr lang="en-US" dirty="0"/>
          </a:p>
        </p:txBody>
      </p:sp>
      <p:sp>
        <p:nvSpPr>
          <p:cNvPr id="7" name="Rectangle 6"/>
          <p:cNvSpPr/>
          <p:nvPr/>
        </p:nvSpPr>
        <p:spPr>
          <a:xfrm>
            <a:off x="262163" y="1354270"/>
            <a:ext cx="3232808" cy="369332"/>
          </a:xfrm>
          <a:prstGeom prst="rect">
            <a:avLst/>
          </a:prstGeom>
        </p:spPr>
        <p:txBody>
          <a:bodyPr wrap="none">
            <a:spAutoFit/>
          </a:bodyPr>
          <a:lstStyle/>
          <a:p>
            <a:pPr>
              <a:spcBef>
                <a:spcPts val="1200"/>
              </a:spcBef>
            </a:pPr>
            <a:r>
              <a:rPr lang="bg-BG" b="1" u="sng" dirty="0"/>
              <a:t>РАБОТА НА ПРОГРАМАТА:</a:t>
            </a:r>
          </a:p>
        </p:txBody>
      </p:sp>
    </p:spTree>
    <p:extLst>
      <p:ext uri="{BB962C8B-B14F-4D97-AF65-F5344CB8AC3E}">
        <p14:creationId xmlns:p14="http://schemas.microsoft.com/office/powerpoint/2010/main" val="418142359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084"/>
                                        </p:tgtEl>
                                        <p:attrNameLst>
                                          <p:attrName>style.visibility</p:attrName>
                                        </p:attrNameLst>
                                      </p:cBhvr>
                                      <p:to>
                                        <p:strVal val="visible"/>
                                      </p:to>
                                    </p:set>
                                    <p:animEffect transition="in" filter="randombar(horizontal)">
                                      <p:cBhvr>
                                        <p:cTn id="7" dur="500"/>
                                        <p:tgtEl>
                                          <p:spTgt spid="308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092"/>
                                        </p:tgtEl>
                                        <p:attrNameLst>
                                          <p:attrName>style.visibility</p:attrName>
                                        </p:attrNameLst>
                                      </p:cBhvr>
                                      <p:to>
                                        <p:strVal val="visible"/>
                                      </p:to>
                                    </p:set>
                                    <p:animEffect transition="in" filter="randombar(horizontal)">
                                      <p:cBhvr>
                                        <p:cTn id="12" dur="500"/>
                                        <p:tgtEl>
                                          <p:spTgt spid="3092"/>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076"/>
                                        </p:tgtEl>
                                        <p:attrNameLst>
                                          <p:attrName>style.visibility</p:attrName>
                                        </p:attrNameLst>
                                      </p:cBhvr>
                                      <p:to>
                                        <p:strVal val="visible"/>
                                      </p:to>
                                    </p:set>
                                    <p:animEffect transition="in" filter="randombar(horizontal)">
                                      <p:cBhvr>
                                        <p:cTn id="17" dur="500"/>
                                        <p:tgtEl>
                                          <p:spTgt spid="307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Effect transition="in" filter="fade">
                                      <p:cBhvr>
                                        <p:cTn id="33" dur="500"/>
                                        <p:tgtEl>
                                          <p:spTgt spid="10"/>
                                        </p:tgtEl>
                                      </p:cBhvr>
                                    </p:animEffect>
                                  </p:childTnLst>
                                </p:cTn>
                              </p:par>
                            </p:childTnLst>
                          </p:cTn>
                        </p:par>
                        <p:par>
                          <p:cTn id="34" fill="hold">
                            <p:stCondLst>
                              <p:cond delay="500"/>
                            </p:stCondLst>
                            <p:childTnLst>
                              <p:par>
                                <p:cTn id="35" presetID="22" presetClass="entr" presetSubtype="8" fill="hold" grpId="0" nodeType="after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wipe(left)">
                                      <p:cBhvr>
                                        <p:cTn id="37" dur="500"/>
                                        <p:tgtEl>
                                          <p:spTgt spid="4"/>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p:cTn id="42" dur="500" fill="hold"/>
                                        <p:tgtEl>
                                          <p:spTgt spid="17"/>
                                        </p:tgtEl>
                                        <p:attrNameLst>
                                          <p:attrName>ppt_w</p:attrName>
                                        </p:attrNameLst>
                                      </p:cBhvr>
                                      <p:tavLst>
                                        <p:tav tm="0">
                                          <p:val>
                                            <p:fltVal val="0"/>
                                          </p:val>
                                        </p:tav>
                                        <p:tav tm="100000">
                                          <p:val>
                                            <p:strVal val="#ppt_w"/>
                                          </p:val>
                                        </p:tav>
                                      </p:tavLst>
                                    </p:anim>
                                    <p:anim calcmode="lin" valueType="num">
                                      <p:cBhvr>
                                        <p:cTn id="43" dur="500" fill="hold"/>
                                        <p:tgtEl>
                                          <p:spTgt spid="17"/>
                                        </p:tgtEl>
                                        <p:attrNameLst>
                                          <p:attrName>ppt_h</p:attrName>
                                        </p:attrNameLst>
                                      </p:cBhvr>
                                      <p:tavLst>
                                        <p:tav tm="0">
                                          <p:val>
                                            <p:fltVal val="0"/>
                                          </p:val>
                                        </p:tav>
                                        <p:tav tm="100000">
                                          <p:val>
                                            <p:strVal val="#ppt_h"/>
                                          </p:val>
                                        </p:tav>
                                      </p:tavLst>
                                    </p:anim>
                                    <p:animEffect transition="in" filter="fade">
                                      <p:cBhvr>
                                        <p:cTn id="44" dur="500"/>
                                        <p:tgtEl>
                                          <p:spTgt spid="17"/>
                                        </p:tgtEl>
                                      </p:cBhvr>
                                    </p:animEffect>
                                  </p:childTnLst>
                                </p:cTn>
                              </p:par>
                            </p:childTnLst>
                          </p:cTn>
                        </p:par>
                        <p:par>
                          <p:cTn id="45" fill="hold">
                            <p:stCondLst>
                              <p:cond delay="500"/>
                            </p:stCondLst>
                            <p:childTnLst>
                              <p:par>
                                <p:cTn id="46" presetID="22" presetClass="entr" presetSubtype="8"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left)">
                                      <p:cBhvr>
                                        <p:cTn id="48" dur="500"/>
                                        <p:tgtEl>
                                          <p:spTgt spid="15"/>
                                        </p:tgtEl>
                                      </p:cBhvr>
                                    </p:animEffect>
                                  </p:childTnLst>
                                </p:cTn>
                              </p:par>
                            </p:childTnLst>
                          </p:cTn>
                        </p:par>
                      </p:childTnLst>
                    </p:cTn>
                  </p:par>
                  <p:par>
                    <p:cTn id="49" fill="hold">
                      <p:stCondLst>
                        <p:cond delay="indefinite"/>
                      </p:stCondLst>
                      <p:childTnLst>
                        <p:par>
                          <p:cTn id="50" fill="hold">
                            <p:stCondLst>
                              <p:cond delay="0"/>
                            </p:stCondLst>
                            <p:childTnLst>
                              <p:par>
                                <p:cTn id="51" presetID="53" presetClass="entr" presetSubtype="16" fill="hold" grpId="0" nodeType="clickEffect">
                                  <p:stCondLst>
                                    <p:cond delay="0"/>
                                  </p:stCondLst>
                                  <p:childTnLst>
                                    <p:set>
                                      <p:cBhvr>
                                        <p:cTn id="52" dur="1" fill="hold">
                                          <p:stCondLst>
                                            <p:cond delay="0"/>
                                          </p:stCondLst>
                                        </p:cTn>
                                        <p:tgtEl>
                                          <p:spTgt spid="13"/>
                                        </p:tgtEl>
                                        <p:attrNameLst>
                                          <p:attrName>style.visibility</p:attrName>
                                        </p:attrNameLst>
                                      </p:cBhvr>
                                      <p:to>
                                        <p:strVal val="visible"/>
                                      </p:to>
                                    </p:set>
                                    <p:anim calcmode="lin" valueType="num">
                                      <p:cBhvr>
                                        <p:cTn id="53" dur="500" fill="hold"/>
                                        <p:tgtEl>
                                          <p:spTgt spid="13"/>
                                        </p:tgtEl>
                                        <p:attrNameLst>
                                          <p:attrName>ppt_w</p:attrName>
                                        </p:attrNameLst>
                                      </p:cBhvr>
                                      <p:tavLst>
                                        <p:tav tm="0">
                                          <p:val>
                                            <p:fltVal val="0"/>
                                          </p:val>
                                        </p:tav>
                                        <p:tav tm="100000">
                                          <p:val>
                                            <p:strVal val="#ppt_w"/>
                                          </p:val>
                                        </p:tav>
                                      </p:tavLst>
                                    </p:anim>
                                    <p:anim calcmode="lin" valueType="num">
                                      <p:cBhvr>
                                        <p:cTn id="54" dur="500" fill="hold"/>
                                        <p:tgtEl>
                                          <p:spTgt spid="13"/>
                                        </p:tgtEl>
                                        <p:attrNameLst>
                                          <p:attrName>ppt_h</p:attrName>
                                        </p:attrNameLst>
                                      </p:cBhvr>
                                      <p:tavLst>
                                        <p:tav tm="0">
                                          <p:val>
                                            <p:fltVal val="0"/>
                                          </p:val>
                                        </p:tav>
                                        <p:tav tm="100000">
                                          <p:val>
                                            <p:strVal val="#ppt_h"/>
                                          </p:val>
                                        </p:tav>
                                      </p:tavLst>
                                    </p:anim>
                                    <p:animEffect transition="in" filter="fade">
                                      <p:cBhvr>
                                        <p:cTn id="55" dur="500"/>
                                        <p:tgtEl>
                                          <p:spTgt spid="13"/>
                                        </p:tgtEl>
                                      </p:cBhvr>
                                    </p:animEffect>
                                  </p:childTnLst>
                                </p:cTn>
                              </p:par>
                            </p:childTnLst>
                          </p:cTn>
                        </p:par>
                        <p:par>
                          <p:cTn id="56" fill="hold">
                            <p:stCondLst>
                              <p:cond delay="500"/>
                            </p:stCondLst>
                            <p:childTnLst>
                              <p:par>
                                <p:cTn id="57" presetID="22" presetClass="entr" presetSubtype="8"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wipe(left)">
                                      <p:cBhvr>
                                        <p:cTn id="5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3" grpId="0" animBg="1"/>
      <p:bldP spid="14" grpId="0"/>
      <p:bldP spid="15" grpId="0"/>
      <p:bldP spid="17" grpId="0" animBg="1"/>
      <p:bldP spid="4"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JDBC</a:t>
            </a:r>
            <a:br>
              <a:rPr lang="en-US" dirty="0" smtClean="0"/>
            </a:br>
            <a:r>
              <a:rPr lang="bg-BG" sz="2000" b="0" dirty="0" smtClean="0"/>
              <a:t>Решението</a:t>
            </a:r>
            <a:r>
              <a:rPr lang="en-US" sz="2000" b="0" dirty="0"/>
              <a:t>.</a:t>
            </a:r>
          </a:p>
        </p:txBody>
      </p:sp>
      <p:sp>
        <p:nvSpPr>
          <p:cNvPr id="3" name="Rectangle 2"/>
          <p:cNvSpPr/>
          <p:nvPr/>
        </p:nvSpPr>
        <p:spPr>
          <a:xfrm>
            <a:off x="323850" y="1294478"/>
            <a:ext cx="8286750" cy="1631216"/>
          </a:xfrm>
          <a:prstGeom prst="rect">
            <a:avLst/>
          </a:prstGeom>
        </p:spPr>
        <p:txBody>
          <a:bodyPr wrap="square">
            <a:spAutoFit/>
          </a:bodyPr>
          <a:lstStyle/>
          <a:p>
            <a:pPr lvl="0"/>
            <a:r>
              <a:rPr lang="bg-BG" sz="2000" b="1" dirty="0"/>
              <a:t>Транзакционност</a:t>
            </a:r>
            <a:endParaRPr lang="en-US" sz="2000" b="1" dirty="0"/>
          </a:p>
          <a:p>
            <a:pPr marL="800100" lvl="1" indent="-342900">
              <a:buFont typeface="Wingdings" pitchFamily="2" charset="2"/>
              <a:buChar char="q"/>
            </a:pPr>
            <a:r>
              <a:rPr lang="bg-BG" sz="2000" dirty="0"/>
              <a:t>Транзакцията е блок от код, който съдържа една или повече </a:t>
            </a:r>
            <a:r>
              <a:rPr lang="en-US" sz="2000" dirty="0"/>
              <a:t>SQL </a:t>
            </a:r>
            <a:r>
              <a:rPr lang="bg-BG" sz="2000" dirty="0"/>
              <a:t>заявки</a:t>
            </a:r>
            <a:r>
              <a:rPr lang="en-US" sz="2000" dirty="0"/>
              <a:t>.</a:t>
            </a:r>
          </a:p>
          <a:p>
            <a:pPr marL="800100" lvl="1" indent="-342900">
              <a:buFont typeface="Wingdings" pitchFamily="2" charset="2"/>
              <a:buChar char="q"/>
            </a:pPr>
            <a:r>
              <a:rPr lang="bg-BG" sz="2000" dirty="0"/>
              <a:t>Транзакцията е атомарна операция и всички заявки в нея или се изпълняват или нито една от тях не се изпълнява.</a:t>
            </a:r>
            <a:endParaRPr lang="en-US" sz="2000" dirty="0"/>
          </a:p>
        </p:txBody>
      </p:sp>
    </p:spTree>
    <p:extLst>
      <p:ext uri="{BB962C8B-B14F-4D97-AF65-F5344CB8AC3E}">
        <p14:creationId xmlns:p14="http://schemas.microsoft.com/office/powerpoint/2010/main" val="39820823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1000"/>
                                        <p:tgtEl>
                                          <p:spTgt spid="3">
                                            <p:txEl>
                                              <p:pRg st="0" end="0"/>
                                            </p:txEl>
                                          </p:spTgt>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1000"/>
                                        <p:tgtEl>
                                          <p:spTgt spid="3">
                                            <p:txEl>
                                              <p:pRg st="1" end="1"/>
                                            </p:txEl>
                                          </p:spTgt>
                                        </p:tgtEl>
                                      </p:cBhvr>
                                    </p:animEffect>
                                  </p:childTnLst>
                                </p:cTn>
                              </p:par>
                            </p:childTnLst>
                          </p:cTn>
                        </p:par>
                        <p:par>
                          <p:cTn id="12" fill="hold">
                            <p:stCondLst>
                              <p:cond delay="2000"/>
                            </p:stCondLst>
                            <p:childTnLst>
                              <p:par>
                                <p:cTn id="13" presetID="22" presetClass="entr" presetSubtype="8"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left)">
                                      <p:cBhvr>
                                        <p:cTn id="15"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74" y="336700"/>
            <a:ext cx="8496000" cy="756000"/>
          </a:xfrm>
        </p:spPr>
        <p:txBody>
          <a:bodyPr/>
          <a:lstStyle/>
          <a:p>
            <a:r>
              <a:rPr lang="en-US" dirty="0"/>
              <a:t>JDBC</a:t>
            </a:r>
            <a:br>
              <a:rPr lang="en-US" dirty="0"/>
            </a:br>
            <a:r>
              <a:rPr lang="bg-BG" sz="2000" b="0" dirty="0" smtClean="0"/>
              <a:t>Решението</a:t>
            </a:r>
            <a:r>
              <a:rPr lang="en-US" sz="2000" b="0" dirty="0"/>
              <a:t>.</a:t>
            </a:r>
            <a:endParaRPr lang="en-US" sz="2000" dirty="0"/>
          </a:p>
        </p:txBody>
      </p:sp>
      <p:sp>
        <p:nvSpPr>
          <p:cNvPr id="5" name="Rectangle 4"/>
          <p:cNvSpPr/>
          <p:nvPr/>
        </p:nvSpPr>
        <p:spPr>
          <a:xfrm>
            <a:off x="177799" y="1250951"/>
            <a:ext cx="8743951" cy="5355312"/>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lvl="0"/>
            <a:r>
              <a:rPr lang="en-US" b="1" dirty="0">
                <a:solidFill>
                  <a:srgbClr val="7F0055"/>
                </a:solidFill>
                <a:latin typeface="Consolas"/>
              </a:rPr>
              <a:t>try</a:t>
            </a:r>
            <a:r>
              <a:rPr lang="en-US" b="1" dirty="0">
                <a:solidFill>
                  <a:srgbClr val="000000"/>
                </a:solidFill>
                <a:latin typeface="Consolas"/>
              </a:rPr>
              <a:t> </a:t>
            </a:r>
            <a:r>
              <a:rPr lang="en-US" b="1" dirty="0" smtClean="0">
                <a:solidFill>
                  <a:srgbClr val="000000"/>
                </a:solidFill>
                <a:latin typeface="Consolas"/>
              </a:rPr>
              <a:t>{</a:t>
            </a:r>
          </a:p>
          <a:p>
            <a:r>
              <a:rPr lang="en-US" b="1" dirty="0">
                <a:solidFill>
                  <a:srgbClr val="7F0055"/>
                </a:solidFill>
                <a:latin typeface="Consolas"/>
              </a:rPr>
              <a:t> </a:t>
            </a:r>
            <a:r>
              <a:rPr lang="en-US" b="1" dirty="0" smtClean="0">
                <a:solidFill>
                  <a:srgbClr val="7F0055"/>
                </a:solidFill>
                <a:latin typeface="Consolas"/>
              </a:rPr>
              <a:t>   </a:t>
            </a:r>
            <a:r>
              <a:rPr lang="en-US" b="1" dirty="0" err="1" smtClean="0">
                <a:solidFill>
                  <a:srgbClr val="7F0055"/>
                </a:solidFill>
                <a:latin typeface="Consolas"/>
              </a:rPr>
              <a:t>int</a:t>
            </a:r>
            <a:r>
              <a:rPr lang="en-US" b="1" dirty="0" smtClean="0">
                <a:solidFill>
                  <a:srgbClr val="000000"/>
                </a:solidFill>
                <a:latin typeface="Consolas"/>
              </a:rPr>
              <a:t> </a:t>
            </a:r>
            <a:r>
              <a:rPr lang="en-US" dirty="0" err="1" smtClean="0">
                <a:solidFill>
                  <a:srgbClr val="000000"/>
                </a:solidFill>
                <a:latin typeface="Consolas"/>
              </a:rPr>
              <a:t>studentCredits</a:t>
            </a:r>
            <a:r>
              <a:rPr lang="en-US" dirty="0" smtClean="0">
                <a:solidFill>
                  <a:srgbClr val="000000"/>
                </a:solidFill>
                <a:latin typeface="Consolas"/>
              </a:rPr>
              <a:t> = </a:t>
            </a:r>
            <a:r>
              <a:rPr lang="en-US" dirty="0" err="1">
                <a:solidFill>
                  <a:srgbClr val="000000"/>
                </a:solidFill>
                <a:latin typeface="Consolas"/>
              </a:rPr>
              <a:t>getCurrentCredits</a:t>
            </a:r>
            <a:r>
              <a:rPr lang="en-US" dirty="0">
                <a:solidFill>
                  <a:srgbClr val="000000"/>
                </a:solidFill>
                <a:latin typeface="Consolas"/>
              </a:rPr>
              <a:t>(</a:t>
            </a:r>
            <a:r>
              <a:rPr lang="en-US" dirty="0" err="1">
                <a:solidFill>
                  <a:srgbClr val="000000"/>
                </a:solidFill>
                <a:latin typeface="Consolas"/>
              </a:rPr>
              <a:t>studentFn</a:t>
            </a:r>
            <a:r>
              <a:rPr lang="en-US" dirty="0" smtClean="0">
                <a:solidFill>
                  <a:srgbClr val="000000"/>
                </a:solidFill>
                <a:latin typeface="Consolas"/>
              </a:rPr>
              <a:t>);</a:t>
            </a:r>
            <a:endParaRPr lang="en-US" dirty="0" smtClean="0">
              <a:solidFill>
                <a:srgbClr val="0000C0"/>
              </a:solidFill>
              <a:latin typeface="Consolas"/>
            </a:endParaRPr>
          </a:p>
          <a:p>
            <a:pPr lvl="1">
              <a:buNone/>
            </a:pPr>
            <a:r>
              <a:rPr lang="en-US" dirty="0" err="1" smtClean="0">
                <a:solidFill>
                  <a:srgbClr val="0000C0"/>
                </a:solidFill>
                <a:latin typeface="Consolas"/>
              </a:rPr>
              <a:t>dbConnection</a:t>
            </a:r>
            <a:r>
              <a:rPr lang="en-US" dirty="0" err="1" smtClean="0">
                <a:solidFill>
                  <a:srgbClr val="000000"/>
                </a:solidFill>
                <a:latin typeface="Consolas"/>
              </a:rPr>
              <a:t>.setAutoCommit</a:t>
            </a:r>
            <a:r>
              <a:rPr lang="en-US" dirty="0" smtClean="0">
                <a:solidFill>
                  <a:srgbClr val="000000"/>
                </a:solidFill>
                <a:latin typeface="Consolas"/>
              </a:rPr>
              <a:t>(</a:t>
            </a:r>
            <a:r>
              <a:rPr lang="en-US" b="1" dirty="0" smtClean="0">
                <a:solidFill>
                  <a:srgbClr val="7F0055"/>
                </a:solidFill>
                <a:latin typeface="Consolas"/>
              </a:rPr>
              <a:t>false</a:t>
            </a:r>
            <a:r>
              <a:rPr lang="en-US" b="1" dirty="0">
                <a:solidFill>
                  <a:srgbClr val="000000"/>
                </a:solidFill>
                <a:latin typeface="Consolas"/>
              </a:rPr>
              <a:t>);  </a:t>
            </a:r>
            <a:r>
              <a:rPr lang="en-US" b="1" dirty="0">
                <a:solidFill>
                  <a:srgbClr val="3F7F5F"/>
                </a:solidFill>
                <a:latin typeface="Consolas"/>
              </a:rPr>
              <a:t>// </a:t>
            </a:r>
            <a:r>
              <a:rPr lang="bg-BG" b="1" u="sng" dirty="0">
                <a:solidFill>
                  <a:srgbClr val="3F7F5F"/>
                </a:solidFill>
                <a:latin typeface="Consolas"/>
              </a:rPr>
              <a:t>стартираме </a:t>
            </a:r>
            <a:r>
              <a:rPr lang="bg-BG" b="1" u="sng" dirty="0" smtClean="0">
                <a:solidFill>
                  <a:srgbClr val="3F7F5F"/>
                </a:solidFill>
                <a:latin typeface="Consolas"/>
              </a:rPr>
              <a:t>транзакцията</a:t>
            </a:r>
            <a:endParaRPr lang="bg-BG" b="1" u="sng" dirty="0">
              <a:solidFill>
                <a:srgbClr val="3F7F5F"/>
              </a:solidFill>
              <a:latin typeface="Consolas"/>
            </a:endParaRPr>
          </a:p>
          <a:p>
            <a:pPr lvl="1">
              <a:buNone/>
            </a:pPr>
            <a:r>
              <a:rPr lang="en-US" dirty="0" err="1" smtClean="0">
                <a:solidFill>
                  <a:srgbClr val="000000"/>
                </a:solidFill>
                <a:latin typeface="Consolas"/>
              </a:rPr>
              <a:t>ResultSet</a:t>
            </a:r>
            <a:r>
              <a:rPr lang="en-US" dirty="0" smtClean="0">
                <a:solidFill>
                  <a:srgbClr val="000000"/>
                </a:solidFill>
                <a:latin typeface="Consolas"/>
              </a:rPr>
              <a:t> </a:t>
            </a:r>
            <a:r>
              <a:rPr lang="en-US" dirty="0" err="1" smtClean="0">
                <a:solidFill>
                  <a:srgbClr val="000000"/>
                </a:solidFill>
                <a:latin typeface="Consolas"/>
              </a:rPr>
              <a:t>stCourses</a:t>
            </a:r>
            <a:r>
              <a:rPr lang="en-US" dirty="0" smtClean="0">
                <a:solidFill>
                  <a:srgbClr val="000000"/>
                </a:solidFill>
                <a:latin typeface="Consolas"/>
              </a:rPr>
              <a:t> = </a:t>
            </a:r>
            <a:r>
              <a:rPr lang="en-US" dirty="0" err="1" smtClean="0">
                <a:solidFill>
                  <a:srgbClr val="000000"/>
                </a:solidFill>
                <a:latin typeface="Consolas"/>
              </a:rPr>
              <a:t>sqlGetStudCourses.executeQuery</a:t>
            </a:r>
            <a:r>
              <a:rPr lang="en-US" dirty="0" smtClean="0">
                <a:solidFill>
                  <a:srgbClr val="000000"/>
                </a:solidFill>
                <a:latin typeface="Consolas"/>
              </a:rPr>
              <a:t>();</a:t>
            </a:r>
          </a:p>
          <a:p>
            <a:pPr lvl="1">
              <a:buNone/>
            </a:pPr>
            <a:r>
              <a:rPr lang="en-US" b="1" dirty="0">
                <a:solidFill>
                  <a:srgbClr val="7F0055"/>
                </a:solidFill>
                <a:latin typeface="Consolas"/>
              </a:rPr>
              <a:t>while</a:t>
            </a:r>
            <a:r>
              <a:rPr lang="en-US" dirty="0" smtClean="0">
                <a:solidFill>
                  <a:srgbClr val="000000"/>
                </a:solidFill>
                <a:latin typeface="Consolas"/>
              </a:rPr>
              <a:t> (</a:t>
            </a:r>
            <a:r>
              <a:rPr lang="en-US" dirty="0" err="1" smtClean="0">
                <a:solidFill>
                  <a:srgbClr val="000000"/>
                </a:solidFill>
                <a:latin typeface="Consolas"/>
              </a:rPr>
              <a:t>stCourses.next</a:t>
            </a:r>
            <a:r>
              <a:rPr lang="en-US" dirty="0" smtClean="0">
                <a:solidFill>
                  <a:srgbClr val="000000"/>
                </a:solidFill>
                <a:latin typeface="Consolas"/>
              </a:rPr>
              <a:t>())  {  	</a:t>
            </a:r>
            <a:r>
              <a:rPr lang="en-US" dirty="0" err="1" smtClean="0">
                <a:solidFill>
                  <a:srgbClr val="000000"/>
                </a:solidFill>
                <a:latin typeface="Consolas"/>
              </a:rPr>
              <a:t>studentCredits</a:t>
            </a:r>
            <a:r>
              <a:rPr lang="en-US" dirty="0" smtClean="0">
                <a:solidFill>
                  <a:srgbClr val="000000"/>
                </a:solidFill>
                <a:latin typeface="Consolas"/>
              </a:rPr>
              <a:t>+=</a:t>
            </a:r>
            <a:r>
              <a:rPr lang="en-US" dirty="0" err="1" smtClean="0">
                <a:solidFill>
                  <a:srgbClr val="000000"/>
                </a:solidFill>
                <a:latin typeface="Consolas"/>
              </a:rPr>
              <a:t>stCourses.getInt</a:t>
            </a:r>
            <a:r>
              <a:rPr lang="en-US" dirty="0" smtClean="0">
                <a:solidFill>
                  <a:srgbClr val="000000"/>
                </a:solidFill>
                <a:latin typeface="Consolas"/>
              </a:rPr>
              <a:t>(“</a:t>
            </a:r>
            <a:r>
              <a:rPr lang="en-US" dirty="0">
                <a:solidFill>
                  <a:srgbClr val="0000C0"/>
                </a:solidFill>
                <a:latin typeface="Consolas"/>
              </a:rPr>
              <a:t>credits</a:t>
            </a:r>
            <a:r>
              <a:rPr lang="en-US" dirty="0" smtClean="0">
                <a:solidFill>
                  <a:srgbClr val="000000"/>
                </a:solidFill>
                <a:latin typeface="Consolas"/>
              </a:rPr>
              <a:t>”); </a:t>
            </a:r>
          </a:p>
          <a:p>
            <a:pPr lvl="1">
              <a:buNone/>
            </a:pPr>
            <a:r>
              <a:rPr lang="en-US" dirty="0" smtClean="0">
                <a:solidFill>
                  <a:srgbClr val="000000"/>
                </a:solidFill>
                <a:latin typeface="Consolas"/>
              </a:rPr>
              <a:t>}</a:t>
            </a:r>
          </a:p>
          <a:p>
            <a:pPr lvl="1">
              <a:buNone/>
            </a:pPr>
            <a:r>
              <a:rPr lang="en-US" dirty="0" err="1" smtClean="0">
                <a:solidFill>
                  <a:srgbClr val="000000"/>
                </a:solidFill>
                <a:latin typeface="Consolas"/>
              </a:rPr>
              <a:t>preparedStmtUpdateCredits.setInt</a:t>
            </a:r>
            <a:r>
              <a:rPr lang="en-US" dirty="0" smtClean="0">
                <a:solidFill>
                  <a:srgbClr val="000000"/>
                </a:solidFill>
                <a:latin typeface="Consolas"/>
              </a:rPr>
              <a:t>(</a:t>
            </a:r>
            <a:r>
              <a:rPr lang="en-US" dirty="0" err="1" smtClean="0">
                <a:solidFill>
                  <a:srgbClr val="0000C0"/>
                </a:solidFill>
                <a:latin typeface="Consolas"/>
              </a:rPr>
              <a:t>creditsIdx</a:t>
            </a:r>
            <a:r>
              <a:rPr lang="en-US" dirty="0" smtClean="0">
                <a:solidFill>
                  <a:srgbClr val="000000"/>
                </a:solidFill>
                <a:latin typeface="Consolas"/>
              </a:rPr>
              <a:t>,</a:t>
            </a:r>
            <a:r>
              <a:rPr lang="en-US" dirty="0">
                <a:solidFill>
                  <a:srgbClr val="000000"/>
                </a:solidFill>
                <a:latin typeface="Consolas"/>
              </a:rPr>
              <a:t> </a:t>
            </a:r>
            <a:r>
              <a:rPr lang="en-US" dirty="0" err="1" smtClean="0">
                <a:solidFill>
                  <a:srgbClr val="000000"/>
                </a:solidFill>
                <a:latin typeface="Consolas"/>
              </a:rPr>
              <a:t>studentCredits</a:t>
            </a:r>
            <a:r>
              <a:rPr lang="en-US" dirty="0" smtClean="0">
                <a:solidFill>
                  <a:srgbClr val="000000"/>
                </a:solidFill>
                <a:latin typeface="Consolas"/>
              </a:rPr>
              <a:t>);</a:t>
            </a:r>
            <a:endParaRPr lang="en-US" dirty="0">
              <a:solidFill>
                <a:srgbClr val="000000"/>
              </a:solidFill>
              <a:latin typeface="Consolas"/>
            </a:endParaRPr>
          </a:p>
          <a:p>
            <a:pPr lvl="1">
              <a:buNone/>
            </a:pPr>
            <a:r>
              <a:rPr lang="en-US" dirty="0" err="1" smtClean="0">
                <a:solidFill>
                  <a:srgbClr val="000000"/>
                </a:solidFill>
                <a:latin typeface="Consolas"/>
              </a:rPr>
              <a:t>preparedStmtUpdateCredits.executeUpdate</a:t>
            </a:r>
            <a:r>
              <a:rPr lang="en-US" dirty="0" smtClean="0">
                <a:solidFill>
                  <a:srgbClr val="000000"/>
                </a:solidFill>
                <a:latin typeface="Consolas"/>
              </a:rPr>
              <a:t>();</a:t>
            </a:r>
          </a:p>
          <a:p>
            <a:pPr lvl="1">
              <a:buNone/>
            </a:pPr>
            <a:r>
              <a:rPr lang="en-US" b="1" dirty="0">
                <a:solidFill>
                  <a:srgbClr val="7F0055"/>
                </a:solidFill>
                <a:latin typeface="Consolas"/>
              </a:rPr>
              <a:t>if</a:t>
            </a:r>
            <a:r>
              <a:rPr lang="en-US" dirty="0" smtClean="0">
                <a:solidFill>
                  <a:srgbClr val="000000"/>
                </a:solidFill>
                <a:latin typeface="Consolas"/>
              </a:rPr>
              <a:t> (</a:t>
            </a:r>
            <a:r>
              <a:rPr lang="en-US" dirty="0" err="1" smtClean="0">
                <a:solidFill>
                  <a:srgbClr val="000000"/>
                </a:solidFill>
                <a:latin typeface="Consolas"/>
              </a:rPr>
              <a:t>studentCredits</a:t>
            </a:r>
            <a:r>
              <a:rPr lang="en-US" dirty="0" smtClean="0">
                <a:solidFill>
                  <a:srgbClr val="000000"/>
                </a:solidFill>
                <a:latin typeface="Consolas"/>
              </a:rPr>
              <a:t> &gt; 30) {</a:t>
            </a:r>
          </a:p>
          <a:p>
            <a:pPr lvl="1">
              <a:buNone/>
            </a:pPr>
            <a:r>
              <a:rPr lang="en-US" dirty="0" smtClean="0">
                <a:solidFill>
                  <a:srgbClr val="000000"/>
                </a:solidFill>
                <a:latin typeface="Consolas"/>
              </a:rPr>
              <a:t>	</a:t>
            </a:r>
            <a:r>
              <a:rPr lang="en-US" dirty="0" err="1" smtClean="0">
                <a:solidFill>
                  <a:srgbClr val="000000"/>
                </a:solidFill>
                <a:latin typeface="Consolas"/>
              </a:rPr>
              <a:t>preparedStmtUpdateCredits.setInt</a:t>
            </a:r>
            <a:r>
              <a:rPr lang="en-US" dirty="0" smtClean="0">
                <a:solidFill>
                  <a:srgbClr val="000000"/>
                </a:solidFill>
                <a:latin typeface="Consolas"/>
              </a:rPr>
              <a:t>(</a:t>
            </a:r>
            <a:r>
              <a:rPr lang="en-US" dirty="0" smtClean="0">
                <a:solidFill>
                  <a:srgbClr val="0000C0"/>
                </a:solidFill>
                <a:latin typeface="Consolas"/>
              </a:rPr>
              <a:t>“</a:t>
            </a:r>
            <a:r>
              <a:rPr lang="en-US" dirty="0" err="1" smtClean="0">
                <a:solidFill>
                  <a:srgbClr val="0000C0"/>
                </a:solidFill>
                <a:latin typeface="Consolas"/>
              </a:rPr>
              <a:t>year_completed</a:t>
            </a:r>
            <a:r>
              <a:rPr lang="en-US" dirty="0" smtClean="0">
                <a:solidFill>
                  <a:srgbClr val="0000C0"/>
                </a:solidFill>
                <a:latin typeface="Consolas"/>
              </a:rPr>
              <a:t>”</a:t>
            </a:r>
            <a:r>
              <a:rPr lang="en-US" dirty="0" smtClean="0">
                <a:solidFill>
                  <a:srgbClr val="000000"/>
                </a:solidFill>
                <a:latin typeface="Consolas"/>
              </a:rPr>
              <a:t>, 1);</a:t>
            </a:r>
          </a:p>
          <a:p>
            <a:pPr lvl="1">
              <a:buNone/>
            </a:pPr>
            <a:r>
              <a:rPr lang="en-US" dirty="0">
                <a:solidFill>
                  <a:srgbClr val="000000"/>
                </a:solidFill>
                <a:latin typeface="Consolas"/>
              </a:rPr>
              <a:t>	</a:t>
            </a:r>
            <a:r>
              <a:rPr lang="en-US" dirty="0" err="1" smtClean="0">
                <a:solidFill>
                  <a:srgbClr val="000000"/>
                </a:solidFill>
                <a:latin typeface="Consolas"/>
              </a:rPr>
              <a:t>preparedStmtYearCompleted.executeUpdate</a:t>
            </a:r>
            <a:r>
              <a:rPr lang="en-US" dirty="0" smtClean="0">
                <a:solidFill>
                  <a:srgbClr val="000000"/>
                </a:solidFill>
                <a:latin typeface="Consolas"/>
              </a:rPr>
              <a:t>();</a:t>
            </a:r>
          </a:p>
          <a:p>
            <a:pPr lvl="1">
              <a:buNone/>
            </a:pPr>
            <a:r>
              <a:rPr lang="en-US" dirty="0">
                <a:solidFill>
                  <a:srgbClr val="000000"/>
                </a:solidFill>
                <a:latin typeface="Consolas"/>
              </a:rPr>
              <a:t>}</a:t>
            </a:r>
            <a:endParaRPr lang="en-US" dirty="0" smtClean="0">
              <a:solidFill>
                <a:srgbClr val="000000"/>
              </a:solidFill>
              <a:latin typeface="Consolas"/>
            </a:endParaRPr>
          </a:p>
          <a:p>
            <a:pPr lvl="1">
              <a:buNone/>
            </a:pPr>
            <a:r>
              <a:rPr lang="en-US" dirty="0" err="1" smtClean="0">
                <a:solidFill>
                  <a:srgbClr val="0000C0"/>
                </a:solidFill>
                <a:latin typeface="Consolas"/>
              </a:rPr>
              <a:t>dbConnection</a:t>
            </a:r>
            <a:r>
              <a:rPr lang="en-US" dirty="0" err="1" smtClean="0">
                <a:solidFill>
                  <a:srgbClr val="000000"/>
                </a:solidFill>
                <a:latin typeface="Consolas"/>
              </a:rPr>
              <a:t>.commit</a:t>
            </a:r>
            <a:r>
              <a:rPr lang="en-US" dirty="0">
                <a:solidFill>
                  <a:srgbClr val="000000"/>
                </a:solidFill>
                <a:latin typeface="Consolas"/>
              </a:rPr>
              <a:t>(); </a:t>
            </a:r>
            <a:r>
              <a:rPr lang="en-US" dirty="0" smtClean="0">
                <a:solidFill>
                  <a:srgbClr val="000000"/>
                </a:solidFill>
                <a:latin typeface="Consolas"/>
              </a:rPr>
              <a:t>		</a:t>
            </a:r>
            <a:r>
              <a:rPr lang="bg-BG" dirty="0" smtClean="0">
                <a:solidFill>
                  <a:srgbClr val="000000"/>
                </a:solidFill>
                <a:latin typeface="Consolas"/>
              </a:rPr>
              <a:t>  </a:t>
            </a:r>
            <a:r>
              <a:rPr lang="en-US" b="1" dirty="0" smtClean="0">
                <a:solidFill>
                  <a:srgbClr val="3F7F5F"/>
                </a:solidFill>
                <a:latin typeface="Consolas"/>
              </a:rPr>
              <a:t>//</a:t>
            </a:r>
            <a:r>
              <a:rPr lang="bg-BG" b="1" dirty="0" smtClean="0">
                <a:solidFill>
                  <a:srgbClr val="3F7F5F"/>
                </a:solidFill>
                <a:latin typeface="Consolas"/>
              </a:rPr>
              <a:t> </a:t>
            </a:r>
            <a:r>
              <a:rPr lang="bg-BG" b="1" u="sng" dirty="0" smtClean="0">
                <a:solidFill>
                  <a:srgbClr val="3F7F5F"/>
                </a:solidFill>
                <a:latin typeface="Consolas"/>
              </a:rPr>
              <a:t>приключваме </a:t>
            </a:r>
            <a:r>
              <a:rPr lang="bg-BG" b="1" u="sng" dirty="0">
                <a:solidFill>
                  <a:srgbClr val="3F7F5F"/>
                </a:solidFill>
                <a:latin typeface="Consolas"/>
              </a:rPr>
              <a:t>транзакцията</a:t>
            </a:r>
          </a:p>
          <a:p>
            <a:pPr lvl="0"/>
            <a:r>
              <a:rPr lang="en-US" dirty="0">
                <a:solidFill>
                  <a:srgbClr val="000000"/>
                </a:solidFill>
                <a:latin typeface="Consolas"/>
              </a:rPr>
              <a:t>} </a:t>
            </a:r>
            <a:r>
              <a:rPr lang="en-US" b="1" dirty="0">
                <a:solidFill>
                  <a:srgbClr val="7F0055"/>
                </a:solidFill>
                <a:latin typeface="Consolas"/>
              </a:rPr>
              <a:t>catch</a:t>
            </a:r>
            <a:r>
              <a:rPr lang="en-US" b="1" dirty="0">
                <a:solidFill>
                  <a:srgbClr val="000000"/>
                </a:solidFill>
                <a:latin typeface="Consolas"/>
              </a:rPr>
              <a:t> </a:t>
            </a:r>
            <a:r>
              <a:rPr lang="en-US" b="1" dirty="0" smtClean="0">
                <a:solidFill>
                  <a:srgbClr val="000000"/>
                </a:solidFill>
                <a:latin typeface="Consolas"/>
              </a:rPr>
              <a:t>(Exception </a:t>
            </a:r>
            <a:r>
              <a:rPr lang="en-US" b="1" dirty="0">
                <a:solidFill>
                  <a:srgbClr val="000000"/>
                </a:solidFill>
                <a:latin typeface="Consolas"/>
              </a:rPr>
              <a:t>e) </a:t>
            </a:r>
            <a:r>
              <a:rPr lang="en-US" b="1" dirty="0" smtClean="0">
                <a:solidFill>
                  <a:srgbClr val="000000"/>
                </a:solidFill>
                <a:latin typeface="Consolas"/>
              </a:rPr>
              <a:t>{</a:t>
            </a:r>
          </a:p>
          <a:p>
            <a:pPr lvl="0"/>
            <a:r>
              <a:rPr lang="en-US" sz="1800" b="1" dirty="0">
                <a:solidFill>
                  <a:srgbClr val="000000"/>
                </a:solidFill>
                <a:latin typeface="Consolas"/>
              </a:rPr>
              <a:t> </a:t>
            </a:r>
            <a:r>
              <a:rPr lang="en-US" sz="1800" b="1" dirty="0" smtClean="0">
                <a:solidFill>
                  <a:srgbClr val="000000"/>
                </a:solidFill>
                <a:latin typeface="Consolas"/>
              </a:rPr>
              <a:t>  </a:t>
            </a:r>
            <a:r>
              <a:rPr lang="en-US" sz="1800" b="1" dirty="0" smtClean="0">
                <a:solidFill>
                  <a:srgbClr val="7F0055"/>
                </a:solidFill>
                <a:latin typeface="Consolas"/>
              </a:rPr>
              <a:t>try</a:t>
            </a:r>
            <a:r>
              <a:rPr lang="en-US" sz="1800" b="1" dirty="0" smtClean="0">
                <a:solidFill>
                  <a:srgbClr val="000000"/>
                </a:solidFill>
                <a:latin typeface="Consolas"/>
              </a:rPr>
              <a:t> {</a:t>
            </a:r>
          </a:p>
          <a:p>
            <a:pPr lvl="0"/>
            <a:r>
              <a:rPr lang="en-US" b="1" dirty="0">
                <a:solidFill>
                  <a:srgbClr val="000000"/>
                </a:solidFill>
                <a:latin typeface="Consolas"/>
              </a:rPr>
              <a:t> </a:t>
            </a:r>
            <a:r>
              <a:rPr lang="en-US" b="1" dirty="0" smtClean="0">
                <a:solidFill>
                  <a:srgbClr val="000000"/>
                </a:solidFill>
                <a:latin typeface="Consolas"/>
              </a:rPr>
              <a:t>    </a:t>
            </a:r>
            <a:r>
              <a:rPr lang="en-US" sz="1800" dirty="0" err="1" smtClean="0">
                <a:solidFill>
                  <a:srgbClr val="000000"/>
                </a:solidFill>
                <a:latin typeface="Consolas"/>
              </a:rPr>
              <a:t>System.</a:t>
            </a:r>
            <a:r>
              <a:rPr lang="en-US" sz="1800" i="1" dirty="0" err="1" smtClean="0">
                <a:solidFill>
                  <a:srgbClr val="0000C0"/>
                </a:solidFill>
                <a:latin typeface="Consolas"/>
              </a:rPr>
              <a:t>err</a:t>
            </a:r>
            <a:r>
              <a:rPr lang="en-US" sz="1800" i="1" dirty="0" err="1" smtClean="0">
                <a:solidFill>
                  <a:srgbClr val="000000"/>
                </a:solidFill>
                <a:latin typeface="Consolas"/>
              </a:rPr>
              <a:t>.print</a:t>
            </a:r>
            <a:r>
              <a:rPr lang="en-US" sz="1800" i="1" dirty="0">
                <a:solidFill>
                  <a:srgbClr val="000000"/>
                </a:solidFill>
                <a:latin typeface="Consolas"/>
              </a:rPr>
              <a:t>(</a:t>
            </a:r>
            <a:r>
              <a:rPr lang="en-US" sz="1800" i="1" dirty="0">
                <a:solidFill>
                  <a:srgbClr val="2A00FF"/>
                </a:solidFill>
                <a:latin typeface="Consolas"/>
              </a:rPr>
              <a:t>"Transaction is being rolled back</a:t>
            </a:r>
            <a:r>
              <a:rPr lang="en-US" sz="1800" i="1" dirty="0" smtClean="0">
                <a:solidFill>
                  <a:srgbClr val="2A00FF"/>
                </a:solidFill>
                <a:latin typeface="Consolas"/>
              </a:rPr>
              <a:t>"</a:t>
            </a:r>
            <a:r>
              <a:rPr lang="en-US" sz="1800" i="1" dirty="0" smtClean="0">
                <a:solidFill>
                  <a:srgbClr val="000000"/>
                </a:solidFill>
                <a:latin typeface="Consolas"/>
              </a:rPr>
              <a:t>);     </a:t>
            </a:r>
          </a:p>
          <a:p>
            <a:pPr lvl="0"/>
            <a:r>
              <a:rPr lang="en-US" i="1" dirty="0">
                <a:solidFill>
                  <a:srgbClr val="000000"/>
                </a:solidFill>
                <a:latin typeface="Consolas"/>
              </a:rPr>
              <a:t> </a:t>
            </a:r>
            <a:r>
              <a:rPr lang="en-US" i="1" dirty="0" smtClean="0">
                <a:solidFill>
                  <a:srgbClr val="000000"/>
                </a:solidFill>
                <a:latin typeface="Consolas"/>
              </a:rPr>
              <a:t>    </a:t>
            </a:r>
            <a:r>
              <a:rPr lang="ru-RU" sz="1800" dirty="0" err="1" smtClean="0">
                <a:solidFill>
                  <a:srgbClr val="0000C0"/>
                </a:solidFill>
                <a:latin typeface="Consolas"/>
              </a:rPr>
              <a:t>dbConnection</a:t>
            </a:r>
            <a:r>
              <a:rPr lang="ru-RU" sz="1800" dirty="0" err="1" smtClean="0">
                <a:solidFill>
                  <a:srgbClr val="000000"/>
                </a:solidFill>
                <a:latin typeface="Consolas"/>
              </a:rPr>
              <a:t>.rollback</a:t>
            </a:r>
            <a:r>
              <a:rPr lang="ru-RU" sz="1800" dirty="0" smtClean="0">
                <a:solidFill>
                  <a:srgbClr val="000000"/>
                </a:solidFill>
                <a:latin typeface="Consolas"/>
              </a:rPr>
              <a:t>();</a:t>
            </a:r>
            <a:r>
              <a:rPr lang="ru-RU" sz="1800" b="1" dirty="0" smtClean="0">
                <a:solidFill>
                  <a:srgbClr val="3F7F5F"/>
                </a:solidFill>
                <a:latin typeface="Consolas"/>
              </a:rPr>
              <a:t>//</a:t>
            </a:r>
            <a:r>
              <a:rPr lang="ru-RU" sz="1800" b="1" u="sng" dirty="0" smtClean="0">
                <a:solidFill>
                  <a:srgbClr val="3F7F5F"/>
                </a:solidFill>
                <a:latin typeface="Consolas"/>
              </a:rPr>
              <a:t>при </a:t>
            </a:r>
            <a:r>
              <a:rPr lang="ru-RU" sz="1800" b="1" u="sng" dirty="0">
                <a:solidFill>
                  <a:srgbClr val="3F7F5F"/>
                </a:solidFill>
                <a:latin typeface="Consolas"/>
              </a:rPr>
              <a:t>проблем </a:t>
            </a:r>
            <a:r>
              <a:rPr lang="ru-RU" sz="1800" b="1" u="sng" dirty="0" err="1">
                <a:solidFill>
                  <a:srgbClr val="3F7F5F"/>
                </a:solidFill>
                <a:latin typeface="Consolas"/>
              </a:rPr>
              <a:t>транзакцията</a:t>
            </a:r>
            <a:r>
              <a:rPr lang="ru-RU" sz="1800" b="1" u="sng" dirty="0">
                <a:solidFill>
                  <a:srgbClr val="3F7F5F"/>
                </a:solidFill>
                <a:latin typeface="Consolas"/>
              </a:rPr>
              <a:t> </a:t>
            </a:r>
            <a:r>
              <a:rPr lang="ru-RU" b="1" u="sng" dirty="0" smtClean="0">
                <a:solidFill>
                  <a:srgbClr val="3F7F5F"/>
                </a:solidFill>
                <a:latin typeface="Consolas"/>
              </a:rPr>
              <a:t>се </a:t>
            </a:r>
            <a:r>
              <a:rPr lang="en-US" b="1" u="sng" dirty="0" smtClean="0">
                <a:solidFill>
                  <a:srgbClr val="3F7F5F"/>
                </a:solidFill>
                <a:latin typeface="Consolas"/>
              </a:rPr>
              <a:t>“</a:t>
            </a:r>
            <a:r>
              <a:rPr lang="ru-RU" b="1" u="sng" dirty="0" err="1" smtClean="0">
                <a:solidFill>
                  <a:srgbClr val="3F7F5F"/>
                </a:solidFill>
                <a:latin typeface="Consolas"/>
              </a:rPr>
              <a:t>отменя</a:t>
            </a:r>
            <a:r>
              <a:rPr lang="en-US" b="1" u="sng" dirty="0" smtClean="0">
                <a:solidFill>
                  <a:srgbClr val="3F7F5F"/>
                </a:solidFill>
                <a:latin typeface="Consolas"/>
              </a:rPr>
              <a:t>”</a:t>
            </a:r>
            <a:r>
              <a:rPr lang="en-US" sz="1800" dirty="0" smtClean="0">
                <a:solidFill>
                  <a:srgbClr val="000000"/>
                </a:solidFill>
                <a:latin typeface="Consolas"/>
              </a:rPr>
              <a:t>} </a:t>
            </a:r>
            <a:r>
              <a:rPr lang="en-US" sz="1800" b="1" dirty="0">
                <a:solidFill>
                  <a:srgbClr val="7F0055"/>
                </a:solidFill>
                <a:latin typeface="Consolas"/>
              </a:rPr>
              <a:t>catch</a:t>
            </a:r>
            <a:r>
              <a:rPr lang="en-US" sz="1800" b="1" dirty="0">
                <a:solidFill>
                  <a:srgbClr val="000000"/>
                </a:solidFill>
                <a:latin typeface="Consolas"/>
              </a:rPr>
              <a:t> (</a:t>
            </a:r>
            <a:r>
              <a:rPr lang="en-US" sz="1800" b="1" dirty="0" err="1">
                <a:solidFill>
                  <a:srgbClr val="000000"/>
                </a:solidFill>
                <a:latin typeface="Consolas"/>
              </a:rPr>
              <a:t>SQLException</a:t>
            </a:r>
            <a:r>
              <a:rPr lang="en-US" sz="1800" b="1" dirty="0">
                <a:solidFill>
                  <a:srgbClr val="000000"/>
                </a:solidFill>
                <a:latin typeface="Consolas"/>
              </a:rPr>
              <a:t> </a:t>
            </a:r>
            <a:r>
              <a:rPr lang="en-US" sz="1800" b="1" dirty="0" err="1">
                <a:solidFill>
                  <a:srgbClr val="000000"/>
                </a:solidFill>
                <a:latin typeface="Consolas"/>
              </a:rPr>
              <a:t>exc</a:t>
            </a:r>
            <a:r>
              <a:rPr lang="en-US" sz="1800" b="1" dirty="0">
                <a:solidFill>
                  <a:srgbClr val="000000"/>
                </a:solidFill>
                <a:latin typeface="Consolas"/>
              </a:rPr>
              <a:t>) { </a:t>
            </a:r>
            <a:r>
              <a:rPr lang="en-US" sz="1800" dirty="0">
                <a:solidFill>
                  <a:srgbClr val="000000"/>
                </a:solidFill>
                <a:latin typeface="Consolas"/>
              </a:rPr>
              <a:t>	</a:t>
            </a:r>
            <a:r>
              <a:rPr lang="en-US" sz="1800" dirty="0" err="1">
                <a:solidFill>
                  <a:srgbClr val="000000"/>
                </a:solidFill>
                <a:latin typeface="Consolas"/>
              </a:rPr>
              <a:t>exc.printStackTrace</a:t>
            </a:r>
            <a:r>
              <a:rPr lang="en-US" sz="1800" dirty="0">
                <a:solidFill>
                  <a:srgbClr val="000000"/>
                </a:solidFill>
                <a:latin typeface="Consolas"/>
              </a:rPr>
              <a:t>(); </a:t>
            </a:r>
            <a:r>
              <a:rPr lang="en-US" sz="1800" dirty="0" smtClean="0">
                <a:solidFill>
                  <a:srgbClr val="000000"/>
                </a:solidFill>
                <a:latin typeface="Consolas"/>
              </a:rPr>
              <a:t>} </a:t>
            </a:r>
            <a:r>
              <a:rPr lang="en-US" dirty="0" smtClean="0">
                <a:solidFill>
                  <a:srgbClr val="000000"/>
                </a:solidFill>
                <a:latin typeface="Consolas"/>
              </a:rPr>
              <a:t>}</a:t>
            </a:r>
            <a:endParaRPr lang="en-US" dirty="0">
              <a:solidFill>
                <a:srgbClr val="000000"/>
              </a:solidFill>
            </a:endParaRPr>
          </a:p>
        </p:txBody>
      </p:sp>
      <p:sp>
        <p:nvSpPr>
          <p:cNvPr id="6" name="TextBox 5"/>
          <p:cNvSpPr txBox="1"/>
          <p:nvPr/>
        </p:nvSpPr>
        <p:spPr>
          <a:xfrm>
            <a:off x="8893546" y="6549102"/>
            <a:ext cx="38868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kern="0" dirty="0">
                <a:solidFill>
                  <a:schemeClr val="bg1">
                    <a:lumMod val="85000"/>
                  </a:schemeClr>
                </a:solidFill>
                <a:ea typeface="Arial Unicode MS" pitchFamily="34" charset="-128"/>
                <a:cs typeface="Arial Unicode MS" pitchFamily="34" charset="-128"/>
              </a:rPr>
              <a:t>2</a:t>
            </a:r>
            <a:endParaRPr lang="en-US" sz="1800" kern="0" dirty="0" err="1" smtClean="0">
              <a:solidFill>
                <a:schemeClr val="bg1">
                  <a:lumMod val="85000"/>
                </a:schemeClr>
              </a:solidFill>
              <a:ea typeface="Arial Unicode MS" pitchFamily="34" charset="-128"/>
              <a:cs typeface="Arial Unicode MS" pitchFamily="34" charset="-128"/>
            </a:endParaRPr>
          </a:p>
        </p:txBody>
      </p:sp>
      <p:sp>
        <p:nvSpPr>
          <p:cNvPr id="3" name="Oval 2"/>
          <p:cNvSpPr/>
          <p:nvPr/>
        </p:nvSpPr>
        <p:spPr bwMode="gray">
          <a:xfrm>
            <a:off x="0" y="2019300"/>
            <a:ext cx="508001" cy="469900"/>
          </a:xfrm>
          <a:prstGeom prst="ellipse">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2400" b="1" i="0" u="none" strike="noStrike" kern="0" cap="none" spc="0" normalizeH="0" baseline="0" noProof="0" dirty="0" smtClean="0">
                <a:ln>
                  <a:noFill/>
                </a:ln>
                <a:solidFill>
                  <a:schemeClr val="bg1"/>
                </a:solidFill>
                <a:effectLst/>
                <a:uLnTx/>
                <a:uFillTx/>
                <a:ea typeface="Arial Unicode MS" pitchFamily="34" charset="-128"/>
                <a:cs typeface="Arial Unicode MS" pitchFamily="34" charset="-128"/>
              </a:rPr>
              <a:t>1</a:t>
            </a:r>
          </a:p>
        </p:txBody>
      </p:sp>
      <p:sp>
        <p:nvSpPr>
          <p:cNvPr id="7" name="Oval 6"/>
          <p:cNvSpPr/>
          <p:nvPr/>
        </p:nvSpPr>
        <p:spPr bwMode="gray">
          <a:xfrm>
            <a:off x="-12700" y="2578100"/>
            <a:ext cx="508001" cy="469900"/>
          </a:xfrm>
          <a:prstGeom prst="ellipse">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lang="en-US" sz="2400" b="1" kern="0" noProof="0" dirty="0" smtClean="0">
                <a:solidFill>
                  <a:schemeClr val="bg1"/>
                </a:solidFill>
                <a:ea typeface="Arial Unicode MS" pitchFamily="34" charset="-128"/>
                <a:cs typeface="Arial Unicode MS" pitchFamily="34" charset="-128"/>
              </a:rPr>
              <a:t>2</a:t>
            </a:r>
            <a:endParaRPr kumimoji="0" lang="en-US" sz="2400" b="1" i="0" u="none" strike="noStrike" kern="0" cap="none" spc="0" normalizeH="0" baseline="0" noProof="0" dirty="0" smtClean="0">
              <a:ln>
                <a:noFill/>
              </a:ln>
              <a:solidFill>
                <a:schemeClr val="bg1"/>
              </a:solidFill>
              <a:effectLst/>
              <a:uLnTx/>
              <a:uFillTx/>
              <a:ea typeface="Arial Unicode MS" pitchFamily="34" charset="-128"/>
              <a:cs typeface="Arial Unicode MS" pitchFamily="34" charset="-128"/>
            </a:endParaRPr>
          </a:p>
        </p:txBody>
      </p:sp>
      <p:sp>
        <p:nvSpPr>
          <p:cNvPr id="8" name="Oval 7"/>
          <p:cNvSpPr/>
          <p:nvPr/>
        </p:nvSpPr>
        <p:spPr bwMode="gray">
          <a:xfrm>
            <a:off x="-2" y="4125457"/>
            <a:ext cx="508001" cy="469900"/>
          </a:xfrm>
          <a:prstGeom prst="ellipse">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lang="bg-BG" sz="2400" b="1" kern="0" dirty="0">
                <a:solidFill>
                  <a:schemeClr val="bg1"/>
                </a:solidFill>
                <a:ea typeface="Arial Unicode MS" pitchFamily="34" charset="-128"/>
                <a:cs typeface="Arial Unicode MS" pitchFamily="34" charset="-128"/>
              </a:rPr>
              <a:t>3</a:t>
            </a:r>
            <a:endParaRPr kumimoji="0" lang="en-US" sz="2400" b="1" i="0" u="none" strike="noStrike" kern="0" cap="none" spc="0" normalizeH="0" baseline="0" noProof="0" dirty="0" smtClean="0">
              <a:ln>
                <a:noFill/>
              </a:ln>
              <a:solidFill>
                <a:schemeClr val="bg1"/>
              </a:solidFill>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344652679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250"/>
                                        <p:tgtEl>
                                          <p:spTgt spid="5"/>
                                        </p:tgtEl>
                                      </p:cBhvr>
                                    </p:animEffect>
                                  </p:childTnLst>
                                </p:cTn>
                              </p:par>
                            </p:childTnLst>
                          </p:cTn>
                        </p:par>
                        <p:par>
                          <p:cTn id="8" fill="hold">
                            <p:stCondLst>
                              <p:cond delay="250"/>
                            </p:stCondLst>
                            <p:childTnLst>
                              <p:par>
                                <p:cTn id="9" presetID="22" presetClass="entr" presetSubtype="8" fill="hold" nodeType="after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Effect transition="in" filter="wipe(left)">
                                      <p:cBhvr>
                                        <p:cTn id="11" dur="500"/>
                                        <p:tgtEl>
                                          <p:spTgt spid="5">
                                            <p:txEl>
                                              <p:pRg st="0" end="0"/>
                                            </p:txEl>
                                          </p:spTgt>
                                        </p:tgtEl>
                                      </p:cBhvr>
                                    </p:animEffect>
                                  </p:childTnLst>
                                </p:cTn>
                              </p:par>
                            </p:childTnLst>
                          </p:cTn>
                        </p:par>
                        <p:par>
                          <p:cTn id="12" fill="hold">
                            <p:stCondLst>
                              <p:cond delay="750"/>
                            </p:stCondLst>
                            <p:childTnLst>
                              <p:par>
                                <p:cTn id="13" presetID="22" presetClass="entr" presetSubtype="8" fill="hold" nodeType="after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Effect transition="in" filter="wipe(left)">
                                      <p:cBhvr>
                                        <p:cTn id="15" dur="1000"/>
                                        <p:tgtEl>
                                          <p:spTgt spid="5">
                                            <p:txEl>
                                              <p:pRg st="1" end="1"/>
                                            </p:txEl>
                                          </p:spTgt>
                                        </p:tgtEl>
                                      </p:cBhvr>
                                    </p:animEffect>
                                  </p:childTnLst>
                                </p:cTn>
                              </p:par>
                              <p:par>
                                <p:cTn id="16" presetID="22" presetClass="entr" presetSubtype="8" fill="hold" nodeType="withEffect">
                                  <p:stCondLst>
                                    <p:cond delay="0"/>
                                  </p:stCondLst>
                                  <p:childTnLst>
                                    <p:set>
                                      <p:cBhvr>
                                        <p:cTn id="17" dur="1" fill="hold">
                                          <p:stCondLst>
                                            <p:cond delay="0"/>
                                          </p:stCondLst>
                                        </p:cTn>
                                        <p:tgtEl>
                                          <p:spTgt spid="5">
                                            <p:txEl>
                                              <p:pRg st="2" end="2"/>
                                            </p:txEl>
                                          </p:spTgt>
                                        </p:tgtEl>
                                        <p:attrNameLst>
                                          <p:attrName>style.visibility</p:attrName>
                                        </p:attrNameLst>
                                      </p:cBhvr>
                                      <p:to>
                                        <p:strVal val="visible"/>
                                      </p:to>
                                    </p:set>
                                    <p:animEffect transition="in" filter="wipe(left)">
                                      <p:cBhvr>
                                        <p:cTn id="18" dur="1000"/>
                                        <p:tgtEl>
                                          <p:spTgt spid="5">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5">
                                            <p:txEl>
                                              <p:pRg st="3" end="3"/>
                                            </p:txEl>
                                          </p:spTgt>
                                        </p:tgtEl>
                                        <p:attrNameLst>
                                          <p:attrName>style.visibility</p:attrName>
                                        </p:attrNameLst>
                                      </p:cBhvr>
                                      <p:to>
                                        <p:strVal val="visible"/>
                                      </p:to>
                                    </p:set>
                                    <p:animEffect transition="in" filter="wipe(left)">
                                      <p:cBhvr>
                                        <p:cTn id="23" dur="1000"/>
                                        <p:tgtEl>
                                          <p:spTgt spid="5">
                                            <p:txEl>
                                              <p:pRg st="3" end="3"/>
                                            </p:txEl>
                                          </p:spTgt>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randombar(horizontal)">
                                      <p:cBhvr>
                                        <p:cTn id="26" dur="500"/>
                                        <p:tgtEl>
                                          <p:spTgt spid="3"/>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animEffect transition="in" filter="wipe(left)">
                                      <p:cBhvr>
                                        <p:cTn id="31" dur="1000"/>
                                        <p:tgtEl>
                                          <p:spTgt spid="5">
                                            <p:txEl>
                                              <p:pRg st="4" end="4"/>
                                            </p:txEl>
                                          </p:spTgt>
                                        </p:tgtEl>
                                      </p:cBhvr>
                                    </p:animEffect>
                                  </p:childTnLst>
                                </p:cTn>
                              </p:par>
                              <p:par>
                                <p:cTn id="32" presetID="22" presetClass="entr" presetSubtype="8" fill="hold" nodeType="withEffect">
                                  <p:stCondLst>
                                    <p:cond delay="0"/>
                                  </p:stCondLst>
                                  <p:childTnLst>
                                    <p:set>
                                      <p:cBhvr>
                                        <p:cTn id="33" dur="1" fill="hold">
                                          <p:stCondLst>
                                            <p:cond delay="0"/>
                                          </p:stCondLst>
                                        </p:cTn>
                                        <p:tgtEl>
                                          <p:spTgt spid="5">
                                            <p:txEl>
                                              <p:pRg st="5" end="5"/>
                                            </p:txEl>
                                          </p:spTgt>
                                        </p:tgtEl>
                                        <p:attrNameLst>
                                          <p:attrName>style.visibility</p:attrName>
                                        </p:attrNameLst>
                                      </p:cBhvr>
                                      <p:to>
                                        <p:strVal val="visible"/>
                                      </p:to>
                                    </p:set>
                                    <p:animEffect transition="in" filter="wipe(left)">
                                      <p:cBhvr>
                                        <p:cTn id="34" dur="1000"/>
                                        <p:tgtEl>
                                          <p:spTgt spid="5">
                                            <p:txEl>
                                              <p:pRg st="5" end="5"/>
                                            </p:txEl>
                                          </p:spTgt>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randombar(horizontal)">
                                      <p:cBhvr>
                                        <p:cTn id="37" dur="500"/>
                                        <p:tgtEl>
                                          <p:spTgt spid="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5">
                                            <p:txEl>
                                              <p:pRg st="6" end="6"/>
                                            </p:txEl>
                                          </p:spTgt>
                                        </p:tgtEl>
                                        <p:attrNameLst>
                                          <p:attrName>style.visibility</p:attrName>
                                        </p:attrNameLst>
                                      </p:cBhvr>
                                      <p:to>
                                        <p:strVal val="visible"/>
                                      </p:to>
                                    </p:set>
                                    <p:animEffect transition="in" filter="wipe(left)">
                                      <p:cBhvr>
                                        <p:cTn id="42" dur="1000"/>
                                        <p:tgtEl>
                                          <p:spTgt spid="5">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5">
                                            <p:txEl>
                                              <p:pRg st="7" end="7"/>
                                            </p:txEl>
                                          </p:spTgt>
                                        </p:tgtEl>
                                        <p:attrNameLst>
                                          <p:attrName>style.visibility</p:attrName>
                                        </p:attrNameLst>
                                      </p:cBhvr>
                                      <p:to>
                                        <p:strVal val="visible"/>
                                      </p:to>
                                    </p:set>
                                    <p:animEffect transition="in" filter="wipe(left)">
                                      <p:cBhvr>
                                        <p:cTn id="47" dur="1000"/>
                                        <p:tgtEl>
                                          <p:spTgt spid="5">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5">
                                            <p:txEl>
                                              <p:pRg st="8" end="8"/>
                                            </p:txEl>
                                          </p:spTgt>
                                        </p:tgtEl>
                                        <p:attrNameLst>
                                          <p:attrName>style.visibility</p:attrName>
                                        </p:attrNameLst>
                                      </p:cBhvr>
                                      <p:to>
                                        <p:strVal val="visible"/>
                                      </p:to>
                                    </p:set>
                                    <p:animEffect transition="in" filter="wipe(left)">
                                      <p:cBhvr>
                                        <p:cTn id="52" dur="1000"/>
                                        <p:tgtEl>
                                          <p:spTgt spid="5">
                                            <p:txEl>
                                              <p:pRg st="8" end="8"/>
                                            </p:txEl>
                                          </p:spTgt>
                                        </p:tgtEl>
                                      </p:cBhvr>
                                    </p:animEffect>
                                  </p:childTnLst>
                                </p:cTn>
                              </p:par>
                              <p:par>
                                <p:cTn id="53" presetID="22" presetClass="entr" presetSubtype="8" fill="hold" nodeType="withEffect">
                                  <p:stCondLst>
                                    <p:cond delay="0"/>
                                  </p:stCondLst>
                                  <p:childTnLst>
                                    <p:set>
                                      <p:cBhvr>
                                        <p:cTn id="54" dur="1" fill="hold">
                                          <p:stCondLst>
                                            <p:cond delay="0"/>
                                          </p:stCondLst>
                                        </p:cTn>
                                        <p:tgtEl>
                                          <p:spTgt spid="5">
                                            <p:txEl>
                                              <p:pRg st="9" end="9"/>
                                            </p:txEl>
                                          </p:spTgt>
                                        </p:tgtEl>
                                        <p:attrNameLst>
                                          <p:attrName>style.visibility</p:attrName>
                                        </p:attrNameLst>
                                      </p:cBhvr>
                                      <p:to>
                                        <p:strVal val="visible"/>
                                      </p:to>
                                    </p:set>
                                    <p:animEffect transition="in" filter="wipe(left)">
                                      <p:cBhvr>
                                        <p:cTn id="55" dur="1000"/>
                                        <p:tgtEl>
                                          <p:spTgt spid="5">
                                            <p:txEl>
                                              <p:pRg st="9" end="9"/>
                                            </p:txEl>
                                          </p:spTgt>
                                        </p:tgtEl>
                                      </p:cBhvr>
                                    </p:animEffect>
                                  </p:childTnLst>
                                </p:cTn>
                              </p:par>
                              <p:par>
                                <p:cTn id="56" presetID="22" presetClass="entr" presetSubtype="8" fill="hold" nodeType="withEffect">
                                  <p:stCondLst>
                                    <p:cond delay="0"/>
                                  </p:stCondLst>
                                  <p:childTnLst>
                                    <p:set>
                                      <p:cBhvr>
                                        <p:cTn id="57" dur="1" fill="hold">
                                          <p:stCondLst>
                                            <p:cond delay="0"/>
                                          </p:stCondLst>
                                        </p:cTn>
                                        <p:tgtEl>
                                          <p:spTgt spid="5">
                                            <p:txEl>
                                              <p:pRg st="10" end="10"/>
                                            </p:txEl>
                                          </p:spTgt>
                                        </p:tgtEl>
                                        <p:attrNameLst>
                                          <p:attrName>style.visibility</p:attrName>
                                        </p:attrNameLst>
                                      </p:cBhvr>
                                      <p:to>
                                        <p:strVal val="visible"/>
                                      </p:to>
                                    </p:set>
                                    <p:animEffect transition="in" filter="wipe(left)">
                                      <p:cBhvr>
                                        <p:cTn id="58" dur="1000"/>
                                        <p:tgtEl>
                                          <p:spTgt spid="5">
                                            <p:txEl>
                                              <p:pRg st="10" end="10"/>
                                            </p:txEl>
                                          </p:spTgt>
                                        </p:tgtEl>
                                      </p:cBhvr>
                                    </p:animEffect>
                                  </p:childTnLst>
                                </p:cTn>
                              </p:par>
                              <p:par>
                                <p:cTn id="59" presetID="22" presetClass="entr" presetSubtype="8" fill="hold" nodeType="withEffect">
                                  <p:stCondLst>
                                    <p:cond delay="0"/>
                                  </p:stCondLst>
                                  <p:childTnLst>
                                    <p:set>
                                      <p:cBhvr>
                                        <p:cTn id="60" dur="1" fill="hold">
                                          <p:stCondLst>
                                            <p:cond delay="0"/>
                                          </p:stCondLst>
                                        </p:cTn>
                                        <p:tgtEl>
                                          <p:spTgt spid="5">
                                            <p:txEl>
                                              <p:pRg st="11" end="11"/>
                                            </p:txEl>
                                          </p:spTgt>
                                        </p:tgtEl>
                                        <p:attrNameLst>
                                          <p:attrName>style.visibility</p:attrName>
                                        </p:attrNameLst>
                                      </p:cBhvr>
                                      <p:to>
                                        <p:strVal val="visible"/>
                                      </p:to>
                                    </p:set>
                                    <p:animEffect transition="in" filter="wipe(left)">
                                      <p:cBhvr>
                                        <p:cTn id="61" dur="1000"/>
                                        <p:tgtEl>
                                          <p:spTgt spid="5">
                                            <p:txEl>
                                              <p:pRg st="11" end="11"/>
                                            </p:txEl>
                                          </p:spTgt>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8"/>
                                        </p:tgtEl>
                                        <p:attrNameLst>
                                          <p:attrName>style.visibility</p:attrName>
                                        </p:attrNameLst>
                                      </p:cBhvr>
                                      <p:to>
                                        <p:strVal val="visible"/>
                                      </p:to>
                                    </p:set>
                                    <p:animEffect transition="in" filter="randombar(horizontal)">
                                      <p:cBhvr>
                                        <p:cTn id="64" dur="500"/>
                                        <p:tgtEl>
                                          <p:spTgt spid="8"/>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8" fill="hold" nodeType="clickEffect">
                                  <p:stCondLst>
                                    <p:cond delay="0"/>
                                  </p:stCondLst>
                                  <p:childTnLst>
                                    <p:set>
                                      <p:cBhvr>
                                        <p:cTn id="68" dur="1" fill="hold">
                                          <p:stCondLst>
                                            <p:cond delay="0"/>
                                          </p:stCondLst>
                                        </p:cTn>
                                        <p:tgtEl>
                                          <p:spTgt spid="5">
                                            <p:txEl>
                                              <p:pRg st="12" end="12"/>
                                            </p:txEl>
                                          </p:spTgt>
                                        </p:tgtEl>
                                        <p:attrNameLst>
                                          <p:attrName>style.visibility</p:attrName>
                                        </p:attrNameLst>
                                      </p:cBhvr>
                                      <p:to>
                                        <p:strVal val="visible"/>
                                      </p:to>
                                    </p:set>
                                    <p:animEffect transition="in" filter="wipe(left)">
                                      <p:cBhvr>
                                        <p:cTn id="69" dur="1000"/>
                                        <p:tgtEl>
                                          <p:spTgt spid="5">
                                            <p:txEl>
                                              <p:pRg st="12" end="12"/>
                                            </p:txEl>
                                          </p:spTgt>
                                        </p:tgtEl>
                                      </p:cBhvr>
                                    </p:animEffect>
                                  </p:childTnLst>
                                </p:cTn>
                              </p:par>
                            </p:childTnLst>
                          </p:cTn>
                        </p:par>
                      </p:childTnLst>
                    </p:cTn>
                  </p:par>
                  <p:par>
                    <p:cTn id="70" fill="hold">
                      <p:stCondLst>
                        <p:cond delay="indefinite"/>
                      </p:stCondLst>
                      <p:childTnLst>
                        <p:par>
                          <p:cTn id="71" fill="hold">
                            <p:stCondLst>
                              <p:cond delay="0"/>
                            </p:stCondLst>
                            <p:childTnLst>
                              <p:par>
                                <p:cTn id="72" presetID="22" presetClass="entr" presetSubtype="8" fill="hold" nodeType="clickEffect">
                                  <p:stCondLst>
                                    <p:cond delay="0"/>
                                  </p:stCondLst>
                                  <p:childTnLst>
                                    <p:set>
                                      <p:cBhvr>
                                        <p:cTn id="73" dur="1" fill="hold">
                                          <p:stCondLst>
                                            <p:cond delay="0"/>
                                          </p:stCondLst>
                                        </p:cTn>
                                        <p:tgtEl>
                                          <p:spTgt spid="5">
                                            <p:txEl>
                                              <p:pRg st="13" end="13"/>
                                            </p:txEl>
                                          </p:spTgt>
                                        </p:tgtEl>
                                        <p:attrNameLst>
                                          <p:attrName>style.visibility</p:attrName>
                                        </p:attrNameLst>
                                      </p:cBhvr>
                                      <p:to>
                                        <p:strVal val="visible"/>
                                      </p:to>
                                    </p:set>
                                    <p:animEffect transition="in" filter="wipe(left)">
                                      <p:cBhvr>
                                        <p:cTn id="74" dur="1000"/>
                                        <p:tgtEl>
                                          <p:spTgt spid="5">
                                            <p:txEl>
                                              <p:pRg st="13" end="13"/>
                                            </p:txEl>
                                          </p:spTgt>
                                        </p:tgtEl>
                                      </p:cBhvr>
                                    </p:animEffect>
                                  </p:childTnLst>
                                </p:cTn>
                              </p:par>
                              <p:par>
                                <p:cTn id="75" presetID="22" presetClass="entr" presetSubtype="8" fill="hold" nodeType="withEffect">
                                  <p:stCondLst>
                                    <p:cond delay="0"/>
                                  </p:stCondLst>
                                  <p:childTnLst>
                                    <p:set>
                                      <p:cBhvr>
                                        <p:cTn id="76" dur="1" fill="hold">
                                          <p:stCondLst>
                                            <p:cond delay="0"/>
                                          </p:stCondLst>
                                        </p:cTn>
                                        <p:tgtEl>
                                          <p:spTgt spid="5">
                                            <p:txEl>
                                              <p:pRg st="14" end="14"/>
                                            </p:txEl>
                                          </p:spTgt>
                                        </p:tgtEl>
                                        <p:attrNameLst>
                                          <p:attrName>style.visibility</p:attrName>
                                        </p:attrNameLst>
                                      </p:cBhvr>
                                      <p:to>
                                        <p:strVal val="visible"/>
                                      </p:to>
                                    </p:set>
                                    <p:animEffect transition="in" filter="wipe(left)">
                                      <p:cBhvr>
                                        <p:cTn id="77" dur="1000"/>
                                        <p:tgtEl>
                                          <p:spTgt spid="5">
                                            <p:txEl>
                                              <p:pRg st="14" end="14"/>
                                            </p:txEl>
                                          </p:spTgt>
                                        </p:tgtEl>
                                      </p:cBhvr>
                                    </p:animEffect>
                                  </p:childTnLst>
                                </p:cTn>
                              </p:par>
                              <p:par>
                                <p:cTn id="78" presetID="22" presetClass="entr" presetSubtype="8" fill="hold" nodeType="withEffect">
                                  <p:stCondLst>
                                    <p:cond delay="0"/>
                                  </p:stCondLst>
                                  <p:childTnLst>
                                    <p:set>
                                      <p:cBhvr>
                                        <p:cTn id="79" dur="1" fill="hold">
                                          <p:stCondLst>
                                            <p:cond delay="0"/>
                                          </p:stCondLst>
                                        </p:cTn>
                                        <p:tgtEl>
                                          <p:spTgt spid="5">
                                            <p:txEl>
                                              <p:pRg st="15" end="15"/>
                                            </p:txEl>
                                          </p:spTgt>
                                        </p:tgtEl>
                                        <p:attrNameLst>
                                          <p:attrName>style.visibility</p:attrName>
                                        </p:attrNameLst>
                                      </p:cBhvr>
                                      <p:to>
                                        <p:strVal val="visible"/>
                                      </p:to>
                                    </p:set>
                                    <p:animEffect transition="in" filter="wipe(left)">
                                      <p:cBhvr>
                                        <p:cTn id="80" dur="1000"/>
                                        <p:tgtEl>
                                          <p:spTgt spid="5">
                                            <p:txEl>
                                              <p:pRg st="15" end="15"/>
                                            </p:txEl>
                                          </p:spTgt>
                                        </p:tgtEl>
                                      </p:cBhvr>
                                    </p:animEffect>
                                  </p:childTnLst>
                                </p:cTn>
                              </p:par>
                              <p:par>
                                <p:cTn id="81" presetID="22" presetClass="entr" presetSubtype="8" fill="hold" nodeType="withEffect">
                                  <p:stCondLst>
                                    <p:cond delay="0"/>
                                  </p:stCondLst>
                                  <p:childTnLst>
                                    <p:set>
                                      <p:cBhvr>
                                        <p:cTn id="82" dur="1" fill="hold">
                                          <p:stCondLst>
                                            <p:cond delay="0"/>
                                          </p:stCondLst>
                                        </p:cTn>
                                        <p:tgtEl>
                                          <p:spTgt spid="5">
                                            <p:txEl>
                                              <p:pRg st="16" end="16"/>
                                            </p:txEl>
                                          </p:spTgt>
                                        </p:tgtEl>
                                        <p:attrNameLst>
                                          <p:attrName>style.visibility</p:attrName>
                                        </p:attrNameLst>
                                      </p:cBhvr>
                                      <p:to>
                                        <p:strVal val="visible"/>
                                      </p:to>
                                    </p:set>
                                    <p:animEffect transition="in" filter="wipe(left)">
                                      <p:cBhvr>
                                        <p:cTn id="83" dur="1000"/>
                                        <p:tgtEl>
                                          <p:spTgt spid="5">
                                            <p:txEl>
                                              <p:pRg st="16"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7" grpId="0" animBg="1"/>
      <p:bldP spid="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7" name="TextBox 6"/>
          <p:cNvSpPr txBox="1"/>
          <p:nvPr/>
        </p:nvSpPr>
        <p:spPr>
          <a:xfrm>
            <a:off x="8893546" y="6549102"/>
            <a:ext cx="38868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lumMod val="85000"/>
                  </a:schemeClr>
                </a:solidFill>
                <a:ea typeface="Arial Unicode MS" pitchFamily="34" charset="-128"/>
                <a:cs typeface="Arial Unicode MS" pitchFamily="34" charset="-128"/>
              </a:rPr>
              <a:t>1</a:t>
            </a:r>
            <a:endParaRPr lang="en-US" sz="1800" kern="0" dirty="0" err="1" smtClean="0">
              <a:solidFill>
                <a:schemeClr val="bg1">
                  <a:lumMod val="85000"/>
                </a:schemeClr>
              </a:solidFill>
              <a:ea typeface="Arial Unicode MS" pitchFamily="34" charset="-128"/>
              <a:cs typeface="Arial Unicode MS" pitchFamily="34" charset="-128"/>
            </a:endParaRPr>
          </a:p>
        </p:txBody>
      </p:sp>
      <p:graphicFrame>
        <p:nvGraphicFramePr>
          <p:cNvPr id="6" name="Диаграма 5"/>
          <p:cNvGraphicFramePr/>
          <p:nvPr>
            <p:extLst>
              <p:ext uri="{D42A27DB-BD31-4B8C-83A1-F6EECF244321}">
                <p14:modId xmlns:p14="http://schemas.microsoft.com/office/powerpoint/2010/main" val="3838611559"/>
              </p:ext>
            </p:extLst>
          </p:nvPr>
        </p:nvGraphicFramePr>
        <p:xfrm>
          <a:off x="1524000" y="1669256"/>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233481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JPA</a:t>
            </a:r>
            <a:br>
              <a:rPr lang="en-US" dirty="0" smtClean="0"/>
            </a:br>
            <a:r>
              <a:rPr lang="bg-BG" sz="2000" b="0" dirty="0" smtClean="0"/>
              <a:t>Недостатъци на </a:t>
            </a:r>
            <a:r>
              <a:rPr lang="en-US" sz="2000" b="0" dirty="0" smtClean="0"/>
              <a:t>JDBC?</a:t>
            </a:r>
            <a:endParaRPr lang="en-US" sz="2000" b="0" dirty="0"/>
          </a:p>
        </p:txBody>
      </p:sp>
      <p:sp>
        <p:nvSpPr>
          <p:cNvPr id="4" name="Text Placeholder 3"/>
          <p:cNvSpPr>
            <a:spLocks noGrp="1"/>
          </p:cNvSpPr>
          <p:nvPr>
            <p:ph type="body" sz="quarter" idx="11"/>
          </p:nvPr>
        </p:nvSpPr>
        <p:spPr>
          <a:xfrm>
            <a:off x="324000" y="1690687"/>
            <a:ext cx="4674720" cy="4391025"/>
          </a:xfrm>
        </p:spPr>
        <p:txBody>
          <a:bodyPr/>
          <a:lstStyle/>
          <a:p>
            <a:pPr lvl="0"/>
            <a:r>
              <a:rPr lang="bg-BG" sz="2000" dirty="0" smtClean="0"/>
              <a:t>Какви недостатъци има </a:t>
            </a:r>
            <a:r>
              <a:rPr lang="en-US" sz="2000" dirty="0" smtClean="0"/>
              <a:t>JDBC?</a:t>
            </a:r>
          </a:p>
          <a:p>
            <a:pPr lvl="2"/>
            <a:r>
              <a:rPr lang="bg-BG" sz="2000" dirty="0" smtClean="0"/>
              <a:t>Конвертиране на </a:t>
            </a:r>
            <a:r>
              <a:rPr lang="en-US" sz="2000" dirty="0" smtClean="0"/>
              <a:t>java </a:t>
            </a:r>
            <a:r>
              <a:rPr lang="bg-BG" sz="2000" dirty="0" smtClean="0"/>
              <a:t>код към </a:t>
            </a:r>
            <a:r>
              <a:rPr lang="en-US" sz="2000" dirty="0" smtClean="0"/>
              <a:t>SQL </a:t>
            </a:r>
            <a:r>
              <a:rPr lang="bg-BG" sz="2000" dirty="0" smtClean="0"/>
              <a:t>изрази</a:t>
            </a:r>
          </a:p>
          <a:p>
            <a:pPr lvl="2"/>
            <a:r>
              <a:rPr lang="bg-BG" sz="2000" dirty="0" smtClean="0"/>
              <a:t>За всяка таблица трябва да сме подготвили минимум 4 операции(</a:t>
            </a:r>
            <a:r>
              <a:rPr lang="en-US" sz="2000" dirty="0" smtClean="0"/>
              <a:t>CRUD).</a:t>
            </a:r>
            <a:r>
              <a:rPr lang="bg-BG" sz="2000" dirty="0" smtClean="0"/>
              <a:t> </a:t>
            </a:r>
          </a:p>
          <a:p>
            <a:pPr lvl="2"/>
            <a:r>
              <a:rPr lang="bg-BG" sz="2000" dirty="0" smtClean="0"/>
              <a:t>Дълбоки познания по </a:t>
            </a:r>
            <a:r>
              <a:rPr lang="en-US" sz="2000" dirty="0" smtClean="0"/>
              <a:t>Java </a:t>
            </a:r>
            <a:r>
              <a:rPr lang="bg-BG" sz="2000" dirty="0" smtClean="0"/>
              <a:t>и по </a:t>
            </a:r>
            <a:r>
              <a:rPr lang="en-US" sz="2000" dirty="0" smtClean="0"/>
              <a:t>SQL </a:t>
            </a:r>
          </a:p>
          <a:p>
            <a:pPr lvl="2"/>
            <a:endParaRPr lang="en-US" sz="2000" dirty="0"/>
          </a:p>
        </p:txBody>
      </p:sp>
      <p:pic>
        <p:nvPicPr>
          <p:cNvPr id="3" name="Picture Placeholder 2"/>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3314" r="13314"/>
          <a:stretch>
            <a:fillRect/>
          </a:stretch>
        </p:blipFill>
        <p:spPr>
          <a:xfrm>
            <a:off x="5047488" y="1268739"/>
            <a:ext cx="3776112" cy="4812974"/>
          </a:xfrm>
        </p:spPr>
      </p:pic>
      <p:sp>
        <p:nvSpPr>
          <p:cNvPr id="5" name="TextBox 4"/>
          <p:cNvSpPr txBox="1"/>
          <p:nvPr/>
        </p:nvSpPr>
        <p:spPr>
          <a:xfrm>
            <a:off x="8893546" y="6549102"/>
            <a:ext cx="38868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smtClean="0">
                <a:solidFill>
                  <a:schemeClr val="bg1">
                    <a:lumMod val="85000"/>
                  </a:schemeClr>
                </a:solidFill>
                <a:ea typeface="Arial Unicode MS" pitchFamily="34" charset="-128"/>
                <a:cs typeface="Arial Unicode MS" pitchFamily="34" charset="-128"/>
              </a:rPr>
              <a:t>5</a:t>
            </a:r>
            <a:endParaRPr lang="en-US" sz="1800" kern="0" dirty="0" smtClean="0">
              <a:solidFill>
                <a:schemeClr val="bg1">
                  <a:lumMod val="85000"/>
                </a:schemeClr>
              </a:solidFill>
              <a:ea typeface="Arial Unicode MS" pitchFamily="34" charset="-128"/>
              <a:cs typeface="Arial Unicode MS" pitchFamily="34" charset="-128"/>
            </a:endParaRPr>
          </a:p>
        </p:txBody>
      </p:sp>
    </p:spTree>
    <p:extLst>
      <p:ext uri="{BB962C8B-B14F-4D97-AF65-F5344CB8AC3E}">
        <p14:creationId xmlns:p14="http://schemas.microsoft.com/office/powerpoint/2010/main" val="346979850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par>
                                <p:cTn id="8" presetID="22" presetClass="entr" presetSubtype="8"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wipe(left)">
                                      <p:cBhvr>
                                        <p:cTn id="10" dur="500"/>
                                        <p:tgtEl>
                                          <p:spTgt spid="4">
                                            <p:txEl>
                                              <p:pRg st="1" end="1"/>
                                            </p:txEl>
                                          </p:spTgt>
                                        </p:tgtEl>
                                      </p:cBhvr>
                                    </p:animEffect>
                                  </p:childTnLst>
                                </p:cTn>
                              </p:par>
                              <p:par>
                                <p:cTn id="11" presetID="22" presetClass="entr" presetSubtype="8" fill="hold"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wipe(left)">
                                      <p:cBhvr>
                                        <p:cTn id="13" dur="500"/>
                                        <p:tgtEl>
                                          <p:spTgt spid="4">
                                            <p:txEl>
                                              <p:pRg st="2" end="2"/>
                                            </p:txEl>
                                          </p:spTgt>
                                        </p:tgtEl>
                                      </p:cBhvr>
                                    </p:animEffect>
                                  </p:childTnLst>
                                </p:cTn>
                              </p:par>
                              <p:par>
                                <p:cTn id="14" presetID="22" presetClass="entr" presetSubtype="8" fill="hold"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wipe(left)">
                                      <p:cBhvr>
                                        <p:cTn id="16" dur="500"/>
                                        <p:tgtEl>
                                          <p:spTgt spid="4">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2"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right)">
                                      <p:cBhvr>
                                        <p:cTn id="2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JPA</a:t>
            </a:r>
            <a:br>
              <a:rPr lang="en-US" dirty="0"/>
            </a:br>
            <a:r>
              <a:rPr lang="bg-BG" sz="2000" b="0" dirty="0"/>
              <a:t>Недостатъци на </a:t>
            </a:r>
            <a:r>
              <a:rPr lang="en-US" sz="2000" b="0" dirty="0"/>
              <a:t>JDBC</a:t>
            </a:r>
            <a:r>
              <a:rPr lang="en-US" sz="2000" b="0" dirty="0" smtClean="0"/>
              <a:t>? </a:t>
            </a:r>
            <a:r>
              <a:rPr lang="bg-BG" sz="2000" b="0" dirty="0" smtClean="0"/>
              <a:t>Решението</a:t>
            </a:r>
            <a:endParaRPr lang="en-US" sz="2000" b="0" dirty="0"/>
          </a:p>
        </p:txBody>
      </p:sp>
      <p:sp>
        <p:nvSpPr>
          <p:cNvPr id="3" name="Text Placeholder 2"/>
          <p:cNvSpPr>
            <a:spLocks noGrp="1"/>
          </p:cNvSpPr>
          <p:nvPr>
            <p:ph type="body" sz="quarter" idx="10"/>
          </p:nvPr>
        </p:nvSpPr>
        <p:spPr>
          <a:xfrm>
            <a:off x="324000" y="1690687"/>
            <a:ext cx="8494713" cy="3649409"/>
          </a:xfrm>
        </p:spPr>
        <p:txBody>
          <a:bodyPr/>
          <a:lstStyle/>
          <a:p>
            <a:pPr lvl="0"/>
            <a:r>
              <a:rPr lang="en-US" sz="2000" dirty="0" smtClean="0"/>
              <a:t>ORM – Object</a:t>
            </a:r>
            <a:r>
              <a:rPr lang="bg-BG" sz="2000" dirty="0" smtClean="0"/>
              <a:t>-</a:t>
            </a:r>
            <a:r>
              <a:rPr lang="en-US" sz="2000" dirty="0" smtClean="0"/>
              <a:t>relational Mapping</a:t>
            </a:r>
            <a:endParaRPr lang="bg-BG" sz="2000" dirty="0" smtClean="0"/>
          </a:p>
          <a:p>
            <a:pPr marL="285750" lvl="0" indent="-285750">
              <a:buFont typeface="Arial" pitchFamily="34" charset="0"/>
              <a:buChar char="•"/>
            </a:pPr>
            <a:r>
              <a:rPr lang="bg-BG" sz="2000" b="0" dirty="0" smtClean="0"/>
              <a:t>Какво е </a:t>
            </a:r>
            <a:r>
              <a:rPr lang="en-US" sz="2000" b="0" dirty="0" smtClean="0"/>
              <a:t>ORM Framework (</a:t>
            </a:r>
            <a:r>
              <a:rPr lang="bg-BG" sz="2000" b="0" dirty="0" smtClean="0"/>
              <a:t>рамка)?</a:t>
            </a:r>
          </a:p>
          <a:p>
            <a:pPr marL="285750" lvl="0" indent="-285750">
              <a:buFont typeface="Arial" pitchFamily="34" charset="0"/>
              <a:buChar char="•"/>
            </a:pPr>
            <a:r>
              <a:rPr lang="en-US" sz="2000" b="0" dirty="0" smtClean="0"/>
              <a:t>JPA(Java Persistence API) </a:t>
            </a:r>
            <a:r>
              <a:rPr lang="bg-BG" sz="2000" b="0" dirty="0" smtClean="0"/>
              <a:t>е </a:t>
            </a:r>
            <a:r>
              <a:rPr lang="en-US" sz="2000" b="0" dirty="0" smtClean="0"/>
              <a:t>ORM framework </a:t>
            </a:r>
            <a:r>
              <a:rPr lang="bg-BG" sz="2000" b="0" dirty="0" smtClean="0"/>
              <a:t>за </a:t>
            </a:r>
            <a:r>
              <a:rPr lang="en-US" sz="2000" b="0" dirty="0" smtClean="0"/>
              <a:t>Java</a:t>
            </a:r>
            <a:endParaRPr lang="bg-BG" sz="2000" b="0" dirty="0" smtClean="0"/>
          </a:p>
          <a:p>
            <a:pPr marL="465750" lvl="2" indent="-285750">
              <a:buFont typeface="Arial" pitchFamily="34" charset="0"/>
              <a:buChar char="•"/>
            </a:pPr>
            <a:r>
              <a:rPr lang="en-US" sz="2000" dirty="0" smtClean="0"/>
              <a:t>JPA </a:t>
            </a:r>
            <a:r>
              <a:rPr lang="bg-BG" sz="2000" dirty="0" smtClean="0"/>
              <a:t>конверитра данните в базата към </a:t>
            </a:r>
            <a:r>
              <a:rPr lang="en-US" sz="2000" dirty="0" smtClean="0"/>
              <a:t>POJO</a:t>
            </a:r>
            <a:r>
              <a:rPr lang="bg-BG" sz="2000" dirty="0" smtClean="0"/>
              <a:t> (</a:t>
            </a:r>
            <a:r>
              <a:rPr lang="en-US" sz="2000" dirty="0" smtClean="0"/>
              <a:t>Plain Ol</a:t>
            </a:r>
            <a:r>
              <a:rPr lang="en-US" sz="2000" dirty="0"/>
              <a:t>d</a:t>
            </a:r>
            <a:r>
              <a:rPr lang="en-US" sz="2000" dirty="0" smtClean="0"/>
              <a:t> Java Objects)</a:t>
            </a:r>
          </a:p>
          <a:p>
            <a:pPr marL="465750" lvl="2" indent="-285750">
              <a:buFont typeface="Arial" pitchFamily="34" charset="0"/>
              <a:buChar char="•"/>
            </a:pPr>
            <a:r>
              <a:rPr lang="bg-BG" sz="2000" dirty="0" smtClean="0"/>
              <a:t>Имплементации на </a:t>
            </a:r>
            <a:r>
              <a:rPr lang="en-US" sz="2000" dirty="0" smtClean="0"/>
              <a:t>JPA </a:t>
            </a:r>
            <a:r>
              <a:rPr lang="bg-BG" sz="2000" dirty="0" smtClean="0"/>
              <a:t>– </a:t>
            </a:r>
            <a:r>
              <a:rPr lang="en-US" sz="2000" dirty="0" smtClean="0"/>
              <a:t>Hibernate, </a:t>
            </a:r>
            <a:r>
              <a:rPr lang="en-US" sz="2000" dirty="0" err="1" smtClean="0"/>
              <a:t>Eclipselink</a:t>
            </a:r>
            <a:endParaRPr lang="en-US" sz="2000" dirty="0" smtClean="0"/>
          </a:p>
          <a:p>
            <a:pPr marL="285750" lvl="1" indent="-285750">
              <a:buFont typeface="Arial" pitchFamily="34" charset="0"/>
              <a:buChar char="•"/>
            </a:pPr>
            <a:r>
              <a:rPr lang="en-US" sz="2000" dirty="0" smtClean="0"/>
              <a:t>ORM </a:t>
            </a:r>
            <a:r>
              <a:rPr lang="bg-BG" sz="2000" dirty="0" smtClean="0"/>
              <a:t>за други програмни езици – </a:t>
            </a:r>
            <a:r>
              <a:rPr lang="en-US" sz="2000" dirty="0" smtClean="0"/>
              <a:t>ADO.NET(</a:t>
            </a:r>
            <a:r>
              <a:rPr lang="bg-BG" sz="2000" dirty="0" smtClean="0"/>
              <a:t>.</a:t>
            </a:r>
            <a:r>
              <a:rPr lang="en-US" sz="2000" dirty="0" smtClean="0"/>
              <a:t>Net</a:t>
            </a:r>
            <a:r>
              <a:rPr lang="en-US" sz="2000" dirty="0"/>
              <a:t>), </a:t>
            </a:r>
            <a:r>
              <a:rPr lang="en-US" sz="2000" dirty="0" err="1" smtClean="0"/>
              <a:t>CakePHP</a:t>
            </a:r>
            <a:r>
              <a:rPr lang="en-US" sz="2000" dirty="0" smtClean="0"/>
              <a:t>(PHP</a:t>
            </a:r>
            <a:r>
              <a:rPr lang="en-US" sz="2000" dirty="0"/>
              <a:t>), </a:t>
            </a:r>
            <a:r>
              <a:rPr lang="en-US" sz="2000" dirty="0" err="1" smtClean="0"/>
              <a:t>Django</a:t>
            </a:r>
            <a:r>
              <a:rPr lang="en-US" sz="2000" dirty="0" smtClean="0"/>
              <a:t>(Python</a:t>
            </a:r>
            <a:r>
              <a:rPr lang="en-US" sz="2000" dirty="0"/>
              <a:t>), </a:t>
            </a:r>
            <a:r>
              <a:rPr lang="en-US" sz="2000" dirty="0" err="1" smtClean="0"/>
              <a:t>ActiveRecord</a:t>
            </a:r>
            <a:r>
              <a:rPr lang="en-US" sz="2000" dirty="0" smtClean="0"/>
              <a:t>, </a:t>
            </a:r>
            <a:r>
              <a:rPr lang="en-US" sz="2000" dirty="0" err="1" smtClean="0"/>
              <a:t>Datamapper</a:t>
            </a:r>
            <a:r>
              <a:rPr lang="en-US" sz="2000" dirty="0" smtClean="0"/>
              <a:t>(Ruby)</a:t>
            </a:r>
          </a:p>
          <a:p>
            <a:endParaRPr lang="bg-BG" sz="2000" b="0" dirty="0" smtClean="0"/>
          </a:p>
          <a:p>
            <a:pPr lvl="1"/>
            <a:endParaRPr lang="en-US" sz="2000" b="0" dirty="0" smtClean="0"/>
          </a:p>
          <a:p>
            <a:pPr marL="285750" lvl="0" indent="-285750">
              <a:buFont typeface="Arial" pitchFamily="34" charset="0"/>
              <a:buChar char="•"/>
            </a:pPr>
            <a:endParaRPr lang="bg-BG" sz="2000" b="0" dirty="0"/>
          </a:p>
          <a:p>
            <a:pPr lvl="0"/>
            <a:endParaRPr lang="bg-BG" sz="2000" b="0" dirty="0" smtClean="0"/>
          </a:p>
          <a:p>
            <a:pPr lvl="0"/>
            <a:endParaRPr lang="bg-BG" sz="2000" dirty="0"/>
          </a:p>
        </p:txBody>
      </p:sp>
      <p:sp>
        <p:nvSpPr>
          <p:cNvPr id="4" name="TextBox 3"/>
          <p:cNvSpPr txBox="1"/>
          <p:nvPr/>
        </p:nvSpPr>
        <p:spPr>
          <a:xfrm>
            <a:off x="8893546" y="6558627"/>
            <a:ext cx="38868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kern="0" dirty="0">
                <a:solidFill>
                  <a:schemeClr val="bg1">
                    <a:lumMod val="85000"/>
                  </a:schemeClr>
                </a:solidFill>
                <a:ea typeface="Arial Unicode MS" pitchFamily="34" charset="-128"/>
                <a:cs typeface="Arial Unicode MS" pitchFamily="34" charset="-128"/>
              </a:rPr>
              <a:t>2</a:t>
            </a:r>
            <a:endParaRPr lang="en-US" sz="1800" kern="0" dirty="0" err="1" smtClean="0">
              <a:solidFill>
                <a:schemeClr val="bg1">
                  <a:lumMod val="85000"/>
                </a:schemeClr>
              </a:solidFill>
              <a:ea typeface="Arial Unicode MS" pitchFamily="34" charset="-128"/>
              <a:cs typeface="Arial Unicode MS" pitchFamily="34" charset="-128"/>
            </a:endParaRPr>
          </a:p>
        </p:txBody>
      </p:sp>
    </p:spTree>
    <p:extLst>
      <p:ext uri="{BB962C8B-B14F-4D97-AF65-F5344CB8AC3E}">
        <p14:creationId xmlns:p14="http://schemas.microsoft.com/office/powerpoint/2010/main" val="370734854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par>
                                <p:cTn id="18" presetID="22" presetClass="entr" presetSubtype="8"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left)">
                                      <p:cBhvr>
                                        <p:cTn id="20" dur="500"/>
                                        <p:tgtEl>
                                          <p:spTgt spid="3">
                                            <p:txEl>
                                              <p:pRg st="3" end="3"/>
                                            </p:txEl>
                                          </p:spTgt>
                                        </p:tgtEl>
                                      </p:cBhvr>
                                    </p:animEffect>
                                  </p:childTnLst>
                                </p:cTn>
                              </p:par>
                              <p:par>
                                <p:cTn id="21" presetID="22" presetClass="entr" presetSubtype="8"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wipe(left)">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wipe(left)">
                                      <p:cBhvr>
                                        <p:cTn id="2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JPA</a:t>
            </a:r>
            <a:r>
              <a:rPr lang="bg-BG" dirty="0" smtClean="0"/>
              <a:t/>
            </a:r>
            <a:br>
              <a:rPr lang="bg-BG" dirty="0" smtClean="0"/>
            </a:br>
            <a:r>
              <a:rPr lang="bg-BG" sz="2000" b="0" dirty="0" smtClean="0"/>
              <a:t>Основно </a:t>
            </a:r>
            <a:r>
              <a:rPr lang="bg-BG" sz="2000" b="0" dirty="0" smtClean="0"/>
              <a:t>понятие – </a:t>
            </a:r>
            <a:r>
              <a:rPr lang="en-US" sz="2000" b="0" dirty="0"/>
              <a:t>Entity (</a:t>
            </a:r>
            <a:r>
              <a:rPr lang="bg-BG" sz="2000" b="0" dirty="0"/>
              <a:t>обект, същност)</a:t>
            </a:r>
            <a:endParaRPr lang="en-US" sz="2000" b="0" dirty="0"/>
          </a:p>
        </p:txBody>
      </p:sp>
      <p:sp>
        <p:nvSpPr>
          <p:cNvPr id="3" name="Text Placeholder 2"/>
          <p:cNvSpPr>
            <a:spLocks noGrp="1"/>
          </p:cNvSpPr>
          <p:nvPr>
            <p:ph type="body" sz="quarter" idx="10"/>
          </p:nvPr>
        </p:nvSpPr>
        <p:spPr>
          <a:xfrm>
            <a:off x="324000" y="1690687"/>
            <a:ext cx="8494713" cy="3649409"/>
          </a:xfrm>
        </p:spPr>
        <p:txBody>
          <a:bodyPr/>
          <a:lstStyle/>
          <a:p>
            <a:pPr lvl="0"/>
            <a:r>
              <a:rPr lang="bg-BG" sz="2000" dirty="0" smtClean="0"/>
              <a:t>Какво представлява </a:t>
            </a:r>
            <a:r>
              <a:rPr lang="en-US" sz="2000" dirty="0" smtClean="0"/>
              <a:t>JPA Entity?</a:t>
            </a:r>
            <a:endParaRPr lang="bg-BG" sz="2000" dirty="0" smtClean="0"/>
          </a:p>
          <a:p>
            <a:pPr marL="285750" lvl="0" indent="-285750">
              <a:buFont typeface="Arial" pitchFamily="34" charset="0"/>
              <a:buChar char="•"/>
            </a:pPr>
            <a:r>
              <a:rPr lang="bg-BG" sz="2000" b="0" dirty="0" smtClean="0"/>
              <a:t>Прост </a:t>
            </a:r>
            <a:r>
              <a:rPr lang="en-US" sz="2000" b="0" dirty="0" smtClean="0"/>
              <a:t>Java </a:t>
            </a:r>
            <a:r>
              <a:rPr lang="bg-BG" sz="2000" b="0" dirty="0" smtClean="0"/>
              <a:t>Обект (</a:t>
            </a:r>
            <a:r>
              <a:rPr lang="en-US" sz="2000" b="0" dirty="0" smtClean="0"/>
              <a:t>Plain Old Java Object)</a:t>
            </a:r>
            <a:endParaRPr lang="bg-BG" sz="2000" b="0" dirty="0" smtClean="0"/>
          </a:p>
          <a:p>
            <a:pPr marL="285750" lvl="0" indent="-285750">
              <a:buFont typeface="Arial" pitchFamily="34" charset="0"/>
              <a:buChar char="•"/>
            </a:pPr>
            <a:r>
              <a:rPr lang="bg-BG" sz="2000" b="0" dirty="0" smtClean="0"/>
              <a:t>Обектът </a:t>
            </a:r>
            <a:r>
              <a:rPr lang="en-US" sz="2000" b="0" dirty="0" smtClean="0"/>
              <a:t>(Entity)</a:t>
            </a:r>
            <a:r>
              <a:rPr lang="bg-BG" sz="2000" b="0" dirty="0" smtClean="0"/>
              <a:t> е анотиран (маркиран), за да бъде разпознат от </a:t>
            </a:r>
            <a:r>
              <a:rPr lang="en-US" sz="2000" b="0" dirty="0" smtClean="0"/>
              <a:t>JPA.</a:t>
            </a:r>
            <a:endParaRPr lang="bg-BG" sz="2000" b="0" dirty="0" smtClean="0"/>
          </a:p>
          <a:p>
            <a:pPr marL="285750" indent="-285750">
              <a:buFont typeface="Arial" pitchFamily="34" charset="0"/>
              <a:buChar char="•"/>
            </a:pPr>
            <a:r>
              <a:rPr lang="bg-BG" sz="2000" b="0" dirty="0"/>
              <a:t>Един </a:t>
            </a:r>
            <a:r>
              <a:rPr lang="bg-BG" sz="2000" b="0" dirty="0" smtClean="0"/>
              <a:t>обект (</a:t>
            </a:r>
            <a:r>
              <a:rPr lang="en-US" sz="2000" b="0" dirty="0"/>
              <a:t>entity) </a:t>
            </a:r>
            <a:r>
              <a:rPr lang="bg-BG" sz="2000" b="0" dirty="0"/>
              <a:t>най-често репрезентира една таблица в базата.</a:t>
            </a:r>
            <a:endParaRPr lang="en-US" sz="2000" b="0" dirty="0"/>
          </a:p>
          <a:p>
            <a:pPr marL="285750" lvl="0" indent="-285750">
              <a:buFont typeface="Arial" pitchFamily="34" charset="0"/>
              <a:buChar char="•"/>
            </a:pPr>
            <a:endParaRPr lang="bg-BG" sz="2000" b="0" dirty="0" smtClean="0"/>
          </a:p>
          <a:p>
            <a:pPr lvl="1"/>
            <a:r>
              <a:rPr lang="bg-BG" sz="2000" dirty="0" smtClean="0"/>
              <a:t> </a:t>
            </a:r>
            <a:endParaRPr lang="en-US" sz="2000" dirty="0" smtClean="0"/>
          </a:p>
          <a:p>
            <a:endParaRPr lang="bg-BG" sz="2000" b="0" dirty="0" smtClean="0"/>
          </a:p>
          <a:p>
            <a:pPr lvl="1"/>
            <a:endParaRPr lang="en-US" sz="2000" b="0" dirty="0" smtClean="0"/>
          </a:p>
          <a:p>
            <a:pPr marL="285750" lvl="0" indent="-285750">
              <a:buFont typeface="Arial" pitchFamily="34" charset="0"/>
              <a:buChar char="•"/>
            </a:pPr>
            <a:endParaRPr lang="bg-BG" sz="2000" b="0" dirty="0"/>
          </a:p>
          <a:p>
            <a:pPr lvl="0"/>
            <a:endParaRPr lang="bg-BG" sz="2000" b="0" dirty="0" smtClean="0"/>
          </a:p>
          <a:p>
            <a:pPr lvl="0"/>
            <a:endParaRPr lang="bg-BG" sz="2000" dirty="0"/>
          </a:p>
        </p:txBody>
      </p:sp>
      <p:sp>
        <p:nvSpPr>
          <p:cNvPr id="4" name="TextBox 3"/>
          <p:cNvSpPr txBox="1"/>
          <p:nvPr/>
        </p:nvSpPr>
        <p:spPr>
          <a:xfrm>
            <a:off x="8893546" y="6549102"/>
            <a:ext cx="38868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kern="0" dirty="0">
                <a:solidFill>
                  <a:schemeClr val="bg1">
                    <a:lumMod val="85000"/>
                  </a:schemeClr>
                </a:solidFill>
                <a:ea typeface="Arial Unicode MS" pitchFamily="34" charset="-128"/>
                <a:cs typeface="Arial Unicode MS" pitchFamily="34" charset="-128"/>
              </a:rPr>
              <a:t>2</a:t>
            </a:r>
            <a:endParaRPr lang="en-US" sz="1800" kern="0" dirty="0" err="1" smtClean="0">
              <a:solidFill>
                <a:schemeClr val="bg1">
                  <a:lumMod val="85000"/>
                </a:schemeClr>
              </a:solidFill>
              <a:ea typeface="Arial Unicode MS" pitchFamily="34" charset="-128"/>
              <a:cs typeface="Arial Unicode MS" pitchFamily="34" charset="-128"/>
            </a:endParaRPr>
          </a:p>
        </p:txBody>
      </p:sp>
    </p:spTree>
    <p:extLst>
      <p:ext uri="{BB962C8B-B14F-4D97-AF65-F5344CB8AC3E}">
        <p14:creationId xmlns:p14="http://schemas.microsoft.com/office/powerpoint/2010/main" val="401068186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par>
                                <p:cTn id="8" presetID="22" presetClass="entr" presetSubtype="8"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left)">
                                      <p:cBhvr>
                                        <p:cTn id="10" dur="500"/>
                                        <p:tgtEl>
                                          <p:spTgt spid="3">
                                            <p:txEl>
                                              <p:pRg st="1" end="1"/>
                                            </p:txEl>
                                          </p:spTgt>
                                        </p:tgtEl>
                                      </p:cBhvr>
                                    </p:animEffect>
                                  </p:childTnLst>
                                </p:cTn>
                              </p:par>
                              <p:par>
                                <p:cTn id="11" presetID="22" presetClass="entr" presetSubtype="8"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left)">
                                      <p:cBhvr>
                                        <p:cTn id="13" dur="500"/>
                                        <p:tgtEl>
                                          <p:spTgt spid="3">
                                            <p:txEl>
                                              <p:pRg st="2" end="2"/>
                                            </p:txEl>
                                          </p:spTgt>
                                        </p:tgtEl>
                                      </p:cBhvr>
                                    </p:animEffect>
                                  </p:childTnLst>
                                </p:cTn>
                              </p:par>
                              <p:par>
                                <p:cTn id="14" presetID="22" presetClass="entr" presetSubtype="8"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left)">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JPA</a:t>
            </a:r>
            <a:r>
              <a:rPr lang="bg-BG" dirty="0"/>
              <a:t/>
            </a:r>
            <a:br>
              <a:rPr lang="bg-BG" dirty="0"/>
            </a:br>
            <a:r>
              <a:rPr lang="en-US" sz="2000" b="0" dirty="0" smtClean="0"/>
              <a:t>Entity (</a:t>
            </a:r>
            <a:r>
              <a:rPr lang="bg-BG" sz="2000" b="0" dirty="0"/>
              <a:t>обект</a:t>
            </a:r>
            <a:r>
              <a:rPr lang="bg-BG" sz="2000" b="0" dirty="0" smtClean="0"/>
              <a:t>) - пример</a:t>
            </a:r>
            <a:endParaRPr lang="en-US" sz="2000" b="0" dirty="0"/>
          </a:p>
        </p:txBody>
      </p:sp>
      <p:sp>
        <p:nvSpPr>
          <p:cNvPr id="4" name="Text Placeholder 3"/>
          <p:cNvSpPr>
            <a:spLocks noGrp="1"/>
          </p:cNvSpPr>
          <p:nvPr>
            <p:ph type="body" sz="quarter" idx="11"/>
          </p:nvPr>
        </p:nvSpPr>
        <p:spPr>
          <a:xfrm>
            <a:off x="324000" y="1304544"/>
            <a:ext cx="3284832" cy="5205984"/>
          </a:xfrm>
        </p:spPr>
        <p:txBody>
          <a:bodyPr/>
          <a:lstStyle/>
          <a:p>
            <a:pPr lvl="0"/>
            <a:r>
              <a:rPr lang="bg-BG" sz="2000" dirty="0"/>
              <a:t>Основни анотации</a:t>
            </a:r>
          </a:p>
          <a:p>
            <a:pPr lvl="1"/>
            <a:r>
              <a:rPr lang="bg-BG" sz="1900" dirty="0"/>
              <a:t>@</a:t>
            </a:r>
            <a:r>
              <a:rPr lang="en-US" sz="1900" dirty="0"/>
              <a:t>Entity</a:t>
            </a:r>
            <a:r>
              <a:rPr lang="bg-BG" sz="1900" dirty="0"/>
              <a:t> - всеки обект, който искаме </a:t>
            </a:r>
            <a:r>
              <a:rPr lang="en-US" sz="1900" dirty="0"/>
              <a:t>JPA </a:t>
            </a:r>
            <a:r>
              <a:rPr lang="bg-BG" sz="1900" dirty="0" smtClean="0"/>
              <a:t> да </a:t>
            </a:r>
            <a:r>
              <a:rPr lang="bg-BG" sz="1900" dirty="0"/>
              <a:t>използва трябва да се маркира така.</a:t>
            </a:r>
          </a:p>
          <a:p>
            <a:pPr lvl="1"/>
            <a:r>
              <a:rPr lang="bg-BG" sz="1900" dirty="0" smtClean="0"/>
              <a:t>@</a:t>
            </a:r>
            <a:r>
              <a:rPr lang="en-US" sz="1900" dirty="0" smtClean="0"/>
              <a:t>Table</a:t>
            </a:r>
            <a:r>
              <a:rPr lang="bg-BG" sz="1900" dirty="0" smtClean="0"/>
              <a:t> </a:t>
            </a:r>
            <a:r>
              <a:rPr lang="bg-BG" sz="1900" dirty="0"/>
              <a:t>- Репрезентира основната </a:t>
            </a:r>
            <a:r>
              <a:rPr lang="bg-BG" sz="1900" dirty="0" smtClean="0"/>
              <a:t>таблица</a:t>
            </a:r>
            <a:r>
              <a:rPr lang="en-US" sz="1900" dirty="0"/>
              <a:t>.</a:t>
            </a:r>
          </a:p>
          <a:p>
            <a:r>
              <a:rPr lang="en-US" sz="1900" b="0" dirty="0"/>
              <a:t>@ID</a:t>
            </a:r>
            <a:r>
              <a:rPr lang="bg-BG" sz="1900" b="0" dirty="0"/>
              <a:t> </a:t>
            </a:r>
            <a:r>
              <a:rPr lang="bg-BG" sz="1900" b="0" dirty="0" smtClean="0"/>
              <a:t>– Репрезентира първичен ключ</a:t>
            </a:r>
            <a:endParaRPr lang="bg-BG" sz="1900" b="0" dirty="0"/>
          </a:p>
          <a:p>
            <a:r>
              <a:rPr lang="en-US" sz="1900" b="0" dirty="0"/>
              <a:t>@Column</a:t>
            </a:r>
            <a:r>
              <a:rPr lang="bg-BG" sz="1900" b="0" dirty="0"/>
              <a:t> </a:t>
            </a:r>
            <a:r>
              <a:rPr lang="bg-BG" sz="1900" b="0" dirty="0" smtClean="0"/>
              <a:t>– Репрезентира колона в таблицата.</a:t>
            </a:r>
            <a:endParaRPr lang="bg-BG" sz="1900" b="0" dirty="0"/>
          </a:p>
          <a:p>
            <a:r>
              <a:rPr lang="bg-BG" sz="1900" b="0" dirty="0"/>
              <a:t>@</a:t>
            </a:r>
            <a:r>
              <a:rPr lang="en-US" sz="1900" b="0" dirty="0"/>
              <a:t>Basic</a:t>
            </a:r>
            <a:r>
              <a:rPr lang="bg-BG" sz="1900" b="0" dirty="0"/>
              <a:t> </a:t>
            </a:r>
            <a:r>
              <a:rPr lang="bg-BG" sz="1900" b="0" dirty="0" smtClean="0"/>
              <a:t>– най-простия тип за репрезентиране на колона</a:t>
            </a:r>
            <a:endParaRPr lang="en-US" sz="1900" b="0" dirty="0"/>
          </a:p>
          <a:p>
            <a:r>
              <a:rPr lang="bg-BG" sz="1900" b="0" dirty="0"/>
              <a:t>@</a:t>
            </a:r>
            <a:r>
              <a:rPr lang="en-US" sz="1900" b="0" dirty="0"/>
              <a:t>Temporal</a:t>
            </a:r>
            <a:r>
              <a:rPr lang="bg-BG" sz="1900" b="0" dirty="0"/>
              <a:t> </a:t>
            </a:r>
            <a:r>
              <a:rPr lang="bg-BG" sz="1900" b="0" dirty="0" smtClean="0"/>
              <a:t>– за дати.</a:t>
            </a:r>
            <a:endParaRPr lang="en-US" sz="1900" b="0" dirty="0"/>
          </a:p>
          <a:p>
            <a:endParaRPr lang="en-US" dirty="0"/>
          </a:p>
        </p:txBody>
      </p:sp>
      <p:sp>
        <p:nvSpPr>
          <p:cNvPr id="6" name="Rectangle 5"/>
          <p:cNvSpPr/>
          <p:nvPr/>
        </p:nvSpPr>
        <p:spPr>
          <a:xfrm>
            <a:off x="3657601" y="1305848"/>
            <a:ext cx="5314950" cy="3785652"/>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sz="1600" dirty="0">
                <a:solidFill>
                  <a:srgbClr val="646464"/>
                </a:solidFill>
                <a:latin typeface="Consolas"/>
              </a:rPr>
              <a:t>@Entity</a:t>
            </a:r>
          </a:p>
          <a:p>
            <a:r>
              <a:rPr lang="en-US" sz="1600" dirty="0">
                <a:solidFill>
                  <a:srgbClr val="646464"/>
                </a:solidFill>
                <a:latin typeface="Consolas"/>
              </a:rPr>
              <a:t>@Table</a:t>
            </a:r>
            <a:r>
              <a:rPr lang="en-US" sz="1600" dirty="0">
                <a:solidFill>
                  <a:srgbClr val="000000"/>
                </a:solidFill>
                <a:latin typeface="Consolas"/>
              </a:rPr>
              <a:t>(name = </a:t>
            </a:r>
            <a:r>
              <a:rPr lang="en-US" sz="1600" dirty="0">
                <a:solidFill>
                  <a:srgbClr val="2A00FF"/>
                </a:solidFill>
                <a:latin typeface="Consolas"/>
              </a:rPr>
              <a:t>"STUDENT"</a:t>
            </a:r>
            <a:r>
              <a:rPr lang="en-US" sz="1600" dirty="0">
                <a:solidFill>
                  <a:srgbClr val="000000"/>
                </a:solidFill>
                <a:latin typeface="Consolas"/>
              </a:rPr>
              <a:t>)</a:t>
            </a:r>
          </a:p>
          <a:p>
            <a:r>
              <a:rPr lang="en-US" sz="1600" b="1" dirty="0">
                <a:solidFill>
                  <a:srgbClr val="7F0055"/>
                </a:solidFill>
                <a:latin typeface="Consolas"/>
              </a:rPr>
              <a:t>public</a:t>
            </a:r>
            <a:r>
              <a:rPr lang="en-US" sz="1600" b="1" dirty="0">
                <a:solidFill>
                  <a:srgbClr val="000000"/>
                </a:solidFill>
                <a:latin typeface="Consolas"/>
              </a:rPr>
              <a:t> </a:t>
            </a:r>
            <a:r>
              <a:rPr lang="en-US" sz="1600" b="1" dirty="0">
                <a:solidFill>
                  <a:srgbClr val="7F0055"/>
                </a:solidFill>
                <a:latin typeface="Consolas"/>
              </a:rPr>
              <a:t>class</a:t>
            </a:r>
            <a:r>
              <a:rPr lang="en-US" sz="1600" b="1" dirty="0">
                <a:solidFill>
                  <a:srgbClr val="000000"/>
                </a:solidFill>
                <a:latin typeface="Consolas"/>
              </a:rPr>
              <a:t> </a:t>
            </a:r>
            <a:r>
              <a:rPr lang="en-US" sz="1600" dirty="0">
                <a:solidFill>
                  <a:srgbClr val="000000"/>
                </a:solidFill>
                <a:latin typeface="Consolas"/>
              </a:rPr>
              <a:t>Student</a:t>
            </a:r>
            <a:r>
              <a:rPr lang="en-US" sz="1600" b="1" dirty="0">
                <a:solidFill>
                  <a:srgbClr val="000000"/>
                </a:solidFill>
                <a:latin typeface="Consolas"/>
              </a:rPr>
              <a:t> {</a:t>
            </a:r>
            <a:endParaRPr lang="en-US" sz="1600" dirty="0" smtClean="0">
              <a:solidFill>
                <a:srgbClr val="646464"/>
              </a:solidFill>
              <a:latin typeface="Consolas"/>
            </a:endParaRPr>
          </a:p>
          <a:p>
            <a:r>
              <a:rPr lang="en-US" sz="1600" dirty="0" smtClean="0">
                <a:solidFill>
                  <a:srgbClr val="646464"/>
                </a:solidFill>
                <a:latin typeface="Consolas"/>
              </a:rPr>
              <a:t>@</a:t>
            </a:r>
            <a:r>
              <a:rPr lang="en-US" sz="1600" dirty="0">
                <a:solidFill>
                  <a:srgbClr val="646464"/>
                </a:solidFill>
                <a:latin typeface="Consolas"/>
              </a:rPr>
              <a:t>Id</a:t>
            </a:r>
          </a:p>
          <a:p>
            <a:r>
              <a:rPr lang="en-US" sz="1600" dirty="0">
                <a:solidFill>
                  <a:srgbClr val="646464"/>
                </a:solidFill>
                <a:latin typeface="Consolas"/>
              </a:rPr>
              <a:t>@</a:t>
            </a:r>
            <a:r>
              <a:rPr lang="en-US" sz="1600" dirty="0" err="1" smtClean="0">
                <a:solidFill>
                  <a:srgbClr val="646464"/>
                </a:solidFill>
                <a:latin typeface="Consolas"/>
              </a:rPr>
              <a:t>GeneratedValue</a:t>
            </a:r>
            <a:r>
              <a:rPr lang="en-US" sz="1600" dirty="0" smtClean="0">
                <a:solidFill>
                  <a:srgbClr val="000000"/>
                </a:solidFill>
                <a:latin typeface="Consolas"/>
              </a:rPr>
              <a:t>(strategy=</a:t>
            </a:r>
            <a:r>
              <a:rPr lang="en-US" sz="1600" dirty="0" err="1" smtClean="0">
                <a:solidFill>
                  <a:srgbClr val="000000"/>
                </a:solidFill>
                <a:latin typeface="Consolas"/>
              </a:rPr>
              <a:t>GenerationType.</a:t>
            </a:r>
            <a:r>
              <a:rPr lang="en-US" sz="1600" i="1" dirty="0" err="1" smtClean="0">
                <a:solidFill>
                  <a:srgbClr val="0000C0"/>
                </a:solidFill>
                <a:latin typeface="Consolas"/>
              </a:rPr>
              <a:t>TABLE</a:t>
            </a:r>
            <a:r>
              <a:rPr lang="en-US" sz="1600" i="1" dirty="0">
                <a:solidFill>
                  <a:srgbClr val="000000"/>
                </a:solidFill>
                <a:latin typeface="Consolas"/>
              </a:rPr>
              <a:t>)</a:t>
            </a:r>
          </a:p>
          <a:p>
            <a:r>
              <a:rPr lang="en-US" sz="1600" dirty="0">
                <a:solidFill>
                  <a:srgbClr val="646464"/>
                </a:solidFill>
                <a:latin typeface="Consolas"/>
              </a:rPr>
              <a:t>@Column</a:t>
            </a:r>
            <a:r>
              <a:rPr lang="en-US" sz="1600" dirty="0">
                <a:solidFill>
                  <a:srgbClr val="000000"/>
                </a:solidFill>
                <a:latin typeface="Consolas"/>
              </a:rPr>
              <a:t>(name = </a:t>
            </a:r>
            <a:r>
              <a:rPr lang="en-US" sz="1600" dirty="0">
                <a:solidFill>
                  <a:srgbClr val="2A00FF"/>
                </a:solidFill>
                <a:latin typeface="Consolas"/>
              </a:rPr>
              <a:t>"</a:t>
            </a:r>
            <a:r>
              <a:rPr lang="en-US" sz="1600" dirty="0" smtClean="0">
                <a:solidFill>
                  <a:srgbClr val="2A00FF"/>
                </a:solidFill>
                <a:latin typeface="Consolas"/>
              </a:rPr>
              <a:t>FN"</a:t>
            </a:r>
            <a:r>
              <a:rPr lang="en-US" sz="1600" dirty="0" smtClean="0">
                <a:solidFill>
                  <a:srgbClr val="000000"/>
                </a:solidFill>
                <a:latin typeface="Consolas"/>
              </a:rPr>
              <a:t>)</a:t>
            </a:r>
            <a:endParaRPr lang="en-US" sz="1600" dirty="0">
              <a:solidFill>
                <a:srgbClr val="000000"/>
              </a:solidFill>
              <a:latin typeface="Consolas"/>
            </a:endParaRPr>
          </a:p>
          <a:p>
            <a:r>
              <a:rPr lang="en-US" sz="1600" b="1" dirty="0">
                <a:solidFill>
                  <a:srgbClr val="7F0055"/>
                </a:solidFill>
                <a:latin typeface="Consolas"/>
              </a:rPr>
              <a:t>private</a:t>
            </a:r>
            <a:r>
              <a:rPr lang="en-US" sz="1600" b="1" dirty="0">
                <a:solidFill>
                  <a:srgbClr val="000000"/>
                </a:solidFill>
                <a:latin typeface="Consolas"/>
              </a:rPr>
              <a:t> </a:t>
            </a:r>
            <a:r>
              <a:rPr lang="en-US" sz="1600" b="1" dirty="0">
                <a:solidFill>
                  <a:srgbClr val="7F0055"/>
                </a:solidFill>
                <a:latin typeface="Consolas"/>
              </a:rPr>
              <a:t>long</a:t>
            </a:r>
            <a:r>
              <a:rPr lang="en-US" sz="1600" b="1" dirty="0">
                <a:solidFill>
                  <a:srgbClr val="000000"/>
                </a:solidFill>
                <a:latin typeface="Consolas"/>
              </a:rPr>
              <a:t> </a:t>
            </a:r>
            <a:r>
              <a:rPr lang="en-US" sz="1600" dirty="0" err="1">
                <a:solidFill>
                  <a:srgbClr val="0000C0"/>
                </a:solidFill>
                <a:latin typeface="Consolas"/>
              </a:rPr>
              <a:t>facultyNumber</a:t>
            </a:r>
            <a:r>
              <a:rPr lang="en-US" sz="1600" dirty="0">
                <a:solidFill>
                  <a:srgbClr val="000000"/>
                </a:solidFill>
                <a:latin typeface="Consolas"/>
              </a:rPr>
              <a:t>;</a:t>
            </a:r>
          </a:p>
          <a:p>
            <a:r>
              <a:rPr lang="en-US" sz="1600" dirty="0">
                <a:solidFill>
                  <a:srgbClr val="646464"/>
                </a:solidFill>
                <a:latin typeface="Consolas"/>
              </a:rPr>
              <a:t>@Basic</a:t>
            </a:r>
          </a:p>
          <a:p>
            <a:r>
              <a:rPr lang="en-US" sz="1600" dirty="0">
                <a:solidFill>
                  <a:srgbClr val="646464"/>
                </a:solidFill>
                <a:latin typeface="Consolas"/>
              </a:rPr>
              <a:t>@Column</a:t>
            </a:r>
            <a:r>
              <a:rPr lang="en-US" sz="1600" dirty="0">
                <a:solidFill>
                  <a:srgbClr val="000000"/>
                </a:solidFill>
                <a:latin typeface="Consolas"/>
              </a:rPr>
              <a:t>(name = </a:t>
            </a:r>
            <a:r>
              <a:rPr lang="en-US" sz="1600" dirty="0">
                <a:solidFill>
                  <a:srgbClr val="2A00FF"/>
                </a:solidFill>
                <a:latin typeface="Consolas"/>
              </a:rPr>
              <a:t>"FIRST_NAME"</a:t>
            </a:r>
            <a:r>
              <a:rPr lang="en-US" sz="1600" dirty="0">
                <a:solidFill>
                  <a:srgbClr val="000000"/>
                </a:solidFill>
                <a:latin typeface="Consolas"/>
              </a:rPr>
              <a:t>, </a:t>
            </a:r>
            <a:r>
              <a:rPr lang="en-US" sz="1600" dirty="0" err="1">
                <a:solidFill>
                  <a:srgbClr val="000000"/>
                </a:solidFill>
                <a:latin typeface="Consolas"/>
              </a:rPr>
              <a:t>nullable</a:t>
            </a:r>
            <a:r>
              <a:rPr lang="en-US" sz="1600" dirty="0">
                <a:solidFill>
                  <a:srgbClr val="000000"/>
                </a:solidFill>
                <a:latin typeface="Consolas"/>
              </a:rPr>
              <a:t> = </a:t>
            </a:r>
            <a:r>
              <a:rPr lang="en-US" sz="1600" b="1" dirty="0">
                <a:solidFill>
                  <a:srgbClr val="7F0055"/>
                </a:solidFill>
                <a:latin typeface="Consolas"/>
              </a:rPr>
              <a:t>false</a:t>
            </a:r>
            <a:r>
              <a:rPr lang="en-US" sz="1600" b="1" dirty="0">
                <a:solidFill>
                  <a:srgbClr val="000000"/>
                </a:solidFill>
                <a:latin typeface="Consolas"/>
              </a:rPr>
              <a:t>)</a:t>
            </a:r>
          </a:p>
          <a:p>
            <a:r>
              <a:rPr lang="en-US" sz="1600" b="1" dirty="0">
                <a:solidFill>
                  <a:srgbClr val="7F0055"/>
                </a:solidFill>
                <a:latin typeface="Consolas"/>
              </a:rPr>
              <a:t>private</a:t>
            </a:r>
            <a:r>
              <a:rPr lang="en-US" sz="1600" b="1" dirty="0">
                <a:solidFill>
                  <a:srgbClr val="000000"/>
                </a:solidFill>
                <a:latin typeface="Consolas"/>
              </a:rPr>
              <a:t> </a:t>
            </a:r>
            <a:r>
              <a:rPr lang="en-US" sz="1600" dirty="0">
                <a:solidFill>
                  <a:srgbClr val="000000"/>
                </a:solidFill>
                <a:latin typeface="Consolas"/>
              </a:rPr>
              <a:t>String </a:t>
            </a:r>
            <a:r>
              <a:rPr lang="en-US" sz="1600" dirty="0" err="1">
                <a:solidFill>
                  <a:srgbClr val="0000C0"/>
                </a:solidFill>
                <a:latin typeface="Consolas"/>
              </a:rPr>
              <a:t>firstName</a:t>
            </a:r>
            <a:r>
              <a:rPr lang="en-US" sz="1600" dirty="0">
                <a:solidFill>
                  <a:srgbClr val="000000"/>
                </a:solidFill>
                <a:latin typeface="Consolas"/>
              </a:rPr>
              <a:t>;</a:t>
            </a:r>
          </a:p>
          <a:p>
            <a:r>
              <a:rPr lang="en-US" sz="1600" dirty="0" smtClean="0">
                <a:solidFill>
                  <a:srgbClr val="646464"/>
                </a:solidFill>
                <a:latin typeface="Consolas"/>
              </a:rPr>
              <a:t>@</a:t>
            </a:r>
            <a:r>
              <a:rPr lang="en-US" sz="1600" dirty="0">
                <a:solidFill>
                  <a:srgbClr val="646464"/>
                </a:solidFill>
                <a:latin typeface="Consolas"/>
              </a:rPr>
              <a:t>Temporal</a:t>
            </a:r>
            <a:r>
              <a:rPr lang="en-US" sz="1600" dirty="0">
                <a:solidFill>
                  <a:srgbClr val="000000"/>
                </a:solidFill>
                <a:latin typeface="Consolas"/>
              </a:rPr>
              <a:t>(</a:t>
            </a:r>
            <a:r>
              <a:rPr lang="en-US" sz="1600" dirty="0" err="1">
                <a:solidFill>
                  <a:srgbClr val="000000"/>
                </a:solidFill>
                <a:latin typeface="Consolas"/>
              </a:rPr>
              <a:t>TemporalType.</a:t>
            </a:r>
            <a:r>
              <a:rPr lang="en-US" sz="1600" i="1" dirty="0" err="1">
                <a:solidFill>
                  <a:srgbClr val="0000C0"/>
                </a:solidFill>
                <a:latin typeface="Consolas"/>
              </a:rPr>
              <a:t>TIMESTAMP</a:t>
            </a:r>
            <a:r>
              <a:rPr lang="en-US" sz="1600" i="1" dirty="0">
                <a:solidFill>
                  <a:srgbClr val="000000"/>
                </a:solidFill>
                <a:latin typeface="Consolas"/>
              </a:rPr>
              <a:t>)</a:t>
            </a:r>
          </a:p>
          <a:p>
            <a:r>
              <a:rPr lang="en-US" sz="1600" dirty="0">
                <a:solidFill>
                  <a:srgbClr val="646464"/>
                </a:solidFill>
                <a:latin typeface="Consolas"/>
              </a:rPr>
              <a:t>@Column</a:t>
            </a:r>
            <a:r>
              <a:rPr lang="en-US" sz="1600" dirty="0">
                <a:solidFill>
                  <a:srgbClr val="000000"/>
                </a:solidFill>
                <a:latin typeface="Consolas"/>
              </a:rPr>
              <a:t>(name = </a:t>
            </a:r>
            <a:r>
              <a:rPr lang="en-US" sz="1600" dirty="0">
                <a:solidFill>
                  <a:srgbClr val="2A00FF"/>
                </a:solidFill>
                <a:latin typeface="Consolas"/>
              </a:rPr>
              <a:t>"DATE_REGISTERED"</a:t>
            </a:r>
            <a:r>
              <a:rPr lang="en-US" sz="1600" dirty="0">
                <a:solidFill>
                  <a:srgbClr val="000000"/>
                </a:solidFill>
                <a:latin typeface="Consolas"/>
              </a:rPr>
              <a:t>)</a:t>
            </a:r>
          </a:p>
          <a:p>
            <a:r>
              <a:rPr lang="en-US" sz="1600" b="1" dirty="0">
                <a:solidFill>
                  <a:srgbClr val="7F0055"/>
                </a:solidFill>
                <a:latin typeface="Consolas"/>
              </a:rPr>
              <a:t>private</a:t>
            </a:r>
            <a:r>
              <a:rPr lang="en-US" sz="1600" b="1" dirty="0">
                <a:solidFill>
                  <a:srgbClr val="000000"/>
                </a:solidFill>
                <a:latin typeface="Consolas"/>
              </a:rPr>
              <a:t> </a:t>
            </a:r>
            <a:r>
              <a:rPr lang="en-US" sz="1600" dirty="0">
                <a:solidFill>
                  <a:srgbClr val="000000"/>
                </a:solidFill>
                <a:latin typeface="Consolas"/>
              </a:rPr>
              <a:t>Date </a:t>
            </a:r>
            <a:r>
              <a:rPr lang="en-US" sz="1600" dirty="0" err="1">
                <a:solidFill>
                  <a:srgbClr val="0000C0"/>
                </a:solidFill>
                <a:latin typeface="Consolas"/>
              </a:rPr>
              <a:t>dateRegistered</a:t>
            </a:r>
            <a:r>
              <a:rPr lang="en-US" sz="1600" dirty="0" smtClean="0">
                <a:solidFill>
                  <a:srgbClr val="000000"/>
                </a:solidFill>
                <a:latin typeface="Consolas"/>
              </a:rPr>
              <a:t>;</a:t>
            </a:r>
          </a:p>
          <a:p>
            <a:r>
              <a:rPr lang="en-US" sz="1600" b="1" dirty="0" smtClean="0">
                <a:solidFill>
                  <a:srgbClr val="000000"/>
                </a:solidFill>
                <a:latin typeface="Consolas"/>
              </a:rPr>
              <a:t>…</a:t>
            </a:r>
          </a:p>
          <a:p>
            <a:r>
              <a:rPr lang="en-US" sz="1600" b="1" dirty="0">
                <a:solidFill>
                  <a:srgbClr val="000000"/>
                </a:solidFill>
                <a:latin typeface="Consolas"/>
              </a:rPr>
              <a:t>}</a:t>
            </a:r>
          </a:p>
        </p:txBody>
      </p:sp>
      <p:sp>
        <p:nvSpPr>
          <p:cNvPr id="8" name="TextBox 7"/>
          <p:cNvSpPr txBox="1"/>
          <p:nvPr/>
        </p:nvSpPr>
        <p:spPr>
          <a:xfrm>
            <a:off x="8893546" y="6549102"/>
            <a:ext cx="38868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smtClean="0">
                <a:solidFill>
                  <a:schemeClr val="bg1">
                    <a:lumMod val="85000"/>
                  </a:schemeClr>
                </a:solidFill>
                <a:ea typeface="Arial Unicode MS" pitchFamily="34" charset="-128"/>
                <a:cs typeface="Arial Unicode MS" pitchFamily="34" charset="-128"/>
              </a:rPr>
              <a:t>5</a:t>
            </a:r>
            <a:endParaRPr lang="en-US" sz="1800" kern="0" dirty="0" smtClean="0">
              <a:solidFill>
                <a:schemeClr val="bg1">
                  <a:lumMod val="85000"/>
                </a:schemeClr>
              </a:solidFill>
              <a:ea typeface="Arial Unicode MS" pitchFamily="34" charset="-128"/>
              <a:cs typeface="Arial Unicode MS" pitchFamily="34" charset="-128"/>
            </a:endParaRPr>
          </a:p>
        </p:txBody>
      </p:sp>
    </p:spTree>
    <p:extLst>
      <p:ext uri="{BB962C8B-B14F-4D97-AF65-F5344CB8AC3E}">
        <p14:creationId xmlns:p14="http://schemas.microsoft.com/office/powerpoint/2010/main" val="280798811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par>
                                <p:cTn id="8" presetID="22" presetClass="entr" presetSubtype="8"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wipe(left)">
                                      <p:cBhvr>
                                        <p:cTn id="10" dur="500"/>
                                        <p:tgtEl>
                                          <p:spTgt spid="4">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2"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wipe(right)">
                                      <p:cBhvr>
                                        <p:cTn id="15" dur="500"/>
                                        <p:tgtEl>
                                          <p:spTgt spid="6">
                                            <p:txEl>
                                              <p:pRg st="0" end="0"/>
                                            </p:txEl>
                                          </p:spTgt>
                                        </p:tgtEl>
                                      </p:cBhvr>
                                    </p:animEffect>
                                  </p:childTnLst>
                                </p:cTn>
                              </p:par>
                              <p:par>
                                <p:cTn id="16" presetID="22" presetClass="entr" presetSubtype="2" fill="hold" nodeType="withEffect">
                                  <p:stCondLst>
                                    <p:cond delay="0"/>
                                  </p:stCondLst>
                                  <p:childTnLst>
                                    <p:set>
                                      <p:cBhvr>
                                        <p:cTn id="17" dur="1" fill="hold">
                                          <p:stCondLst>
                                            <p:cond delay="0"/>
                                          </p:stCondLst>
                                        </p:cTn>
                                        <p:tgtEl>
                                          <p:spTgt spid="6">
                                            <p:txEl>
                                              <p:pRg st="2" end="2"/>
                                            </p:txEl>
                                          </p:spTgt>
                                        </p:tgtEl>
                                        <p:attrNameLst>
                                          <p:attrName>style.visibility</p:attrName>
                                        </p:attrNameLst>
                                      </p:cBhvr>
                                      <p:to>
                                        <p:strVal val="visible"/>
                                      </p:to>
                                    </p:set>
                                    <p:animEffect transition="in" filter="wipe(right)">
                                      <p:cBhvr>
                                        <p:cTn id="18" dur="500"/>
                                        <p:tgtEl>
                                          <p:spTgt spid="6">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4">
                                            <p:txEl>
                                              <p:pRg st="2" end="2"/>
                                            </p:txEl>
                                          </p:spTgt>
                                        </p:tgtEl>
                                        <p:attrNameLst>
                                          <p:attrName>style.visibility</p:attrName>
                                        </p:attrNameLst>
                                      </p:cBhvr>
                                      <p:to>
                                        <p:strVal val="visible"/>
                                      </p:to>
                                    </p:set>
                                    <p:animEffect transition="in" filter="wipe(left)">
                                      <p:cBhvr>
                                        <p:cTn id="23" dur="500"/>
                                        <p:tgtEl>
                                          <p:spTgt spid="4">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2" fill="hold" nodeType="clickEffect">
                                  <p:stCondLst>
                                    <p:cond delay="0"/>
                                  </p:stCondLst>
                                  <p:childTnLst>
                                    <p:set>
                                      <p:cBhvr>
                                        <p:cTn id="27" dur="1" fill="hold">
                                          <p:stCondLst>
                                            <p:cond delay="0"/>
                                          </p:stCondLst>
                                        </p:cTn>
                                        <p:tgtEl>
                                          <p:spTgt spid="6">
                                            <p:txEl>
                                              <p:pRg st="1" end="1"/>
                                            </p:txEl>
                                          </p:spTgt>
                                        </p:tgtEl>
                                        <p:attrNameLst>
                                          <p:attrName>style.visibility</p:attrName>
                                        </p:attrNameLst>
                                      </p:cBhvr>
                                      <p:to>
                                        <p:strVal val="visible"/>
                                      </p:to>
                                    </p:set>
                                    <p:animEffect transition="in" filter="wipe(right)">
                                      <p:cBhvr>
                                        <p:cTn id="28" dur="500"/>
                                        <p:tgtEl>
                                          <p:spTgt spid="6">
                                            <p:txEl>
                                              <p:pRg st="1" end="1"/>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nodeType="click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wipe(left)">
                                      <p:cBhvr>
                                        <p:cTn id="33" dur="500"/>
                                        <p:tgtEl>
                                          <p:spTgt spid="4">
                                            <p:txEl>
                                              <p:pRg st="3" end="3"/>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2" fill="hold" nodeType="clickEffect">
                                  <p:stCondLst>
                                    <p:cond delay="0"/>
                                  </p:stCondLst>
                                  <p:childTnLst>
                                    <p:set>
                                      <p:cBhvr>
                                        <p:cTn id="37" dur="1" fill="hold">
                                          <p:stCondLst>
                                            <p:cond delay="0"/>
                                          </p:stCondLst>
                                        </p:cTn>
                                        <p:tgtEl>
                                          <p:spTgt spid="6">
                                            <p:txEl>
                                              <p:pRg st="3" end="3"/>
                                            </p:txEl>
                                          </p:spTgt>
                                        </p:tgtEl>
                                        <p:attrNameLst>
                                          <p:attrName>style.visibility</p:attrName>
                                        </p:attrNameLst>
                                      </p:cBhvr>
                                      <p:to>
                                        <p:strVal val="visible"/>
                                      </p:to>
                                    </p:set>
                                    <p:animEffect transition="in" filter="wipe(right)">
                                      <p:cBhvr>
                                        <p:cTn id="38" dur="500"/>
                                        <p:tgtEl>
                                          <p:spTgt spid="6">
                                            <p:txEl>
                                              <p:pRg st="3" end="3"/>
                                            </p:txEl>
                                          </p:spTgt>
                                        </p:tgtEl>
                                      </p:cBhvr>
                                    </p:animEffect>
                                  </p:childTnLst>
                                </p:cTn>
                              </p:par>
                              <p:par>
                                <p:cTn id="39" presetID="22" presetClass="entr" presetSubtype="2" fill="hold" nodeType="withEffect">
                                  <p:stCondLst>
                                    <p:cond delay="0"/>
                                  </p:stCondLst>
                                  <p:childTnLst>
                                    <p:set>
                                      <p:cBhvr>
                                        <p:cTn id="40" dur="1" fill="hold">
                                          <p:stCondLst>
                                            <p:cond delay="0"/>
                                          </p:stCondLst>
                                        </p:cTn>
                                        <p:tgtEl>
                                          <p:spTgt spid="6">
                                            <p:txEl>
                                              <p:pRg st="4" end="4"/>
                                            </p:txEl>
                                          </p:spTgt>
                                        </p:tgtEl>
                                        <p:attrNameLst>
                                          <p:attrName>style.visibility</p:attrName>
                                        </p:attrNameLst>
                                      </p:cBhvr>
                                      <p:to>
                                        <p:strVal val="visible"/>
                                      </p:to>
                                    </p:set>
                                    <p:animEffect transition="in" filter="wipe(right)">
                                      <p:cBhvr>
                                        <p:cTn id="41" dur="500"/>
                                        <p:tgtEl>
                                          <p:spTgt spid="6">
                                            <p:txEl>
                                              <p:pRg st="4" end="4"/>
                                            </p:txEl>
                                          </p:spTgt>
                                        </p:tgtEl>
                                      </p:cBhvr>
                                    </p:animEffect>
                                  </p:childTnLst>
                                </p:cTn>
                              </p:par>
                              <p:par>
                                <p:cTn id="42" presetID="22" presetClass="entr" presetSubtype="2" fill="hold" nodeType="withEffect">
                                  <p:stCondLst>
                                    <p:cond delay="0"/>
                                  </p:stCondLst>
                                  <p:childTnLst>
                                    <p:set>
                                      <p:cBhvr>
                                        <p:cTn id="43" dur="1" fill="hold">
                                          <p:stCondLst>
                                            <p:cond delay="0"/>
                                          </p:stCondLst>
                                        </p:cTn>
                                        <p:tgtEl>
                                          <p:spTgt spid="6">
                                            <p:txEl>
                                              <p:pRg st="5" end="5"/>
                                            </p:txEl>
                                          </p:spTgt>
                                        </p:tgtEl>
                                        <p:attrNameLst>
                                          <p:attrName>style.visibility</p:attrName>
                                        </p:attrNameLst>
                                      </p:cBhvr>
                                      <p:to>
                                        <p:strVal val="visible"/>
                                      </p:to>
                                    </p:set>
                                    <p:animEffect transition="in" filter="wipe(right)">
                                      <p:cBhvr>
                                        <p:cTn id="44" dur="500"/>
                                        <p:tgtEl>
                                          <p:spTgt spid="6">
                                            <p:txEl>
                                              <p:pRg st="5" end="5"/>
                                            </p:txEl>
                                          </p:spTgt>
                                        </p:tgtEl>
                                      </p:cBhvr>
                                    </p:animEffect>
                                  </p:childTnLst>
                                </p:cTn>
                              </p:par>
                              <p:par>
                                <p:cTn id="45" presetID="22" presetClass="entr" presetSubtype="2" fill="hold" nodeType="withEffect">
                                  <p:stCondLst>
                                    <p:cond delay="0"/>
                                  </p:stCondLst>
                                  <p:childTnLst>
                                    <p:set>
                                      <p:cBhvr>
                                        <p:cTn id="46" dur="1" fill="hold">
                                          <p:stCondLst>
                                            <p:cond delay="0"/>
                                          </p:stCondLst>
                                        </p:cTn>
                                        <p:tgtEl>
                                          <p:spTgt spid="6">
                                            <p:txEl>
                                              <p:pRg st="6" end="6"/>
                                            </p:txEl>
                                          </p:spTgt>
                                        </p:tgtEl>
                                        <p:attrNameLst>
                                          <p:attrName>style.visibility</p:attrName>
                                        </p:attrNameLst>
                                      </p:cBhvr>
                                      <p:to>
                                        <p:strVal val="visible"/>
                                      </p:to>
                                    </p:set>
                                    <p:animEffect transition="in" filter="wipe(right)">
                                      <p:cBhvr>
                                        <p:cTn id="47" dur="500"/>
                                        <p:tgtEl>
                                          <p:spTgt spid="6">
                                            <p:txEl>
                                              <p:pRg st="6" end="6"/>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4">
                                            <p:txEl>
                                              <p:pRg st="4" end="4"/>
                                            </p:txEl>
                                          </p:spTgt>
                                        </p:tgtEl>
                                        <p:attrNameLst>
                                          <p:attrName>style.visibility</p:attrName>
                                        </p:attrNameLst>
                                      </p:cBhvr>
                                      <p:to>
                                        <p:strVal val="visible"/>
                                      </p:to>
                                    </p:set>
                                    <p:animEffect transition="in" filter="wipe(left)">
                                      <p:cBhvr>
                                        <p:cTn id="52" dur="500"/>
                                        <p:tgtEl>
                                          <p:spTgt spid="4">
                                            <p:txEl>
                                              <p:pRg st="4" end="4"/>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2" fill="hold" nodeType="clickEffect">
                                  <p:stCondLst>
                                    <p:cond delay="0"/>
                                  </p:stCondLst>
                                  <p:childTnLst>
                                    <p:set>
                                      <p:cBhvr>
                                        <p:cTn id="56" dur="1" fill="hold">
                                          <p:stCondLst>
                                            <p:cond delay="0"/>
                                          </p:stCondLst>
                                        </p:cTn>
                                        <p:tgtEl>
                                          <p:spTgt spid="6">
                                            <p:txEl>
                                              <p:pRg st="8" end="8"/>
                                            </p:txEl>
                                          </p:spTgt>
                                        </p:tgtEl>
                                        <p:attrNameLst>
                                          <p:attrName>style.visibility</p:attrName>
                                        </p:attrNameLst>
                                      </p:cBhvr>
                                      <p:to>
                                        <p:strVal val="visible"/>
                                      </p:to>
                                    </p:set>
                                    <p:animEffect transition="in" filter="wipe(right)">
                                      <p:cBhvr>
                                        <p:cTn id="57" dur="500"/>
                                        <p:tgtEl>
                                          <p:spTgt spid="6">
                                            <p:txEl>
                                              <p:pRg st="8" end="8"/>
                                            </p:txEl>
                                          </p:spTgt>
                                        </p:tgtEl>
                                      </p:cBhvr>
                                    </p:animEffect>
                                  </p:childTnLst>
                                </p:cTn>
                              </p:par>
                              <p:par>
                                <p:cTn id="58" presetID="22" presetClass="entr" presetSubtype="2" fill="hold" nodeType="withEffect">
                                  <p:stCondLst>
                                    <p:cond delay="0"/>
                                  </p:stCondLst>
                                  <p:childTnLst>
                                    <p:set>
                                      <p:cBhvr>
                                        <p:cTn id="59" dur="1" fill="hold">
                                          <p:stCondLst>
                                            <p:cond delay="0"/>
                                          </p:stCondLst>
                                        </p:cTn>
                                        <p:tgtEl>
                                          <p:spTgt spid="6">
                                            <p:txEl>
                                              <p:pRg st="9" end="9"/>
                                            </p:txEl>
                                          </p:spTgt>
                                        </p:tgtEl>
                                        <p:attrNameLst>
                                          <p:attrName>style.visibility</p:attrName>
                                        </p:attrNameLst>
                                      </p:cBhvr>
                                      <p:to>
                                        <p:strVal val="visible"/>
                                      </p:to>
                                    </p:set>
                                    <p:animEffect transition="in" filter="wipe(right)">
                                      <p:cBhvr>
                                        <p:cTn id="60" dur="500"/>
                                        <p:tgtEl>
                                          <p:spTgt spid="6">
                                            <p:txEl>
                                              <p:pRg st="9" end="9"/>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8" fill="hold" nodeType="clickEffect">
                                  <p:stCondLst>
                                    <p:cond delay="0"/>
                                  </p:stCondLst>
                                  <p:childTnLst>
                                    <p:set>
                                      <p:cBhvr>
                                        <p:cTn id="64" dur="1" fill="hold">
                                          <p:stCondLst>
                                            <p:cond delay="0"/>
                                          </p:stCondLst>
                                        </p:cTn>
                                        <p:tgtEl>
                                          <p:spTgt spid="4">
                                            <p:txEl>
                                              <p:pRg st="5" end="5"/>
                                            </p:txEl>
                                          </p:spTgt>
                                        </p:tgtEl>
                                        <p:attrNameLst>
                                          <p:attrName>style.visibility</p:attrName>
                                        </p:attrNameLst>
                                      </p:cBhvr>
                                      <p:to>
                                        <p:strVal val="visible"/>
                                      </p:to>
                                    </p:set>
                                    <p:animEffect transition="in" filter="wipe(left)">
                                      <p:cBhvr>
                                        <p:cTn id="65" dur="500"/>
                                        <p:tgtEl>
                                          <p:spTgt spid="4">
                                            <p:txEl>
                                              <p:pRg st="5" end="5"/>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2" fill="hold" nodeType="clickEffect">
                                  <p:stCondLst>
                                    <p:cond delay="0"/>
                                  </p:stCondLst>
                                  <p:childTnLst>
                                    <p:set>
                                      <p:cBhvr>
                                        <p:cTn id="69" dur="1" fill="hold">
                                          <p:stCondLst>
                                            <p:cond delay="0"/>
                                          </p:stCondLst>
                                        </p:cTn>
                                        <p:tgtEl>
                                          <p:spTgt spid="6">
                                            <p:txEl>
                                              <p:pRg st="7" end="7"/>
                                            </p:txEl>
                                          </p:spTgt>
                                        </p:tgtEl>
                                        <p:attrNameLst>
                                          <p:attrName>style.visibility</p:attrName>
                                        </p:attrNameLst>
                                      </p:cBhvr>
                                      <p:to>
                                        <p:strVal val="visible"/>
                                      </p:to>
                                    </p:set>
                                    <p:animEffect transition="in" filter="wipe(right)">
                                      <p:cBhvr>
                                        <p:cTn id="70" dur="500"/>
                                        <p:tgtEl>
                                          <p:spTgt spid="6">
                                            <p:txEl>
                                              <p:pRg st="7" end="7"/>
                                            </p:txEl>
                                          </p:spTgt>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8" fill="hold" nodeType="clickEffect">
                                  <p:stCondLst>
                                    <p:cond delay="0"/>
                                  </p:stCondLst>
                                  <p:childTnLst>
                                    <p:set>
                                      <p:cBhvr>
                                        <p:cTn id="74" dur="1" fill="hold">
                                          <p:stCondLst>
                                            <p:cond delay="0"/>
                                          </p:stCondLst>
                                        </p:cTn>
                                        <p:tgtEl>
                                          <p:spTgt spid="4">
                                            <p:txEl>
                                              <p:pRg st="6" end="6"/>
                                            </p:txEl>
                                          </p:spTgt>
                                        </p:tgtEl>
                                        <p:attrNameLst>
                                          <p:attrName>style.visibility</p:attrName>
                                        </p:attrNameLst>
                                      </p:cBhvr>
                                      <p:to>
                                        <p:strVal val="visible"/>
                                      </p:to>
                                    </p:set>
                                    <p:animEffect transition="in" filter="wipe(left)">
                                      <p:cBhvr>
                                        <p:cTn id="75" dur="500"/>
                                        <p:tgtEl>
                                          <p:spTgt spid="4">
                                            <p:txEl>
                                              <p:pRg st="6" end="6"/>
                                            </p:txEl>
                                          </p:spTgt>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2" fill="hold" nodeType="clickEffect">
                                  <p:stCondLst>
                                    <p:cond delay="0"/>
                                  </p:stCondLst>
                                  <p:childTnLst>
                                    <p:set>
                                      <p:cBhvr>
                                        <p:cTn id="79" dur="1" fill="hold">
                                          <p:stCondLst>
                                            <p:cond delay="0"/>
                                          </p:stCondLst>
                                        </p:cTn>
                                        <p:tgtEl>
                                          <p:spTgt spid="6">
                                            <p:txEl>
                                              <p:pRg st="10" end="10"/>
                                            </p:txEl>
                                          </p:spTgt>
                                        </p:tgtEl>
                                        <p:attrNameLst>
                                          <p:attrName>style.visibility</p:attrName>
                                        </p:attrNameLst>
                                      </p:cBhvr>
                                      <p:to>
                                        <p:strVal val="visible"/>
                                      </p:to>
                                    </p:set>
                                    <p:animEffect transition="in" filter="wipe(right)">
                                      <p:cBhvr>
                                        <p:cTn id="80" dur="500"/>
                                        <p:tgtEl>
                                          <p:spTgt spid="6">
                                            <p:txEl>
                                              <p:pRg st="10" end="10"/>
                                            </p:txEl>
                                          </p:spTgt>
                                        </p:tgtEl>
                                      </p:cBhvr>
                                    </p:animEffect>
                                  </p:childTnLst>
                                </p:cTn>
                              </p:par>
                              <p:par>
                                <p:cTn id="81" presetID="22" presetClass="entr" presetSubtype="4" fill="hold" nodeType="withEffect">
                                  <p:stCondLst>
                                    <p:cond delay="0"/>
                                  </p:stCondLst>
                                  <p:childTnLst>
                                    <p:set>
                                      <p:cBhvr>
                                        <p:cTn id="82" dur="1" fill="hold">
                                          <p:stCondLst>
                                            <p:cond delay="0"/>
                                          </p:stCondLst>
                                        </p:cTn>
                                        <p:tgtEl>
                                          <p:spTgt spid="6">
                                            <p:txEl>
                                              <p:pRg st="11" end="11"/>
                                            </p:txEl>
                                          </p:spTgt>
                                        </p:tgtEl>
                                        <p:attrNameLst>
                                          <p:attrName>style.visibility</p:attrName>
                                        </p:attrNameLst>
                                      </p:cBhvr>
                                      <p:to>
                                        <p:strVal val="visible"/>
                                      </p:to>
                                    </p:set>
                                    <p:animEffect transition="in" filter="wipe(down)">
                                      <p:cBhvr>
                                        <p:cTn id="83" dur="500"/>
                                        <p:tgtEl>
                                          <p:spTgt spid="6">
                                            <p:txEl>
                                              <p:pRg st="11" end="11"/>
                                            </p:txEl>
                                          </p:spTgt>
                                        </p:tgtEl>
                                      </p:cBhvr>
                                    </p:animEffect>
                                  </p:childTnLst>
                                </p:cTn>
                              </p:par>
                              <p:par>
                                <p:cTn id="84" presetID="22" presetClass="entr" presetSubtype="2" fill="hold" nodeType="withEffect">
                                  <p:stCondLst>
                                    <p:cond delay="0"/>
                                  </p:stCondLst>
                                  <p:childTnLst>
                                    <p:set>
                                      <p:cBhvr>
                                        <p:cTn id="85" dur="1" fill="hold">
                                          <p:stCondLst>
                                            <p:cond delay="0"/>
                                          </p:stCondLst>
                                        </p:cTn>
                                        <p:tgtEl>
                                          <p:spTgt spid="6">
                                            <p:txEl>
                                              <p:pRg st="12" end="12"/>
                                            </p:txEl>
                                          </p:spTgt>
                                        </p:tgtEl>
                                        <p:attrNameLst>
                                          <p:attrName>style.visibility</p:attrName>
                                        </p:attrNameLst>
                                      </p:cBhvr>
                                      <p:to>
                                        <p:strVal val="visible"/>
                                      </p:to>
                                    </p:set>
                                    <p:animEffect transition="in" filter="wipe(right)">
                                      <p:cBhvr>
                                        <p:cTn id="86" dur="500"/>
                                        <p:tgtEl>
                                          <p:spTgt spid="6">
                                            <p:txEl>
                                              <p:pRg st="12" end="12"/>
                                            </p:txEl>
                                          </p:spTgt>
                                        </p:tgtEl>
                                      </p:cBhvr>
                                    </p:animEffect>
                                  </p:childTnLst>
                                </p:cTn>
                              </p:par>
                              <p:par>
                                <p:cTn id="87" presetID="22" presetClass="entr" presetSubtype="2" fill="hold" nodeType="withEffect">
                                  <p:stCondLst>
                                    <p:cond delay="0"/>
                                  </p:stCondLst>
                                  <p:childTnLst>
                                    <p:set>
                                      <p:cBhvr>
                                        <p:cTn id="88" dur="1" fill="hold">
                                          <p:stCondLst>
                                            <p:cond delay="0"/>
                                          </p:stCondLst>
                                        </p:cTn>
                                        <p:tgtEl>
                                          <p:spTgt spid="6">
                                            <p:txEl>
                                              <p:pRg st="13" end="13"/>
                                            </p:txEl>
                                          </p:spTgt>
                                        </p:tgtEl>
                                        <p:attrNameLst>
                                          <p:attrName>style.visibility</p:attrName>
                                        </p:attrNameLst>
                                      </p:cBhvr>
                                      <p:to>
                                        <p:strVal val="visible"/>
                                      </p:to>
                                    </p:set>
                                    <p:animEffect transition="in" filter="wipe(right)">
                                      <p:cBhvr>
                                        <p:cTn id="89" dur="500"/>
                                        <p:tgtEl>
                                          <p:spTgt spid="6">
                                            <p:txEl>
                                              <p:pRg st="13" end="13"/>
                                            </p:txEl>
                                          </p:spTgt>
                                        </p:tgtEl>
                                      </p:cBhvr>
                                    </p:animEffect>
                                  </p:childTnLst>
                                </p:cTn>
                              </p:par>
                              <p:par>
                                <p:cTn id="90" presetID="22" presetClass="entr" presetSubtype="2" fill="hold" nodeType="withEffect">
                                  <p:stCondLst>
                                    <p:cond delay="0"/>
                                  </p:stCondLst>
                                  <p:childTnLst>
                                    <p:set>
                                      <p:cBhvr>
                                        <p:cTn id="91" dur="1" fill="hold">
                                          <p:stCondLst>
                                            <p:cond delay="0"/>
                                          </p:stCondLst>
                                        </p:cTn>
                                        <p:tgtEl>
                                          <p:spTgt spid="6">
                                            <p:txEl>
                                              <p:pRg st="14" end="14"/>
                                            </p:txEl>
                                          </p:spTgt>
                                        </p:tgtEl>
                                        <p:attrNameLst>
                                          <p:attrName>style.visibility</p:attrName>
                                        </p:attrNameLst>
                                      </p:cBhvr>
                                      <p:to>
                                        <p:strVal val="visible"/>
                                      </p:to>
                                    </p:set>
                                    <p:animEffect transition="in" filter="wipe(right)">
                                      <p:cBhvr>
                                        <p:cTn id="92" dur="500"/>
                                        <p:tgtEl>
                                          <p:spTgt spid="6">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7" name="TextBox 6"/>
          <p:cNvSpPr txBox="1"/>
          <p:nvPr/>
        </p:nvSpPr>
        <p:spPr>
          <a:xfrm>
            <a:off x="8893546" y="6549102"/>
            <a:ext cx="38868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lumMod val="85000"/>
                  </a:schemeClr>
                </a:solidFill>
                <a:ea typeface="Arial Unicode MS" pitchFamily="34" charset="-128"/>
                <a:cs typeface="Arial Unicode MS" pitchFamily="34" charset="-128"/>
              </a:rPr>
              <a:t>1</a:t>
            </a:r>
            <a:endParaRPr lang="en-US" sz="1800" kern="0" dirty="0" err="1" smtClean="0">
              <a:solidFill>
                <a:schemeClr val="bg1">
                  <a:lumMod val="85000"/>
                </a:schemeClr>
              </a:solidFill>
              <a:ea typeface="Arial Unicode MS" pitchFamily="34" charset="-128"/>
              <a:cs typeface="Arial Unicode MS" pitchFamily="34" charset="-128"/>
            </a:endParaRPr>
          </a:p>
        </p:txBody>
      </p:sp>
      <p:graphicFrame>
        <p:nvGraphicFramePr>
          <p:cNvPr id="6" name="Диаграма 5"/>
          <p:cNvGraphicFramePr/>
          <p:nvPr>
            <p:extLst>
              <p:ext uri="{D42A27DB-BD31-4B8C-83A1-F6EECF244321}">
                <p14:modId xmlns:p14="http://schemas.microsoft.com/office/powerpoint/2010/main" val="3571816591"/>
              </p:ext>
            </p:extLst>
          </p:nvPr>
        </p:nvGraphicFramePr>
        <p:xfrm>
          <a:off x="1524000" y="1669256"/>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7701837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JPA</a:t>
            </a:r>
            <a:r>
              <a:rPr lang="bg-BG" dirty="0"/>
              <a:t/>
            </a:r>
            <a:br>
              <a:rPr lang="bg-BG" dirty="0"/>
            </a:br>
            <a:r>
              <a:rPr lang="bg-BG" sz="2000" b="0" dirty="0" smtClean="0"/>
              <a:t>Релации</a:t>
            </a:r>
            <a:endParaRPr lang="en-US" sz="2000" b="0" dirty="0"/>
          </a:p>
        </p:txBody>
      </p:sp>
      <p:sp>
        <p:nvSpPr>
          <p:cNvPr id="4" name="Text Placeholder 3"/>
          <p:cNvSpPr>
            <a:spLocks noGrp="1"/>
          </p:cNvSpPr>
          <p:nvPr>
            <p:ph type="body" sz="quarter" idx="11"/>
          </p:nvPr>
        </p:nvSpPr>
        <p:spPr>
          <a:xfrm>
            <a:off x="324000" y="1692000"/>
            <a:ext cx="8235384" cy="4392000"/>
          </a:xfrm>
        </p:spPr>
        <p:txBody>
          <a:bodyPr/>
          <a:lstStyle/>
          <a:p>
            <a:r>
              <a:rPr lang="bg-BG" sz="2000" dirty="0" smtClean="0"/>
              <a:t>Видове релации</a:t>
            </a:r>
          </a:p>
          <a:p>
            <a:pPr marL="285750" indent="-285750">
              <a:buFont typeface="Arial" pitchFamily="34" charset="0"/>
              <a:buChar char="•"/>
            </a:pPr>
            <a:r>
              <a:rPr lang="bg-BG" sz="2000" b="0" dirty="0" smtClean="0"/>
              <a:t>Едно- и дву-посочни релации.</a:t>
            </a:r>
          </a:p>
          <a:p>
            <a:pPr marL="285750" indent="-285750">
              <a:buFont typeface="Arial" pitchFamily="34" charset="0"/>
              <a:buChar char="•"/>
            </a:pPr>
            <a:r>
              <a:rPr lang="bg-BG" sz="2000" b="0" dirty="0" smtClean="0"/>
              <a:t>@</a:t>
            </a:r>
            <a:r>
              <a:rPr lang="en-US" sz="2000" b="0" dirty="0" err="1" smtClean="0"/>
              <a:t>OneToOne</a:t>
            </a:r>
            <a:endParaRPr lang="en-US" sz="2000" b="0" dirty="0" smtClean="0"/>
          </a:p>
          <a:p>
            <a:pPr marL="285750" indent="-285750">
              <a:buFont typeface="Arial" pitchFamily="34" charset="0"/>
              <a:buChar char="•"/>
            </a:pPr>
            <a:r>
              <a:rPr lang="en-US" sz="2000" b="0" dirty="0" smtClean="0"/>
              <a:t>@</a:t>
            </a:r>
            <a:r>
              <a:rPr lang="en-US" sz="2000" b="0" dirty="0" err="1" smtClean="0"/>
              <a:t>OneToMany</a:t>
            </a:r>
            <a:endParaRPr lang="en-US" sz="2000" b="0" dirty="0" smtClean="0"/>
          </a:p>
          <a:p>
            <a:pPr marL="285750" indent="-285750">
              <a:buFont typeface="Arial" pitchFamily="34" charset="0"/>
              <a:buChar char="•"/>
            </a:pPr>
            <a:r>
              <a:rPr lang="en-US" sz="2000" b="0" dirty="0" smtClean="0"/>
              <a:t>@</a:t>
            </a:r>
            <a:r>
              <a:rPr lang="en-US" sz="2000" b="0" dirty="0" err="1" smtClean="0"/>
              <a:t>ManyToOne</a:t>
            </a:r>
            <a:endParaRPr lang="en-US" sz="2000" b="0" dirty="0" smtClean="0"/>
          </a:p>
          <a:p>
            <a:pPr marL="285750" indent="-285750">
              <a:buFont typeface="Arial" pitchFamily="34" charset="0"/>
              <a:buChar char="•"/>
            </a:pPr>
            <a:r>
              <a:rPr lang="en-US" sz="2000" b="0" dirty="0" smtClean="0"/>
              <a:t>@</a:t>
            </a:r>
            <a:r>
              <a:rPr lang="en-US" sz="2000" b="0" dirty="0" err="1" smtClean="0"/>
              <a:t>ManyToMany</a:t>
            </a:r>
            <a:endParaRPr lang="bg-BG" sz="2000" b="0" dirty="0" smtClean="0"/>
          </a:p>
        </p:txBody>
      </p:sp>
      <p:sp>
        <p:nvSpPr>
          <p:cNvPr id="5" name="TextBox 4"/>
          <p:cNvSpPr txBox="1"/>
          <p:nvPr/>
        </p:nvSpPr>
        <p:spPr>
          <a:xfrm>
            <a:off x="8893546" y="6549102"/>
            <a:ext cx="38868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kern="0" dirty="0">
                <a:solidFill>
                  <a:schemeClr val="bg1">
                    <a:lumMod val="85000"/>
                  </a:schemeClr>
                </a:solidFill>
                <a:ea typeface="Arial Unicode MS" pitchFamily="34" charset="-128"/>
                <a:cs typeface="Arial Unicode MS" pitchFamily="34" charset="-128"/>
              </a:rPr>
              <a:t>2</a:t>
            </a:r>
            <a:endParaRPr lang="en-US" sz="1800" kern="0" dirty="0" err="1" smtClean="0">
              <a:solidFill>
                <a:schemeClr val="bg1">
                  <a:lumMod val="85000"/>
                </a:schemeClr>
              </a:solidFill>
              <a:ea typeface="Arial Unicode MS" pitchFamily="34" charset="-128"/>
              <a:cs typeface="Arial Unicode MS" pitchFamily="34" charset="-128"/>
            </a:endParaRPr>
          </a:p>
        </p:txBody>
      </p:sp>
    </p:spTree>
    <p:extLst>
      <p:ext uri="{BB962C8B-B14F-4D97-AF65-F5344CB8AC3E}">
        <p14:creationId xmlns:p14="http://schemas.microsoft.com/office/powerpoint/2010/main" val="422120873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par>
                                <p:cTn id="8" presetID="22" presetClass="entr" presetSubtype="8"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wipe(left)">
                                      <p:cBhvr>
                                        <p:cTn id="10" dur="500"/>
                                        <p:tgtEl>
                                          <p:spTgt spid="4">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wipe(left)">
                                      <p:cBhvr>
                                        <p:cTn id="15" dur="500"/>
                                        <p:tgtEl>
                                          <p:spTgt spid="4">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4">
                                            <p:txEl>
                                              <p:pRg st="3" end="3"/>
                                            </p:txEl>
                                          </p:spTgt>
                                        </p:tgtEl>
                                        <p:attrNameLst>
                                          <p:attrName>style.visibility</p:attrName>
                                        </p:attrNameLst>
                                      </p:cBhvr>
                                      <p:to>
                                        <p:strVal val="visible"/>
                                      </p:to>
                                    </p:set>
                                    <p:animEffect transition="in" filter="wipe(left)">
                                      <p:cBhvr>
                                        <p:cTn id="20" dur="500"/>
                                        <p:tgtEl>
                                          <p:spTgt spid="4">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Effect transition="in" filter="wipe(left)">
                                      <p:cBhvr>
                                        <p:cTn id="25" dur="500"/>
                                        <p:tgtEl>
                                          <p:spTgt spid="4">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4">
                                            <p:txEl>
                                              <p:pRg st="5" end="5"/>
                                            </p:txEl>
                                          </p:spTgt>
                                        </p:tgtEl>
                                        <p:attrNameLst>
                                          <p:attrName>style.visibility</p:attrName>
                                        </p:attrNameLst>
                                      </p:cBhvr>
                                      <p:to>
                                        <p:strVal val="visible"/>
                                      </p:to>
                                    </p:set>
                                    <p:animEffect transition="in" filter="wipe(left)">
                                      <p:cBhvr>
                                        <p:cTn id="30"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23"/>
          <p:cNvSpPr>
            <a:spLocks noGrp="1"/>
          </p:cNvSpPr>
          <p:nvPr>
            <p:ph type="title"/>
          </p:nvPr>
        </p:nvSpPr>
        <p:spPr/>
        <p:txBody>
          <a:bodyPr/>
          <a:lstStyle/>
          <a:p>
            <a:r>
              <a:rPr lang="en-US" dirty="0"/>
              <a:t>JPA</a:t>
            </a:r>
            <a:r>
              <a:rPr lang="bg-BG" dirty="0"/>
              <a:t/>
            </a:r>
            <a:br>
              <a:rPr lang="bg-BG" dirty="0"/>
            </a:br>
            <a:r>
              <a:rPr lang="bg-BG" sz="2000" b="0" dirty="0" smtClean="0"/>
              <a:t>Релации: </a:t>
            </a:r>
            <a:r>
              <a:rPr lang="en-US" sz="2000" b="0" dirty="0" smtClean="0"/>
              <a:t>One-To-Many</a:t>
            </a:r>
            <a:endParaRPr lang="en-US" sz="2000" b="0" dirty="0"/>
          </a:p>
        </p:txBody>
      </p:sp>
      <p:sp>
        <p:nvSpPr>
          <p:cNvPr id="3" name="Text Placeholder 2"/>
          <p:cNvSpPr>
            <a:spLocks noGrp="1"/>
          </p:cNvSpPr>
          <p:nvPr>
            <p:ph type="body" sz="quarter" idx="10"/>
          </p:nvPr>
        </p:nvSpPr>
        <p:spPr>
          <a:xfrm>
            <a:off x="295275" y="1338263"/>
            <a:ext cx="4165200" cy="332984"/>
          </a:xfrm>
        </p:spPr>
        <p:txBody>
          <a:bodyPr/>
          <a:lstStyle/>
          <a:p>
            <a:r>
              <a:rPr lang="en-US" sz="2000" dirty="0" smtClean="0"/>
              <a:t>E</a:t>
            </a:r>
            <a:r>
              <a:rPr lang="bg-BG" sz="2000" dirty="0" smtClean="0"/>
              <a:t>днопосочна </a:t>
            </a:r>
            <a:r>
              <a:rPr lang="en-US" sz="2000" dirty="0" smtClean="0"/>
              <a:t>1:N </a:t>
            </a:r>
            <a:r>
              <a:rPr lang="bg-BG" sz="2000" dirty="0" smtClean="0"/>
              <a:t>релация.</a:t>
            </a:r>
            <a:endParaRPr lang="en-US" sz="2000" dirty="0" smtClean="0"/>
          </a:p>
          <a:p>
            <a:endParaRPr lang="en-US" sz="2000" dirty="0" smtClean="0"/>
          </a:p>
        </p:txBody>
      </p:sp>
      <p:sp>
        <p:nvSpPr>
          <p:cNvPr id="4" name="Text Placeholder 3"/>
          <p:cNvSpPr>
            <a:spLocks noGrp="1"/>
          </p:cNvSpPr>
          <p:nvPr>
            <p:ph type="body" sz="quarter" idx="14"/>
          </p:nvPr>
        </p:nvSpPr>
        <p:spPr>
          <a:xfrm>
            <a:off x="219075" y="3402836"/>
            <a:ext cx="4165200" cy="332984"/>
          </a:xfrm>
        </p:spPr>
        <p:txBody>
          <a:bodyPr/>
          <a:lstStyle/>
          <a:p>
            <a:r>
              <a:rPr lang="bg-BG" sz="2000" dirty="0" smtClean="0"/>
              <a:t>Двупосочна 1:</a:t>
            </a:r>
            <a:r>
              <a:rPr lang="en-US" sz="2000" dirty="0"/>
              <a:t>N</a:t>
            </a:r>
            <a:r>
              <a:rPr lang="bg-BG" sz="2000" dirty="0" smtClean="0"/>
              <a:t> релация</a:t>
            </a:r>
            <a:endParaRPr lang="en-US" sz="2000" dirty="0" smtClean="0"/>
          </a:p>
        </p:txBody>
      </p:sp>
      <p:sp>
        <p:nvSpPr>
          <p:cNvPr id="8" name="Rectangle 7"/>
          <p:cNvSpPr/>
          <p:nvPr/>
        </p:nvSpPr>
        <p:spPr>
          <a:xfrm>
            <a:off x="295274" y="1648510"/>
            <a:ext cx="8639175" cy="1754326"/>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b="1" dirty="0" smtClean="0">
                <a:solidFill>
                  <a:srgbClr val="7F0055"/>
                </a:solidFill>
                <a:latin typeface="Consolas"/>
              </a:rPr>
              <a:t>public</a:t>
            </a:r>
            <a:r>
              <a:rPr lang="en-US" b="1" dirty="0" smtClean="0">
                <a:solidFill>
                  <a:srgbClr val="000000"/>
                </a:solidFill>
                <a:latin typeface="Consolas"/>
              </a:rPr>
              <a:t> </a:t>
            </a:r>
            <a:r>
              <a:rPr lang="en-US" b="1" dirty="0">
                <a:solidFill>
                  <a:srgbClr val="7F0055"/>
                </a:solidFill>
                <a:latin typeface="Consolas"/>
              </a:rPr>
              <a:t>class</a:t>
            </a:r>
            <a:r>
              <a:rPr lang="en-US" b="1" dirty="0">
                <a:solidFill>
                  <a:srgbClr val="000000"/>
                </a:solidFill>
                <a:latin typeface="Consolas"/>
              </a:rPr>
              <a:t> </a:t>
            </a:r>
            <a:r>
              <a:rPr lang="en-US" dirty="0" smtClean="0">
                <a:solidFill>
                  <a:srgbClr val="000000"/>
                </a:solidFill>
                <a:latin typeface="Consolas"/>
              </a:rPr>
              <a:t>Department {</a:t>
            </a:r>
          </a:p>
          <a:p>
            <a:r>
              <a:rPr lang="en-US" b="1" dirty="0" smtClean="0">
                <a:solidFill>
                  <a:srgbClr val="000000"/>
                </a:solidFill>
                <a:latin typeface="Consolas"/>
              </a:rPr>
              <a:t>…</a:t>
            </a:r>
          </a:p>
          <a:p>
            <a:pPr lvl="1">
              <a:buNone/>
            </a:pPr>
            <a:r>
              <a:rPr lang="en-US" dirty="0" smtClean="0">
                <a:solidFill>
                  <a:srgbClr val="646464"/>
                </a:solidFill>
                <a:latin typeface="Consolas"/>
              </a:rPr>
              <a:t>@</a:t>
            </a:r>
            <a:r>
              <a:rPr lang="en-US" dirty="0" err="1">
                <a:solidFill>
                  <a:srgbClr val="646464"/>
                </a:solidFill>
                <a:latin typeface="Consolas"/>
              </a:rPr>
              <a:t>OneToMany</a:t>
            </a:r>
            <a:r>
              <a:rPr lang="en-US" dirty="0">
                <a:solidFill>
                  <a:srgbClr val="000000"/>
                </a:solidFill>
                <a:latin typeface="Consolas"/>
              </a:rPr>
              <a:t>(</a:t>
            </a:r>
            <a:r>
              <a:rPr lang="en-US" dirty="0" err="1">
                <a:solidFill>
                  <a:srgbClr val="000000"/>
                </a:solidFill>
                <a:latin typeface="Consolas"/>
              </a:rPr>
              <a:t>orphanRemoval</a:t>
            </a:r>
            <a:r>
              <a:rPr lang="en-US" dirty="0">
                <a:solidFill>
                  <a:srgbClr val="000000"/>
                </a:solidFill>
                <a:latin typeface="Consolas"/>
              </a:rPr>
              <a:t> = </a:t>
            </a:r>
            <a:r>
              <a:rPr lang="en-US" b="1" dirty="0">
                <a:solidFill>
                  <a:srgbClr val="7F0055"/>
                </a:solidFill>
                <a:latin typeface="Consolas"/>
              </a:rPr>
              <a:t>true</a:t>
            </a:r>
            <a:r>
              <a:rPr lang="en-US" b="1" dirty="0">
                <a:solidFill>
                  <a:srgbClr val="000000"/>
                </a:solidFill>
                <a:latin typeface="Consolas"/>
              </a:rPr>
              <a:t>, </a:t>
            </a:r>
            <a:r>
              <a:rPr lang="en-US" dirty="0">
                <a:solidFill>
                  <a:srgbClr val="000000"/>
                </a:solidFill>
                <a:latin typeface="Consolas"/>
              </a:rPr>
              <a:t>cascade = </a:t>
            </a:r>
            <a:r>
              <a:rPr lang="en-US" dirty="0" err="1">
                <a:solidFill>
                  <a:srgbClr val="000000"/>
                </a:solidFill>
                <a:latin typeface="Consolas"/>
              </a:rPr>
              <a:t>CascadeType.</a:t>
            </a:r>
            <a:r>
              <a:rPr lang="en-US" i="1" dirty="0" err="1">
                <a:solidFill>
                  <a:srgbClr val="0000C0"/>
                </a:solidFill>
                <a:latin typeface="Consolas"/>
              </a:rPr>
              <a:t>REMOVE</a:t>
            </a:r>
            <a:r>
              <a:rPr lang="en-US" b="1" i="1" dirty="0">
                <a:solidFill>
                  <a:srgbClr val="000000"/>
                </a:solidFill>
                <a:latin typeface="Consolas"/>
              </a:rPr>
              <a:t>)</a:t>
            </a:r>
          </a:p>
          <a:p>
            <a:pPr lvl="1">
              <a:buNone/>
            </a:pPr>
            <a:r>
              <a:rPr lang="en-US" dirty="0" smtClean="0">
                <a:solidFill>
                  <a:srgbClr val="646464"/>
                </a:solidFill>
                <a:latin typeface="Consolas"/>
              </a:rPr>
              <a:t>@</a:t>
            </a:r>
            <a:r>
              <a:rPr lang="en-US" dirty="0" err="1" smtClean="0">
                <a:solidFill>
                  <a:srgbClr val="646464"/>
                </a:solidFill>
                <a:latin typeface="Consolas"/>
              </a:rPr>
              <a:t>JoinColumn</a:t>
            </a:r>
            <a:r>
              <a:rPr lang="en-US" dirty="0" smtClean="0">
                <a:solidFill>
                  <a:srgbClr val="000000"/>
                </a:solidFill>
                <a:latin typeface="Consolas"/>
              </a:rPr>
              <a:t>(name = </a:t>
            </a:r>
            <a:r>
              <a:rPr lang="en-US" dirty="0" smtClean="0">
                <a:solidFill>
                  <a:srgbClr val="2A00FF"/>
                </a:solidFill>
                <a:latin typeface="Consolas"/>
              </a:rPr>
              <a:t>"DEPARTMENT_ID"</a:t>
            </a:r>
            <a:r>
              <a:rPr lang="en-US" dirty="0" smtClean="0">
                <a:solidFill>
                  <a:srgbClr val="000000"/>
                </a:solidFill>
                <a:latin typeface="Consolas"/>
              </a:rPr>
              <a:t>, </a:t>
            </a:r>
            <a:r>
              <a:rPr lang="en-US" dirty="0" err="1" smtClean="0">
                <a:solidFill>
                  <a:srgbClr val="000000"/>
                </a:solidFill>
                <a:latin typeface="Consolas"/>
              </a:rPr>
              <a:t>referencedColumnName</a:t>
            </a:r>
            <a:r>
              <a:rPr lang="en-US" dirty="0" smtClean="0">
                <a:solidFill>
                  <a:srgbClr val="000000"/>
                </a:solidFill>
                <a:latin typeface="Consolas"/>
              </a:rPr>
              <a:t> =</a:t>
            </a:r>
            <a:r>
              <a:rPr lang="en-US" dirty="0" smtClean="0">
                <a:solidFill>
                  <a:srgbClr val="2A00FF"/>
                </a:solidFill>
                <a:latin typeface="Consolas"/>
              </a:rPr>
              <a:t>"ID"</a:t>
            </a:r>
            <a:r>
              <a:rPr lang="en-US" dirty="0" smtClean="0">
                <a:solidFill>
                  <a:srgbClr val="000000"/>
                </a:solidFill>
                <a:latin typeface="Consolas"/>
              </a:rPr>
              <a:t>)</a:t>
            </a:r>
          </a:p>
          <a:p>
            <a:pPr lvl="1">
              <a:buNone/>
            </a:pPr>
            <a:r>
              <a:rPr lang="en-US" b="1" dirty="0" smtClean="0">
                <a:solidFill>
                  <a:srgbClr val="7F0055"/>
                </a:solidFill>
                <a:latin typeface="Consolas"/>
              </a:rPr>
              <a:t>private</a:t>
            </a:r>
            <a:r>
              <a:rPr lang="en-US" b="1" dirty="0" smtClean="0">
                <a:solidFill>
                  <a:srgbClr val="000000"/>
                </a:solidFill>
                <a:latin typeface="Consolas"/>
              </a:rPr>
              <a:t> </a:t>
            </a:r>
            <a:r>
              <a:rPr lang="en-US" dirty="0">
                <a:solidFill>
                  <a:srgbClr val="000000"/>
                </a:solidFill>
                <a:latin typeface="Consolas"/>
              </a:rPr>
              <a:t>Collection&lt;Student&gt; </a:t>
            </a:r>
            <a:r>
              <a:rPr lang="en-US" dirty="0">
                <a:solidFill>
                  <a:srgbClr val="0000C0"/>
                </a:solidFill>
                <a:latin typeface="Consolas"/>
              </a:rPr>
              <a:t>student</a:t>
            </a:r>
            <a:r>
              <a:rPr lang="en-US" dirty="0" smtClean="0">
                <a:solidFill>
                  <a:srgbClr val="000000"/>
                </a:solidFill>
                <a:latin typeface="Consolas"/>
              </a:rPr>
              <a:t>;</a:t>
            </a:r>
          </a:p>
          <a:p>
            <a:r>
              <a:rPr lang="en-US" dirty="0" smtClean="0">
                <a:solidFill>
                  <a:srgbClr val="000000"/>
                </a:solidFill>
                <a:latin typeface="Consolas"/>
              </a:rPr>
              <a:t>}</a:t>
            </a:r>
            <a:endParaRPr lang="en-US" dirty="0">
              <a:solidFill>
                <a:srgbClr val="000000"/>
              </a:solidFill>
              <a:latin typeface="Consolas"/>
            </a:endParaRPr>
          </a:p>
        </p:txBody>
      </p:sp>
      <p:sp>
        <p:nvSpPr>
          <p:cNvPr id="11" name="Rectangle 10"/>
          <p:cNvSpPr/>
          <p:nvPr/>
        </p:nvSpPr>
        <p:spPr>
          <a:xfrm>
            <a:off x="361950" y="3876585"/>
            <a:ext cx="8782050" cy="2585323"/>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b="1" dirty="0">
                <a:solidFill>
                  <a:srgbClr val="7F0055"/>
                </a:solidFill>
                <a:latin typeface="Consolas"/>
              </a:rPr>
              <a:t>public</a:t>
            </a:r>
            <a:r>
              <a:rPr lang="en-US" b="1" dirty="0">
                <a:solidFill>
                  <a:srgbClr val="000000"/>
                </a:solidFill>
                <a:latin typeface="Consolas"/>
              </a:rPr>
              <a:t> </a:t>
            </a:r>
            <a:r>
              <a:rPr lang="en-US" b="1" dirty="0">
                <a:solidFill>
                  <a:srgbClr val="7F0055"/>
                </a:solidFill>
                <a:latin typeface="Consolas"/>
              </a:rPr>
              <a:t>class</a:t>
            </a:r>
            <a:r>
              <a:rPr lang="en-US" b="1" dirty="0">
                <a:solidFill>
                  <a:srgbClr val="000000"/>
                </a:solidFill>
                <a:latin typeface="Consolas"/>
              </a:rPr>
              <a:t> </a:t>
            </a:r>
            <a:r>
              <a:rPr lang="en-US" dirty="0">
                <a:solidFill>
                  <a:srgbClr val="000000"/>
                </a:solidFill>
                <a:latin typeface="Consolas"/>
              </a:rPr>
              <a:t>Student</a:t>
            </a:r>
            <a:r>
              <a:rPr lang="en-US" b="1" dirty="0">
                <a:solidFill>
                  <a:srgbClr val="000000"/>
                </a:solidFill>
                <a:latin typeface="Consolas"/>
              </a:rPr>
              <a:t> </a:t>
            </a:r>
            <a:r>
              <a:rPr lang="en-US" dirty="0">
                <a:solidFill>
                  <a:srgbClr val="000000"/>
                </a:solidFill>
                <a:latin typeface="Consolas"/>
              </a:rPr>
              <a:t>{</a:t>
            </a:r>
          </a:p>
          <a:p>
            <a:r>
              <a:rPr lang="en-US" dirty="0">
                <a:solidFill>
                  <a:srgbClr val="000000"/>
                </a:solidFill>
                <a:latin typeface="Consolas"/>
              </a:rPr>
              <a:t>	</a:t>
            </a:r>
            <a:r>
              <a:rPr lang="en-US" dirty="0">
                <a:solidFill>
                  <a:srgbClr val="646464"/>
                </a:solidFill>
                <a:latin typeface="Consolas"/>
              </a:rPr>
              <a:t>@</a:t>
            </a:r>
            <a:r>
              <a:rPr lang="en-US" dirty="0" err="1">
                <a:solidFill>
                  <a:srgbClr val="646464"/>
                </a:solidFill>
                <a:latin typeface="Consolas"/>
              </a:rPr>
              <a:t>ManyToOne</a:t>
            </a:r>
            <a:endParaRPr lang="en-US" dirty="0">
              <a:solidFill>
                <a:srgbClr val="646464"/>
              </a:solidFill>
              <a:latin typeface="Consolas"/>
            </a:endParaRPr>
          </a:p>
          <a:p>
            <a:r>
              <a:rPr lang="en-US" b="1" dirty="0">
                <a:solidFill>
                  <a:srgbClr val="7F0055"/>
                </a:solidFill>
                <a:latin typeface="Consolas"/>
              </a:rPr>
              <a:t>	private</a:t>
            </a:r>
            <a:r>
              <a:rPr lang="en-US" b="1" dirty="0">
                <a:solidFill>
                  <a:srgbClr val="000000"/>
                </a:solidFill>
                <a:latin typeface="Consolas"/>
              </a:rPr>
              <a:t> </a:t>
            </a:r>
            <a:r>
              <a:rPr lang="en-US" dirty="0">
                <a:solidFill>
                  <a:srgbClr val="000000"/>
                </a:solidFill>
                <a:latin typeface="Consolas"/>
              </a:rPr>
              <a:t>Department </a:t>
            </a:r>
            <a:r>
              <a:rPr lang="en-US" dirty="0" err="1">
                <a:solidFill>
                  <a:srgbClr val="0000C0"/>
                </a:solidFill>
                <a:latin typeface="Consolas"/>
              </a:rPr>
              <a:t>department</a:t>
            </a:r>
            <a:r>
              <a:rPr lang="en-US" dirty="0">
                <a:solidFill>
                  <a:srgbClr val="000000"/>
                </a:solidFill>
                <a:latin typeface="Consolas"/>
              </a:rPr>
              <a:t>;</a:t>
            </a:r>
          </a:p>
          <a:p>
            <a:r>
              <a:rPr lang="en-US" dirty="0" smtClean="0">
                <a:solidFill>
                  <a:srgbClr val="000000"/>
                </a:solidFill>
                <a:latin typeface="Consolas"/>
              </a:rPr>
              <a:t>}</a:t>
            </a:r>
            <a:endParaRPr lang="en-US" b="1" dirty="0" smtClean="0">
              <a:solidFill>
                <a:srgbClr val="7F0055"/>
              </a:solidFill>
              <a:latin typeface="Consolas"/>
            </a:endParaRPr>
          </a:p>
          <a:p>
            <a:r>
              <a:rPr lang="en-US" b="1" dirty="0" smtClean="0">
                <a:solidFill>
                  <a:srgbClr val="7F0055"/>
                </a:solidFill>
                <a:latin typeface="Consolas"/>
              </a:rPr>
              <a:t>public</a:t>
            </a:r>
            <a:r>
              <a:rPr lang="en-US" b="1" dirty="0" smtClean="0">
                <a:solidFill>
                  <a:srgbClr val="000000"/>
                </a:solidFill>
                <a:latin typeface="Consolas"/>
              </a:rPr>
              <a:t> </a:t>
            </a:r>
            <a:r>
              <a:rPr lang="en-US" b="1" dirty="0">
                <a:solidFill>
                  <a:srgbClr val="7F0055"/>
                </a:solidFill>
                <a:latin typeface="Consolas"/>
              </a:rPr>
              <a:t>class</a:t>
            </a:r>
            <a:r>
              <a:rPr lang="en-US" b="1" dirty="0">
                <a:solidFill>
                  <a:srgbClr val="000000"/>
                </a:solidFill>
                <a:latin typeface="Consolas"/>
              </a:rPr>
              <a:t> </a:t>
            </a:r>
            <a:r>
              <a:rPr lang="en-US" dirty="0">
                <a:solidFill>
                  <a:srgbClr val="000000"/>
                </a:solidFill>
                <a:latin typeface="Consolas"/>
              </a:rPr>
              <a:t>Department </a:t>
            </a:r>
            <a:r>
              <a:rPr lang="en-US" dirty="0" smtClean="0">
                <a:solidFill>
                  <a:srgbClr val="000000"/>
                </a:solidFill>
                <a:latin typeface="Consolas"/>
              </a:rPr>
              <a:t>{</a:t>
            </a:r>
          </a:p>
          <a:p>
            <a:r>
              <a:rPr lang="en-US" b="1" dirty="0">
                <a:solidFill>
                  <a:srgbClr val="000000"/>
                </a:solidFill>
                <a:latin typeface="Consolas"/>
              </a:rPr>
              <a:t>	</a:t>
            </a:r>
            <a:r>
              <a:rPr lang="en-US" dirty="0">
                <a:solidFill>
                  <a:srgbClr val="646464"/>
                </a:solidFill>
                <a:latin typeface="Consolas"/>
              </a:rPr>
              <a:t>@</a:t>
            </a:r>
            <a:r>
              <a:rPr lang="en-US" dirty="0" err="1">
                <a:solidFill>
                  <a:srgbClr val="646464"/>
                </a:solidFill>
                <a:latin typeface="Consolas"/>
              </a:rPr>
              <a:t>OneToMany</a:t>
            </a:r>
            <a:r>
              <a:rPr lang="en-US" dirty="0">
                <a:solidFill>
                  <a:srgbClr val="000000"/>
                </a:solidFill>
                <a:latin typeface="Consolas"/>
              </a:rPr>
              <a:t>(</a:t>
            </a:r>
            <a:r>
              <a:rPr lang="en-US" dirty="0" err="1">
                <a:solidFill>
                  <a:srgbClr val="000000"/>
                </a:solidFill>
                <a:latin typeface="Consolas"/>
              </a:rPr>
              <a:t>mappedBy</a:t>
            </a:r>
            <a:r>
              <a:rPr lang="en-US" dirty="0">
                <a:solidFill>
                  <a:srgbClr val="000000"/>
                </a:solidFill>
                <a:latin typeface="Consolas"/>
              </a:rPr>
              <a:t> = </a:t>
            </a:r>
            <a:r>
              <a:rPr lang="en-US" dirty="0">
                <a:solidFill>
                  <a:srgbClr val="2A00FF"/>
                </a:solidFill>
                <a:latin typeface="Consolas"/>
              </a:rPr>
              <a:t>"department"</a:t>
            </a:r>
            <a:r>
              <a:rPr lang="en-US" dirty="0">
                <a:solidFill>
                  <a:srgbClr val="000000"/>
                </a:solidFill>
                <a:latin typeface="Consolas"/>
              </a:rPr>
              <a:t>)</a:t>
            </a:r>
          </a:p>
          <a:p>
            <a:pPr lvl="1">
              <a:buNone/>
            </a:pPr>
            <a:r>
              <a:rPr lang="en-US" b="1" dirty="0">
                <a:solidFill>
                  <a:srgbClr val="7F0055"/>
                </a:solidFill>
                <a:latin typeface="Consolas"/>
              </a:rPr>
              <a:t>	private</a:t>
            </a:r>
            <a:r>
              <a:rPr lang="en-US" b="1" dirty="0">
                <a:solidFill>
                  <a:srgbClr val="000000"/>
                </a:solidFill>
                <a:latin typeface="Consolas"/>
              </a:rPr>
              <a:t> </a:t>
            </a:r>
            <a:r>
              <a:rPr lang="en-US" dirty="0">
                <a:solidFill>
                  <a:srgbClr val="000000"/>
                </a:solidFill>
                <a:latin typeface="Consolas"/>
              </a:rPr>
              <a:t>Collection&lt;Student&gt; </a:t>
            </a:r>
            <a:r>
              <a:rPr lang="en-US" dirty="0">
                <a:solidFill>
                  <a:srgbClr val="0000C0"/>
                </a:solidFill>
                <a:latin typeface="Consolas"/>
              </a:rPr>
              <a:t>student</a:t>
            </a:r>
            <a:r>
              <a:rPr lang="en-US" dirty="0" smtClean="0">
                <a:solidFill>
                  <a:srgbClr val="000000"/>
                </a:solidFill>
                <a:latin typeface="Consolas"/>
              </a:rPr>
              <a:t>;</a:t>
            </a:r>
            <a:endParaRPr lang="en-US" b="1" dirty="0" smtClean="0">
              <a:solidFill>
                <a:srgbClr val="000000"/>
              </a:solidFill>
              <a:latin typeface="Consolas"/>
            </a:endParaRPr>
          </a:p>
          <a:p>
            <a:r>
              <a:rPr lang="en-US" dirty="0" smtClean="0">
                <a:solidFill>
                  <a:srgbClr val="000000"/>
                </a:solidFill>
                <a:latin typeface="Consolas"/>
              </a:rPr>
              <a:t>}</a:t>
            </a:r>
            <a:endParaRPr lang="en-US" dirty="0">
              <a:solidFill>
                <a:srgbClr val="000000"/>
              </a:solidFill>
              <a:latin typeface="Consolas"/>
            </a:endParaRPr>
          </a:p>
          <a:p>
            <a:endParaRPr lang="en-US" b="1" dirty="0" smtClean="0">
              <a:solidFill>
                <a:srgbClr val="000000"/>
              </a:solidFill>
              <a:latin typeface="Consolas"/>
            </a:endParaRPr>
          </a:p>
        </p:txBody>
      </p:sp>
      <p:sp>
        <p:nvSpPr>
          <p:cNvPr id="15" name="TextBox 14"/>
          <p:cNvSpPr txBox="1"/>
          <p:nvPr/>
        </p:nvSpPr>
        <p:spPr>
          <a:xfrm>
            <a:off x="8893546" y="6549102"/>
            <a:ext cx="38868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kern="0" dirty="0">
                <a:solidFill>
                  <a:schemeClr val="bg1">
                    <a:lumMod val="85000"/>
                  </a:schemeClr>
                </a:solidFill>
                <a:ea typeface="Arial Unicode MS" pitchFamily="34" charset="-128"/>
                <a:cs typeface="Arial Unicode MS" pitchFamily="34" charset="-128"/>
              </a:rPr>
              <a:t>2</a:t>
            </a:r>
            <a:endParaRPr lang="en-US" sz="1800" kern="0" dirty="0" err="1" smtClean="0">
              <a:solidFill>
                <a:schemeClr val="bg1">
                  <a:lumMod val="85000"/>
                </a:schemeClr>
              </a:solidFill>
              <a:ea typeface="Arial Unicode MS" pitchFamily="34" charset="-128"/>
              <a:cs typeface="Arial Unicode MS" pitchFamily="34" charset="-128"/>
            </a:endParaRPr>
          </a:p>
        </p:txBody>
      </p:sp>
    </p:spTree>
    <p:extLst>
      <p:ext uri="{BB962C8B-B14F-4D97-AF65-F5344CB8AC3E}">
        <p14:creationId xmlns:p14="http://schemas.microsoft.com/office/powerpoint/2010/main" val="290498123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par>
                                <p:cTn id="8" presetID="22" presetClass="entr" presetSubtype="8" fill="hold" nodeType="withEffect">
                                  <p:stCondLst>
                                    <p:cond delay="0"/>
                                  </p:stCondLst>
                                  <p:childTnLst>
                                    <p:set>
                                      <p:cBhvr>
                                        <p:cTn id="9" dur="1" fill="hold">
                                          <p:stCondLst>
                                            <p:cond delay="0"/>
                                          </p:stCondLst>
                                        </p:cTn>
                                        <p:tgtEl>
                                          <p:spTgt spid="8">
                                            <p:txEl>
                                              <p:pRg st="2" end="2"/>
                                            </p:txEl>
                                          </p:spTgt>
                                        </p:tgtEl>
                                        <p:attrNameLst>
                                          <p:attrName>style.visibility</p:attrName>
                                        </p:attrNameLst>
                                      </p:cBhvr>
                                      <p:to>
                                        <p:strVal val="visible"/>
                                      </p:to>
                                    </p:set>
                                    <p:animEffect transition="in" filter="wipe(left)">
                                      <p:cBhvr>
                                        <p:cTn id="10" dur="500"/>
                                        <p:tgtEl>
                                          <p:spTgt spid="8">
                                            <p:txEl>
                                              <p:pRg st="2" end="2"/>
                                            </p:txEl>
                                          </p:spTgt>
                                        </p:tgtEl>
                                      </p:cBhvr>
                                    </p:animEffect>
                                  </p:childTnLst>
                                </p:cTn>
                              </p:par>
                              <p:par>
                                <p:cTn id="11" presetID="22" presetClass="entr" presetSubtype="8" fill="hold" nodeType="withEffect">
                                  <p:stCondLst>
                                    <p:cond delay="0"/>
                                  </p:stCondLst>
                                  <p:childTnLst>
                                    <p:set>
                                      <p:cBhvr>
                                        <p:cTn id="12" dur="1" fill="hold">
                                          <p:stCondLst>
                                            <p:cond delay="0"/>
                                          </p:stCondLst>
                                        </p:cTn>
                                        <p:tgtEl>
                                          <p:spTgt spid="8">
                                            <p:txEl>
                                              <p:pRg st="4" end="4"/>
                                            </p:txEl>
                                          </p:spTgt>
                                        </p:tgtEl>
                                        <p:attrNameLst>
                                          <p:attrName>style.visibility</p:attrName>
                                        </p:attrNameLst>
                                      </p:cBhvr>
                                      <p:to>
                                        <p:strVal val="visible"/>
                                      </p:to>
                                    </p:set>
                                    <p:animEffect transition="in" filter="wipe(left)">
                                      <p:cBhvr>
                                        <p:cTn id="13" dur="500"/>
                                        <p:tgtEl>
                                          <p:spTgt spid="8">
                                            <p:txEl>
                                              <p:pRg st="4" end="4"/>
                                            </p:txEl>
                                          </p:spTgt>
                                        </p:tgtEl>
                                      </p:cBhvr>
                                    </p:animEffect>
                                  </p:childTnLst>
                                </p:cTn>
                              </p:par>
                              <p:par>
                                <p:cTn id="14" presetID="22" presetClass="entr" presetSubtype="8" fill="hold" nodeType="withEffect">
                                  <p:stCondLst>
                                    <p:cond delay="0"/>
                                  </p:stCondLst>
                                  <p:childTnLst>
                                    <p:set>
                                      <p:cBhvr>
                                        <p:cTn id="15" dur="1" fill="hold">
                                          <p:stCondLst>
                                            <p:cond delay="0"/>
                                          </p:stCondLst>
                                        </p:cTn>
                                        <p:tgtEl>
                                          <p:spTgt spid="8">
                                            <p:txEl>
                                              <p:pRg st="0" end="0"/>
                                            </p:txEl>
                                          </p:spTgt>
                                        </p:tgtEl>
                                        <p:attrNameLst>
                                          <p:attrName>style.visibility</p:attrName>
                                        </p:attrNameLst>
                                      </p:cBhvr>
                                      <p:to>
                                        <p:strVal val="visible"/>
                                      </p:to>
                                    </p:set>
                                    <p:animEffect transition="in" filter="wipe(left)">
                                      <p:cBhvr>
                                        <p:cTn id="16" dur="500"/>
                                        <p:tgtEl>
                                          <p:spTgt spid="8">
                                            <p:txEl>
                                              <p:pRg st="0" end="0"/>
                                            </p:txEl>
                                          </p:spTgt>
                                        </p:tgtEl>
                                      </p:cBhvr>
                                    </p:animEffect>
                                  </p:childTnLst>
                                </p:cTn>
                              </p:par>
                              <p:par>
                                <p:cTn id="17" presetID="22" presetClass="entr" presetSubtype="8" fill="hold" nodeType="withEffect">
                                  <p:stCondLst>
                                    <p:cond delay="0"/>
                                  </p:stCondLst>
                                  <p:childTnLst>
                                    <p:set>
                                      <p:cBhvr>
                                        <p:cTn id="18" dur="1" fill="hold">
                                          <p:stCondLst>
                                            <p:cond delay="0"/>
                                          </p:stCondLst>
                                        </p:cTn>
                                        <p:tgtEl>
                                          <p:spTgt spid="8">
                                            <p:txEl>
                                              <p:pRg st="1" end="1"/>
                                            </p:txEl>
                                          </p:spTgt>
                                        </p:tgtEl>
                                        <p:attrNameLst>
                                          <p:attrName>style.visibility</p:attrName>
                                        </p:attrNameLst>
                                      </p:cBhvr>
                                      <p:to>
                                        <p:strVal val="visible"/>
                                      </p:to>
                                    </p:set>
                                    <p:animEffect transition="in" filter="wipe(left)">
                                      <p:cBhvr>
                                        <p:cTn id="19" dur="500"/>
                                        <p:tgtEl>
                                          <p:spTgt spid="8">
                                            <p:txEl>
                                              <p:pRg st="1" end="1"/>
                                            </p:txEl>
                                          </p:spTgt>
                                        </p:tgtEl>
                                      </p:cBhvr>
                                    </p:animEffect>
                                  </p:childTnLst>
                                </p:cTn>
                              </p:par>
                              <p:par>
                                <p:cTn id="20" presetID="22" presetClass="entr" presetSubtype="8" fill="hold" nodeType="withEffect">
                                  <p:stCondLst>
                                    <p:cond delay="0"/>
                                  </p:stCondLst>
                                  <p:childTnLst>
                                    <p:set>
                                      <p:cBhvr>
                                        <p:cTn id="21" dur="1" fill="hold">
                                          <p:stCondLst>
                                            <p:cond delay="0"/>
                                          </p:stCondLst>
                                        </p:cTn>
                                        <p:tgtEl>
                                          <p:spTgt spid="8">
                                            <p:txEl>
                                              <p:pRg st="5" end="5"/>
                                            </p:txEl>
                                          </p:spTgt>
                                        </p:tgtEl>
                                        <p:attrNameLst>
                                          <p:attrName>style.visibility</p:attrName>
                                        </p:attrNameLst>
                                      </p:cBhvr>
                                      <p:to>
                                        <p:strVal val="visible"/>
                                      </p:to>
                                    </p:set>
                                    <p:animEffect transition="in" filter="wipe(left)">
                                      <p:cBhvr>
                                        <p:cTn id="22" dur="500"/>
                                        <p:tgtEl>
                                          <p:spTgt spid="8">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8">
                                            <p:txEl>
                                              <p:pRg st="3" end="3"/>
                                            </p:txEl>
                                          </p:spTgt>
                                        </p:tgtEl>
                                        <p:attrNameLst>
                                          <p:attrName>style.visibility</p:attrName>
                                        </p:attrNameLst>
                                      </p:cBhvr>
                                      <p:to>
                                        <p:strVal val="visible"/>
                                      </p:to>
                                    </p:set>
                                    <p:animEffect transition="in" filter="wipe(left)">
                                      <p:cBhvr>
                                        <p:cTn id="27" dur="500"/>
                                        <p:tgtEl>
                                          <p:spTgt spid="8">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4">
                                            <p:txEl>
                                              <p:pRg st="0" end="0"/>
                                            </p:txEl>
                                          </p:spTgt>
                                        </p:tgtEl>
                                        <p:attrNameLst>
                                          <p:attrName>style.visibility</p:attrName>
                                        </p:attrNameLst>
                                      </p:cBhvr>
                                      <p:to>
                                        <p:strVal val="visible"/>
                                      </p:to>
                                    </p:set>
                                    <p:animEffect transition="in" filter="wipe(left)">
                                      <p:cBhvr>
                                        <p:cTn id="32" dur="500"/>
                                        <p:tgtEl>
                                          <p:spTgt spid="4">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11">
                                            <p:txEl>
                                              <p:pRg st="4" end="4"/>
                                            </p:txEl>
                                          </p:spTgt>
                                        </p:tgtEl>
                                        <p:attrNameLst>
                                          <p:attrName>style.visibility</p:attrName>
                                        </p:attrNameLst>
                                      </p:cBhvr>
                                      <p:to>
                                        <p:strVal val="visible"/>
                                      </p:to>
                                    </p:set>
                                    <p:animEffect transition="in" filter="wipe(left)">
                                      <p:cBhvr>
                                        <p:cTn id="37" dur="500"/>
                                        <p:tgtEl>
                                          <p:spTgt spid="11">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11">
                                            <p:txEl>
                                              <p:pRg st="0" end="0"/>
                                            </p:txEl>
                                          </p:spTgt>
                                        </p:tgtEl>
                                        <p:attrNameLst>
                                          <p:attrName>style.visibility</p:attrName>
                                        </p:attrNameLst>
                                      </p:cBhvr>
                                      <p:to>
                                        <p:strVal val="visible"/>
                                      </p:to>
                                    </p:set>
                                    <p:animEffect transition="in" filter="wipe(left)">
                                      <p:cBhvr>
                                        <p:cTn id="42" dur="500"/>
                                        <p:tgtEl>
                                          <p:spTgt spid="11">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11">
                                            <p:txEl>
                                              <p:pRg st="1" end="1"/>
                                            </p:txEl>
                                          </p:spTgt>
                                        </p:tgtEl>
                                        <p:attrNameLst>
                                          <p:attrName>style.visibility</p:attrName>
                                        </p:attrNameLst>
                                      </p:cBhvr>
                                      <p:to>
                                        <p:strVal val="visible"/>
                                      </p:to>
                                    </p:set>
                                    <p:animEffect transition="in" filter="wipe(left)">
                                      <p:cBhvr>
                                        <p:cTn id="47" dur="500"/>
                                        <p:tgtEl>
                                          <p:spTgt spid="11">
                                            <p:txEl>
                                              <p:pRg st="1" end="1"/>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11">
                                            <p:txEl>
                                              <p:pRg st="2" end="2"/>
                                            </p:txEl>
                                          </p:spTgt>
                                        </p:tgtEl>
                                        <p:attrNameLst>
                                          <p:attrName>style.visibility</p:attrName>
                                        </p:attrNameLst>
                                      </p:cBhvr>
                                      <p:to>
                                        <p:strVal val="visible"/>
                                      </p:to>
                                    </p:set>
                                    <p:animEffect transition="in" filter="wipe(left)">
                                      <p:cBhvr>
                                        <p:cTn id="52" dur="500"/>
                                        <p:tgtEl>
                                          <p:spTgt spid="11">
                                            <p:txEl>
                                              <p:pRg st="2" end="2"/>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nodeType="clickEffect">
                                  <p:stCondLst>
                                    <p:cond delay="0"/>
                                  </p:stCondLst>
                                  <p:childTnLst>
                                    <p:set>
                                      <p:cBhvr>
                                        <p:cTn id="56" dur="1" fill="hold">
                                          <p:stCondLst>
                                            <p:cond delay="0"/>
                                          </p:stCondLst>
                                        </p:cTn>
                                        <p:tgtEl>
                                          <p:spTgt spid="11">
                                            <p:txEl>
                                              <p:pRg st="3" end="3"/>
                                            </p:txEl>
                                          </p:spTgt>
                                        </p:tgtEl>
                                        <p:attrNameLst>
                                          <p:attrName>style.visibility</p:attrName>
                                        </p:attrNameLst>
                                      </p:cBhvr>
                                      <p:to>
                                        <p:strVal val="visible"/>
                                      </p:to>
                                    </p:set>
                                    <p:animEffect transition="in" filter="wipe(left)">
                                      <p:cBhvr>
                                        <p:cTn id="57" dur="500"/>
                                        <p:tgtEl>
                                          <p:spTgt spid="11">
                                            <p:txEl>
                                              <p:pRg st="3" end="3"/>
                                            </p:txEl>
                                          </p:spTgt>
                                        </p:tgtEl>
                                      </p:cBhvr>
                                    </p:animEffect>
                                  </p:childTnLst>
                                </p:cTn>
                              </p:par>
                              <p:par>
                                <p:cTn id="58" presetID="22" presetClass="entr" presetSubtype="8" fill="hold" nodeType="withEffect">
                                  <p:stCondLst>
                                    <p:cond delay="0"/>
                                  </p:stCondLst>
                                  <p:childTnLst>
                                    <p:set>
                                      <p:cBhvr>
                                        <p:cTn id="59" dur="1" fill="hold">
                                          <p:stCondLst>
                                            <p:cond delay="0"/>
                                          </p:stCondLst>
                                        </p:cTn>
                                        <p:tgtEl>
                                          <p:spTgt spid="11">
                                            <p:txEl>
                                              <p:pRg st="5" end="5"/>
                                            </p:txEl>
                                          </p:spTgt>
                                        </p:tgtEl>
                                        <p:attrNameLst>
                                          <p:attrName>style.visibility</p:attrName>
                                        </p:attrNameLst>
                                      </p:cBhvr>
                                      <p:to>
                                        <p:strVal val="visible"/>
                                      </p:to>
                                    </p:set>
                                    <p:animEffect transition="in" filter="wipe(left)">
                                      <p:cBhvr>
                                        <p:cTn id="60" dur="500"/>
                                        <p:tgtEl>
                                          <p:spTgt spid="11">
                                            <p:txEl>
                                              <p:pRg st="5" end="5"/>
                                            </p:txEl>
                                          </p:spTgt>
                                        </p:tgtEl>
                                      </p:cBhvr>
                                    </p:animEffect>
                                  </p:childTnLst>
                                </p:cTn>
                              </p:par>
                              <p:par>
                                <p:cTn id="61" presetID="22" presetClass="entr" presetSubtype="8" fill="hold" nodeType="withEffect">
                                  <p:stCondLst>
                                    <p:cond delay="0"/>
                                  </p:stCondLst>
                                  <p:childTnLst>
                                    <p:set>
                                      <p:cBhvr>
                                        <p:cTn id="62" dur="1" fill="hold">
                                          <p:stCondLst>
                                            <p:cond delay="0"/>
                                          </p:stCondLst>
                                        </p:cTn>
                                        <p:tgtEl>
                                          <p:spTgt spid="11">
                                            <p:txEl>
                                              <p:pRg st="6" end="6"/>
                                            </p:txEl>
                                          </p:spTgt>
                                        </p:tgtEl>
                                        <p:attrNameLst>
                                          <p:attrName>style.visibility</p:attrName>
                                        </p:attrNameLst>
                                      </p:cBhvr>
                                      <p:to>
                                        <p:strVal val="visible"/>
                                      </p:to>
                                    </p:set>
                                    <p:animEffect transition="in" filter="wipe(left)">
                                      <p:cBhvr>
                                        <p:cTn id="63" dur="500"/>
                                        <p:tgtEl>
                                          <p:spTgt spid="11">
                                            <p:txEl>
                                              <p:pRg st="6" end="6"/>
                                            </p:txEl>
                                          </p:spTgt>
                                        </p:tgtEl>
                                      </p:cBhvr>
                                    </p:animEffect>
                                  </p:childTnLst>
                                </p:cTn>
                              </p:par>
                              <p:par>
                                <p:cTn id="64" presetID="22" presetClass="entr" presetSubtype="8" fill="hold" nodeType="withEffect">
                                  <p:stCondLst>
                                    <p:cond delay="0"/>
                                  </p:stCondLst>
                                  <p:childTnLst>
                                    <p:set>
                                      <p:cBhvr>
                                        <p:cTn id="65" dur="1" fill="hold">
                                          <p:stCondLst>
                                            <p:cond delay="0"/>
                                          </p:stCondLst>
                                        </p:cTn>
                                        <p:tgtEl>
                                          <p:spTgt spid="11">
                                            <p:txEl>
                                              <p:pRg st="7" end="7"/>
                                            </p:txEl>
                                          </p:spTgt>
                                        </p:tgtEl>
                                        <p:attrNameLst>
                                          <p:attrName>style.visibility</p:attrName>
                                        </p:attrNameLst>
                                      </p:cBhvr>
                                      <p:to>
                                        <p:strVal val="visible"/>
                                      </p:to>
                                    </p:set>
                                    <p:animEffect transition="in" filter="wipe(left)">
                                      <p:cBhvr>
                                        <p:cTn id="66" dur="500"/>
                                        <p:tgtEl>
                                          <p:spTgt spid="1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23"/>
          <p:cNvSpPr>
            <a:spLocks noGrp="1"/>
          </p:cNvSpPr>
          <p:nvPr>
            <p:ph type="title"/>
          </p:nvPr>
        </p:nvSpPr>
        <p:spPr/>
        <p:txBody>
          <a:bodyPr/>
          <a:lstStyle/>
          <a:p>
            <a:r>
              <a:rPr lang="en-US" dirty="0"/>
              <a:t>JPA</a:t>
            </a:r>
            <a:r>
              <a:rPr lang="bg-BG" dirty="0"/>
              <a:t/>
            </a:r>
            <a:br>
              <a:rPr lang="bg-BG" dirty="0"/>
            </a:br>
            <a:r>
              <a:rPr lang="bg-BG" sz="2000" b="0" dirty="0"/>
              <a:t>Релации: </a:t>
            </a:r>
            <a:r>
              <a:rPr lang="en-US" sz="2000" b="0" dirty="0" smtClean="0"/>
              <a:t>Many-To-Many</a:t>
            </a:r>
            <a:endParaRPr lang="en-US" sz="2000" b="0" dirty="0"/>
          </a:p>
        </p:txBody>
      </p:sp>
      <p:sp>
        <p:nvSpPr>
          <p:cNvPr id="3" name="Text Placeholder 2"/>
          <p:cNvSpPr>
            <a:spLocks noGrp="1"/>
          </p:cNvSpPr>
          <p:nvPr>
            <p:ph type="body" sz="quarter" idx="10"/>
          </p:nvPr>
        </p:nvSpPr>
        <p:spPr>
          <a:xfrm>
            <a:off x="264039" y="1205694"/>
            <a:ext cx="4165200" cy="332984"/>
          </a:xfrm>
        </p:spPr>
        <p:txBody>
          <a:bodyPr/>
          <a:lstStyle/>
          <a:p>
            <a:r>
              <a:rPr lang="en-US" sz="2000" dirty="0" smtClean="0"/>
              <a:t>E</a:t>
            </a:r>
            <a:r>
              <a:rPr lang="bg-BG" sz="2000" dirty="0" smtClean="0"/>
              <a:t>днопосочна </a:t>
            </a:r>
            <a:r>
              <a:rPr lang="en-US" sz="2000" dirty="0" smtClean="0"/>
              <a:t>N:M </a:t>
            </a:r>
            <a:r>
              <a:rPr lang="bg-BG" sz="2000" dirty="0" smtClean="0"/>
              <a:t>релация.</a:t>
            </a:r>
            <a:endParaRPr lang="en-US" sz="2000" dirty="0" smtClean="0"/>
          </a:p>
          <a:p>
            <a:endParaRPr lang="en-US" sz="2000" dirty="0" smtClean="0"/>
          </a:p>
        </p:txBody>
      </p:sp>
      <p:sp>
        <p:nvSpPr>
          <p:cNvPr id="4" name="Text Placeholder 3"/>
          <p:cNvSpPr>
            <a:spLocks noGrp="1"/>
          </p:cNvSpPr>
          <p:nvPr>
            <p:ph type="body" sz="quarter" idx="14"/>
          </p:nvPr>
        </p:nvSpPr>
        <p:spPr>
          <a:xfrm>
            <a:off x="114300" y="3951595"/>
            <a:ext cx="4165200" cy="332984"/>
          </a:xfrm>
        </p:spPr>
        <p:txBody>
          <a:bodyPr/>
          <a:lstStyle/>
          <a:p>
            <a:r>
              <a:rPr lang="bg-BG" sz="2000" dirty="0" smtClean="0"/>
              <a:t>Двупосочна </a:t>
            </a:r>
            <a:r>
              <a:rPr lang="en-US" sz="2000" dirty="0" smtClean="0"/>
              <a:t>N:M </a:t>
            </a:r>
            <a:r>
              <a:rPr lang="bg-BG" sz="2000" dirty="0" smtClean="0"/>
              <a:t>релация</a:t>
            </a:r>
            <a:endParaRPr lang="en-US" sz="2000" dirty="0" smtClean="0"/>
          </a:p>
        </p:txBody>
      </p:sp>
      <p:sp>
        <p:nvSpPr>
          <p:cNvPr id="9" name="Rectangle 8"/>
          <p:cNvSpPr/>
          <p:nvPr/>
        </p:nvSpPr>
        <p:spPr>
          <a:xfrm>
            <a:off x="114300" y="1504771"/>
            <a:ext cx="8820150" cy="2446824"/>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sz="1700" b="1" dirty="0" smtClean="0">
                <a:solidFill>
                  <a:srgbClr val="7F0055"/>
                </a:solidFill>
                <a:latin typeface="Consolas"/>
              </a:rPr>
              <a:t>public</a:t>
            </a:r>
            <a:r>
              <a:rPr lang="en-US" sz="1700" b="1" dirty="0" smtClean="0">
                <a:solidFill>
                  <a:srgbClr val="000000"/>
                </a:solidFill>
                <a:latin typeface="Consolas"/>
              </a:rPr>
              <a:t> </a:t>
            </a:r>
            <a:r>
              <a:rPr lang="en-US" sz="1700" b="1" dirty="0">
                <a:solidFill>
                  <a:srgbClr val="7F0055"/>
                </a:solidFill>
                <a:latin typeface="Consolas"/>
              </a:rPr>
              <a:t>class</a:t>
            </a:r>
            <a:r>
              <a:rPr lang="en-US" sz="1700" b="1" dirty="0">
                <a:solidFill>
                  <a:srgbClr val="000000"/>
                </a:solidFill>
                <a:latin typeface="Consolas"/>
              </a:rPr>
              <a:t> </a:t>
            </a:r>
            <a:r>
              <a:rPr lang="en-US" sz="1700" dirty="0">
                <a:solidFill>
                  <a:srgbClr val="000000"/>
                </a:solidFill>
                <a:latin typeface="Consolas"/>
              </a:rPr>
              <a:t>Student</a:t>
            </a:r>
            <a:r>
              <a:rPr lang="en-US" sz="1700" b="1" dirty="0">
                <a:solidFill>
                  <a:srgbClr val="000000"/>
                </a:solidFill>
                <a:latin typeface="Consolas"/>
              </a:rPr>
              <a:t> </a:t>
            </a:r>
            <a:r>
              <a:rPr lang="en-US" sz="1700" dirty="0" smtClean="0">
                <a:solidFill>
                  <a:srgbClr val="000000"/>
                </a:solidFill>
                <a:latin typeface="Consolas"/>
              </a:rPr>
              <a:t>{</a:t>
            </a:r>
            <a:endParaRPr lang="en-US" sz="1700" dirty="0">
              <a:solidFill>
                <a:srgbClr val="3F7F5F"/>
              </a:solidFill>
              <a:latin typeface="Consolas"/>
            </a:endParaRPr>
          </a:p>
          <a:p>
            <a:pPr lvl="1">
              <a:buNone/>
            </a:pPr>
            <a:r>
              <a:rPr lang="en-US" sz="1700" dirty="0">
                <a:solidFill>
                  <a:srgbClr val="646464"/>
                </a:solidFill>
                <a:latin typeface="Consolas"/>
              </a:rPr>
              <a:t>@</a:t>
            </a:r>
            <a:r>
              <a:rPr lang="en-US" sz="1700" dirty="0" err="1">
                <a:solidFill>
                  <a:srgbClr val="646464"/>
                </a:solidFill>
                <a:latin typeface="Consolas"/>
              </a:rPr>
              <a:t>ManyToMany</a:t>
            </a:r>
            <a:endParaRPr lang="en-US" sz="1700" dirty="0">
              <a:solidFill>
                <a:srgbClr val="646464"/>
              </a:solidFill>
              <a:latin typeface="Consolas"/>
            </a:endParaRPr>
          </a:p>
          <a:p>
            <a:pPr lvl="1">
              <a:buNone/>
            </a:pPr>
            <a:r>
              <a:rPr lang="en-US" sz="1700" dirty="0">
                <a:solidFill>
                  <a:srgbClr val="646464"/>
                </a:solidFill>
                <a:latin typeface="Consolas"/>
              </a:rPr>
              <a:t>@</a:t>
            </a:r>
            <a:r>
              <a:rPr lang="en-US" sz="1700" dirty="0" err="1">
                <a:solidFill>
                  <a:srgbClr val="646464"/>
                </a:solidFill>
                <a:latin typeface="Consolas"/>
              </a:rPr>
              <a:t>JoinTable</a:t>
            </a:r>
            <a:r>
              <a:rPr lang="en-US" sz="1700" dirty="0">
                <a:solidFill>
                  <a:srgbClr val="000000"/>
                </a:solidFill>
                <a:latin typeface="Consolas"/>
              </a:rPr>
              <a:t>(name = </a:t>
            </a:r>
            <a:r>
              <a:rPr lang="en-US" sz="1700" dirty="0">
                <a:solidFill>
                  <a:srgbClr val="2A00FF"/>
                </a:solidFill>
                <a:latin typeface="Consolas"/>
              </a:rPr>
              <a:t>"STUDENT_HAS_COURSES"</a:t>
            </a:r>
            <a:r>
              <a:rPr lang="en-US" sz="1700" dirty="0">
                <a:solidFill>
                  <a:srgbClr val="000000"/>
                </a:solidFill>
                <a:latin typeface="Consolas"/>
              </a:rPr>
              <a:t>, </a:t>
            </a:r>
          </a:p>
          <a:p>
            <a:pPr lvl="1">
              <a:buNone/>
            </a:pPr>
            <a:r>
              <a:rPr lang="en-US" sz="1700" dirty="0" err="1">
                <a:solidFill>
                  <a:srgbClr val="000000"/>
                </a:solidFill>
                <a:latin typeface="Consolas"/>
              </a:rPr>
              <a:t>joinColumns</a:t>
            </a:r>
            <a:r>
              <a:rPr lang="en-US" sz="1700" dirty="0">
                <a:solidFill>
                  <a:srgbClr val="000000"/>
                </a:solidFill>
                <a:latin typeface="Consolas"/>
              </a:rPr>
              <a:t> = {</a:t>
            </a:r>
            <a:r>
              <a:rPr lang="en-US" sz="1700" dirty="0">
                <a:solidFill>
                  <a:srgbClr val="646464"/>
                </a:solidFill>
                <a:latin typeface="Consolas"/>
              </a:rPr>
              <a:t>@</a:t>
            </a:r>
            <a:r>
              <a:rPr lang="en-US" sz="1700" dirty="0" err="1">
                <a:solidFill>
                  <a:srgbClr val="646464"/>
                </a:solidFill>
                <a:latin typeface="Consolas"/>
              </a:rPr>
              <a:t>JoinColumn</a:t>
            </a:r>
            <a:r>
              <a:rPr lang="en-US" sz="1700" dirty="0">
                <a:solidFill>
                  <a:srgbClr val="000000"/>
                </a:solidFill>
                <a:latin typeface="Consolas"/>
              </a:rPr>
              <a:t>(name = </a:t>
            </a:r>
            <a:r>
              <a:rPr lang="en-US" sz="1700" dirty="0">
                <a:solidFill>
                  <a:srgbClr val="2A00FF"/>
                </a:solidFill>
                <a:latin typeface="Consolas"/>
              </a:rPr>
              <a:t>"STUDENT_ID</a:t>
            </a:r>
            <a:r>
              <a:rPr lang="en-US" sz="1700" dirty="0" smtClean="0">
                <a:solidFill>
                  <a:srgbClr val="2A00FF"/>
                </a:solidFill>
                <a:latin typeface="Consolas"/>
              </a:rPr>
              <a:t>"</a:t>
            </a:r>
            <a:r>
              <a:rPr lang="en-US" sz="1700" dirty="0" smtClean="0">
                <a:solidFill>
                  <a:srgbClr val="000000"/>
                </a:solidFill>
                <a:latin typeface="Consolas"/>
              </a:rPr>
              <a:t>,</a:t>
            </a:r>
            <a:r>
              <a:rPr lang="en-US" sz="1700" dirty="0" err="1" smtClean="0">
                <a:solidFill>
                  <a:srgbClr val="000000"/>
                </a:solidFill>
                <a:latin typeface="Consolas"/>
              </a:rPr>
              <a:t>referencedColumnName</a:t>
            </a:r>
            <a:r>
              <a:rPr lang="en-US" sz="1700" dirty="0" smtClean="0">
                <a:solidFill>
                  <a:srgbClr val="000000"/>
                </a:solidFill>
                <a:latin typeface="Consolas"/>
              </a:rPr>
              <a:t> </a:t>
            </a:r>
            <a:r>
              <a:rPr lang="en-US" sz="1700" dirty="0">
                <a:solidFill>
                  <a:srgbClr val="000000"/>
                </a:solidFill>
                <a:latin typeface="Consolas"/>
              </a:rPr>
              <a:t>= </a:t>
            </a:r>
            <a:r>
              <a:rPr lang="en-US" sz="1700" dirty="0">
                <a:solidFill>
                  <a:srgbClr val="2A00FF"/>
                </a:solidFill>
                <a:latin typeface="Consolas"/>
              </a:rPr>
              <a:t>"</a:t>
            </a:r>
            <a:r>
              <a:rPr lang="en-US" sz="1700" dirty="0" smtClean="0">
                <a:solidFill>
                  <a:srgbClr val="2A00FF"/>
                </a:solidFill>
                <a:latin typeface="Consolas"/>
              </a:rPr>
              <a:t>FN"</a:t>
            </a:r>
            <a:r>
              <a:rPr lang="en-US" sz="1700" dirty="0" smtClean="0">
                <a:solidFill>
                  <a:srgbClr val="000000"/>
                </a:solidFill>
                <a:latin typeface="Consolas"/>
              </a:rPr>
              <a:t>)},</a:t>
            </a:r>
          </a:p>
          <a:p>
            <a:pPr lvl="1">
              <a:buNone/>
            </a:pPr>
            <a:r>
              <a:rPr lang="en-US" sz="1700" dirty="0" err="1" smtClean="0">
                <a:solidFill>
                  <a:srgbClr val="000000"/>
                </a:solidFill>
                <a:latin typeface="Consolas"/>
              </a:rPr>
              <a:t>inverseJoinColumns</a:t>
            </a:r>
            <a:r>
              <a:rPr lang="en-US" sz="1700" dirty="0" smtClean="0">
                <a:solidFill>
                  <a:srgbClr val="000000"/>
                </a:solidFill>
                <a:latin typeface="Consolas"/>
              </a:rPr>
              <a:t> </a:t>
            </a:r>
            <a:r>
              <a:rPr lang="en-US" sz="1700" dirty="0">
                <a:solidFill>
                  <a:srgbClr val="000000"/>
                </a:solidFill>
                <a:latin typeface="Consolas"/>
              </a:rPr>
              <a:t>= {</a:t>
            </a:r>
            <a:r>
              <a:rPr lang="en-US" sz="1700" dirty="0">
                <a:solidFill>
                  <a:srgbClr val="646464"/>
                </a:solidFill>
                <a:latin typeface="Consolas"/>
              </a:rPr>
              <a:t>@</a:t>
            </a:r>
            <a:r>
              <a:rPr lang="en-US" sz="1700" dirty="0" err="1">
                <a:solidFill>
                  <a:srgbClr val="646464"/>
                </a:solidFill>
                <a:latin typeface="Consolas"/>
              </a:rPr>
              <a:t>JoinColumn</a:t>
            </a:r>
            <a:r>
              <a:rPr lang="en-US" sz="1700" dirty="0">
                <a:solidFill>
                  <a:srgbClr val="000000"/>
                </a:solidFill>
                <a:latin typeface="Consolas"/>
              </a:rPr>
              <a:t>(name=</a:t>
            </a:r>
            <a:r>
              <a:rPr lang="en-US" sz="1700" dirty="0">
                <a:solidFill>
                  <a:srgbClr val="2A00FF"/>
                </a:solidFill>
                <a:latin typeface="Consolas"/>
              </a:rPr>
              <a:t>"COURSE_ID"</a:t>
            </a:r>
            <a:r>
              <a:rPr lang="en-US" sz="1700" dirty="0">
                <a:solidFill>
                  <a:srgbClr val="000000"/>
                </a:solidFill>
                <a:latin typeface="Consolas"/>
              </a:rPr>
              <a:t>, </a:t>
            </a:r>
            <a:r>
              <a:rPr lang="en-US" sz="1700" dirty="0" err="1">
                <a:solidFill>
                  <a:srgbClr val="000000"/>
                </a:solidFill>
                <a:latin typeface="Consolas"/>
              </a:rPr>
              <a:t>referencedColumnName</a:t>
            </a:r>
            <a:r>
              <a:rPr lang="en-US" sz="1700" dirty="0">
                <a:solidFill>
                  <a:srgbClr val="000000"/>
                </a:solidFill>
                <a:latin typeface="Consolas"/>
              </a:rPr>
              <a:t>=</a:t>
            </a:r>
            <a:r>
              <a:rPr lang="en-US" sz="1700" dirty="0">
                <a:solidFill>
                  <a:srgbClr val="2A00FF"/>
                </a:solidFill>
                <a:latin typeface="Consolas"/>
              </a:rPr>
              <a:t>"ID</a:t>
            </a:r>
            <a:r>
              <a:rPr lang="en-US" sz="1700" dirty="0" smtClean="0">
                <a:solidFill>
                  <a:srgbClr val="2A00FF"/>
                </a:solidFill>
                <a:latin typeface="Consolas"/>
              </a:rPr>
              <a:t>"</a:t>
            </a:r>
            <a:r>
              <a:rPr lang="en-US" sz="1700" dirty="0" smtClean="0">
                <a:solidFill>
                  <a:srgbClr val="000000"/>
                </a:solidFill>
                <a:latin typeface="Consolas"/>
              </a:rPr>
              <a:t>)})</a:t>
            </a:r>
            <a:endParaRPr lang="en-US" sz="1700" dirty="0">
              <a:solidFill>
                <a:srgbClr val="000000"/>
              </a:solidFill>
              <a:latin typeface="Consolas"/>
            </a:endParaRPr>
          </a:p>
          <a:p>
            <a:pPr lvl="1">
              <a:buNone/>
            </a:pPr>
            <a:r>
              <a:rPr lang="en-US" sz="1700" b="1" dirty="0">
                <a:solidFill>
                  <a:srgbClr val="7F0055"/>
                </a:solidFill>
                <a:latin typeface="Consolas"/>
              </a:rPr>
              <a:t>private</a:t>
            </a:r>
            <a:r>
              <a:rPr lang="en-US" sz="1700" b="1" dirty="0">
                <a:solidFill>
                  <a:srgbClr val="000000"/>
                </a:solidFill>
                <a:latin typeface="Consolas"/>
              </a:rPr>
              <a:t> </a:t>
            </a:r>
            <a:r>
              <a:rPr lang="en-US" sz="1700" dirty="0">
                <a:solidFill>
                  <a:srgbClr val="000000"/>
                </a:solidFill>
                <a:latin typeface="Consolas"/>
              </a:rPr>
              <a:t>Collection&lt;Course&gt; </a:t>
            </a:r>
            <a:r>
              <a:rPr lang="en-US" sz="1700" dirty="0">
                <a:solidFill>
                  <a:srgbClr val="0000C0"/>
                </a:solidFill>
                <a:latin typeface="Consolas"/>
              </a:rPr>
              <a:t>course</a:t>
            </a:r>
            <a:r>
              <a:rPr lang="en-US" sz="1700" b="1" dirty="0">
                <a:solidFill>
                  <a:srgbClr val="000000"/>
                </a:solidFill>
                <a:latin typeface="Consolas"/>
              </a:rPr>
              <a:t>;</a:t>
            </a:r>
          </a:p>
          <a:p>
            <a:r>
              <a:rPr lang="en-US" sz="1700" dirty="0" smtClean="0">
                <a:solidFill>
                  <a:srgbClr val="000000"/>
                </a:solidFill>
                <a:latin typeface="Consolas"/>
              </a:rPr>
              <a:t>}</a:t>
            </a:r>
          </a:p>
        </p:txBody>
      </p:sp>
      <p:sp>
        <p:nvSpPr>
          <p:cNvPr id="7" name="Rectangle 6"/>
          <p:cNvSpPr/>
          <p:nvPr/>
        </p:nvSpPr>
        <p:spPr>
          <a:xfrm>
            <a:off x="38101" y="4291816"/>
            <a:ext cx="8896350" cy="2185214"/>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sz="1700" b="1" dirty="0">
                <a:solidFill>
                  <a:srgbClr val="7F0055"/>
                </a:solidFill>
                <a:latin typeface="Consolas"/>
              </a:rPr>
              <a:t>public</a:t>
            </a:r>
            <a:r>
              <a:rPr lang="en-US" sz="1700" b="1" dirty="0">
                <a:solidFill>
                  <a:srgbClr val="000000"/>
                </a:solidFill>
                <a:latin typeface="Consolas"/>
              </a:rPr>
              <a:t> </a:t>
            </a:r>
            <a:r>
              <a:rPr lang="en-US" sz="1700" b="1" dirty="0">
                <a:solidFill>
                  <a:srgbClr val="7F0055"/>
                </a:solidFill>
                <a:latin typeface="Consolas"/>
              </a:rPr>
              <a:t>class</a:t>
            </a:r>
            <a:r>
              <a:rPr lang="en-US" sz="1700" b="1" dirty="0">
                <a:solidFill>
                  <a:srgbClr val="000000"/>
                </a:solidFill>
                <a:latin typeface="Consolas"/>
              </a:rPr>
              <a:t> </a:t>
            </a:r>
            <a:r>
              <a:rPr lang="en-US" sz="1700" dirty="0">
                <a:solidFill>
                  <a:srgbClr val="000000"/>
                </a:solidFill>
                <a:latin typeface="Consolas"/>
              </a:rPr>
              <a:t>Student</a:t>
            </a:r>
            <a:r>
              <a:rPr lang="en-US" sz="1700" b="1" dirty="0">
                <a:solidFill>
                  <a:srgbClr val="000000"/>
                </a:solidFill>
                <a:latin typeface="Consolas"/>
              </a:rPr>
              <a:t> </a:t>
            </a:r>
            <a:r>
              <a:rPr lang="en-US" sz="1700" dirty="0" smtClean="0">
                <a:solidFill>
                  <a:srgbClr val="000000"/>
                </a:solidFill>
                <a:latin typeface="Consolas"/>
              </a:rPr>
              <a:t>{</a:t>
            </a:r>
            <a:endParaRPr lang="en-US" sz="1700" dirty="0" smtClean="0">
              <a:solidFill>
                <a:srgbClr val="3F7F5F"/>
              </a:solidFill>
              <a:latin typeface="Consolas"/>
            </a:endParaRPr>
          </a:p>
          <a:p>
            <a:pPr lvl="1">
              <a:buNone/>
            </a:pPr>
            <a:r>
              <a:rPr lang="en-US" sz="1700" dirty="0" smtClean="0">
                <a:solidFill>
                  <a:srgbClr val="646464"/>
                </a:solidFill>
                <a:latin typeface="Consolas"/>
              </a:rPr>
              <a:t>    @</a:t>
            </a:r>
            <a:r>
              <a:rPr lang="en-US" sz="1700" dirty="0" err="1" smtClean="0">
                <a:solidFill>
                  <a:srgbClr val="646464"/>
                </a:solidFill>
                <a:latin typeface="Consolas"/>
              </a:rPr>
              <a:t>ManyToMany</a:t>
            </a:r>
            <a:endParaRPr lang="en-US" sz="1700" dirty="0" smtClean="0">
              <a:solidFill>
                <a:srgbClr val="646464"/>
              </a:solidFill>
              <a:latin typeface="Consolas"/>
            </a:endParaRPr>
          </a:p>
          <a:p>
            <a:pPr lvl="1">
              <a:buNone/>
            </a:pPr>
            <a:r>
              <a:rPr lang="en-US" sz="1700" b="1" dirty="0" smtClean="0">
                <a:solidFill>
                  <a:srgbClr val="7F0055"/>
                </a:solidFill>
                <a:latin typeface="Consolas"/>
              </a:rPr>
              <a:t>    private</a:t>
            </a:r>
            <a:r>
              <a:rPr lang="en-US" sz="1700" b="1" dirty="0" smtClean="0">
                <a:solidFill>
                  <a:srgbClr val="000000"/>
                </a:solidFill>
                <a:latin typeface="Consolas"/>
              </a:rPr>
              <a:t> </a:t>
            </a:r>
            <a:r>
              <a:rPr lang="en-US" sz="1700" dirty="0">
                <a:solidFill>
                  <a:srgbClr val="000000"/>
                </a:solidFill>
                <a:latin typeface="Consolas"/>
              </a:rPr>
              <a:t>Collection&lt;Course&gt; </a:t>
            </a:r>
            <a:r>
              <a:rPr lang="en-US" sz="1700" dirty="0">
                <a:solidFill>
                  <a:srgbClr val="0000C0"/>
                </a:solidFill>
                <a:latin typeface="Consolas"/>
              </a:rPr>
              <a:t>course</a:t>
            </a:r>
            <a:r>
              <a:rPr lang="en-US" sz="1700" b="1" dirty="0">
                <a:solidFill>
                  <a:srgbClr val="000000"/>
                </a:solidFill>
                <a:latin typeface="Consolas"/>
              </a:rPr>
              <a:t>;</a:t>
            </a:r>
          </a:p>
          <a:p>
            <a:r>
              <a:rPr lang="en-US" sz="1700" dirty="0" smtClean="0">
                <a:solidFill>
                  <a:srgbClr val="000000"/>
                </a:solidFill>
                <a:latin typeface="Consolas"/>
              </a:rPr>
              <a:t>}</a:t>
            </a:r>
            <a:endParaRPr lang="en-US" sz="1700" dirty="0">
              <a:latin typeface="Consolas"/>
            </a:endParaRPr>
          </a:p>
          <a:p>
            <a:r>
              <a:rPr lang="en-US" sz="1700" b="1" dirty="0">
                <a:solidFill>
                  <a:srgbClr val="7F0055"/>
                </a:solidFill>
                <a:latin typeface="Consolas"/>
              </a:rPr>
              <a:t>public</a:t>
            </a:r>
            <a:r>
              <a:rPr lang="en-US" sz="1700" b="1" dirty="0">
                <a:solidFill>
                  <a:srgbClr val="000000"/>
                </a:solidFill>
                <a:latin typeface="Consolas"/>
              </a:rPr>
              <a:t> </a:t>
            </a:r>
            <a:r>
              <a:rPr lang="en-US" sz="1700" b="1" dirty="0">
                <a:solidFill>
                  <a:srgbClr val="7F0055"/>
                </a:solidFill>
                <a:latin typeface="Consolas"/>
              </a:rPr>
              <a:t>class</a:t>
            </a:r>
            <a:r>
              <a:rPr lang="en-US" sz="1700" b="1" dirty="0">
                <a:solidFill>
                  <a:srgbClr val="000000"/>
                </a:solidFill>
                <a:latin typeface="Consolas"/>
              </a:rPr>
              <a:t> </a:t>
            </a:r>
            <a:r>
              <a:rPr lang="en-US" sz="1700" dirty="0">
                <a:solidFill>
                  <a:srgbClr val="000000"/>
                </a:solidFill>
                <a:latin typeface="Consolas"/>
              </a:rPr>
              <a:t>Course</a:t>
            </a:r>
            <a:r>
              <a:rPr lang="en-US" sz="1700" b="1" dirty="0">
                <a:solidFill>
                  <a:srgbClr val="000000"/>
                </a:solidFill>
                <a:latin typeface="Consolas"/>
              </a:rPr>
              <a:t> </a:t>
            </a:r>
            <a:r>
              <a:rPr lang="en-US" sz="1700" b="1" dirty="0" smtClean="0">
                <a:solidFill>
                  <a:srgbClr val="000000"/>
                </a:solidFill>
                <a:latin typeface="Consolas"/>
              </a:rPr>
              <a:t>{</a:t>
            </a:r>
          </a:p>
          <a:p>
            <a:r>
              <a:rPr lang="en-US" sz="1700" b="1" dirty="0">
                <a:solidFill>
                  <a:srgbClr val="000000"/>
                </a:solidFill>
                <a:latin typeface="Consolas"/>
              </a:rPr>
              <a:t>	</a:t>
            </a:r>
            <a:r>
              <a:rPr lang="en-US" sz="1700" dirty="0" smtClean="0">
                <a:solidFill>
                  <a:srgbClr val="646464"/>
                </a:solidFill>
                <a:latin typeface="Consolas"/>
              </a:rPr>
              <a:t>@</a:t>
            </a:r>
            <a:r>
              <a:rPr lang="en-US" sz="1700" dirty="0" err="1">
                <a:solidFill>
                  <a:srgbClr val="646464"/>
                </a:solidFill>
                <a:latin typeface="Consolas"/>
              </a:rPr>
              <a:t>ManyToMany</a:t>
            </a:r>
            <a:r>
              <a:rPr lang="en-US" sz="1700" dirty="0">
                <a:solidFill>
                  <a:srgbClr val="000000"/>
                </a:solidFill>
                <a:latin typeface="Consolas"/>
              </a:rPr>
              <a:t>(</a:t>
            </a:r>
            <a:r>
              <a:rPr lang="en-US" sz="1700" dirty="0" err="1">
                <a:solidFill>
                  <a:srgbClr val="000000"/>
                </a:solidFill>
                <a:latin typeface="Consolas"/>
              </a:rPr>
              <a:t>mappedBy</a:t>
            </a:r>
            <a:r>
              <a:rPr lang="en-US" sz="1700" dirty="0">
                <a:solidFill>
                  <a:srgbClr val="000000"/>
                </a:solidFill>
                <a:latin typeface="Consolas"/>
              </a:rPr>
              <a:t> = </a:t>
            </a:r>
            <a:r>
              <a:rPr lang="en-US" sz="1700" dirty="0">
                <a:solidFill>
                  <a:srgbClr val="2A00FF"/>
                </a:solidFill>
                <a:latin typeface="Consolas"/>
              </a:rPr>
              <a:t>"course"</a:t>
            </a:r>
            <a:r>
              <a:rPr lang="en-US" sz="1700" dirty="0">
                <a:solidFill>
                  <a:srgbClr val="000000"/>
                </a:solidFill>
                <a:latin typeface="Consolas"/>
              </a:rPr>
              <a:t>)</a:t>
            </a:r>
          </a:p>
          <a:p>
            <a:r>
              <a:rPr lang="en-US" sz="1700" b="1" dirty="0" smtClean="0">
                <a:solidFill>
                  <a:srgbClr val="7F0055"/>
                </a:solidFill>
                <a:latin typeface="Consolas"/>
              </a:rPr>
              <a:t>	private</a:t>
            </a:r>
            <a:r>
              <a:rPr lang="en-US" sz="1700" b="1" dirty="0" smtClean="0">
                <a:solidFill>
                  <a:srgbClr val="000000"/>
                </a:solidFill>
                <a:latin typeface="Consolas"/>
              </a:rPr>
              <a:t> </a:t>
            </a:r>
            <a:r>
              <a:rPr lang="en-US" sz="1700" dirty="0">
                <a:solidFill>
                  <a:srgbClr val="000000"/>
                </a:solidFill>
                <a:latin typeface="Consolas"/>
              </a:rPr>
              <a:t>Collection&lt;Student&gt; </a:t>
            </a:r>
            <a:r>
              <a:rPr lang="en-US" sz="1700" dirty="0">
                <a:solidFill>
                  <a:srgbClr val="0000C0"/>
                </a:solidFill>
                <a:latin typeface="Consolas"/>
              </a:rPr>
              <a:t>student</a:t>
            </a:r>
            <a:r>
              <a:rPr lang="en-US" sz="1700" dirty="0">
                <a:solidFill>
                  <a:srgbClr val="000000"/>
                </a:solidFill>
                <a:latin typeface="Consolas"/>
              </a:rPr>
              <a:t>;</a:t>
            </a:r>
          </a:p>
          <a:p>
            <a:r>
              <a:rPr lang="en-US" sz="1700" dirty="0" smtClean="0">
                <a:solidFill>
                  <a:srgbClr val="000000"/>
                </a:solidFill>
                <a:latin typeface="Consolas"/>
              </a:rPr>
              <a:t>}</a:t>
            </a:r>
            <a:endParaRPr lang="en-US" sz="1700" dirty="0">
              <a:solidFill>
                <a:srgbClr val="000000"/>
              </a:solidFill>
              <a:latin typeface="Consolas"/>
            </a:endParaRPr>
          </a:p>
        </p:txBody>
      </p:sp>
      <p:sp>
        <p:nvSpPr>
          <p:cNvPr id="12" name="TextBox 11"/>
          <p:cNvSpPr txBox="1"/>
          <p:nvPr/>
        </p:nvSpPr>
        <p:spPr>
          <a:xfrm>
            <a:off x="8893546" y="6549102"/>
            <a:ext cx="38868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kern="0" dirty="0">
                <a:solidFill>
                  <a:schemeClr val="bg1">
                    <a:lumMod val="85000"/>
                  </a:schemeClr>
                </a:solidFill>
                <a:ea typeface="Arial Unicode MS" pitchFamily="34" charset="-128"/>
                <a:cs typeface="Arial Unicode MS" pitchFamily="34" charset="-128"/>
              </a:rPr>
              <a:t>2</a:t>
            </a:r>
            <a:endParaRPr lang="en-US" sz="1800" kern="0" dirty="0" err="1" smtClean="0">
              <a:solidFill>
                <a:schemeClr val="bg1">
                  <a:lumMod val="85000"/>
                </a:schemeClr>
              </a:solidFill>
              <a:ea typeface="Arial Unicode MS" pitchFamily="34" charset="-128"/>
              <a:cs typeface="Arial Unicode MS" pitchFamily="34" charset="-128"/>
            </a:endParaRPr>
          </a:p>
        </p:txBody>
      </p:sp>
    </p:spTree>
    <p:extLst>
      <p:ext uri="{BB962C8B-B14F-4D97-AF65-F5344CB8AC3E}">
        <p14:creationId xmlns:p14="http://schemas.microsoft.com/office/powerpoint/2010/main" val="119126949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wipe(left)">
                                      <p:cBhvr>
                                        <p:cTn id="12" dur="500"/>
                                        <p:tgtEl>
                                          <p:spTgt spid="9">
                                            <p:txEl>
                                              <p:pRg st="0" end="0"/>
                                            </p:txEl>
                                          </p:spTgt>
                                        </p:tgtEl>
                                      </p:cBhvr>
                                    </p:animEffect>
                                  </p:childTnLst>
                                </p:cTn>
                              </p:par>
                              <p:par>
                                <p:cTn id="13" presetID="22" presetClass="entr" presetSubtype="8" fill="hold" nodeType="withEffect">
                                  <p:stCondLst>
                                    <p:cond delay="0"/>
                                  </p:stCondLst>
                                  <p:childTnLst>
                                    <p:set>
                                      <p:cBhvr>
                                        <p:cTn id="14" dur="1" fill="hold">
                                          <p:stCondLst>
                                            <p:cond delay="0"/>
                                          </p:stCondLst>
                                        </p:cTn>
                                        <p:tgtEl>
                                          <p:spTgt spid="9">
                                            <p:txEl>
                                              <p:pRg st="1" end="1"/>
                                            </p:txEl>
                                          </p:spTgt>
                                        </p:tgtEl>
                                        <p:attrNameLst>
                                          <p:attrName>style.visibility</p:attrName>
                                        </p:attrNameLst>
                                      </p:cBhvr>
                                      <p:to>
                                        <p:strVal val="visible"/>
                                      </p:to>
                                    </p:set>
                                    <p:animEffect transition="in" filter="wipe(left)">
                                      <p:cBhvr>
                                        <p:cTn id="15" dur="500"/>
                                        <p:tgtEl>
                                          <p:spTgt spid="9">
                                            <p:txEl>
                                              <p:pRg st="1" end="1"/>
                                            </p:txEl>
                                          </p:spTgt>
                                        </p:tgtEl>
                                      </p:cBhvr>
                                    </p:animEffect>
                                  </p:childTnLst>
                                </p:cTn>
                              </p:par>
                              <p:par>
                                <p:cTn id="16" presetID="22" presetClass="entr" presetSubtype="8" fill="hold" nodeType="withEffect">
                                  <p:stCondLst>
                                    <p:cond delay="0"/>
                                  </p:stCondLst>
                                  <p:childTnLst>
                                    <p:set>
                                      <p:cBhvr>
                                        <p:cTn id="17" dur="1" fill="hold">
                                          <p:stCondLst>
                                            <p:cond delay="0"/>
                                          </p:stCondLst>
                                        </p:cTn>
                                        <p:tgtEl>
                                          <p:spTgt spid="9">
                                            <p:txEl>
                                              <p:pRg st="6" end="6"/>
                                            </p:txEl>
                                          </p:spTgt>
                                        </p:tgtEl>
                                        <p:attrNameLst>
                                          <p:attrName>style.visibility</p:attrName>
                                        </p:attrNameLst>
                                      </p:cBhvr>
                                      <p:to>
                                        <p:strVal val="visible"/>
                                      </p:to>
                                    </p:set>
                                    <p:animEffect transition="in" filter="wipe(left)">
                                      <p:cBhvr>
                                        <p:cTn id="18" dur="500"/>
                                        <p:tgtEl>
                                          <p:spTgt spid="9">
                                            <p:txEl>
                                              <p:pRg st="6" end="6"/>
                                            </p:txEl>
                                          </p:spTgt>
                                        </p:tgtEl>
                                      </p:cBhvr>
                                    </p:animEffect>
                                  </p:childTnLst>
                                </p:cTn>
                              </p:par>
                              <p:par>
                                <p:cTn id="19" presetID="22" presetClass="entr" presetSubtype="8" fill="hold" nodeType="withEffect">
                                  <p:stCondLst>
                                    <p:cond delay="0"/>
                                  </p:stCondLst>
                                  <p:childTnLst>
                                    <p:set>
                                      <p:cBhvr>
                                        <p:cTn id="20" dur="1" fill="hold">
                                          <p:stCondLst>
                                            <p:cond delay="0"/>
                                          </p:stCondLst>
                                        </p:cTn>
                                        <p:tgtEl>
                                          <p:spTgt spid="9">
                                            <p:txEl>
                                              <p:pRg st="5" end="5"/>
                                            </p:txEl>
                                          </p:spTgt>
                                        </p:tgtEl>
                                        <p:attrNameLst>
                                          <p:attrName>style.visibility</p:attrName>
                                        </p:attrNameLst>
                                      </p:cBhvr>
                                      <p:to>
                                        <p:strVal val="visible"/>
                                      </p:to>
                                    </p:set>
                                    <p:animEffect transition="in" filter="wipe(left)">
                                      <p:cBhvr>
                                        <p:cTn id="21" dur="500"/>
                                        <p:tgtEl>
                                          <p:spTgt spid="9">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9">
                                            <p:txEl>
                                              <p:pRg st="2" end="2"/>
                                            </p:txEl>
                                          </p:spTgt>
                                        </p:tgtEl>
                                        <p:attrNameLst>
                                          <p:attrName>style.visibility</p:attrName>
                                        </p:attrNameLst>
                                      </p:cBhvr>
                                      <p:to>
                                        <p:strVal val="visible"/>
                                      </p:to>
                                    </p:set>
                                    <p:animEffect transition="in" filter="wipe(left)">
                                      <p:cBhvr>
                                        <p:cTn id="26" dur="500"/>
                                        <p:tgtEl>
                                          <p:spTgt spid="9">
                                            <p:txEl>
                                              <p:pRg st="2" end="2"/>
                                            </p:txEl>
                                          </p:spTgt>
                                        </p:tgtEl>
                                      </p:cBhvr>
                                    </p:animEffect>
                                  </p:childTnLst>
                                </p:cTn>
                              </p:par>
                              <p:par>
                                <p:cTn id="27" presetID="22" presetClass="entr" presetSubtype="8" fill="hold" nodeType="withEffect">
                                  <p:stCondLst>
                                    <p:cond delay="0"/>
                                  </p:stCondLst>
                                  <p:childTnLst>
                                    <p:set>
                                      <p:cBhvr>
                                        <p:cTn id="28" dur="1" fill="hold">
                                          <p:stCondLst>
                                            <p:cond delay="0"/>
                                          </p:stCondLst>
                                        </p:cTn>
                                        <p:tgtEl>
                                          <p:spTgt spid="9">
                                            <p:txEl>
                                              <p:pRg st="3" end="3"/>
                                            </p:txEl>
                                          </p:spTgt>
                                        </p:tgtEl>
                                        <p:attrNameLst>
                                          <p:attrName>style.visibility</p:attrName>
                                        </p:attrNameLst>
                                      </p:cBhvr>
                                      <p:to>
                                        <p:strVal val="visible"/>
                                      </p:to>
                                    </p:set>
                                    <p:animEffect transition="in" filter="wipe(left)">
                                      <p:cBhvr>
                                        <p:cTn id="29" dur="500"/>
                                        <p:tgtEl>
                                          <p:spTgt spid="9">
                                            <p:txEl>
                                              <p:pRg st="3" end="3"/>
                                            </p:txEl>
                                          </p:spTgt>
                                        </p:tgtEl>
                                      </p:cBhvr>
                                    </p:animEffect>
                                  </p:childTnLst>
                                </p:cTn>
                              </p:par>
                              <p:par>
                                <p:cTn id="30" presetID="22" presetClass="entr" presetSubtype="8" fill="hold" nodeType="withEffect">
                                  <p:stCondLst>
                                    <p:cond delay="0"/>
                                  </p:stCondLst>
                                  <p:childTnLst>
                                    <p:set>
                                      <p:cBhvr>
                                        <p:cTn id="31" dur="1" fill="hold">
                                          <p:stCondLst>
                                            <p:cond delay="0"/>
                                          </p:stCondLst>
                                        </p:cTn>
                                        <p:tgtEl>
                                          <p:spTgt spid="9">
                                            <p:txEl>
                                              <p:pRg st="4" end="4"/>
                                            </p:txEl>
                                          </p:spTgt>
                                        </p:tgtEl>
                                        <p:attrNameLst>
                                          <p:attrName>style.visibility</p:attrName>
                                        </p:attrNameLst>
                                      </p:cBhvr>
                                      <p:to>
                                        <p:strVal val="visible"/>
                                      </p:to>
                                    </p:set>
                                    <p:animEffect transition="in" filter="wipe(left)">
                                      <p:cBhvr>
                                        <p:cTn id="32" dur="500"/>
                                        <p:tgtEl>
                                          <p:spTgt spid="9">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wipe(left)">
                                      <p:cBhvr>
                                        <p:cTn id="37" dur="500"/>
                                        <p:tgtEl>
                                          <p:spTgt spid="7">
                                            <p:txEl>
                                              <p:pRg st="0" end="0"/>
                                            </p:txEl>
                                          </p:spTgt>
                                        </p:tgtEl>
                                      </p:cBhvr>
                                    </p:animEffect>
                                  </p:childTnLst>
                                </p:cTn>
                              </p:par>
                              <p:par>
                                <p:cTn id="38" presetID="22" presetClass="entr" presetSubtype="8" fill="hold"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wipe(left)">
                                      <p:cBhvr>
                                        <p:cTn id="40" dur="500"/>
                                        <p:tgtEl>
                                          <p:spTgt spid="7">
                                            <p:txEl>
                                              <p:pRg st="1" end="1"/>
                                            </p:txEl>
                                          </p:spTgt>
                                        </p:tgtEl>
                                      </p:cBhvr>
                                    </p:animEffect>
                                  </p:childTnLst>
                                </p:cTn>
                              </p:par>
                              <p:par>
                                <p:cTn id="41" presetID="22" presetClass="entr" presetSubtype="8" fill="hold" nodeType="withEffect">
                                  <p:stCondLst>
                                    <p:cond delay="0"/>
                                  </p:stCondLst>
                                  <p:childTnLst>
                                    <p:set>
                                      <p:cBhvr>
                                        <p:cTn id="42" dur="1" fill="hold">
                                          <p:stCondLst>
                                            <p:cond delay="0"/>
                                          </p:stCondLst>
                                        </p:cTn>
                                        <p:tgtEl>
                                          <p:spTgt spid="7">
                                            <p:txEl>
                                              <p:pRg st="2" end="2"/>
                                            </p:txEl>
                                          </p:spTgt>
                                        </p:tgtEl>
                                        <p:attrNameLst>
                                          <p:attrName>style.visibility</p:attrName>
                                        </p:attrNameLst>
                                      </p:cBhvr>
                                      <p:to>
                                        <p:strVal val="visible"/>
                                      </p:to>
                                    </p:set>
                                    <p:animEffect transition="in" filter="wipe(left)">
                                      <p:cBhvr>
                                        <p:cTn id="43" dur="500"/>
                                        <p:tgtEl>
                                          <p:spTgt spid="7">
                                            <p:txEl>
                                              <p:pRg st="2" end="2"/>
                                            </p:txEl>
                                          </p:spTgt>
                                        </p:tgtEl>
                                      </p:cBhvr>
                                    </p:animEffect>
                                  </p:childTnLst>
                                </p:cTn>
                              </p:par>
                              <p:par>
                                <p:cTn id="44" presetID="22" presetClass="entr" presetSubtype="8" fill="hold" nodeType="withEffect">
                                  <p:stCondLst>
                                    <p:cond delay="0"/>
                                  </p:stCondLst>
                                  <p:childTnLst>
                                    <p:set>
                                      <p:cBhvr>
                                        <p:cTn id="45" dur="1" fill="hold">
                                          <p:stCondLst>
                                            <p:cond delay="0"/>
                                          </p:stCondLst>
                                        </p:cTn>
                                        <p:tgtEl>
                                          <p:spTgt spid="7">
                                            <p:txEl>
                                              <p:pRg st="3" end="3"/>
                                            </p:txEl>
                                          </p:spTgt>
                                        </p:tgtEl>
                                        <p:attrNameLst>
                                          <p:attrName>style.visibility</p:attrName>
                                        </p:attrNameLst>
                                      </p:cBhvr>
                                      <p:to>
                                        <p:strVal val="visible"/>
                                      </p:to>
                                    </p:set>
                                    <p:animEffect transition="in" filter="wipe(left)">
                                      <p:cBhvr>
                                        <p:cTn id="46" dur="500"/>
                                        <p:tgtEl>
                                          <p:spTgt spid="7">
                                            <p:txEl>
                                              <p:pRg st="3" end="3"/>
                                            </p:txEl>
                                          </p:spTgt>
                                        </p:tgtEl>
                                      </p:cBhvr>
                                    </p:animEffect>
                                  </p:childTnLst>
                                </p:cTn>
                              </p:par>
                              <p:par>
                                <p:cTn id="47" presetID="22" presetClass="entr" presetSubtype="8" fill="hold" nodeType="withEffect">
                                  <p:stCondLst>
                                    <p:cond delay="0"/>
                                  </p:stCondLst>
                                  <p:childTnLst>
                                    <p:set>
                                      <p:cBhvr>
                                        <p:cTn id="48" dur="1" fill="hold">
                                          <p:stCondLst>
                                            <p:cond delay="0"/>
                                          </p:stCondLst>
                                        </p:cTn>
                                        <p:tgtEl>
                                          <p:spTgt spid="7">
                                            <p:txEl>
                                              <p:pRg st="4" end="4"/>
                                            </p:txEl>
                                          </p:spTgt>
                                        </p:tgtEl>
                                        <p:attrNameLst>
                                          <p:attrName>style.visibility</p:attrName>
                                        </p:attrNameLst>
                                      </p:cBhvr>
                                      <p:to>
                                        <p:strVal val="visible"/>
                                      </p:to>
                                    </p:set>
                                    <p:animEffect transition="in" filter="wipe(left)">
                                      <p:cBhvr>
                                        <p:cTn id="49" dur="500"/>
                                        <p:tgtEl>
                                          <p:spTgt spid="7">
                                            <p:txEl>
                                              <p:pRg st="4" end="4"/>
                                            </p:txEl>
                                          </p:spTgt>
                                        </p:tgtEl>
                                      </p:cBhvr>
                                    </p:animEffect>
                                  </p:childTnLst>
                                </p:cTn>
                              </p:par>
                              <p:par>
                                <p:cTn id="50" presetID="22" presetClass="entr" presetSubtype="8" fill="hold" nodeType="withEffect">
                                  <p:stCondLst>
                                    <p:cond delay="0"/>
                                  </p:stCondLst>
                                  <p:childTnLst>
                                    <p:set>
                                      <p:cBhvr>
                                        <p:cTn id="51" dur="1" fill="hold">
                                          <p:stCondLst>
                                            <p:cond delay="0"/>
                                          </p:stCondLst>
                                        </p:cTn>
                                        <p:tgtEl>
                                          <p:spTgt spid="7">
                                            <p:txEl>
                                              <p:pRg st="5" end="5"/>
                                            </p:txEl>
                                          </p:spTgt>
                                        </p:tgtEl>
                                        <p:attrNameLst>
                                          <p:attrName>style.visibility</p:attrName>
                                        </p:attrNameLst>
                                      </p:cBhvr>
                                      <p:to>
                                        <p:strVal val="visible"/>
                                      </p:to>
                                    </p:set>
                                    <p:animEffect transition="in" filter="wipe(left)">
                                      <p:cBhvr>
                                        <p:cTn id="52" dur="500"/>
                                        <p:tgtEl>
                                          <p:spTgt spid="7">
                                            <p:txEl>
                                              <p:pRg st="5" end="5"/>
                                            </p:txEl>
                                          </p:spTgt>
                                        </p:tgtEl>
                                      </p:cBhvr>
                                    </p:animEffect>
                                  </p:childTnLst>
                                </p:cTn>
                              </p:par>
                              <p:par>
                                <p:cTn id="53" presetID="22" presetClass="entr" presetSubtype="8" fill="hold" nodeType="withEffect">
                                  <p:stCondLst>
                                    <p:cond delay="0"/>
                                  </p:stCondLst>
                                  <p:childTnLst>
                                    <p:set>
                                      <p:cBhvr>
                                        <p:cTn id="54" dur="1" fill="hold">
                                          <p:stCondLst>
                                            <p:cond delay="0"/>
                                          </p:stCondLst>
                                        </p:cTn>
                                        <p:tgtEl>
                                          <p:spTgt spid="7">
                                            <p:txEl>
                                              <p:pRg st="6" end="6"/>
                                            </p:txEl>
                                          </p:spTgt>
                                        </p:tgtEl>
                                        <p:attrNameLst>
                                          <p:attrName>style.visibility</p:attrName>
                                        </p:attrNameLst>
                                      </p:cBhvr>
                                      <p:to>
                                        <p:strVal val="visible"/>
                                      </p:to>
                                    </p:set>
                                    <p:animEffect transition="in" filter="wipe(left)">
                                      <p:cBhvr>
                                        <p:cTn id="55" dur="500"/>
                                        <p:tgtEl>
                                          <p:spTgt spid="7">
                                            <p:txEl>
                                              <p:pRg st="6" end="6"/>
                                            </p:txEl>
                                          </p:spTgt>
                                        </p:tgtEl>
                                      </p:cBhvr>
                                    </p:animEffect>
                                  </p:childTnLst>
                                </p:cTn>
                              </p:par>
                              <p:par>
                                <p:cTn id="56" presetID="22" presetClass="entr" presetSubtype="8" fill="hold" nodeType="withEffect">
                                  <p:stCondLst>
                                    <p:cond delay="0"/>
                                  </p:stCondLst>
                                  <p:childTnLst>
                                    <p:set>
                                      <p:cBhvr>
                                        <p:cTn id="57" dur="1" fill="hold">
                                          <p:stCondLst>
                                            <p:cond delay="0"/>
                                          </p:stCondLst>
                                        </p:cTn>
                                        <p:tgtEl>
                                          <p:spTgt spid="7">
                                            <p:txEl>
                                              <p:pRg st="7" end="7"/>
                                            </p:txEl>
                                          </p:spTgt>
                                        </p:tgtEl>
                                        <p:attrNameLst>
                                          <p:attrName>style.visibility</p:attrName>
                                        </p:attrNameLst>
                                      </p:cBhvr>
                                      <p:to>
                                        <p:strVal val="visible"/>
                                      </p:to>
                                    </p:set>
                                    <p:animEffect transition="in" filter="wipe(left)">
                                      <p:cBhvr>
                                        <p:cTn id="58" dur="500"/>
                                        <p:tgtEl>
                                          <p:spTgt spid="7">
                                            <p:txEl>
                                              <p:pRg st="7" end="7"/>
                                            </p:txEl>
                                          </p:spTgt>
                                        </p:tgtEl>
                                      </p:cBhvr>
                                    </p:animEffect>
                                  </p:childTnLst>
                                </p:cTn>
                              </p:par>
                              <p:par>
                                <p:cTn id="59" presetID="22" presetClass="entr" presetSubtype="8" fill="hold" nodeType="withEffect">
                                  <p:stCondLst>
                                    <p:cond delay="0"/>
                                  </p:stCondLst>
                                  <p:childTnLst>
                                    <p:set>
                                      <p:cBhvr>
                                        <p:cTn id="60" dur="1" fill="hold">
                                          <p:stCondLst>
                                            <p:cond delay="0"/>
                                          </p:stCondLst>
                                        </p:cTn>
                                        <p:tgtEl>
                                          <p:spTgt spid="4">
                                            <p:txEl>
                                              <p:pRg st="0" end="0"/>
                                            </p:txEl>
                                          </p:spTgt>
                                        </p:tgtEl>
                                        <p:attrNameLst>
                                          <p:attrName>style.visibility</p:attrName>
                                        </p:attrNameLst>
                                      </p:cBhvr>
                                      <p:to>
                                        <p:strVal val="visible"/>
                                      </p:to>
                                    </p:set>
                                    <p:animEffect transition="in" filter="wipe(left)">
                                      <p:cBhvr>
                                        <p:cTn id="61"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23"/>
          <p:cNvSpPr>
            <a:spLocks noGrp="1"/>
          </p:cNvSpPr>
          <p:nvPr>
            <p:ph type="title"/>
          </p:nvPr>
        </p:nvSpPr>
        <p:spPr/>
        <p:txBody>
          <a:bodyPr/>
          <a:lstStyle/>
          <a:p>
            <a:r>
              <a:rPr lang="en-US" dirty="0"/>
              <a:t>JPA</a:t>
            </a:r>
            <a:r>
              <a:rPr lang="bg-BG" dirty="0"/>
              <a:t/>
            </a:r>
            <a:br>
              <a:rPr lang="bg-BG" dirty="0"/>
            </a:br>
            <a:r>
              <a:rPr lang="bg-BG" sz="2000" b="0" dirty="0" smtClean="0"/>
              <a:t>Индекси </a:t>
            </a:r>
            <a:r>
              <a:rPr lang="bg-BG" sz="2000" b="0" dirty="0" smtClean="0"/>
              <a:t>и ограничения</a:t>
            </a:r>
            <a:endParaRPr lang="en-US" sz="2000" b="0" dirty="0"/>
          </a:p>
        </p:txBody>
      </p:sp>
      <p:sp>
        <p:nvSpPr>
          <p:cNvPr id="3" name="Text Placeholder 2"/>
          <p:cNvSpPr>
            <a:spLocks noGrp="1"/>
          </p:cNvSpPr>
          <p:nvPr>
            <p:ph type="body" sz="quarter" idx="10"/>
          </p:nvPr>
        </p:nvSpPr>
        <p:spPr>
          <a:xfrm>
            <a:off x="313904" y="1196011"/>
            <a:ext cx="7574507" cy="2701431"/>
          </a:xfrm>
        </p:spPr>
        <p:txBody>
          <a:bodyPr/>
          <a:lstStyle/>
          <a:p>
            <a:r>
              <a:rPr lang="bg-BG" sz="2000" dirty="0" smtClean="0"/>
              <a:t>Индекси</a:t>
            </a:r>
          </a:p>
          <a:p>
            <a:pPr marL="342900" indent="-342900">
              <a:buFont typeface="Arial" pitchFamily="34" charset="0"/>
              <a:buChar char="•"/>
            </a:pPr>
            <a:r>
              <a:rPr lang="bg-BG" sz="2000" b="0" dirty="0" smtClean="0"/>
              <a:t>Синтаксиса за деклариране на индекси зависи от </a:t>
            </a:r>
            <a:r>
              <a:rPr lang="en-US" sz="2000" b="0" dirty="0" smtClean="0"/>
              <a:t>JPA </a:t>
            </a:r>
            <a:r>
              <a:rPr lang="bg-BG" sz="2000" b="0" dirty="0" smtClean="0"/>
              <a:t>имплементацията</a:t>
            </a:r>
            <a:r>
              <a:rPr lang="bg-BG" sz="2000" b="0" dirty="0" smtClean="0"/>
              <a:t>.</a:t>
            </a:r>
          </a:p>
          <a:p>
            <a:pPr marL="342900" indent="-342900">
              <a:buFont typeface="Arial" pitchFamily="34" charset="0"/>
              <a:buChar char="•"/>
            </a:pPr>
            <a:endParaRPr lang="en-US" sz="2000" b="0" dirty="0" smtClean="0"/>
          </a:p>
          <a:p>
            <a:r>
              <a:rPr lang="en-US" sz="2000" dirty="0" smtClean="0"/>
              <a:t>O</a:t>
            </a:r>
            <a:r>
              <a:rPr lang="bg-BG" sz="2000" dirty="0" smtClean="0"/>
              <a:t>граничения за уникалност</a:t>
            </a:r>
          </a:p>
          <a:p>
            <a:pPr marL="342900" indent="-342900">
              <a:buFont typeface="Arial" pitchFamily="34" charset="0"/>
              <a:buChar char="•"/>
            </a:pPr>
            <a:r>
              <a:rPr lang="bg-BG" sz="2000" b="0" dirty="0" smtClean="0"/>
              <a:t>Декларират се в </a:t>
            </a:r>
            <a:r>
              <a:rPr lang="en-US" sz="2000" b="0" dirty="0" smtClean="0"/>
              <a:t>@Table </a:t>
            </a:r>
            <a:r>
              <a:rPr lang="bg-BG" sz="2000" b="0" dirty="0" smtClean="0"/>
              <a:t>анотацията.</a:t>
            </a:r>
          </a:p>
        </p:txBody>
      </p:sp>
      <p:sp>
        <p:nvSpPr>
          <p:cNvPr id="8" name="Rectangle 7"/>
          <p:cNvSpPr/>
          <p:nvPr/>
        </p:nvSpPr>
        <p:spPr>
          <a:xfrm>
            <a:off x="589315" y="3996263"/>
            <a:ext cx="7612989" cy="1200329"/>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dirty="0">
                <a:solidFill>
                  <a:srgbClr val="646464"/>
                </a:solidFill>
                <a:latin typeface="Consolas"/>
              </a:rPr>
              <a:t>@Table</a:t>
            </a:r>
            <a:r>
              <a:rPr lang="en-US" dirty="0">
                <a:solidFill>
                  <a:srgbClr val="000000"/>
                </a:solidFill>
                <a:latin typeface="Consolas"/>
              </a:rPr>
              <a:t>(name = </a:t>
            </a:r>
            <a:r>
              <a:rPr lang="en-US" dirty="0">
                <a:solidFill>
                  <a:srgbClr val="2A00FF"/>
                </a:solidFill>
                <a:latin typeface="Consolas"/>
              </a:rPr>
              <a:t>"COURSE"</a:t>
            </a:r>
            <a:r>
              <a:rPr lang="en-US" dirty="0">
                <a:solidFill>
                  <a:srgbClr val="000000"/>
                </a:solidFill>
                <a:latin typeface="Consolas"/>
              </a:rPr>
              <a:t>, </a:t>
            </a:r>
            <a:r>
              <a:rPr lang="en-US" dirty="0" err="1">
                <a:solidFill>
                  <a:srgbClr val="000000"/>
                </a:solidFill>
                <a:latin typeface="Consolas"/>
              </a:rPr>
              <a:t>uniqueConstraints</a:t>
            </a:r>
            <a:r>
              <a:rPr lang="en-US" dirty="0">
                <a:solidFill>
                  <a:srgbClr val="000000"/>
                </a:solidFill>
                <a:latin typeface="Consolas"/>
              </a:rPr>
              <a:t> </a:t>
            </a:r>
            <a:r>
              <a:rPr lang="en-US" dirty="0" smtClean="0">
                <a:solidFill>
                  <a:srgbClr val="000000"/>
                </a:solidFill>
                <a:latin typeface="Consolas"/>
              </a:rPr>
              <a:t>= </a:t>
            </a:r>
            <a:r>
              <a:rPr lang="en-US" dirty="0" smtClean="0">
                <a:solidFill>
                  <a:srgbClr val="646464"/>
                </a:solidFill>
                <a:latin typeface="Consolas"/>
              </a:rPr>
              <a:t>@</a:t>
            </a:r>
            <a:r>
              <a:rPr lang="en-US" dirty="0" err="1" smtClean="0">
                <a:solidFill>
                  <a:srgbClr val="646464"/>
                </a:solidFill>
                <a:latin typeface="Consolas"/>
              </a:rPr>
              <a:t>UniqueConstraint</a:t>
            </a:r>
            <a:r>
              <a:rPr lang="en-US" dirty="0" smtClean="0">
                <a:solidFill>
                  <a:srgbClr val="000000"/>
                </a:solidFill>
                <a:latin typeface="Consolas"/>
              </a:rPr>
              <a:t>(</a:t>
            </a:r>
            <a:r>
              <a:rPr lang="en-US" dirty="0" err="1" smtClean="0">
                <a:solidFill>
                  <a:srgbClr val="000000"/>
                </a:solidFill>
                <a:latin typeface="Consolas"/>
              </a:rPr>
              <a:t>columnNames</a:t>
            </a:r>
            <a:r>
              <a:rPr lang="en-US" dirty="0" smtClean="0">
                <a:solidFill>
                  <a:srgbClr val="000000"/>
                </a:solidFill>
                <a:latin typeface="Consolas"/>
              </a:rPr>
              <a:t> </a:t>
            </a:r>
            <a:r>
              <a:rPr lang="en-US" dirty="0">
                <a:solidFill>
                  <a:srgbClr val="000000"/>
                </a:solidFill>
                <a:latin typeface="Consolas"/>
              </a:rPr>
              <a:t>= {</a:t>
            </a:r>
          </a:p>
          <a:p>
            <a:r>
              <a:rPr lang="en-US" dirty="0">
                <a:solidFill>
                  <a:srgbClr val="2A00FF"/>
                </a:solidFill>
                <a:latin typeface="Consolas"/>
              </a:rPr>
              <a:t>"NAME"</a:t>
            </a:r>
            <a:r>
              <a:rPr lang="en-US" dirty="0">
                <a:solidFill>
                  <a:srgbClr val="000000"/>
                </a:solidFill>
                <a:latin typeface="Consolas"/>
              </a:rPr>
              <a:t>, </a:t>
            </a:r>
            <a:r>
              <a:rPr lang="en-US" dirty="0">
                <a:solidFill>
                  <a:srgbClr val="2A00FF"/>
                </a:solidFill>
                <a:latin typeface="Consolas"/>
              </a:rPr>
              <a:t>"ROOM_NUMBER"</a:t>
            </a:r>
            <a:r>
              <a:rPr lang="en-US" dirty="0">
                <a:solidFill>
                  <a:srgbClr val="000000"/>
                </a:solidFill>
                <a:latin typeface="Consolas"/>
              </a:rPr>
              <a:t> }))</a:t>
            </a:r>
          </a:p>
          <a:p>
            <a:r>
              <a:rPr lang="en-US" b="1" dirty="0" smtClean="0">
                <a:solidFill>
                  <a:srgbClr val="7F0055"/>
                </a:solidFill>
                <a:latin typeface="Consolas"/>
              </a:rPr>
              <a:t>public</a:t>
            </a:r>
            <a:r>
              <a:rPr lang="en-US" b="1" dirty="0" smtClean="0">
                <a:solidFill>
                  <a:srgbClr val="000000"/>
                </a:solidFill>
                <a:latin typeface="Consolas"/>
              </a:rPr>
              <a:t> </a:t>
            </a:r>
            <a:r>
              <a:rPr lang="en-US" b="1" dirty="0" smtClean="0">
                <a:solidFill>
                  <a:srgbClr val="7F0055"/>
                </a:solidFill>
                <a:latin typeface="Consolas"/>
              </a:rPr>
              <a:t>class</a:t>
            </a:r>
            <a:r>
              <a:rPr lang="en-US" b="1" dirty="0" smtClean="0">
                <a:solidFill>
                  <a:srgbClr val="000000"/>
                </a:solidFill>
                <a:latin typeface="Consolas"/>
              </a:rPr>
              <a:t> </a:t>
            </a:r>
            <a:r>
              <a:rPr lang="en-US" dirty="0" smtClean="0">
                <a:solidFill>
                  <a:srgbClr val="000000"/>
                </a:solidFill>
                <a:latin typeface="Consolas"/>
              </a:rPr>
              <a:t>Course {</a:t>
            </a:r>
            <a:endParaRPr lang="en-US" dirty="0">
              <a:solidFill>
                <a:srgbClr val="000000"/>
              </a:solidFill>
              <a:latin typeface="Consolas"/>
            </a:endParaRPr>
          </a:p>
        </p:txBody>
      </p:sp>
      <p:sp>
        <p:nvSpPr>
          <p:cNvPr id="11" name="TextBox 10"/>
          <p:cNvSpPr txBox="1"/>
          <p:nvPr/>
        </p:nvSpPr>
        <p:spPr>
          <a:xfrm>
            <a:off x="8893546" y="6549102"/>
            <a:ext cx="38868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lumMod val="85000"/>
                  </a:schemeClr>
                </a:solidFill>
                <a:ea typeface="Arial Unicode MS" pitchFamily="34" charset="-128"/>
                <a:cs typeface="Arial Unicode MS" pitchFamily="34" charset="-128"/>
              </a:rPr>
              <a:t>1</a:t>
            </a:r>
            <a:endParaRPr lang="en-US" sz="1800" kern="0" dirty="0" err="1" smtClean="0">
              <a:solidFill>
                <a:schemeClr val="bg1">
                  <a:lumMod val="85000"/>
                </a:schemeClr>
              </a:solidFill>
              <a:ea typeface="Arial Unicode MS" pitchFamily="34" charset="-128"/>
              <a:cs typeface="Arial Unicode MS" pitchFamily="34" charset="-128"/>
            </a:endParaRPr>
          </a:p>
        </p:txBody>
      </p:sp>
    </p:spTree>
    <p:extLst>
      <p:ext uri="{BB962C8B-B14F-4D97-AF65-F5344CB8AC3E}">
        <p14:creationId xmlns:p14="http://schemas.microsoft.com/office/powerpoint/2010/main" val="100708719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par>
                                <p:cTn id="8" presetID="22" presetClass="entr" presetSubtype="8"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left)">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wipe(left)">
                                      <p:cBhvr>
                                        <p:cTn id="15" dur="500"/>
                                        <p:tgtEl>
                                          <p:spTgt spid="3">
                                            <p:txEl>
                                              <p:pRg st="3" end="3"/>
                                            </p:txEl>
                                          </p:spTgt>
                                        </p:tgtEl>
                                      </p:cBhvr>
                                    </p:animEffect>
                                  </p:childTnLst>
                                </p:cTn>
                              </p:par>
                              <p:par>
                                <p:cTn id="16" presetID="22" presetClass="entr" presetSubtype="8"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wipe(left)">
                                      <p:cBhvr>
                                        <p:cTn id="18" dur="500"/>
                                        <p:tgtEl>
                                          <p:spTgt spid="3">
                                            <p:txEl>
                                              <p:pRg st="4" end="4"/>
                                            </p:txEl>
                                          </p:spTgt>
                                        </p:tgtEl>
                                      </p:cBhvr>
                                    </p:animEffect>
                                  </p:childTnLst>
                                </p:cTn>
                              </p:par>
                              <p:par>
                                <p:cTn id="19" presetID="22" presetClass="entr" presetSubtype="8" fill="hold" nodeType="withEffect">
                                  <p:stCondLst>
                                    <p:cond delay="0"/>
                                  </p:stCondLst>
                                  <p:childTnLst>
                                    <p:set>
                                      <p:cBhvr>
                                        <p:cTn id="20" dur="1" fill="hold">
                                          <p:stCondLst>
                                            <p:cond delay="0"/>
                                          </p:stCondLst>
                                        </p:cTn>
                                        <p:tgtEl>
                                          <p:spTgt spid="8">
                                            <p:txEl>
                                              <p:pRg st="0" end="0"/>
                                            </p:txEl>
                                          </p:spTgt>
                                        </p:tgtEl>
                                        <p:attrNameLst>
                                          <p:attrName>style.visibility</p:attrName>
                                        </p:attrNameLst>
                                      </p:cBhvr>
                                      <p:to>
                                        <p:strVal val="visible"/>
                                      </p:to>
                                    </p:set>
                                    <p:animEffect transition="in" filter="wipe(left)">
                                      <p:cBhvr>
                                        <p:cTn id="21" dur="500"/>
                                        <p:tgtEl>
                                          <p:spTgt spid="8">
                                            <p:txEl>
                                              <p:pRg st="0" end="0"/>
                                            </p:txEl>
                                          </p:spTgt>
                                        </p:tgtEl>
                                      </p:cBhvr>
                                    </p:animEffect>
                                  </p:childTnLst>
                                </p:cTn>
                              </p:par>
                              <p:par>
                                <p:cTn id="22" presetID="22" presetClass="entr" presetSubtype="8" fill="hold" nodeType="withEffect">
                                  <p:stCondLst>
                                    <p:cond delay="0"/>
                                  </p:stCondLst>
                                  <p:childTnLst>
                                    <p:set>
                                      <p:cBhvr>
                                        <p:cTn id="23" dur="1" fill="hold">
                                          <p:stCondLst>
                                            <p:cond delay="0"/>
                                          </p:stCondLst>
                                        </p:cTn>
                                        <p:tgtEl>
                                          <p:spTgt spid="8">
                                            <p:txEl>
                                              <p:pRg st="1" end="1"/>
                                            </p:txEl>
                                          </p:spTgt>
                                        </p:tgtEl>
                                        <p:attrNameLst>
                                          <p:attrName>style.visibility</p:attrName>
                                        </p:attrNameLst>
                                      </p:cBhvr>
                                      <p:to>
                                        <p:strVal val="visible"/>
                                      </p:to>
                                    </p:set>
                                    <p:animEffect transition="in" filter="wipe(left)">
                                      <p:cBhvr>
                                        <p:cTn id="24" dur="500"/>
                                        <p:tgtEl>
                                          <p:spTgt spid="8">
                                            <p:txEl>
                                              <p:pRg st="1" end="1"/>
                                            </p:txEl>
                                          </p:spTgt>
                                        </p:tgtEl>
                                      </p:cBhvr>
                                    </p:animEffect>
                                  </p:childTnLst>
                                </p:cTn>
                              </p:par>
                              <p:par>
                                <p:cTn id="25" presetID="22" presetClass="entr" presetSubtype="8" fill="hold" nodeType="withEffect">
                                  <p:stCondLst>
                                    <p:cond delay="0"/>
                                  </p:stCondLst>
                                  <p:childTnLst>
                                    <p:set>
                                      <p:cBhvr>
                                        <p:cTn id="26" dur="1" fill="hold">
                                          <p:stCondLst>
                                            <p:cond delay="0"/>
                                          </p:stCondLst>
                                        </p:cTn>
                                        <p:tgtEl>
                                          <p:spTgt spid="8">
                                            <p:txEl>
                                              <p:pRg st="2" end="2"/>
                                            </p:txEl>
                                          </p:spTgt>
                                        </p:tgtEl>
                                        <p:attrNameLst>
                                          <p:attrName>style.visibility</p:attrName>
                                        </p:attrNameLst>
                                      </p:cBhvr>
                                      <p:to>
                                        <p:strVal val="visible"/>
                                      </p:to>
                                    </p:set>
                                    <p:animEffect transition="in" filter="wipe(left)">
                                      <p:cBhvr>
                                        <p:cTn id="27"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JPA</a:t>
            </a:r>
            <a:br>
              <a:rPr lang="en-US" dirty="0" smtClean="0"/>
            </a:br>
            <a:r>
              <a:rPr lang="en-US" sz="2000" b="0" dirty="0" err="1" smtClean="0"/>
              <a:t>EntityManager</a:t>
            </a:r>
            <a:endParaRPr lang="en-US" sz="2000" b="0" dirty="0"/>
          </a:p>
        </p:txBody>
      </p:sp>
      <p:sp>
        <p:nvSpPr>
          <p:cNvPr id="4" name="Text Placeholder 3"/>
          <p:cNvSpPr>
            <a:spLocks noGrp="1"/>
          </p:cNvSpPr>
          <p:nvPr>
            <p:ph type="body" sz="quarter" idx="11"/>
          </p:nvPr>
        </p:nvSpPr>
        <p:spPr>
          <a:xfrm>
            <a:off x="324000" y="1692000"/>
            <a:ext cx="8235384" cy="4392000"/>
          </a:xfrm>
        </p:spPr>
        <p:txBody>
          <a:bodyPr/>
          <a:lstStyle/>
          <a:p>
            <a:r>
              <a:rPr lang="bg-BG" sz="2000" dirty="0" smtClean="0"/>
              <a:t>Какво е </a:t>
            </a:r>
            <a:r>
              <a:rPr lang="en-US" sz="2000" dirty="0" err="1" smtClean="0"/>
              <a:t>EntityManager</a:t>
            </a:r>
            <a:endParaRPr lang="bg-BG" sz="2000" dirty="0" smtClean="0"/>
          </a:p>
          <a:p>
            <a:pPr marL="285750" indent="-285750">
              <a:buFont typeface="Arial" pitchFamily="34" charset="0"/>
              <a:buChar char="•"/>
            </a:pPr>
            <a:r>
              <a:rPr lang="bg-BG" sz="2000" b="0" dirty="0" smtClean="0"/>
              <a:t>Обект, който служи за манипулация на данните в/у отделните обекти.</a:t>
            </a:r>
          </a:p>
          <a:p>
            <a:pPr marL="285750" indent="-285750">
              <a:buFont typeface="Arial" pitchFamily="34" charset="0"/>
              <a:buChar char="•"/>
            </a:pPr>
            <a:r>
              <a:rPr lang="en-US" sz="2000" b="0" dirty="0" err="1" smtClean="0"/>
              <a:t>EntityManager</a:t>
            </a:r>
            <a:r>
              <a:rPr lang="en-US" sz="2000" b="0" dirty="0" smtClean="0"/>
              <a:t> </a:t>
            </a:r>
            <a:r>
              <a:rPr lang="bg-BG" sz="2000" b="0" dirty="0" smtClean="0"/>
              <a:t>служи за интеракция с множеството от обекти готови за записване в базата (</a:t>
            </a:r>
            <a:r>
              <a:rPr lang="en-US" sz="2000" b="0" dirty="0" smtClean="0"/>
              <a:t>persistence context).</a:t>
            </a:r>
          </a:p>
          <a:p>
            <a:pPr marL="285750" indent="-285750">
              <a:buFont typeface="Arial" pitchFamily="34" charset="0"/>
              <a:buChar char="•"/>
            </a:pPr>
            <a:r>
              <a:rPr lang="en-US" sz="2000" b="0" dirty="0" err="1" smtClean="0"/>
              <a:t>EntityManager</a:t>
            </a:r>
            <a:r>
              <a:rPr lang="en-US" sz="2000" b="0" dirty="0" smtClean="0"/>
              <a:t> </a:t>
            </a:r>
            <a:r>
              <a:rPr lang="bg-BG" sz="2000" b="0" dirty="0" smtClean="0"/>
              <a:t>предлага методи като за управление на съдържанието на данните така и за жизнения цикъл на обектите в контекста.</a:t>
            </a:r>
          </a:p>
          <a:p>
            <a:pPr marL="285750" indent="-285750">
              <a:buFont typeface="Arial" pitchFamily="34" charset="0"/>
              <a:buChar char="•"/>
            </a:pPr>
            <a:r>
              <a:rPr lang="en-US" sz="2000" b="0" dirty="0" err="1" smtClean="0"/>
              <a:t>EntityManager</a:t>
            </a:r>
            <a:r>
              <a:rPr lang="en-US" sz="2000" b="0" dirty="0" smtClean="0"/>
              <a:t> – </a:t>
            </a:r>
            <a:r>
              <a:rPr lang="bg-BG" sz="2000" b="0" dirty="0" smtClean="0"/>
              <a:t>предлага методи за основните </a:t>
            </a:r>
            <a:r>
              <a:rPr lang="en-US" sz="2000" b="0" dirty="0" smtClean="0"/>
              <a:t>CRUD</a:t>
            </a:r>
            <a:r>
              <a:rPr lang="bg-BG" sz="2000" b="0" dirty="0" smtClean="0"/>
              <a:t> операции, които можем да извършваме върху даден обект.</a:t>
            </a:r>
            <a:endParaRPr lang="en-US" sz="2000" b="0" dirty="0" smtClean="0"/>
          </a:p>
        </p:txBody>
      </p:sp>
      <p:sp>
        <p:nvSpPr>
          <p:cNvPr id="5" name="TextBox 4"/>
          <p:cNvSpPr txBox="1"/>
          <p:nvPr/>
        </p:nvSpPr>
        <p:spPr>
          <a:xfrm>
            <a:off x="8893546" y="6549102"/>
            <a:ext cx="38868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800" kern="0" dirty="0" smtClean="0">
                <a:solidFill>
                  <a:schemeClr val="bg1">
                    <a:lumMod val="85000"/>
                  </a:schemeClr>
                </a:solidFill>
                <a:ea typeface="Arial Unicode MS" pitchFamily="34" charset="-128"/>
                <a:cs typeface="Arial Unicode MS" pitchFamily="34" charset="-128"/>
              </a:rPr>
              <a:t>2</a:t>
            </a:r>
          </a:p>
        </p:txBody>
      </p:sp>
    </p:spTree>
    <p:extLst>
      <p:ext uri="{BB962C8B-B14F-4D97-AF65-F5344CB8AC3E}">
        <p14:creationId xmlns:p14="http://schemas.microsoft.com/office/powerpoint/2010/main" val="145528963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par>
                                <p:cTn id="8" presetID="22" presetClass="entr" presetSubtype="8"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wipe(left)">
                                      <p:cBhvr>
                                        <p:cTn id="10" dur="500"/>
                                        <p:tgtEl>
                                          <p:spTgt spid="4">
                                            <p:txEl>
                                              <p:pRg st="1" end="1"/>
                                            </p:txEl>
                                          </p:spTgt>
                                        </p:tgtEl>
                                      </p:cBhvr>
                                    </p:animEffect>
                                  </p:childTnLst>
                                </p:cTn>
                              </p:par>
                              <p:par>
                                <p:cTn id="11" presetID="22" presetClass="entr" presetSubtype="8" fill="hold"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wipe(left)">
                                      <p:cBhvr>
                                        <p:cTn id="13" dur="500"/>
                                        <p:tgtEl>
                                          <p:spTgt spid="4">
                                            <p:txEl>
                                              <p:pRg st="2" end="2"/>
                                            </p:txEl>
                                          </p:spTgt>
                                        </p:tgtEl>
                                      </p:cBhvr>
                                    </p:animEffect>
                                  </p:childTnLst>
                                </p:cTn>
                              </p:par>
                              <p:par>
                                <p:cTn id="14" presetID="22" presetClass="entr" presetSubtype="8" fill="hold"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wipe(left)">
                                      <p:cBhvr>
                                        <p:cTn id="16" dur="500"/>
                                        <p:tgtEl>
                                          <p:spTgt spid="4">
                                            <p:txEl>
                                              <p:pRg st="3" end="3"/>
                                            </p:txEl>
                                          </p:spTgt>
                                        </p:tgtEl>
                                      </p:cBhvr>
                                    </p:animEffect>
                                  </p:childTnLst>
                                </p:cTn>
                              </p:par>
                              <p:par>
                                <p:cTn id="17" presetID="22" presetClass="entr" presetSubtype="8" fill="hold" nodeType="with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Effect transition="in" filter="wipe(left)">
                                      <p:cBhvr>
                                        <p:cTn id="19"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JPA</a:t>
            </a:r>
            <a:br>
              <a:rPr lang="en-US" dirty="0"/>
            </a:br>
            <a:r>
              <a:rPr lang="bg-BG" sz="2000" b="0" dirty="0" smtClean="0"/>
              <a:t>Как </a:t>
            </a:r>
            <a:r>
              <a:rPr lang="bg-BG" sz="2000" b="0" dirty="0" smtClean="0"/>
              <a:t>се инициализира</a:t>
            </a:r>
            <a:r>
              <a:rPr lang="en-US" sz="2000" b="0" dirty="0" smtClean="0"/>
              <a:t> </a:t>
            </a:r>
            <a:r>
              <a:rPr lang="en-US" sz="2000" b="0" dirty="0" err="1" smtClean="0"/>
              <a:t>EntityManager</a:t>
            </a:r>
            <a:r>
              <a:rPr lang="bg-BG" sz="2000" b="0" dirty="0" smtClean="0"/>
              <a:t>?</a:t>
            </a:r>
            <a:endParaRPr lang="en-US" sz="2000" b="0" dirty="0"/>
          </a:p>
        </p:txBody>
      </p:sp>
      <p:sp>
        <p:nvSpPr>
          <p:cNvPr id="4" name="Text Placeholder 3"/>
          <p:cNvSpPr>
            <a:spLocks noGrp="1"/>
          </p:cNvSpPr>
          <p:nvPr>
            <p:ph type="body" sz="quarter" idx="11"/>
          </p:nvPr>
        </p:nvSpPr>
        <p:spPr>
          <a:xfrm>
            <a:off x="324000" y="1692000"/>
            <a:ext cx="8235384" cy="946269"/>
          </a:xfrm>
        </p:spPr>
        <p:txBody>
          <a:bodyPr/>
          <a:lstStyle/>
          <a:p>
            <a:r>
              <a:rPr lang="bg-BG" sz="2000" dirty="0" smtClean="0"/>
              <a:t>Как да си вземем </a:t>
            </a:r>
            <a:r>
              <a:rPr lang="en-US" sz="2000" dirty="0" err="1" smtClean="0"/>
              <a:t>EntityManager</a:t>
            </a:r>
            <a:endParaRPr lang="bg-BG" sz="2000" dirty="0" smtClean="0"/>
          </a:p>
          <a:p>
            <a:pPr marL="285750" indent="-285750">
              <a:buFont typeface="Arial" pitchFamily="34" charset="0"/>
              <a:buChar char="•"/>
            </a:pPr>
            <a:r>
              <a:rPr lang="bg-BG" sz="2000" b="0" dirty="0" smtClean="0"/>
              <a:t>Чрез „инжектиране“</a:t>
            </a:r>
          </a:p>
        </p:txBody>
      </p:sp>
      <p:sp>
        <p:nvSpPr>
          <p:cNvPr id="9" name="Text Placeholder 3"/>
          <p:cNvSpPr txBox="1">
            <a:spLocks/>
          </p:cNvSpPr>
          <p:nvPr/>
        </p:nvSpPr>
        <p:spPr bwMode="gray">
          <a:xfrm>
            <a:off x="301789" y="3477050"/>
            <a:ext cx="8235384" cy="946269"/>
          </a:xfrm>
          <a:prstGeom prst="rect">
            <a:avLst/>
          </a:prstGeom>
        </p:spPr>
        <p:txBody>
          <a:bodyPr vert="horz" lIns="0" tIns="0" rIns="0" bIns="0" rtlCol="0">
            <a:noAutofit/>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indent="-285750">
              <a:buFont typeface="Arial" pitchFamily="34" charset="0"/>
              <a:buChar char="•"/>
            </a:pPr>
            <a:r>
              <a:rPr lang="bg-BG" sz="2000" b="0" dirty="0" smtClean="0"/>
              <a:t>Чрез използване на </a:t>
            </a:r>
            <a:r>
              <a:rPr lang="en-US" sz="2000" b="0" dirty="0" smtClean="0"/>
              <a:t>Persistence </a:t>
            </a:r>
            <a:r>
              <a:rPr lang="bg-BG" sz="2000" b="0" dirty="0" smtClean="0"/>
              <a:t>класа</a:t>
            </a:r>
          </a:p>
        </p:txBody>
      </p:sp>
      <p:sp>
        <p:nvSpPr>
          <p:cNvPr id="8" name="Rectangle 7"/>
          <p:cNvSpPr/>
          <p:nvPr/>
        </p:nvSpPr>
        <p:spPr>
          <a:xfrm>
            <a:off x="495299" y="2524036"/>
            <a:ext cx="6724650" cy="646331"/>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dirty="0">
                <a:solidFill>
                  <a:srgbClr val="646464"/>
                </a:solidFill>
                <a:latin typeface="Consolas"/>
              </a:rPr>
              <a:t>@</a:t>
            </a:r>
            <a:r>
              <a:rPr lang="en-US" dirty="0" err="1">
                <a:solidFill>
                  <a:srgbClr val="646464"/>
                </a:solidFill>
                <a:latin typeface="Consolas"/>
              </a:rPr>
              <a:t>PersistenceContext</a:t>
            </a:r>
            <a:r>
              <a:rPr lang="en-US" dirty="0">
                <a:solidFill>
                  <a:srgbClr val="000000"/>
                </a:solidFill>
                <a:latin typeface="Consolas"/>
              </a:rPr>
              <a:t>(</a:t>
            </a:r>
            <a:r>
              <a:rPr lang="en-US" dirty="0" err="1">
                <a:solidFill>
                  <a:srgbClr val="000000"/>
                </a:solidFill>
                <a:latin typeface="Consolas"/>
              </a:rPr>
              <a:t>unitName</a:t>
            </a:r>
            <a:r>
              <a:rPr lang="en-US" dirty="0">
                <a:solidFill>
                  <a:srgbClr val="000000"/>
                </a:solidFill>
                <a:latin typeface="Consolas"/>
              </a:rPr>
              <a:t> = </a:t>
            </a:r>
            <a:r>
              <a:rPr lang="en-US" dirty="0">
                <a:solidFill>
                  <a:srgbClr val="2A00FF"/>
                </a:solidFill>
                <a:latin typeface="Consolas"/>
              </a:rPr>
              <a:t>"university"</a:t>
            </a:r>
            <a:r>
              <a:rPr lang="en-US" dirty="0">
                <a:solidFill>
                  <a:srgbClr val="000000"/>
                </a:solidFill>
                <a:latin typeface="Consolas"/>
              </a:rPr>
              <a:t>)</a:t>
            </a:r>
          </a:p>
          <a:p>
            <a:r>
              <a:rPr lang="en-US" b="1" dirty="0" smtClean="0">
                <a:solidFill>
                  <a:srgbClr val="7F0055"/>
                </a:solidFill>
                <a:latin typeface="Consolas"/>
              </a:rPr>
              <a:t>private</a:t>
            </a:r>
            <a:r>
              <a:rPr lang="en-US" b="1" dirty="0" smtClean="0">
                <a:solidFill>
                  <a:srgbClr val="000000"/>
                </a:solidFill>
                <a:latin typeface="Consolas"/>
              </a:rPr>
              <a:t> </a:t>
            </a:r>
            <a:r>
              <a:rPr lang="en-US" dirty="0" err="1">
                <a:solidFill>
                  <a:srgbClr val="000000"/>
                </a:solidFill>
                <a:latin typeface="Consolas"/>
              </a:rPr>
              <a:t>EntityManager</a:t>
            </a:r>
            <a:r>
              <a:rPr lang="en-US" dirty="0">
                <a:solidFill>
                  <a:srgbClr val="000000"/>
                </a:solidFill>
                <a:latin typeface="Consolas"/>
              </a:rPr>
              <a:t> </a:t>
            </a:r>
            <a:r>
              <a:rPr lang="en-US" dirty="0" err="1">
                <a:solidFill>
                  <a:srgbClr val="0000C0"/>
                </a:solidFill>
                <a:latin typeface="Consolas"/>
              </a:rPr>
              <a:t>entityManager</a:t>
            </a:r>
            <a:r>
              <a:rPr lang="en-US" dirty="0">
                <a:solidFill>
                  <a:srgbClr val="000000"/>
                </a:solidFill>
                <a:latin typeface="Consolas"/>
              </a:rPr>
              <a:t>;</a:t>
            </a:r>
            <a:endParaRPr lang="en-US" dirty="0"/>
          </a:p>
        </p:txBody>
      </p:sp>
      <p:sp>
        <p:nvSpPr>
          <p:cNvPr id="11" name="Rectangle 10"/>
          <p:cNvSpPr/>
          <p:nvPr/>
        </p:nvSpPr>
        <p:spPr>
          <a:xfrm>
            <a:off x="495299" y="3803988"/>
            <a:ext cx="8410575" cy="92333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dirty="0" err="1" smtClean="0">
                <a:solidFill>
                  <a:srgbClr val="000000"/>
                </a:solidFill>
                <a:latin typeface="Consolas"/>
              </a:rPr>
              <a:t>EntityManagerFactory</a:t>
            </a:r>
            <a:r>
              <a:rPr lang="en-US" dirty="0" smtClean="0">
                <a:solidFill>
                  <a:srgbClr val="000000"/>
                </a:solidFill>
                <a:latin typeface="Consolas"/>
              </a:rPr>
              <a:t> </a:t>
            </a:r>
            <a:r>
              <a:rPr lang="en-US" dirty="0" err="1">
                <a:solidFill>
                  <a:srgbClr val="000000"/>
                </a:solidFill>
                <a:latin typeface="Consolas"/>
              </a:rPr>
              <a:t>emf</a:t>
            </a:r>
            <a:r>
              <a:rPr lang="en-US" dirty="0">
                <a:solidFill>
                  <a:srgbClr val="000000"/>
                </a:solidFill>
                <a:latin typeface="Consolas"/>
              </a:rPr>
              <a:t> = </a:t>
            </a:r>
            <a:r>
              <a:rPr lang="en-US" dirty="0" err="1" smtClean="0">
                <a:solidFill>
                  <a:srgbClr val="000000"/>
                </a:solidFill>
                <a:latin typeface="Consolas"/>
              </a:rPr>
              <a:t>Persistence.</a:t>
            </a:r>
            <a:r>
              <a:rPr lang="en-US" i="1" dirty="0" err="1" smtClean="0">
                <a:solidFill>
                  <a:srgbClr val="000000"/>
                </a:solidFill>
                <a:latin typeface="Consolas"/>
              </a:rPr>
              <a:t>createEntityManagerFactory</a:t>
            </a:r>
            <a:r>
              <a:rPr lang="en-US" i="1" dirty="0">
                <a:solidFill>
                  <a:srgbClr val="000000"/>
                </a:solidFill>
                <a:latin typeface="Consolas"/>
              </a:rPr>
              <a:t>(</a:t>
            </a:r>
            <a:r>
              <a:rPr lang="en-US" i="1" dirty="0">
                <a:solidFill>
                  <a:srgbClr val="2A00FF"/>
                </a:solidFill>
                <a:latin typeface="Consolas"/>
              </a:rPr>
              <a:t>"university"</a:t>
            </a:r>
            <a:r>
              <a:rPr lang="en-US" i="1" dirty="0">
                <a:solidFill>
                  <a:srgbClr val="000000"/>
                </a:solidFill>
                <a:latin typeface="Consolas"/>
              </a:rPr>
              <a:t>);</a:t>
            </a:r>
          </a:p>
          <a:p>
            <a:r>
              <a:rPr lang="en-US" dirty="0" err="1" smtClean="0">
                <a:solidFill>
                  <a:srgbClr val="000000"/>
                </a:solidFill>
                <a:latin typeface="Consolas"/>
              </a:rPr>
              <a:t>EntityManager</a:t>
            </a:r>
            <a:r>
              <a:rPr lang="en-US" dirty="0" smtClean="0">
                <a:solidFill>
                  <a:srgbClr val="000000"/>
                </a:solidFill>
                <a:latin typeface="Consolas"/>
              </a:rPr>
              <a:t> </a:t>
            </a:r>
            <a:r>
              <a:rPr lang="en-US" dirty="0" err="1">
                <a:solidFill>
                  <a:srgbClr val="000000"/>
                </a:solidFill>
                <a:latin typeface="Consolas"/>
              </a:rPr>
              <a:t>em</a:t>
            </a:r>
            <a:r>
              <a:rPr lang="en-US" dirty="0">
                <a:solidFill>
                  <a:srgbClr val="000000"/>
                </a:solidFill>
                <a:latin typeface="Consolas"/>
              </a:rPr>
              <a:t> = </a:t>
            </a:r>
            <a:r>
              <a:rPr lang="en-US" dirty="0" err="1">
                <a:solidFill>
                  <a:srgbClr val="000000"/>
                </a:solidFill>
                <a:latin typeface="Consolas"/>
              </a:rPr>
              <a:t>emf.createEntityManager</a:t>
            </a:r>
            <a:r>
              <a:rPr lang="en-US" dirty="0">
                <a:solidFill>
                  <a:srgbClr val="000000"/>
                </a:solidFill>
                <a:latin typeface="Consolas"/>
              </a:rPr>
              <a:t>();</a:t>
            </a:r>
            <a:endParaRPr lang="en-US" dirty="0"/>
          </a:p>
        </p:txBody>
      </p:sp>
      <p:sp>
        <p:nvSpPr>
          <p:cNvPr id="12" name="TextBox 11"/>
          <p:cNvSpPr txBox="1"/>
          <p:nvPr/>
        </p:nvSpPr>
        <p:spPr>
          <a:xfrm>
            <a:off x="8893546" y="6549102"/>
            <a:ext cx="38868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lumMod val="85000"/>
                  </a:schemeClr>
                </a:solidFill>
                <a:ea typeface="Arial Unicode MS" pitchFamily="34" charset="-128"/>
                <a:cs typeface="Arial Unicode MS" pitchFamily="34" charset="-128"/>
              </a:rPr>
              <a:t>2</a:t>
            </a:r>
            <a:endParaRPr lang="en-US" sz="1800" kern="0" dirty="0" err="1" smtClean="0">
              <a:solidFill>
                <a:schemeClr val="bg1">
                  <a:lumMod val="85000"/>
                </a:schemeClr>
              </a:solidFill>
              <a:ea typeface="Arial Unicode MS" pitchFamily="34" charset="-128"/>
              <a:cs typeface="Arial Unicode MS" pitchFamily="34" charset="-128"/>
            </a:endParaRPr>
          </a:p>
        </p:txBody>
      </p:sp>
    </p:spTree>
    <p:extLst>
      <p:ext uri="{BB962C8B-B14F-4D97-AF65-F5344CB8AC3E}">
        <p14:creationId xmlns:p14="http://schemas.microsoft.com/office/powerpoint/2010/main" val="277108355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par>
                                <p:cTn id="8" presetID="22" presetClass="entr" presetSubtype="8"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wipe(left)">
                                      <p:cBhvr>
                                        <p:cTn id="10" dur="500"/>
                                        <p:tgtEl>
                                          <p:spTgt spid="4">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9">
                                            <p:txEl>
                                              <p:pRg st="0" end="0"/>
                                            </p:txEl>
                                          </p:spTgt>
                                        </p:tgtEl>
                                        <p:attrNameLst>
                                          <p:attrName>style.visibility</p:attrName>
                                        </p:attrNameLst>
                                      </p:cBhvr>
                                      <p:to>
                                        <p:strVal val="visible"/>
                                      </p:to>
                                    </p:set>
                                    <p:animEffect transition="in" filter="wipe(left)">
                                      <p:cBhvr>
                                        <p:cTn id="20" dur="500"/>
                                        <p:tgtEl>
                                          <p:spTgt spid="9">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JPA</a:t>
            </a:r>
            <a:br>
              <a:rPr lang="en-US" dirty="0"/>
            </a:br>
            <a:r>
              <a:rPr lang="bg-BG" sz="2000" b="0" dirty="0" smtClean="0"/>
              <a:t>Четене </a:t>
            </a:r>
            <a:r>
              <a:rPr lang="bg-BG" sz="2000" b="0" dirty="0" smtClean="0"/>
              <a:t>от базата с </a:t>
            </a:r>
            <a:r>
              <a:rPr lang="en-US" sz="2000" b="0" dirty="0" err="1" smtClean="0"/>
              <a:t>EntityManager</a:t>
            </a:r>
            <a:endParaRPr lang="en-US" sz="2000" b="0" dirty="0"/>
          </a:p>
        </p:txBody>
      </p:sp>
      <p:sp>
        <p:nvSpPr>
          <p:cNvPr id="4" name="Text Placeholder 3"/>
          <p:cNvSpPr>
            <a:spLocks noGrp="1"/>
          </p:cNvSpPr>
          <p:nvPr>
            <p:ph type="body" sz="quarter" idx="11"/>
          </p:nvPr>
        </p:nvSpPr>
        <p:spPr>
          <a:xfrm>
            <a:off x="241866" y="1291951"/>
            <a:ext cx="8235384" cy="379498"/>
          </a:xfrm>
        </p:spPr>
        <p:txBody>
          <a:bodyPr/>
          <a:lstStyle/>
          <a:p>
            <a:r>
              <a:rPr lang="bg-BG" sz="2000" dirty="0" smtClean="0"/>
              <a:t>Просто четене от базата по </a:t>
            </a:r>
            <a:r>
              <a:rPr lang="en-US" sz="2000" dirty="0" smtClean="0"/>
              <a:t>primary key</a:t>
            </a:r>
            <a:endParaRPr lang="bg-BG" sz="2000" dirty="0" smtClean="0"/>
          </a:p>
        </p:txBody>
      </p:sp>
      <p:sp>
        <p:nvSpPr>
          <p:cNvPr id="9" name="Rectangle 8"/>
          <p:cNvSpPr/>
          <p:nvPr/>
        </p:nvSpPr>
        <p:spPr>
          <a:xfrm>
            <a:off x="142875" y="1674763"/>
            <a:ext cx="8334375" cy="92333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dirty="0" smtClean="0">
                <a:solidFill>
                  <a:srgbClr val="000000"/>
                </a:solidFill>
                <a:latin typeface="Consolas"/>
              </a:rPr>
              <a:t>Student </a:t>
            </a:r>
            <a:r>
              <a:rPr lang="en-US" dirty="0" err="1">
                <a:solidFill>
                  <a:srgbClr val="000000"/>
                </a:solidFill>
                <a:latin typeface="Consolas"/>
              </a:rPr>
              <a:t>foundStudent</a:t>
            </a:r>
            <a:r>
              <a:rPr lang="en-US" dirty="0">
                <a:solidFill>
                  <a:srgbClr val="000000"/>
                </a:solidFill>
                <a:latin typeface="Consolas"/>
              </a:rPr>
              <a:t> = </a:t>
            </a:r>
            <a:r>
              <a:rPr lang="en-US" dirty="0" err="1">
                <a:solidFill>
                  <a:srgbClr val="000000"/>
                </a:solidFill>
                <a:latin typeface="Consolas"/>
              </a:rPr>
              <a:t>em.find</a:t>
            </a:r>
            <a:r>
              <a:rPr lang="en-US" dirty="0">
                <a:solidFill>
                  <a:srgbClr val="000000"/>
                </a:solidFill>
                <a:latin typeface="Consolas"/>
              </a:rPr>
              <a:t>(</a:t>
            </a:r>
            <a:r>
              <a:rPr lang="en-US" dirty="0" err="1">
                <a:solidFill>
                  <a:srgbClr val="000000"/>
                </a:solidFill>
                <a:latin typeface="Consolas"/>
              </a:rPr>
              <a:t>Student.</a:t>
            </a:r>
            <a:r>
              <a:rPr lang="en-US" b="1" dirty="0" err="1">
                <a:solidFill>
                  <a:srgbClr val="7F0055"/>
                </a:solidFill>
                <a:latin typeface="Consolas"/>
              </a:rPr>
              <a:t>class</a:t>
            </a:r>
            <a:r>
              <a:rPr lang="en-US" b="1" dirty="0">
                <a:solidFill>
                  <a:srgbClr val="000000"/>
                </a:solidFill>
                <a:latin typeface="Consolas"/>
              </a:rPr>
              <a:t>, 12345</a:t>
            </a:r>
            <a:r>
              <a:rPr lang="en-US" b="1" dirty="0" smtClean="0">
                <a:solidFill>
                  <a:srgbClr val="000000"/>
                </a:solidFill>
                <a:latin typeface="Consolas"/>
              </a:rPr>
              <a:t>);</a:t>
            </a:r>
            <a:endParaRPr lang="en-US" b="1" dirty="0">
              <a:solidFill>
                <a:srgbClr val="000000"/>
              </a:solidFill>
              <a:latin typeface="Consolas"/>
            </a:endParaRPr>
          </a:p>
          <a:p>
            <a:r>
              <a:rPr lang="en-US" dirty="0" err="1" smtClean="0">
                <a:solidFill>
                  <a:srgbClr val="000000"/>
                </a:solidFill>
                <a:latin typeface="Consolas"/>
              </a:rPr>
              <a:t>System.</a:t>
            </a:r>
            <a:r>
              <a:rPr lang="en-US" dirty="0" err="1" smtClean="0">
                <a:solidFill>
                  <a:srgbClr val="0000C0"/>
                </a:solidFill>
                <a:latin typeface="Consolas"/>
              </a:rPr>
              <a:t>out</a:t>
            </a:r>
            <a:r>
              <a:rPr lang="en-US" dirty="0" err="1" smtClean="0">
                <a:solidFill>
                  <a:srgbClr val="000000"/>
                </a:solidFill>
                <a:latin typeface="Consolas"/>
              </a:rPr>
              <a:t>.println</a:t>
            </a:r>
            <a:r>
              <a:rPr lang="en-US" dirty="0" smtClean="0">
                <a:solidFill>
                  <a:srgbClr val="000000"/>
                </a:solidFill>
                <a:latin typeface="Consolas"/>
              </a:rPr>
              <a:t>(</a:t>
            </a:r>
            <a:r>
              <a:rPr lang="en-US" dirty="0" err="1" smtClean="0">
                <a:solidFill>
                  <a:srgbClr val="000000"/>
                </a:solidFill>
                <a:latin typeface="Consolas"/>
              </a:rPr>
              <a:t>foundStudent.getFirstName</a:t>
            </a:r>
            <a:r>
              <a:rPr lang="en-US" dirty="0">
                <a:solidFill>
                  <a:srgbClr val="000000"/>
                </a:solidFill>
                <a:latin typeface="Consolas"/>
              </a:rPr>
              <a:t>() + </a:t>
            </a:r>
            <a:r>
              <a:rPr lang="en-US" dirty="0">
                <a:solidFill>
                  <a:srgbClr val="2A00FF"/>
                </a:solidFill>
                <a:latin typeface="Consolas"/>
              </a:rPr>
              <a:t>" "</a:t>
            </a:r>
            <a:r>
              <a:rPr lang="en-US" dirty="0">
                <a:solidFill>
                  <a:srgbClr val="000000"/>
                </a:solidFill>
                <a:latin typeface="Consolas"/>
              </a:rPr>
              <a:t> + </a:t>
            </a:r>
            <a:r>
              <a:rPr lang="en-US" dirty="0" err="1">
                <a:solidFill>
                  <a:srgbClr val="000000"/>
                </a:solidFill>
                <a:latin typeface="Consolas"/>
              </a:rPr>
              <a:t>foundStudent.getLastName</a:t>
            </a:r>
            <a:r>
              <a:rPr lang="en-US" dirty="0">
                <a:solidFill>
                  <a:srgbClr val="000000"/>
                </a:solidFill>
                <a:latin typeface="Consolas"/>
              </a:rPr>
              <a:t>());</a:t>
            </a:r>
          </a:p>
        </p:txBody>
      </p:sp>
      <p:sp>
        <p:nvSpPr>
          <p:cNvPr id="14" name="Text Placeholder 3"/>
          <p:cNvSpPr txBox="1">
            <a:spLocks/>
          </p:cNvSpPr>
          <p:nvPr/>
        </p:nvSpPr>
        <p:spPr bwMode="gray">
          <a:xfrm>
            <a:off x="203766" y="2756299"/>
            <a:ext cx="8235384" cy="379498"/>
          </a:xfrm>
          <a:prstGeom prst="rect">
            <a:avLst/>
          </a:prstGeom>
        </p:spPr>
        <p:txBody>
          <a:bodyPr vert="horz" lIns="0" tIns="0" rIns="0" bIns="0" rtlCol="0">
            <a:noAutofit/>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bg-BG" sz="2000" dirty="0" smtClean="0"/>
              <a:t>Четене по атрибути различни от публичния ключ</a:t>
            </a:r>
          </a:p>
        </p:txBody>
      </p:sp>
      <p:sp>
        <p:nvSpPr>
          <p:cNvPr id="15" name="Rectangle 14"/>
          <p:cNvSpPr/>
          <p:nvPr/>
        </p:nvSpPr>
        <p:spPr>
          <a:xfrm>
            <a:off x="88284" y="3132782"/>
            <a:ext cx="8985956" cy="3693319"/>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dirty="0">
                <a:solidFill>
                  <a:srgbClr val="000000"/>
                </a:solidFill>
                <a:latin typeface="Consolas"/>
              </a:rPr>
              <a:t> Collection&lt;Student&gt; result = </a:t>
            </a:r>
            <a:r>
              <a:rPr lang="en-US" b="1" dirty="0">
                <a:solidFill>
                  <a:srgbClr val="7F0055"/>
                </a:solidFill>
                <a:latin typeface="Consolas"/>
              </a:rPr>
              <a:t>null</a:t>
            </a:r>
            <a:r>
              <a:rPr lang="en-US" b="1" dirty="0">
                <a:solidFill>
                  <a:srgbClr val="000000"/>
                </a:solidFill>
                <a:latin typeface="Consolas"/>
              </a:rPr>
              <a:t>;</a:t>
            </a:r>
          </a:p>
          <a:p>
            <a:r>
              <a:rPr lang="en-US" dirty="0">
                <a:solidFill>
                  <a:srgbClr val="000000"/>
                </a:solidFill>
                <a:latin typeface="Consolas"/>
              </a:rPr>
              <a:t> </a:t>
            </a:r>
            <a:r>
              <a:rPr lang="en-US" dirty="0" err="1" smtClean="0">
                <a:solidFill>
                  <a:srgbClr val="000000"/>
                </a:solidFill>
                <a:latin typeface="Consolas"/>
              </a:rPr>
              <a:t>TypedQuery</a:t>
            </a:r>
            <a:r>
              <a:rPr lang="en-US" dirty="0" smtClean="0">
                <a:solidFill>
                  <a:srgbClr val="000000"/>
                </a:solidFill>
                <a:latin typeface="Consolas"/>
              </a:rPr>
              <a:t>&lt;Student</a:t>
            </a:r>
            <a:r>
              <a:rPr lang="en-US" dirty="0">
                <a:solidFill>
                  <a:srgbClr val="000000"/>
                </a:solidFill>
                <a:latin typeface="Consolas"/>
              </a:rPr>
              <a:t>&gt; </a:t>
            </a:r>
            <a:r>
              <a:rPr lang="en-US" dirty="0" err="1">
                <a:solidFill>
                  <a:srgbClr val="000000"/>
                </a:solidFill>
                <a:latin typeface="Consolas"/>
              </a:rPr>
              <a:t>foundStudent</a:t>
            </a:r>
            <a:r>
              <a:rPr lang="en-US" dirty="0">
                <a:solidFill>
                  <a:srgbClr val="000000"/>
                </a:solidFill>
                <a:latin typeface="Consolas"/>
              </a:rPr>
              <a:t> = </a:t>
            </a:r>
            <a:r>
              <a:rPr lang="en-US" dirty="0" err="1">
                <a:solidFill>
                  <a:srgbClr val="000000"/>
                </a:solidFill>
                <a:latin typeface="Consolas"/>
              </a:rPr>
              <a:t>em.createQuery</a:t>
            </a:r>
            <a:r>
              <a:rPr lang="en-US" dirty="0">
                <a:solidFill>
                  <a:srgbClr val="000000"/>
                </a:solidFill>
                <a:latin typeface="Consolas"/>
              </a:rPr>
              <a:t>(</a:t>
            </a:r>
          </a:p>
          <a:p>
            <a:r>
              <a:rPr lang="en-US" dirty="0">
                <a:solidFill>
                  <a:srgbClr val="000000"/>
                </a:solidFill>
                <a:latin typeface="Consolas"/>
              </a:rPr>
              <a:t>    </a:t>
            </a:r>
            <a:r>
              <a:rPr lang="en-US" dirty="0">
                <a:solidFill>
                  <a:srgbClr val="2A00FF"/>
                </a:solidFill>
                <a:latin typeface="Consolas"/>
              </a:rPr>
              <a:t>"SELECT s FROM Student s WHERE s.department.name = :</a:t>
            </a:r>
            <a:r>
              <a:rPr lang="en-US" dirty="0" err="1">
                <a:solidFill>
                  <a:srgbClr val="2A00FF"/>
                </a:solidFill>
                <a:latin typeface="Consolas"/>
              </a:rPr>
              <a:t>departmentName</a:t>
            </a:r>
            <a:r>
              <a:rPr lang="en-US" dirty="0">
                <a:solidFill>
                  <a:srgbClr val="2A00FF"/>
                </a:solidFill>
                <a:latin typeface="Consolas"/>
              </a:rPr>
              <a:t> AND credits &gt; :credits"</a:t>
            </a:r>
            <a:r>
              <a:rPr lang="en-US" dirty="0">
                <a:solidFill>
                  <a:srgbClr val="000000"/>
                </a:solidFill>
                <a:latin typeface="Consolas"/>
              </a:rPr>
              <a:t>,</a:t>
            </a:r>
          </a:p>
          <a:p>
            <a:r>
              <a:rPr lang="en-US" dirty="0">
                <a:solidFill>
                  <a:srgbClr val="000000"/>
                </a:solidFill>
                <a:latin typeface="Consolas"/>
              </a:rPr>
              <a:t>    </a:t>
            </a:r>
            <a:r>
              <a:rPr lang="en-US" dirty="0" err="1">
                <a:solidFill>
                  <a:srgbClr val="000000"/>
                </a:solidFill>
                <a:latin typeface="Consolas"/>
              </a:rPr>
              <a:t>Student.</a:t>
            </a:r>
            <a:r>
              <a:rPr lang="en-US" b="1" dirty="0" err="1">
                <a:solidFill>
                  <a:srgbClr val="7F0055"/>
                </a:solidFill>
                <a:latin typeface="Consolas"/>
              </a:rPr>
              <a:t>class</a:t>
            </a:r>
            <a:r>
              <a:rPr lang="en-US" dirty="0">
                <a:solidFill>
                  <a:srgbClr val="000000"/>
                </a:solidFill>
                <a:latin typeface="Consolas"/>
              </a:rPr>
              <a:t>).</a:t>
            </a:r>
            <a:r>
              <a:rPr lang="en-US" dirty="0" err="1">
                <a:solidFill>
                  <a:srgbClr val="000000"/>
                </a:solidFill>
                <a:latin typeface="Consolas"/>
              </a:rPr>
              <a:t>setParameter</a:t>
            </a:r>
            <a:r>
              <a:rPr lang="en-US" dirty="0">
                <a:solidFill>
                  <a:srgbClr val="000000"/>
                </a:solidFill>
                <a:latin typeface="Consolas"/>
              </a:rPr>
              <a:t>(</a:t>
            </a:r>
            <a:r>
              <a:rPr lang="en-US" dirty="0">
                <a:solidFill>
                  <a:srgbClr val="2A00FF"/>
                </a:solidFill>
                <a:latin typeface="Consolas"/>
              </a:rPr>
              <a:t>"</a:t>
            </a:r>
            <a:r>
              <a:rPr lang="en-US" dirty="0" err="1">
                <a:solidFill>
                  <a:srgbClr val="2A00FF"/>
                </a:solidFill>
                <a:latin typeface="Consolas"/>
              </a:rPr>
              <a:t>departmentName</a:t>
            </a:r>
            <a:r>
              <a:rPr lang="en-US" dirty="0">
                <a:solidFill>
                  <a:srgbClr val="2A00FF"/>
                </a:solidFill>
                <a:latin typeface="Consolas"/>
              </a:rPr>
              <a:t>"</a:t>
            </a:r>
            <a:r>
              <a:rPr lang="en-US" dirty="0">
                <a:solidFill>
                  <a:srgbClr val="000000"/>
                </a:solidFill>
                <a:latin typeface="Consolas"/>
              </a:rPr>
              <a:t>, </a:t>
            </a:r>
            <a:r>
              <a:rPr lang="en-US" dirty="0">
                <a:solidFill>
                  <a:srgbClr val="2A00FF"/>
                </a:solidFill>
                <a:latin typeface="Consolas"/>
              </a:rPr>
              <a:t>"FKSU"</a:t>
            </a:r>
            <a:r>
              <a:rPr lang="en-US" dirty="0">
                <a:solidFill>
                  <a:srgbClr val="000000"/>
                </a:solidFill>
                <a:latin typeface="Consolas"/>
              </a:rPr>
              <a:t>).</a:t>
            </a:r>
            <a:r>
              <a:rPr lang="en-US" dirty="0" err="1">
                <a:solidFill>
                  <a:srgbClr val="000000"/>
                </a:solidFill>
                <a:latin typeface="Consolas"/>
              </a:rPr>
              <a:t>setParameter</a:t>
            </a:r>
            <a:r>
              <a:rPr lang="en-US" dirty="0">
                <a:solidFill>
                  <a:srgbClr val="000000"/>
                </a:solidFill>
                <a:latin typeface="Consolas"/>
              </a:rPr>
              <a:t>(</a:t>
            </a:r>
            <a:r>
              <a:rPr lang="en-US" dirty="0">
                <a:solidFill>
                  <a:srgbClr val="2A00FF"/>
                </a:solidFill>
                <a:latin typeface="Consolas"/>
              </a:rPr>
              <a:t>"credits"</a:t>
            </a:r>
            <a:r>
              <a:rPr lang="en-US" dirty="0">
                <a:solidFill>
                  <a:srgbClr val="000000"/>
                </a:solidFill>
                <a:latin typeface="Consolas"/>
              </a:rPr>
              <a:t>, 20);</a:t>
            </a:r>
          </a:p>
          <a:p>
            <a:r>
              <a:rPr lang="en-US" dirty="0">
                <a:solidFill>
                  <a:srgbClr val="000000"/>
                </a:solidFill>
                <a:latin typeface="Consolas"/>
              </a:rPr>
              <a:t>    </a:t>
            </a:r>
            <a:r>
              <a:rPr lang="en-US" b="1" dirty="0">
                <a:solidFill>
                  <a:srgbClr val="7F0055"/>
                </a:solidFill>
                <a:latin typeface="Consolas"/>
              </a:rPr>
              <a:t>try</a:t>
            </a:r>
            <a:r>
              <a:rPr lang="en-US" b="1" dirty="0">
                <a:solidFill>
                  <a:srgbClr val="000000"/>
                </a:solidFill>
                <a:latin typeface="Consolas"/>
              </a:rPr>
              <a:t> {</a:t>
            </a:r>
          </a:p>
          <a:p>
            <a:r>
              <a:rPr lang="en-US" dirty="0">
                <a:solidFill>
                  <a:srgbClr val="000000"/>
                </a:solidFill>
                <a:latin typeface="Consolas"/>
              </a:rPr>
              <a:t>    </a:t>
            </a:r>
            <a:r>
              <a:rPr lang="en-US" dirty="0" smtClean="0">
                <a:solidFill>
                  <a:srgbClr val="000000"/>
                </a:solidFill>
                <a:latin typeface="Consolas"/>
              </a:rPr>
              <a:t>	result </a:t>
            </a:r>
            <a:r>
              <a:rPr lang="en-US" dirty="0">
                <a:solidFill>
                  <a:srgbClr val="000000"/>
                </a:solidFill>
                <a:latin typeface="Consolas"/>
              </a:rPr>
              <a:t>= </a:t>
            </a:r>
            <a:r>
              <a:rPr lang="en-US" dirty="0" err="1">
                <a:solidFill>
                  <a:srgbClr val="000000"/>
                </a:solidFill>
                <a:latin typeface="Consolas"/>
              </a:rPr>
              <a:t>foundStudent.getResultList</a:t>
            </a:r>
            <a:r>
              <a:rPr lang="en-US" dirty="0">
                <a:solidFill>
                  <a:srgbClr val="000000"/>
                </a:solidFill>
                <a:latin typeface="Consolas"/>
              </a:rPr>
              <a:t>();</a:t>
            </a:r>
          </a:p>
          <a:p>
            <a:r>
              <a:rPr lang="en-US" dirty="0">
                <a:solidFill>
                  <a:srgbClr val="000000"/>
                </a:solidFill>
                <a:latin typeface="Consolas"/>
              </a:rPr>
              <a:t>    } </a:t>
            </a:r>
            <a:r>
              <a:rPr lang="en-US" b="1" dirty="0">
                <a:solidFill>
                  <a:srgbClr val="7F0055"/>
                </a:solidFill>
                <a:latin typeface="Consolas"/>
              </a:rPr>
              <a:t>catch</a:t>
            </a:r>
            <a:r>
              <a:rPr lang="en-US" b="1" dirty="0">
                <a:solidFill>
                  <a:srgbClr val="000000"/>
                </a:solidFill>
                <a:latin typeface="Consolas"/>
              </a:rPr>
              <a:t> </a:t>
            </a:r>
            <a:r>
              <a:rPr lang="en-US" dirty="0">
                <a:solidFill>
                  <a:srgbClr val="000000"/>
                </a:solidFill>
                <a:latin typeface="Consolas"/>
              </a:rPr>
              <a:t>(</a:t>
            </a:r>
            <a:r>
              <a:rPr lang="en-US" dirty="0" err="1">
                <a:solidFill>
                  <a:srgbClr val="000000"/>
                </a:solidFill>
                <a:latin typeface="Consolas"/>
              </a:rPr>
              <a:t>NoResultException</a:t>
            </a:r>
            <a:r>
              <a:rPr lang="en-US" dirty="0">
                <a:solidFill>
                  <a:srgbClr val="000000"/>
                </a:solidFill>
                <a:latin typeface="Consolas"/>
              </a:rPr>
              <a:t> e) {</a:t>
            </a:r>
          </a:p>
          <a:p>
            <a:r>
              <a:rPr lang="en-US" dirty="0">
                <a:solidFill>
                  <a:srgbClr val="000000"/>
                </a:solidFill>
                <a:latin typeface="Consolas"/>
              </a:rPr>
              <a:t>    </a:t>
            </a:r>
            <a:r>
              <a:rPr lang="en-US" dirty="0" smtClean="0">
                <a:solidFill>
                  <a:srgbClr val="000000"/>
                </a:solidFill>
                <a:latin typeface="Consolas"/>
              </a:rPr>
              <a:t>	result </a:t>
            </a:r>
            <a:r>
              <a:rPr lang="en-US" dirty="0">
                <a:solidFill>
                  <a:srgbClr val="000000"/>
                </a:solidFill>
                <a:latin typeface="Consolas"/>
              </a:rPr>
              <a:t>= </a:t>
            </a:r>
            <a:r>
              <a:rPr lang="en-US" dirty="0" err="1">
                <a:solidFill>
                  <a:srgbClr val="000000"/>
                </a:solidFill>
                <a:latin typeface="Consolas"/>
              </a:rPr>
              <a:t>Collections.</a:t>
            </a:r>
            <a:r>
              <a:rPr lang="en-US" i="1" dirty="0" err="1">
                <a:solidFill>
                  <a:srgbClr val="000000"/>
                </a:solidFill>
                <a:latin typeface="Consolas"/>
              </a:rPr>
              <a:t>emptyList</a:t>
            </a:r>
            <a:r>
              <a:rPr lang="en-US" i="1" dirty="0">
                <a:solidFill>
                  <a:srgbClr val="000000"/>
                </a:solidFill>
                <a:latin typeface="Consolas"/>
              </a:rPr>
              <a:t>();</a:t>
            </a:r>
          </a:p>
          <a:p>
            <a:r>
              <a:rPr lang="en-US" dirty="0">
                <a:solidFill>
                  <a:srgbClr val="000000"/>
                </a:solidFill>
                <a:latin typeface="Consolas"/>
              </a:rPr>
              <a:t>    }</a:t>
            </a:r>
          </a:p>
          <a:p>
            <a:r>
              <a:rPr lang="en-US" dirty="0">
                <a:solidFill>
                  <a:srgbClr val="000000"/>
                </a:solidFill>
                <a:latin typeface="Consolas"/>
              </a:rPr>
              <a:t>    </a:t>
            </a:r>
            <a:r>
              <a:rPr lang="en-US" b="1" dirty="0">
                <a:solidFill>
                  <a:srgbClr val="7F0055"/>
                </a:solidFill>
                <a:latin typeface="Consolas"/>
              </a:rPr>
              <a:t>for</a:t>
            </a:r>
            <a:r>
              <a:rPr lang="en-US" b="1" dirty="0">
                <a:solidFill>
                  <a:srgbClr val="000000"/>
                </a:solidFill>
                <a:latin typeface="Consolas"/>
              </a:rPr>
              <a:t> </a:t>
            </a:r>
            <a:r>
              <a:rPr lang="en-US" dirty="0">
                <a:solidFill>
                  <a:srgbClr val="000000"/>
                </a:solidFill>
                <a:latin typeface="Consolas"/>
              </a:rPr>
              <a:t>(Student </a:t>
            </a:r>
            <a:r>
              <a:rPr lang="en-US" dirty="0" err="1">
                <a:solidFill>
                  <a:srgbClr val="000000"/>
                </a:solidFill>
                <a:latin typeface="Consolas"/>
              </a:rPr>
              <a:t>student</a:t>
            </a:r>
            <a:r>
              <a:rPr lang="en-US" dirty="0">
                <a:solidFill>
                  <a:srgbClr val="000000"/>
                </a:solidFill>
                <a:latin typeface="Consolas"/>
              </a:rPr>
              <a:t> : result) </a:t>
            </a:r>
            <a:r>
              <a:rPr lang="en-US" dirty="0" smtClean="0">
                <a:solidFill>
                  <a:srgbClr val="000000"/>
                </a:solidFill>
                <a:latin typeface="Consolas"/>
              </a:rPr>
              <a:t>{ </a:t>
            </a:r>
            <a:r>
              <a:rPr lang="en-US" dirty="0" err="1" smtClean="0">
                <a:solidFill>
                  <a:srgbClr val="000000"/>
                </a:solidFill>
                <a:latin typeface="Consolas"/>
              </a:rPr>
              <a:t>System.</a:t>
            </a:r>
            <a:r>
              <a:rPr lang="en-US" i="1" dirty="0" err="1" smtClean="0">
                <a:solidFill>
                  <a:srgbClr val="0000C0"/>
                </a:solidFill>
                <a:latin typeface="Consolas"/>
              </a:rPr>
              <a:t>out</a:t>
            </a:r>
            <a:r>
              <a:rPr lang="en-US" i="1" dirty="0" err="1" smtClean="0">
                <a:solidFill>
                  <a:srgbClr val="000000"/>
                </a:solidFill>
                <a:latin typeface="Consolas"/>
              </a:rPr>
              <a:t>.println</a:t>
            </a:r>
            <a:r>
              <a:rPr lang="en-US" i="1" dirty="0" smtClean="0">
                <a:solidFill>
                  <a:srgbClr val="000000"/>
                </a:solidFill>
                <a:latin typeface="Consolas"/>
              </a:rPr>
              <a:t>(</a:t>
            </a:r>
            <a:r>
              <a:rPr lang="en-US" i="1" dirty="0" err="1" smtClean="0">
                <a:solidFill>
                  <a:srgbClr val="000000"/>
                </a:solidFill>
                <a:latin typeface="Consolas"/>
              </a:rPr>
              <a:t>student.getFirstName</a:t>
            </a:r>
            <a:r>
              <a:rPr lang="en-US" i="1" dirty="0" smtClean="0">
                <a:solidFill>
                  <a:srgbClr val="000000"/>
                </a:solidFill>
                <a:latin typeface="Consolas"/>
              </a:rPr>
              <a:t>()); } </a:t>
            </a:r>
            <a:r>
              <a:rPr lang="en-US" dirty="0" smtClean="0">
                <a:solidFill>
                  <a:srgbClr val="000000"/>
                </a:solidFill>
                <a:latin typeface="Consolas"/>
              </a:rPr>
              <a:t>}</a:t>
            </a:r>
            <a:endParaRPr lang="en-US" dirty="0"/>
          </a:p>
        </p:txBody>
      </p:sp>
      <p:sp>
        <p:nvSpPr>
          <p:cNvPr id="16" name="TextBox 15"/>
          <p:cNvSpPr txBox="1"/>
          <p:nvPr/>
        </p:nvSpPr>
        <p:spPr>
          <a:xfrm>
            <a:off x="8893546" y="6549102"/>
            <a:ext cx="38868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800" kern="0" dirty="0" smtClean="0">
                <a:solidFill>
                  <a:schemeClr val="bg1">
                    <a:lumMod val="85000"/>
                  </a:schemeClr>
                </a:solidFill>
                <a:ea typeface="Arial Unicode MS" pitchFamily="34" charset="-128"/>
                <a:cs typeface="Arial Unicode MS" pitchFamily="34" charset="-128"/>
              </a:rPr>
              <a:t>2</a:t>
            </a:r>
          </a:p>
        </p:txBody>
      </p:sp>
      <p:sp>
        <p:nvSpPr>
          <p:cNvPr id="3" name="Oval Callout 2"/>
          <p:cNvSpPr/>
          <p:nvPr/>
        </p:nvSpPr>
        <p:spPr bwMode="gray">
          <a:xfrm>
            <a:off x="5226421" y="819148"/>
            <a:ext cx="3667125" cy="855613"/>
          </a:xfrm>
          <a:prstGeom prst="wedgeEllipseCallout">
            <a:avLst/>
          </a:prstGeom>
          <a:solidFill>
            <a:schemeClr val="bg1">
              <a:lumMod val="9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b="0" i="0" u="none" strike="noStrike" kern="0" cap="none" spc="0" normalizeH="0" baseline="0" noProof="0" dirty="0" smtClean="0">
                <a:ln>
                  <a:noFill/>
                </a:ln>
                <a:effectLst/>
                <a:uLnTx/>
                <a:uFillTx/>
                <a:ea typeface="Arial Unicode MS" pitchFamily="34" charset="-128"/>
                <a:cs typeface="Arial Unicode MS" pitchFamily="34" charset="-128"/>
              </a:rPr>
              <a:t>SELECT</a:t>
            </a:r>
            <a:r>
              <a:rPr kumimoji="0" lang="en-US" b="0" i="0" u="none" strike="noStrike" kern="0" cap="none" spc="0" normalizeH="0" noProof="0" dirty="0" smtClean="0">
                <a:ln>
                  <a:noFill/>
                </a:ln>
                <a:effectLst/>
                <a:uLnTx/>
                <a:uFillTx/>
                <a:ea typeface="Arial Unicode MS" pitchFamily="34" charset="-128"/>
                <a:cs typeface="Arial Unicode MS" pitchFamily="34" charset="-128"/>
              </a:rPr>
              <a:t> * FROM STUDENT WHERE FN=‘12345’;</a:t>
            </a: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291645141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left)">
                                      <p:cBhvr>
                                        <p:cTn id="2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9" grpId="0" animBg="1"/>
      <p:bldP spid="14" grpId="0" build="p"/>
      <p:bldP spid="15" grpId="0" animBg="1"/>
      <p:bldP spid="3"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JPA</a:t>
            </a:r>
            <a:br>
              <a:rPr lang="en-US" dirty="0"/>
            </a:br>
            <a:r>
              <a:rPr lang="bg-BG" sz="2000" b="0" dirty="0" smtClean="0"/>
              <a:t>Писане </a:t>
            </a:r>
            <a:r>
              <a:rPr lang="bg-BG" sz="2000" b="0" dirty="0" smtClean="0"/>
              <a:t>в базата с </a:t>
            </a:r>
            <a:r>
              <a:rPr lang="en-US" sz="2000" b="0" dirty="0" err="1" smtClean="0"/>
              <a:t>EntityManager</a:t>
            </a:r>
            <a:endParaRPr lang="en-US" sz="2000" b="0" dirty="0"/>
          </a:p>
        </p:txBody>
      </p:sp>
      <p:sp>
        <p:nvSpPr>
          <p:cNvPr id="14" name="Text Placeholder 3"/>
          <p:cNvSpPr txBox="1">
            <a:spLocks/>
          </p:cNvSpPr>
          <p:nvPr/>
        </p:nvSpPr>
        <p:spPr bwMode="gray">
          <a:xfrm>
            <a:off x="165666" y="1238935"/>
            <a:ext cx="8235384" cy="256490"/>
          </a:xfrm>
          <a:prstGeom prst="rect">
            <a:avLst/>
          </a:prstGeom>
        </p:spPr>
        <p:txBody>
          <a:bodyPr vert="horz" lIns="0" tIns="0" rIns="0" bIns="0" rtlCol="0">
            <a:noAutofit/>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bg-BG" sz="2000" dirty="0" smtClean="0"/>
              <a:t>Създаване на нов запис в базата.</a:t>
            </a:r>
          </a:p>
        </p:txBody>
      </p:sp>
      <p:sp>
        <p:nvSpPr>
          <p:cNvPr id="16" name="TextBox 15"/>
          <p:cNvSpPr txBox="1"/>
          <p:nvPr/>
        </p:nvSpPr>
        <p:spPr>
          <a:xfrm>
            <a:off x="8893546" y="6549102"/>
            <a:ext cx="194341"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kern="0" dirty="0" smtClean="0">
                <a:solidFill>
                  <a:schemeClr val="bg1">
                    <a:lumMod val="85000"/>
                  </a:schemeClr>
                </a:solidFill>
                <a:ea typeface="Arial Unicode MS" pitchFamily="34" charset="-128"/>
                <a:cs typeface="Arial Unicode MS" pitchFamily="34" charset="-128"/>
              </a:rPr>
              <a:t>4</a:t>
            </a:r>
            <a:endParaRPr lang="en-US" kern="0" dirty="0" smtClean="0">
              <a:solidFill>
                <a:schemeClr val="bg1">
                  <a:lumMod val="85000"/>
                </a:schemeClr>
              </a:solidFill>
              <a:ea typeface="Arial Unicode MS" pitchFamily="34" charset="-128"/>
              <a:cs typeface="Arial Unicode MS" pitchFamily="34" charset="-128"/>
            </a:endParaRPr>
          </a:p>
        </p:txBody>
      </p:sp>
      <p:sp>
        <p:nvSpPr>
          <p:cNvPr id="4" name="Rectangle 3"/>
          <p:cNvSpPr/>
          <p:nvPr/>
        </p:nvSpPr>
        <p:spPr>
          <a:xfrm>
            <a:off x="165666" y="1564065"/>
            <a:ext cx="8559234" cy="2031325"/>
          </a:xfrm>
          <a:prstGeom prst="rect">
            <a:avLst/>
          </a:prstGeom>
          <a:solidFill>
            <a:schemeClr val="bg1"/>
          </a:solidFill>
        </p:spPr>
        <p:style>
          <a:lnRef idx="2">
            <a:schemeClr val="accent1"/>
          </a:lnRef>
          <a:fillRef idx="1">
            <a:schemeClr val="lt1"/>
          </a:fillRef>
          <a:effectRef idx="0">
            <a:schemeClr val="accent1"/>
          </a:effectRef>
          <a:fontRef idx="minor">
            <a:schemeClr val="dk1"/>
          </a:fontRef>
        </p:style>
        <p:txBody>
          <a:bodyPr wrap="square">
            <a:spAutoFit/>
          </a:bodyPr>
          <a:lstStyle/>
          <a:p>
            <a:r>
              <a:rPr lang="en-US" dirty="0">
                <a:solidFill>
                  <a:srgbClr val="000000"/>
                </a:solidFill>
                <a:latin typeface="Consolas"/>
              </a:rPr>
              <a:t>Student </a:t>
            </a:r>
            <a:r>
              <a:rPr lang="en-US" dirty="0" err="1">
                <a:solidFill>
                  <a:srgbClr val="000000"/>
                </a:solidFill>
                <a:latin typeface="Consolas"/>
              </a:rPr>
              <a:t>newStudent</a:t>
            </a:r>
            <a:r>
              <a:rPr lang="en-US" dirty="0">
                <a:solidFill>
                  <a:srgbClr val="000000"/>
                </a:solidFill>
                <a:latin typeface="Consolas"/>
              </a:rPr>
              <a:t> = </a:t>
            </a:r>
            <a:r>
              <a:rPr lang="en-US" b="1" dirty="0">
                <a:solidFill>
                  <a:srgbClr val="7F0055"/>
                </a:solidFill>
                <a:latin typeface="Consolas"/>
              </a:rPr>
              <a:t>new</a:t>
            </a:r>
            <a:r>
              <a:rPr lang="en-US" b="1" dirty="0">
                <a:solidFill>
                  <a:srgbClr val="000000"/>
                </a:solidFill>
                <a:latin typeface="Consolas"/>
              </a:rPr>
              <a:t> </a:t>
            </a:r>
            <a:r>
              <a:rPr lang="en-US" dirty="0">
                <a:solidFill>
                  <a:srgbClr val="000000"/>
                </a:solidFill>
                <a:latin typeface="Consolas"/>
              </a:rPr>
              <a:t>Student</a:t>
            </a:r>
            <a:r>
              <a:rPr lang="en-US" dirty="0" smtClean="0">
                <a:solidFill>
                  <a:srgbClr val="000000"/>
                </a:solidFill>
                <a:latin typeface="Consolas"/>
              </a:rPr>
              <a:t>();</a:t>
            </a:r>
            <a:endParaRPr lang="bg-BG" dirty="0" smtClean="0">
              <a:solidFill>
                <a:srgbClr val="000000"/>
              </a:solidFill>
              <a:latin typeface="Consolas"/>
            </a:endParaRPr>
          </a:p>
          <a:p>
            <a:r>
              <a:rPr lang="en-US" dirty="0" err="1">
                <a:solidFill>
                  <a:srgbClr val="000000"/>
                </a:solidFill>
                <a:latin typeface="Consolas"/>
              </a:rPr>
              <a:t>em.persist</a:t>
            </a:r>
            <a:r>
              <a:rPr lang="en-US" dirty="0">
                <a:solidFill>
                  <a:srgbClr val="000000"/>
                </a:solidFill>
                <a:latin typeface="Consolas"/>
              </a:rPr>
              <a:t>(</a:t>
            </a:r>
            <a:r>
              <a:rPr lang="en-US" dirty="0" err="1">
                <a:solidFill>
                  <a:srgbClr val="000000"/>
                </a:solidFill>
                <a:latin typeface="Consolas"/>
              </a:rPr>
              <a:t>newStudent</a:t>
            </a:r>
            <a:r>
              <a:rPr lang="en-US" dirty="0" smtClean="0">
                <a:solidFill>
                  <a:srgbClr val="000000"/>
                </a:solidFill>
                <a:latin typeface="Consolas"/>
              </a:rPr>
              <a:t>); </a:t>
            </a:r>
            <a:endParaRPr lang="bg-BG" dirty="0" smtClean="0">
              <a:solidFill>
                <a:srgbClr val="000000"/>
              </a:solidFill>
              <a:latin typeface="Consolas"/>
            </a:endParaRPr>
          </a:p>
          <a:p>
            <a:r>
              <a:rPr lang="en-US" dirty="0" err="1" smtClean="0">
                <a:solidFill>
                  <a:srgbClr val="000000"/>
                </a:solidFill>
                <a:latin typeface="Consolas"/>
              </a:rPr>
              <a:t>newStudent.setFacultyNumber</a:t>
            </a:r>
            <a:r>
              <a:rPr lang="en-US" dirty="0" smtClean="0">
                <a:solidFill>
                  <a:srgbClr val="000000"/>
                </a:solidFill>
                <a:latin typeface="Consolas"/>
              </a:rPr>
              <a:t>(12345</a:t>
            </a:r>
            <a:r>
              <a:rPr lang="en-US" dirty="0">
                <a:solidFill>
                  <a:srgbClr val="000000"/>
                </a:solidFill>
                <a:latin typeface="Consolas"/>
              </a:rPr>
              <a:t>);</a:t>
            </a:r>
          </a:p>
          <a:p>
            <a:r>
              <a:rPr lang="en-US" dirty="0" smtClean="0">
                <a:solidFill>
                  <a:srgbClr val="000000"/>
                </a:solidFill>
                <a:latin typeface="Consolas"/>
              </a:rPr>
              <a:t>Department </a:t>
            </a:r>
            <a:r>
              <a:rPr lang="en-US" dirty="0" err="1">
                <a:solidFill>
                  <a:srgbClr val="000000"/>
                </a:solidFill>
                <a:latin typeface="Consolas"/>
              </a:rPr>
              <a:t>department</a:t>
            </a:r>
            <a:r>
              <a:rPr lang="en-US" dirty="0">
                <a:solidFill>
                  <a:srgbClr val="000000"/>
                </a:solidFill>
                <a:latin typeface="Consolas"/>
              </a:rPr>
              <a:t> = </a:t>
            </a:r>
            <a:r>
              <a:rPr lang="en-US" dirty="0" err="1">
                <a:solidFill>
                  <a:srgbClr val="000000"/>
                </a:solidFill>
                <a:latin typeface="Consolas"/>
              </a:rPr>
              <a:t>em.find</a:t>
            </a:r>
            <a:r>
              <a:rPr lang="en-US" dirty="0">
                <a:solidFill>
                  <a:srgbClr val="000000"/>
                </a:solidFill>
                <a:latin typeface="Consolas"/>
              </a:rPr>
              <a:t>(</a:t>
            </a:r>
            <a:r>
              <a:rPr lang="en-US" dirty="0" err="1">
                <a:solidFill>
                  <a:srgbClr val="000000"/>
                </a:solidFill>
                <a:latin typeface="Consolas"/>
              </a:rPr>
              <a:t>Department.</a:t>
            </a:r>
            <a:r>
              <a:rPr lang="en-US" b="1" dirty="0" err="1">
                <a:solidFill>
                  <a:srgbClr val="7F0055"/>
                </a:solidFill>
                <a:latin typeface="Consolas"/>
              </a:rPr>
              <a:t>class</a:t>
            </a:r>
            <a:r>
              <a:rPr lang="en-US" b="1" dirty="0">
                <a:solidFill>
                  <a:srgbClr val="000000"/>
                </a:solidFill>
                <a:latin typeface="Consolas"/>
              </a:rPr>
              <a:t>, </a:t>
            </a:r>
            <a:r>
              <a:rPr lang="en-US" i="1" dirty="0">
                <a:solidFill>
                  <a:srgbClr val="0000C0"/>
                </a:solidFill>
                <a:latin typeface="Consolas"/>
              </a:rPr>
              <a:t>KSU_ID</a:t>
            </a:r>
            <a:r>
              <a:rPr lang="en-US" b="1" i="1" dirty="0" smtClean="0">
                <a:solidFill>
                  <a:srgbClr val="000000"/>
                </a:solidFill>
                <a:latin typeface="Consolas"/>
              </a:rPr>
              <a:t>);</a:t>
            </a:r>
          </a:p>
          <a:p>
            <a:r>
              <a:rPr lang="en-US" dirty="0" err="1" smtClean="0">
                <a:solidFill>
                  <a:srgbClr val="000000"/>
                </a:solidFill>
                <a:latin typeface="Consolas"/>
              </a:rPr>
              <a:t>newStudent.setDepartment</a:t>
            </a:r>
            <a:r>
              <a:rPr lang="en-US" dirty="0" smtClean="0">
                <a:solidFill>
                  <a:srgbClr val="000000"/>
                </a:solidFill>
                <a:latin typeface="Consolas"/>
              </a:rPr>
              <a:t>(department);</a:t>
            </a:r>
          </a:p>
          <a:p>
            <a:r>
              <a:rPr lang="en-US" dirty="0" smtClean="0">
                <a:solidFill>
                  <a:srgbClr val="000000"/>
                </a:solidFill>
                <a:latin typeface="Consolas"/>
              </a:rPr>
              <a:t>…</a:t>
            </a:r>
          </a:p>
          <a:p>
            <a:r>
              <a:rPr lang="en-US" dirty="0" err="1" smtClean="0">
                <a:solidFill>
                  <a:srgbClr val="000000"/>
                </a:solidFill>
                <a:latin typeface="Consolas"/>
              </a:rPr>
              <a:t>em.flush</a:t>
            </a:r>
            <a:r>
              <a:rPr lang="en-US" dirty="0" smtClean="0">
                <a:solidFill>
                  <a:srgbClr val="000000"/>
                </a:solidFill>
                <a:latin typeface="Consolas"/>
              </a:rPr>
              <a:t>();</a:t>
            </a:r>
            <a:endParaRPr lang="bg-BG" dirty="0" smtClean="0">
              <a:solidFill>
                <a:srgbClr val="000000"/>
              </a:solidFill>
              <a:latin typeface="Consolas"/>
            </a:endParaRPr>
          </a:p>
        </p:txBody>
      </p:sp>
      <p:sp>
        <p:nvSpPr>
          <p:cNvPr id="8" name="Text Placeholder 3"/>
          <p:cNvSpPr txBox="1">
            <a:spLocks/>
          </p:cNvSpPr>
          <p:nvPr/>
        </p:nvSpPr>
        <p:spPr bwMode="gray">
          <a:xfrm>
            <a:off x="165665" y="3702734"/>
            <a:ext cx="8922221" cy="2367865"/>
          </a:xfrm>
          <a:prstGeom prst="rect">
            <a:avLst/>
          </a:prstGeom>
        </p:spPr>
        <p:txBody>
          <a:bodyPr vert="horz" lIns="0" tIns="0" rIns="0" bIns="0" rtlCol="0">
            <a:noAutofit/>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indent="-285750">
              <a:buFont typeface="Arial" pitchFamily="34" charset="0"/>
              <a:buChar char="•"/>
            </a:pPr>
            <a:r>
              <a:rPr lang="bg-BG" b="0" dirty="0" smtClean="0"/>
              <a:t>След извикването на метода </a:t>
            </a:r>
            <a:r>
              <a:rPr lang="en-US" b="0" dirty="0" smtClean="0"/>
              <a:t>persist</a:t>
            </a:r>
            <a:r>
              <a:rPr lang="bg-BG" b="0" dirty="0" smtClean="0"/>
              <a:t> – един обект става „управляван“(</a:t>
            </a:r>
            <a:r>
              <a:rPr lang="en-US" b="0" dirty="0" smtClean="0"/>
              <a:t>managed)</a:t>
            </a:r>
            <a:endParaRPr lang="bg-BG" b="0" dirty="0" smtClean="0"/>
          </a:p>
          <a:p>
            <a:pPr marL="285750" indent="-285750">
              <a:buFont typeface="Arial" pitchFamily="34" charset="0"/>
              <a:buChar char="•"/>
            </a:pPr>
            <a:r>
              <a:rPr lang="bg-BG" b="0" dirty="0"/>
              <a:t>Методът </a:t>
            </a:r>
            <a:r>
              <a:rPr lang="en-US" b="0" dirty="0"/>
              <a:t>flush </a:t>
            </a:r>
            <a:r>
              <a:rPr lang="bg-BG" b="0" dirty="0"/>
              <a:t>синхронизира кореспондиращият обект с базата</a:t>
            </a:r>
            <a:endParaRPr lang="bg-BG" b="0" dirty="0" smtClean="0"/>
          </a:p>
          <a:p>
            <a:pPr marL="285750" indent="-285750">
              <a:buFont typeface="Arial" pitchFamily="34" charset="0"/>
              <a:buChar char="•"/>
            </a:pPr>
            <a:r>
              <a:rPr lang="en-US" b="0" dirty="0" err="1" smtClean="0"/>
              <a:t>em.persit</a:t>
            </a:r>
            <a:r>
              <a:rPr lang="en-US" b="0" dirty="0" smtClean="0"/>
              <a:t>() – </a:t>
            </a:r>
            <a:r>
              <a:rPr lang="bg-BG" b="0" dirty="0" smtClean="0"/>
              <a:t>създаване на запис, </a:t>
            </a:r>
            <a:r>
              <a:rPr lang="en-US" b="0" dirty="0" err="1" smtClean="0"/>
              <a:t>em.merge</a:t>
            </a:r>
            <a:r>
              <a:rPr lang="bg-BG" b="0" dirty="0" smtClean="0"/>
              <a:t>()</a:t>
            </a:r>
            <a:r>
              <a:rPr lang="en-US" b="0" dirty="0" smtClean="0"/>
              <a:t> – </a:t>
            </a:r>
            <a:r>
              <a:rPr lang="bg-BG" b="0" dirty="0" smtClean="0"/>
              <a:t>създаване/актуализиране на запис.</a:t>
            </a:r>
            <a:r>
              <a:rPr lang="en-US" b="0" dirty="0" smtClean="0"/>
              <a:t> </a:t>
            </a:r>
            <a:endParaRPr lang="bg-BG" b="0" dirty="0" smtClean="0"/>
          </a:p>
          <a:p>
            <a:pPr marL="285750" indent="-285750">
              <a:buFont typeface="Arial" pitchFamily="34" charset="0"/>
              <a:buChar char="•"/>
            </a:pPr>
            <a:endParaRPr lang="en-US" b="0" dirty="0" smtClean="0"/>
          </a:p>
          <a:p>
            <a:pPr marL="285750" indent="-285750">
              <a:buFont typeface="Arial" pitchFamily="34" charset="0"/>
              <a:buChar char="•"/>
            </a:pPr>
            <a:endParaRPr lang="bg-BG" b="0" dirty="0" smtClean="0"/>
          </a:p>
          <a:p>
            <a:pPr marL="285750" indent="-285750">
              <a:buFont typeface="Arial" pitchFamily="34" charset="0"/>
              <a:buChar char="•"/>
            </a:pPr>
            <a:endParaRPr lang="bg-BG" b="0" dirty="0" smtClean="0"/>
          </a:p>
        </p:txBody>
      </p:sp>
    </p:spTree>
    <p:extLst>
      <p:ext uri="{BB962C8B-B14F-4D97-AF65-F5344CB8AC3E}">
        <p14:creationId xmlns:p14="http://schemas.microsoft.com/office/powerpoint/2010/main" val="286202181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left)">
                                      <p:cBhvr>
                                        <p:cTn id="10" dur="5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wipe(left)">
                                      <p:cBhvr>
                                        <p:cTn id="15" dur="500"/>
                                        <p:tgtEl>
                                          <p:spTgt spid="8">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8">
                                            <p:txEl>
                                              <p:pRg st="1" end="1"/>
                                            </p:txEl>
                                          </p:spTgt>
                                        </p:tgtEl>
                                        <p:attrNameLst>
                                          <p:attrName>style.visibility</p:attrName>
                                        </p:attrNameLst>
                                      </p:cBhvr>
                                      <p:to>
                                        <p:strVal val="visible"/>
                                      </p:to>
                                    </p:set>
                                    <p:animEffect transition="in" filter="wipe(left)">
                                      <p:cBhvr>
                                        <p:cTn id="20" dur="500"/>
                                        <p:tgtEl>
                                          <p:spTgt spid="8">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8">
                                            <p:txEl>
                                              <p:pRg st="2" end="2"/>
                                            </p:txEl>
                                          </p:spTgt>
                                        </p:tgtEl>
                                        <p:attrNameLst>
                                          <p:attrName>style.visibility</p:attrName>
                                        </p:attrNameLst>
                                      </p:cBhvr>
                                      <p:to>
                                        <p:strVal val="visible"/>
                                      </p:to>
                                    </p:set>
                                    <p:animEffect transition="in" filter="wipe(left)">
                                      <p:cBhvr>
                                        <p:cTn id="25"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4"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JPA</a:t>
            </a:r>
            <a:br>
              <a:rPr lang="en-US" dirty="0"/>
            </a:br>
            <a:r>
              <a:rPr lang="bg-BG" sz="2000" b="0" dirty="0" smtClean="0"/>
              <a:t>Жизнен </a:t>
            </a:r>
            <a:r>
              <a:rPr lang="bg-BG" sz="2000" b="0" dirty="0" smtClean="0"/>
              <a:t>цикъл на </a:t>
            </a:r>
            <a:r>
              <a:rPr lang="en-US" sz="2000" b="0" dirty="0" smtClean="0"/>
              <a:t>Entity</a:t>
            </a:r>
            <a:endParaRPr lang="en-US" sz="2000" b="0" dirty="0"/>
          </a:p>
        </p:txBody>
      </p:sp>
      <p:sp>
        <p:nvSpPr>
          <p:cNvPr id="4" name="TextBox 3"/>
          <p:cNvSpPr txBox="1"/>
          <p:nvPr/>
        </p:nvSpPr>
        <p:spPr>
          <a:xfrm>
            <a:off x="8893546" y="6549102"/>
            <a:ext cx="38868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lumMod val="85000"/>
                  </a:schemeClr>
                </a:solidFill>
                <a:ea typeface="Arial Unicode MS" pitchFamily="34" charset="-128"/>
                <a:cs typeface="Arial Unicode MS" pitchFamily="34" charset="-128"/>
              </a:rPr>
              <a:t>5</a:t>
            </a:r>
            <a:endParaRPr lang="en-US" sz="1800" kern="0" dirty="0" err="1" smtClean="0">
              <a:solidFill>
                <a:schemeClr val="bg1">
                  <a:lumMod val="85000"/>
                </a:schemeClr>
              </a:solidFill>
              <a:ea typeface="Arial Unicode MS" pitchFamily="34" charset="-128"/>
              <a:cs typeface="Arial Unicode MS" pitchFamily="34" charset="-128"/>
            </a:endParaRPr>
          </a:p>
        </p:txBody>
      </p:sp>
      <p:sp>
        <p:nvSpPr>
          <p:cNvPr id="6" name="Rounded Rectangle 5"/>
          <p:cNvSpPr/>
          <p:nvPr/>
        </p:nvSpPr>
        <p:spPr bwMode="gray">
          <a:xfrm>
            <a:off x="3683000" y="1308100"/>
            <a:ext cx="2171700" cy="901700"/>
          </a:xfrm>
          <a:prstGeom prst="roundRect">
            <a:avLst/>
          </a:prstGeom>
          <a:ln>
            <a:headEnd/>
            <a:tailEnd/>
          </a:ln>
        </p:spPr>
        <p:style>
          <a:lnRef idx="0">
            <a:schemeClr val="accent1"/>
          </a:lnRef>
          <a:fillRef idx="3">
            <a:schemeClr val="accent1"/>
          </a:fillRef>
          <a:effectRef idx="3">
            <a:schemeClr val="accent1"/>
          </a:effectRef>
          <a:fontRef idx="minor">
            <a:schemeClr val="lt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lang="en-US" b="1" kern="0" dirty="0" smtClean="0">
                <a:solidFill>
                  <a:schemeClr val="accent2">
                    <a:lumMod val="50000"/>
                  </a:schemeClr>
                </a:solidFill>
                <a:ea typeface="Arial Unicode MS" pitchFamily="34" charset="-128"/>
                <a:cs typeface="Arial Unicode MS" pitchFamily="34" charset="-128"/>
              </a:rPr>
              <a:t>New</a:t>
            </a:r>
          </a:p>
          <a:p>
            <a:pPr marR="0" algn="ctr" defTabSz="914400" eaLnBrk="1" fontAlgn="base" latinLnBrk="0" hangingPunct="1">
              <a:lnSpc>
                <a:spcPct val="100000"/>
              </a:lnSpc>
              <a:spcBef>
                <a:spcPct val="50000"/>
              </a:spcBef>
              <a:spcAft>
                <a:spcPct val="0"/>
              </a:spcAft>
              <a:buClr>
                <a:srgbClr val="F0AB00"/>
              </a:buClr>
              <a:buSzPct val="80000"/>
              <a:tabLst/>
            </a:pPr>
            <a:r>
              <a:rPr lang="en-US" b="1" kern="0" dirty="0" smtClean="0">
                <a:solidFill>
                  <a:schemeClr val="accent2">
                    <a:lumMod val="50000"/>
                  </a:schemeClr>
                </a:solidFill>
                <a:ea typeface="Arial Unicode MS" pitchFamily="34" charset="-128"/>
                <a:cs typeface="Arial Unicode MS" pitchFamily="34" charset="-128"/>
              </a:rPr>
              <a:t>(</a:t>
            </a:r>
            <a:r>
              <a:rPr lang="bg-BG" b="1" kern="0" dirty="0" smtClean="0">
                <a:solidFill>
                  <a:schemeClr val="accent2">
                    <a:lumMod val="50000"/>
                  </a:schemeClr>
                </a:solidFill>
                <a:ea typeface="Arial Unicode MS" pitchFamily="34" charset="-128"/>
                <a:cs typeface="Arial Unicode MS" pitchFamily="34" charset="-128"/>
              </a:rPr>
              <a:t>Нов</a:t>
            </a:r>
            <a:r>
              <a:rPr lang="en-US" b="1" kern="0" dirty="0" smtClean="0">
                <a:solidFill>
                  <a:schemeClr val="accent2">
                    <a:lumMod val="50000"/>
                  </a:schemeClr>
                </a:solidFill>
                <a:ea typeface="Arial Unicode MS" pitchFamily="34" charset="-128"/>
                <a:cs typeface="Arial Unicode MS" pitchFamily="34" charset="-128"/>
              </a:rPr>
              <a:t>)</a:t>
            </a:r>
            <a:endParaRPr kumimoji="0" lang="en-US" b="1" i="0" u="none" strike="noStrike" kern="0" cap="none" spc="0" normalizeH="0" baseline="0" noProof="0" dirty="0" smtClean="0">
              <a:ln>
                <a:noFill/>
              </a:ln>
              <a:solidFill>
                <a:schemeClr val="accent2">
                  <a:lumMod val="50000"/>
                </a:schemeClr>
              </a:solidFill>
              <a:effectLst/>
              <a:uLnTx/>
              <a:uFillTx/>
              <a:ea typeface="Arial Unicode MS" pitchFamily="34" charset="-128"/>
              <a:cs typeface="Arial Unicode MS" pitchFamily="34" charset="-128"/>
            </a:endParaRPr>
          </a:p>
        </p:txBody>
      </p:sp>
      <p:sp>
        <p:nvSpPr>
          <p:cNvPr id="7" name="Rounded Rectangle 6"/>
          <p:cNvSpPr/>
          <p:nvPr/>
        </p:nvSpPr>
        <p:spPr bwMode="gray">
          <a:xfrm>
            <a:off x="3683000" y="3060700"/>
            <a:ext cx="2171700" cy="901700"/>
          </a:xfrm>
          <a:prstGeom prst="roundRect">
            <a:avLst/>
          </a:prstGeom>
          <a:ln>
            <a:headEnd/>
            <a:tailEnd/>
          </a:ln>
        </p:spPr>
        <p:style>
          <a:lnRef idx="0">
            <a:schemeClr val="accent1"/>
          </a:lnRef>
          <a:fillRef idx="3">
            <a:schemeClr val="accent1"/>
          </a:fillRef>
          <a:effectRef idx="3">
            <a:schemeClr val="accent1"/>
          </a:effectRef>
          <a:fontRef idx="minor">
            <a:schemeClr val="lt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b="1" i="0" u="none" strike="noStrike" kern="0" cap="none" spc="0" normalizeH="0" baseline="0" noProof="0" dirty="0" smtClean="0">
                <a:ln>
                  <a:noFill/>
                </a:ln>
                <a:solidFill>
                  <a:schemeClr val="accent2">
                    <a:lumMod val="50000"/>
                  </a:schemeClr>
                </a:solidFill>
                <a:effectLst/>
                <a:uLnTx/>
                <a:uFillTx/>
                <a:ea typeface="Arial Unicode MS" pitchFamily="34" charset="-128"/>
                <a:cs typeface="Arial Unicode MS" pitchFamily="34" charset="-128"/>
              </a:rPr>
              <a:t>Managed</a:t>
            </a:r>
          </a:p>
          <a:p>
            <a:pPr marR="0" algn="ctr" defTabSz="914400" eaLnBrk="1" fontAlgn="base" latinLnBrk="0" hangingPunct="1">
              <a:lnSpc>
                <a:spcPct val="100000"/>
              </a:lnSpc>
              <a:spcBef>
                <a:spcPct val="50000"/>
              </a:spcBef>
              <a:spcAft>
                <a:spcPct val="0"/>
              </a:spcAft>
              <a:buClr>
                <a:srgbClr val="F0AB00"/>
              </a:buClr>
              <a:buSzPct val="80000"/>
              <a:tabLst/>
            </a:pPr>
            <a:r>
              <a:rPr lang="en-US" b="1" kern="0" dirty="0">
                <a:solidFill>
                  <a:schemeClr val="accent2">
                    <a:lumMod val="50000"/>
                  </a:schemeClr>
                </a:solidFill>
                <a:ea typeface="Arial Unicode MS" pitchFamily="34" charset="-128"/>
                <a:cs typeface="Arial Unicode MS" pitchFamily="34" charset="-128"/>
              </a:rPr>
              <a:t>(</a:t>
            </a:r>
            <a:r>
              <a:rPr kumimoji="0" lang="bg-BG" b="1" i="0" u="none" strike="noStrike" kern="0" cap="none" spc="0" normalizeH="0" baseline="0" noProof="0" dirty="0" smtClean="0">
                <a:ln>
                  <a:noFill/>
                </a:ln>
                <a:solidFill>
                  <a:schemeClr val="accent2">
                    <a:lumMod val="50000"/>
                  </a:schemeClr>
                </a:solidFill>
                <a:effectLst/>
                <a:uLnTx/>
                <a:uFillTx/>
                <a:ea typeface="Arial Unicode MS" pitchFamily="34" charset="-128"/>
                <a:cs typeface="Arial Unicode MS" pitchFamily="34" charset="-128"/>
              </a:rPr>
              <a:t>Управляван</a:t>
            </a:r>
            <a:r>
              <a:rPr kumimoji="0" lang="en-US" b="1" i="0" u="none" strike="noStrike" kern="0" cap="none" spc="0" normalizeH="0" baseline="0" noProof="0" dirty="0" smtClean="0">
                <a:ln>
                  <a:noFill/>
                </a:ln>
                <a:solidFill>
                  <a:schemeClr val="accent2">
                    <a:lumMod val="50000"/>
                  </a:schemeClr>
                </a:solidFill>
                <a:effectLst/>
                <a:uLnTx/>
                <a:uFillTx/>
                <a:ea typeface="Arial Unicode MS" pitchFamily="34" charset="-128"/>
                <a:cs typeface="Arial Unicode MS" pitchFamily="34" charset="-128"/>
              </a:rPr>
              <a:t>)</a:t>
            </a:r>
          </a:p>
        </p:txBody>
      </p:sp>
      <p:cxnSp>
        <p:nvCxnSpPr>
          <p:cNvPr id="9" name="Straight Arrow Connector 8"/>
          <p:cNvCxnSpPr>
            <a:stCxn id="6" idx="2"/>
            <a:endCxn id="7" idx="0"/>
          </p:cNvCxnSpPr>
          <p:nvPr/>
        </p:nvCxnSpPr>
        <p:spPr>
          <a:xfrm>
            <a:off x="4768850" y="2209800"/>
            <a:ext cx="0" cy="850900"/>
          </a:xfrm>
          <a:prstGeom prst="straightConnector1">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Rounded Rectangle 10"/>
          <p:cNvSpPr/>
          <p:nvPr/>
        </p:nvSpPr>
        <p:spPr bwMode="gray">
          <a:xfrm>
            <a:off x="101600" y="3060700"/>
            <a:ext cx="2171700" cy="901700"/>
          </a:xfrm>
          <a:prstGeom prst="roundRect">
            <a:avLst/>
          </a:prstGeom>
          <a:ln>
            <a:headEnd/>
            <a:tailEnd/>
          </a:ln>
        </p:spPr>
        <p:style>
          <a:lnRef idx="0">
            <a:schemeClr val="accent1"/>
          </a:lnRef>
          <a:fillRef idx="3">
            <a:schemeClr val="accent1"/>
          </a:fillRef>
          <a:effectRef idx="3">
            <a:schemeClr val="accent1"/>
          </a:effectRef>
          <a:fontRef idx="minor">
            <a:schemeClr val="lt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b="1" i="0" u="none" strike="noStrike" kern="0" cap="none" spc="0" normalizeH="0" baseline="0" noProof="0" dirty="0" smtClean="0">
                <a:ln>
                  <a:noFill/>
                </a:ln>
                <a:solidFill>
                  <a:schemeClr val="accent2">
                    <a:lumMod val="50000"/>
                  </a:schemeClr>
                </a:solidFill>
                <a:effectLst/>
                <a:uLnTx/>
                <a:uFillTx/>
                <a:ea typeface="Arial Unicode MS" pitchFamily="34" charset="-128"/>
                <a:cs typeface="Arial Unicode MS" pitchFamily="34" charset="-128"/>
              </a:rPr>
              <a:t>Detached</a:t>
            </a:r>
          </a:p>
          <a:p>
            <a:pPr marR="0" algn="ctr" defTabSz="914400" eaLnBrk="1" fontAlgn="base" latinLnBrk="0" hangingPunct="1">
              <a:lnSpc>
                <a:spcPct val="100000"/>
              </a:lnSpc>
              <a:spcBef>
                <a:spcPct val="50000"/>
              </a:spcBef>
              <a:spcAft>
                <a:spcPct val="0"/>
              </a:spcAft>
              <a:buClr>
                <a:srgbClr val="F0AB00"/>
              </a:buClr>
              <a:buSzPct val="80000"/>
              <a:tabLst/>
            </a:pPr>
            <a:r>
              <a:rPr kumimoji="0" lang="en-US" b="1" i="0" u="none" strike="noStrike" kern="0" cap="none" spc="0" normalizeH="0" baseline="0" noProof="0" dirty="0" smtClean="0">
                <a:ln>
                  <a:noFill/>
                </a:ln>
                <a:solidFill>
                  <a:schemeClr val="accent2">
                    <a:lumMod val="50000"/>
                  </a:schemeClr>
                </a:solidFill>
                <a:effectLst/>
                <a:uLnTx/>
                <a:uFillTx/>
                <a:ea typeface="Arial Unicode MS" pitchFamily="34" charset="-128"/>
                <a:cs typeface="Arial Unicode MS" pitchFamily="34" charset="-128"/>
              </a:rPr>
              <a:t>(</a:t>
            </a:r>
            <a:r>
              <a:rPr kumimoji="0" lang="bg-BG" b="1" i="0" u="none" strike="noStrike" kern="0" cap="none" spc="0" normalizeH="0" baseline="0" noProof="0" dirty="0" err="1" smtClean="0">
                <a:ln>
                  <a:noFill/>
                </a:ln>
                <a:solidFill>
                  <a:schemeClr val="accent2">
                    <a:lumMod val="50000"/>
                  </a:schemeClr>
                </a:solidFill>
                <a:effectLst/>
                <a:uLnTx/>
                <a:uFillTx/>
                <a:ea typeface="Arial Unicode MS" pitchFamily="34" charset="-128"/>
                <a:cs typeface="Arial Unicode MS" pitchFamily="34" charset="-128"/>
              </a:rPr>
              <a:t>Разкачен</a:t>
            </a:r>
            <a:r>
              <a:rPr lang="en-US" b="1" kern="0" dirty="0">
                <a:solidFill>
                  <a:schemeClr val="accent2">
                    <a:lumMod val="50000"/>
                  </a:schemeClr>
                </a:solidFill>
                <a:ea typeface="Arial Unicode MS" pitchFamily="34" charset="-128"/>
                <a:cs typeface="Arial Unicode MS" pitchFamily="34" charset="-128"/>
              </a:rPr>
              <a:t>)</a:t>
            </a:r>
            <a:endParaRPr kumimoji="0" lang="en-US" b="1" i="0" u="none" strike="noStrike" kern="0" cap="none" spc="0" normalizeH="0" baseline="0" noProof="0" dirty="0" smtClean="0">
              <a:ln>
                <a:noFill/>
              </a:ln>
              <a:solidFill>
                <a:schemeClr val="accent2">
                  <a:lumMod val="50000"/>
                </a:schemeClr>
              </a:solidFill>
              <a:effectLst/>
              <a:uLnTx/>
              <a:uFillTx/>
              <a:ea typeface="Arial Unicode MS" pitchFamily="34" charset="-128"/>
              <a:cs typeface="Arial Unicode MS" pitchFamily="34" charset="-128"/>
            </a:endParaRPr>
          </a:p>
        </p:txBody>
      </p:sp>
      <p:cxnSp>
        <p:nvCxnSpPr>
          <p:cNvPr id="15" name="Straight Arrow Connector 14"/>
          <p:cNvCxnSpPr/>
          <p:nvPr/>
        </p:nvCxnSpPr>
        <p:spPr>
          <a:xfrm flipH="1">
            <a:off x="2273300" y="3321050"/>
            <a:ext cx="1409700" cy="0"/>
          </a:xfrm>
          <a:prstGeom prst="straightConnector1">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2273300" y="3683000"/>
            <a:ext cx="1409700" cy="0"/>
          </a:xfrm>
          <a:prstGeom prst="straightConnector1">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Rounded Rectangle 19"/>
          <p:cNvSpPr/>
          <p:nvPr/>
        </p:nvSpPr>
        <p:spPr bwMode="gray">
          <a:xfrm>
            <a:off x="3683000" y="5245100"/>
            <a:ext cx="2171700" cy="901700"/>
          </a:xfrm>
          <a:prstGeom prst="roundRect">
            <a:avLst/>
          </a:prstGeom>
          <a:ln>
            <a:headEnd/>
            <a:tailEnd/>
          </a:ln>
        </p:spPr>
        <p:style>
          <a:lnRef idx="0">
            <a:schemeClr val="accent1"/>
          </a:lnRef>
          <a:fillRef idx="3">
            <a:schemeClr val="accent1"/>
          </a:fillRef>
          <a:effectRef idx="3">
            <a:schemeClr val="accent1"/>
          </a:effectRef>
          <a:fontRef idx="minor">
            <a:schemeClr val="lt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b="1" i="0" u="none" strike="noStrike" kern="0" cap="none" spc="0" normalizeH="0" baseline="0" noProof="0" dirty="0" smtClean="0">
                <a:ln>
                  <a:noFill/>
                </a:ln>
                <a:solidFill>
                  <a:schemeClr val="accent2">
                    <a:lumMod val="50000"/>
                  </a:schemeClr>
                </a:solidFill>
                <a:effectLst/>
                <a:uLnTx/>
                <a:uFillTx/>
                <a:ea typeface="Arial Unicode MS" pitchFamily="34" charset="-128"/>
                <a:cs typeface="Arial Unicode MS" pitchFamily="34" charset="-128"/>
              </a:rPr>
              <a:t>Removed</a:t>
            </a:r>
          </a:p>
          <a:p>
            <a:pPr marR="0" algn="ctr" defTabSz="914400" eaLnBrk="1" fontAlgn="base" latinLnBrk="0" hangingPunct="1">
              <a:lnSpc>
                <a:spcPct val="100000"/>
              </a:lnSpc>
              <a:spcBef>
                <a:spcPct val="50000"/>
              </a:spcBef>
              <a:spcAft>
                <a:spcPct val="0"/>
              </a:spcAft>
              <a:buClr>
                <a:srgbClr val="F0AB00"/>
              </a:buClr>
              <a:buSzPct val="80000"/>
              <a:tabLst/>
            </a:pPr>
            <a:r>
              <a:rPr lang="en-US" b="1" kern="0" dirty="0">
                <a:solidFill>
                  <a:schemeClr val="accent2">
                    <a:lumMod val="50000"/>
                  </a:schemeClr>
                </a:solidFill>
                <a:ea typeface="Arial Unicode MS" pitchFamily="34" charset="-128"/>
                <a:cs typeface="Arial Unicode MS" pitchFamily="34" charset="-128"/>
              </a:rPr>
              <a:t>(</a:t>
            </a:r>
            <a:r>
              <a:rPr kumimoji="0" lang="bg-BG" b="1" i="0" u="none" strike="noStrike" kern="0" cap="none" spc="0" normalizeH="0" baseline="0" noProof="0" dirty="0" smtClean="0">
                <a:ln>
                  <a:noFill/>
                </a:ln>
                <a:solidFill>
                  <a:schemeClr val="accent2">
                    <a:lumMod val="50000"/>
                  </a:schemeClr>
                </a:solidFill>
                <a:effectLst/>
                <a:uLnTx/>
                <a:uFillTx/>
                <a:ea typeface="Arial Unicode MS" pitchFamily="34" charset="-128"/>
                <a:cs typeface="Arial Unicode MS" pitchFamily="34" charset="-128"/>
              </a:rPr>
              <a:t>Премахнат</a:t>
            </a:r>
            <a:r>
              <a:rPr kumimoji="0" lang="en-US" b="1" i="0" u="none" strike="noStrike" kern="0" cap="none" spc="0" normalizeH="0" baseline="0" noProof="0" dirty="0" smtClean="0">
                <a:ln>
                  <a:noFill/>
                </a:ln>
                <a:solidFill>
                  <a:schemeClr val="accent2">
                    <a:lumMod val="50000"/>
                  </a:schemeClr>
                </a:solidFill>
                <a:effectLst/>
                <a:uLnTx/>
                <a:uFillTx/>
                <a:ea typeface="Arial Unicode MS" pitchFamily="34" charset="-128"/>
                <a:cs typeface="Arial Unicode MS" pitchFamily="34" charset="-128"/>
              </a:rPr>
              <a:t>)</a:t>
            </a:r>
          </a:p>
        </p:txBody>
      </p:sp>
      <p:cxnSp>
        <p:nvCxnSpPr>
          <p:cNvPr id="26" name="Straight Arrow Connector 25"/>
          <p:cNvCxnSpPr>
            <a:stCxn id="7" idx="2"/>
            <a:endCxn id="20" idx="0"/>
          </p:cNvCxnSpPr>
          <p:nvPr/>
        </p:nvCxnSpPr>
        <p:spPr>
          <a:xfrm>
            <a:off x="4768850" y="3962400"/>
            <a:ext cx="0" cy="1282700"/>
          </a:xfrm>
          <a:prstGeom prst="straightConnector1">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4" name="Picture 2" descr="http://cdn1.iconfinder.com/data/icons/imod/512/Hardware/iDatabase.png"/>
          <p:cNvPicPr>
            <a:picLocks noChangeAspect="1" noChangeArrowheads="1"/>
          </p:cNvPicPr>
          <p:nvPr/>
        </p:nvPicPr>
        <p:blipFill>
          <a:blip r:embed="rId3" cstate="print">
            <a:extLst>
              <a:ext uri="{BEBA8EAE-BF5A-486C-A8C5-ECC9F3942E4B}">
                <a14:imgProps xmlns:a14="http://schemas.microsoft.com/office/drawing/2010/main">
                  <a14:imgLayer r:embed="rId4">
                    <a14:imgEffect>
                      <a14:sharpenSoften amount="-50000"/>
                    </a14:imgEffect>
                    <a14:imgEffect>
                      <a14:brightnessContrast bright="-40000" contrast="-20000"/>
                    </a14:imgEffect>
                  </a14:imgLayer>
                </a14:imgProps>
              </a:ext>
              <a:ext uri="{28A0092B-C50C-407E-A947-70E740481C1C}">
                <a14:useLocalDpi xmlns:a14="http://schemas.microsoft.com/office/drawing/2010/main" val="0"/>
              </a:ext>
            </a:extLst>
          </a:blip>
          <a:srcRect/>
          <a:stretch>
            <a:fillRect/>
          </a:stretch>
        </p:blipFill>
        <p:spPr bwMode="auto">
          <a:xfrm>
            <a:off x="7435173" y="2581672"/>
            <a:ext cx="1681955" cy="1681956"/>
          </a:xfrm>
          <a:prstGeom prst="rect">
            <a:avLst/>
          </a:prstGeom>
          <a:noFill/>
          <a:extLst>
            <a:ext uri="{909E8E84-426E-40DD-AFC4-6F175D3DCCD1}">
              <a14:hiddenFill xmlns:a14="http://schemas.microsoft.com/office/drawing/2010/main">
                <a:solidFill>
                  <a:srgbClr val="FFFFFF"/>
                </a:solidFill>
              </a14:hiddenFill>
            </a:ext>
          </a:extLst>
        </p:spPr>
      </p:pic>
      <p:cxnSp>
        <p:nvCxnSpPr>
          <p:cNvPr id="21" name="Straight Arrow Connector 20"/>
          <p:cNvCxnSpPr/>
          <p:nvPr/>
        </p:nvCxnSpPr>
        <p:spPr>
          <a:xfrm rot="10800000">
            <a:off x="5930900" y="3321050"/>
            <a:ext cx="1504273" cy="0"/>
          </a:xfrm>
          <a:prstGeom prst="straightConnector1">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rot="10800000" flipH="1">
            <a:off x="5930899" y="3683000"/>
            <a:ext cx="1504273" cy="0"/>
          </a:xfrm>
          <a:prstGeom prst="straightConnector1">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20" idx="3"/>
            <a:endCxn id="14" idx="2"/>
          </p:cNvCxnSpPr>
          <p:nvPr/>
        </p:nvCxnSpPr>
        <p:spPr>
          <a:xfrm flipV="1">
            <a:off x="5854700" y="4263628"/>
            <a:ext cx="2421451" cy="1432322"/>
          </a:xfrm>
          <a:prstGeom prst="straightConnector1">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4953000" y="2289000"/>
            <a:ext cx="1358900" cy="615553"/>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600" kern="0" dirty="0" smtClean="0">
                <a:ea typeface="Arial Unicode MS" pitchFamily="34" charset="-128"/>
                <a:cs typeface="Arial Unicode MS" pitchFamily="34" charset="-128"/>
              </a:rPr>
              <a:t>persist()</a:t>
            </a:r>
          </a:p>
          <a:p>
            <a:pPr fontAlgn="base">
              <a:spcBef>
                <a:spcPct val="50000"/>
              </a:spcBef>
              <a:spcAft>
                <a:spcPct val="0"/>
              </a:spcAft>
              <a:buClr>
                <a:srgbClr val="F0AB00"/>
              </a:buClr>
              <a:buSzPct val="80000"/>
            </a:pPr>
            <a:r>
              <a:rPr lang="en-US" sz="1600" kern="0" dirty="0" smtClean="0">
                <a:ea typeface="Arial Unicode MS" pitchFamily="34" charset="-128"/>
                <a:cs typeface="Arial Unicode MS" pitchFamily="34" charset="-128"/>
              </a:rPr>
              <a:t>merge()</a:t>
            </a:r>
          </a:p>
        </p:txBody>
      </p:sp>
      <p:sp>
        <p:nvSpPr>
          <p:cNvPr id="22" name="TextBox 21"/>
          <p:cNvSpPr txBox="1"/>
          <p:nvPr/>
        </p:nvSpPr>
        <p:spPr>
          <a:xfrm>
            <a:off x="2393950" y="2635250"/>
            <a:ext cx="1498600" cy="615553"/>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600" kern="0" dirty="0" smtClean="0">
                <a:ea typeface="Arial Unicode MS" pitchFamily="34" charset="-128"/>
                <a:cs typeface="Arial Unicode MS" pitchFamily="34" charset="-128"/>
              </a:rPr>
              <a:t>clear()</a:t>
            </a:r>
          </a:p>
          <a:p>
            <a:pPr fontAlgn="base">
              <a:spcBef>
                <a:spcPct val="50000"/>
              </a:spcBef>
              <a:spcAft>
                <a:spcPct val="0"/>
              </a:spcAft>
              <a:buClr>
                <a:srgbClr val="F0AB00"/>
              </a:buClr>
              <a:buSzPct val="80000"/>
            </a:pPr>
            <a:r>
              <a:rPr lang="en-US" sz="1600" kern="0" dirty="0" smtClean="0">
                <a:ea typeface="Arial Unicode MS" pitchFamily="34" charset="-128"/>
                <a:cs typeface="Arial Unicode MS" pitchFamily="34" charset="-128"/>
              </a:rPr>
              <a:t>detach()</a:t>
            </a:r>
          </a:p>
        </p:txBody>
      </p:sp>
      <p:sp>
        <p:nvSpPr>
          <p:cNvPr id="25" name="TextBox 24"/>
          <p:cNvSpPr txBox="1"/>
          <p:nvPr/>
        </p:nvSpPr>
        <p:spPr>
          <a:xfrm>
            <a:off x="2393950" y="3716179"/>
            <a:ext cx="1498600" cy="246221"/>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600" kern="0" dirty="0" smtClean="0">
                <a:ea typeface="Arial Unicode MS" pitchFamily="34" charset="-128"/>
                <a:cs typeface="Arial Unicode MS" pitchFamily="34" charset="-128"/>
              </a:rPr>
              <a:t>merge()</a:t>
            </a:r>
          </a:p>
        </p:txBody>
      </p:sp>
      <p:sp>
        <p:nvSpPr>
          <p:cNvPr id="28" name="TextBox 27"/>
          <p:cNvSpPr txBox="1"/>
          <p:nvPr/>
        </p:nvSpPr>
        <p:spPr>
          <a:xfrm>
            <a:off x="3778250" y="4598828"/>
            <a:ext cx="1498600" cy="246221"/>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600" kern="0" dirty="0" smtClean="0">
                <a:ea typeface="Arial Unicode MS" pitchFamily="34" charset="-128"/>
                <a:cs typeface="Arial Unicode MS" pitchFamily="34" charset="-128"/>
              </a:rPr>
              <a:t>remove()</a:t>
            </a:r>
          </a:p>
        </p:txBody>
      </p:sp>
      <p:sp>
        <p:nvSpPr>
          <p:cNvPr id="29" name="TextBox 28"/>
          <p:cNvSpPr txBox="1"/>
          <p:nvPr/>
        </p:nvSpPr>
        <p:spPr>
          <a:xfrm>
            <a:off x="6777551" y="5233828"/>
            <a:ext cx="1498600" cy="246221"/>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600" kern="0" dirty="0">
                <a:ea typeface="Arial Unicode MS" pitchFamily="34" charset="-128"/>
                <a:cs typeface="Arial Unicode MS" pitchFamily="34" charset="-128"/>
              </a:rPr>
              <a:t>f</a:t>
            </a:r>
            <a:r>
              <a:rPr lang="en-US" sz="1600" kern="0" dirty="0" smtClean="0">
                <a:ea typeface="Arial Unicode MS" pitchFamily="34" charset="-128"/>
                <a:cs typeface="Arial Unicode MS" pitchFamily="34" charset="-128"/>
              </a:rPr>
              <a:t>lush()</a:t>
            </a:r>
          </a:p>
        </p:txBody>
      </p:sp>
      <p:sp>
        <p:nvSpPr>
          <p:cNvPr id="30" name="TextBox 29"/>
          <p:cNvSpPr txBox="1"/>
          <p:nvPr/>
        </p:nvSpPr>
        <p:spPr>
          <a:xfrm>
            <a:off x="6447351" y="3817778"/>
            <a:ext cx="660400" cy="246221"/>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600" kern="0" dirty="0">
                <a:ea typeface="Arial Unicode MS" pitchFamily="34" charset="-128"/>
                <a:cs typeface="Arial Unicode MS" pitchFamily="34" charset="-128"/>
              </a:rPr>
              <a:t>f</a:t>
            </a:r>
            <a:r>
              <a:rPr lang="en-US" sz="1600" kern="0" dirty="0" smtClean="0">
                <a:ea typeface="Arial Unicode MS" pitchFamily="34" charset="-128"/>
                <a:cs typeface="Arial Unicode MS" pitchFamily="34" charset="-128"/>
              </a:rPr>
              <a:t>lush()</a:t>
            </a:r>
          </a:p>
        </p:txBody>
      </p:sp>
      <p:sp>
        <p:nvSpPr>
          <p:cNvPr id="31" name="TextBox 30"/>
          <p:cNvSpPr txBox="1"/>
          <p:nvPr/>
        </p:nvSpPr>
        <p:spPr>
          <a:xfrm>
            <a:off x="5930899" y="2635249"/>
            <a:ext cx="2468073" cy="615553"/>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600" kern="0" dirty="0" smtClean="0">
                <a:ea typeface="Arial Unicode MS" pitchFamily="34" charset="-128"/>
                <a:cs typeface="Arial Unicode MS" pitchFamily="34" charset="-128"/>
              </a:rPr>
              <a:t>find()</a:t>
            </a:r>
          </a:p>
          <a:p>
            <a:pPr fontAlgn="base">
              <a:spcBef>
                <a:spcPct val="50000"/>
              </a:spcBef>
              <a:spcAft>
                <a:spcPct val="0"/>
              </a:spcAft>
              <a:buClr>
                <a:srgbClr val="F0AB00"/>
              </a:buClr>
              <a:buSzPct val="80000"/>
            </a:pPr>
            <a:r>
              <a:rPr lang="en-US" sz="1600" kern="0" dirty="0" err="1" smtClean="0">
                <a:ea typeface="Arial Unicode MS" pitchFamily="34" charset="-128"/>
                <a:cs typeface="Arial Unicode MS" pitchFamily="34" charset="-128"/>
              </a:rPr>
              <a:t>q.getResultList</a:t>
            </a:r>
            <a:r>
              <a:rPr lang="en-US" sz="1600" kern="0" dirty="0" smtClean="0">
                <a:ea typeface="Arial Unicode MS" pitchFamily="34" charset="-128"/>
                <a:cs typeface="Arial Unicode MS" pitchFamily="34" charset="-128"/>
              </a:rPr>
              <a:t>()</a:t>
            </a:r>
          </a:p>
        </p:txBody>
      </p:sp>
    </p:spTree>
    <p:extLst>
      <p:ext uri="{BB962C8B-B14F-4D97-AF65-F5344CB8AC3E}">
        <p14:creationId xmlns:p14="http://schemas.microsoft.com/office/powerpoint/2010/main" val="345586055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randombar(horizontal)">
                                      <p:cBhvr>
                                        <p:cTn id="15" dur="500"/>
                                        <p:tgtEl>
                                          <p:spTgt spid="3"/>
                                        </p:tgtEl>
                                      </p:cBhvr>
                                    </p:animEffect>
                                  </p:childTnLst>
                                </p:cTn>
                              </p:par>
                              <p:par>
                                <p:cTn id="16" presetID="14" presetClass="entr" presetSubtype="10"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randombar(horizontal)">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randombar(horizontal)">
                                      <p:cBhvr>
                                        <p:cTn id="23" dur="500"/>
                                        <p:tgtEl>
                                          <p:spTgt spid="11"/>
                                        </p:tgtEl>
                                      </p:cBhvr>
                                    </p:animEffect>
                                  </p:childTnLst>
                                </p:cTn>
                              </p:par>
                              <p:par>
                                <p:cTn id="24" presetID="14" presetClass="entr" presetSubtype="10" fill="hold"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randombar(horizontal)">
                                      <p:cBhvr>
                                        <p:cTn id="26" dur="500"/>
                                        <p:tgtEl>
                                          <p:spTgt spid="15"/>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randombar(horizontal)">
                                      <p:cBhvr>
                                        <p:cTn id="29" dur="500"/>
                                        <p:tgtEl>
                                          <p:spTgt spid="22"/>
                                        </p:tgtEl>
                                      </p:cBhvr>
                                    </p:animEffect>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nodeType="click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randombar(horizontal)">
                                      <p:cBhvr>
                                        <p:cTn id="34" dur="500"/>
                                        <p:tgtEl>
                                          <p:spTgt spid="18"/>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randombar(horizontal)">
                                      <p:cBhvr>
                                        <p:cTn id="37" dur="500"/>
                                        <p:tgtEl>
                                          <p:spTgt spid="25"/>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randombar(horizontal)">
                                      <p:cBhvr>
                                        <p:cTn id="42" dur="500"/>
                                        <p:tgtEl>
                                          <p:spTgt spid="20"/>
                                        </p:tgtEl>
                                      </p:cBhvr>
                                    </p:animEffect>
                                  </p:childTnLst>
                                </p:cTn>
                              </p:par>
                              <p:par>
                                <p:cTn id="43" presetID="14" presetClass="entr" presetSubtype="10" fill="hold" nodeType="with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randombar(horizontal)">
                                      <p:cBhvr>
                                        <p:cTn id="45" dur="500"/>
                                        <p:tgtEl>
                                          <p:spTgt spid="26"/>
                                        </p:tgtEl>
                                      </p:cBhvr>
                                    </p:animEffect>
                                  </p:childTnLst>
                                </p:cTn>
                              </p:par>
                              <p:par>
                                <p:cTn id="46" presetID="14" presetClass="entr" presetSubtype="10" fill="hold" grpId="0" nodeType="with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randombar(horizontal)">
                                      <p:cBhvr>
                                        <p:cTn id="48" dur="500"/>
                                        <p:tgtEl>
                                          <p:spTgt spid="28"/>
                                        </p:tgtEl>
                                      </p:cBhvr>
                                    </p:animEffect>
                                  </p:childTnLst>
                                </p:cTn>
                              </p:par>
                            </p:childTnLst>
                          </p:cTn>
                        </p:par>
                      </p:childTnLst>
                    </p:cTn>
                  </p:par>
                  <p:par>
                    <p:cTn id="49" fill="hold">
                      <p:stCondLst>
                        <p:cond delay="indefinite"/>
                      </p:stCondLst>
                      <p:childTnLst>
                        <p:par>
                          <p:cTn id="50" fill="hold">
                            <p:stCondLst>
                              <p:cond delay="0"/>
                            </p:stCondLst>
                            <p:childTnLst>
                              <p:par>
                                <p:cTn id="51" presetID="14" presetClass="entr" presetSubtype="10" fill="hold" nodeType="click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randombar(horizontal)">
                                      <p:cBhvr>
                                        <p:cTn id="53" dur="500"/>
                                        <p:tgtEl>
                                          <p:spTgt spid="14"/>
                                        </p:tgtEl>
                                      </p:cBhvr>
                                    </p:animEffect>
                                  </p:childTnLst>
                                </p:cTn>
                              </p:par>
                              <p:par>
                                <p:cTn id="54" presetID="14" presetClass="entr" presetSubtype="10" fill="hold"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randombar(horizontal)">
                                      <p:cBhvr>
                                        <p:cTn id="56" dur="500"/>
                                        <p:tgtEl>
                                          <p:spTgt spid="21"/>
                                        </p:tgtEl>
                                      </p:cBhvr>
                                    </p:animEffect>
                                  </p:childTnLst>
                                </p:cTn>
                              </p:par>
                              <p:par>
                                <p:cTn id="57" presetID="14" presetClass="entr" presetSubtype="10" fill="hold" nodeType="with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randombar(horizontal)">
                                      <p:cBhvr>
                                        <p:cTn id="59" dur="500"/>
                                        <p:tgtEl>
                                          <p:spTgt spid="24"/>
                                        </p:tgtEl>
                                      </p:cBhvr>
                                    </p:animEffect>
                                  </p:childTnLst>
                                </p:cTn>
                              </p:par>
                              <p:par>
                                <p:cTn id="60" presetID="14" presetClass="entr" presetSubtype="10" fill="hold"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randombar(horizontal)">
                                      <p:cBhvr>
                                        <p:cTn id="62" dur="500"/>
                                        <p:tgtEl>
                                          <p:spTgt spid="27"/>
                                        </p:tgtEl>
                                      </p:cBhvr>
                                    </p:animEffect>
                                  </p:childTnLst>
                                </p:cTn>
                              </p:par>
                              <p:par>
                                <p:cTn id="63" presetID="14" presetClass="entr" presetSubtype="10" fill="hold" grpId="0" nodeType="with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randombar(horizontal)">
                                      <p:cBhvr>
                                        <p:cTn id="65" dur="500"/>
                                        <p:tgtEl>
                                          <p:spTgt spid="29"/>
                                        </p:tgtEl>
                                      </p:cBhvr>
                                    </p:animEffect>
                                  </p:childTnLst>
                                </p:cTn>
                              </p:par>
                              <p:par>
                                <p:cTn id="66" presetID="14" presetClass="entr" presetSubtype="10" fill="hold" grpId="0" nodeType="withEffect">
                                  <p:stCondLst>
                                    <p:cond delay="0"/>
                                  </p:stCondLst>
                                  <p:childTnLst>
                                    <p:set>
                                      <p:cBhvr>
                                        <p:cTn id="67" dur="1" fill="hold">
                                          <p:stCondLst>
                                            <p:cond delay="0"/>
                                          </p:stCondLst>
                                        </p:cTn>
                                        <p:tgtEl>
                                          <p:spTgt spid="30"/>
                                        </p:tgtEl>
                                        <p:attrNameLst>
                                          <p:attrName>style.visibility</p:attrName>
                                        </p:attrNameLst>
                                      </p:cBhvr>
                                      <p:to>
                                        <p:strVal val="visible"/>
                                      </p:to>
                                    </p:set>
                                    <p:animEffect transition="in" filter="randombar(horizontal)">
                                      <p:cBhvr>
                                        <p:cTn id="68" dur="500"/>
                                        <p:tgtEl>
                                          <p:spTgt spid="30"/>
                                        </p:tgtEl>
                                      </p:cBhvr>
                                    </p:animEffect>
                                  </p:childTnLst>
                                </p:cTn>
                              </p:par>
                              <p:par>
                                <p:cTn id="69" presetID="14" presetClass="entr" presetSubtype="10" fill="hold" grpId="0" nodeType="withEffect">
                                  <p:stCondLst>
                                    <p:cond delay="0"/>
                                  </p:stCondLst>
                                  <p:childTnLst>
                                    <p:set>
                                      <p:cBhvr>
                                        <p:cTn id="70" dur="1" fill="hold">
                                          <p:stCondLst>
                                            <p:cond delay="0"/>
                                          </p:stCondLst>
                                        </p:cTn>
                                        <p:tgtEl>
                                          <p:spTgt spid="31"/>
                                        </p:tgtEl>
                                        <p:attrNameLst>
                                          <p:attrName>style.visibility</p:attrName>
                                        </p:attrNameLst>
                                      </p:cBhvr>
                                      <p:to>
                                        <p:strVal val="visible"/>
                                      </p:to>
                                    </p:set>
                                    <p:animEffect transition="in" filter="randombar(horizontal)">
                                      <p:cBhvr>
                                        <p:cTn id="7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1" grpId="0" animBg="1"/>
      <p:bldP spid="20" grpId="0" animBg="1"/>
      <p:bldP spid="3" grpId="0"/>
      <p:bldP spid="22" grpId="0"/>
      <p:bldP spid="25" grpId="0"/>
      <p:bldP spid="28" grpId="0"/>
      <p:bldP spid="29" grpId="0"/>
      <p:bldP spid="30" grpId="0"/>
      <p:bldP spid="31"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JPA</a:t>
            </a:r>
            <a:br>
              <a:rPr lang="en-US" dirty="0"/>
            </a:br>
            <a:r>
              <a:rPr lang="bg-BG" sz="2000" b="0" dirty="0" smtClean="0"/>
              <a:t>Жизнен </a:t>
            </a:r>
            <a:r>
              <a:rPr lang="bg-BG" sz="2000" b="0" dirty="0" smtClean="0"/>
              <a:t>цикъл на </a:t>
            </a:r>
            <a:r>
              <a:rPr lang="en-US" sz="2000" b="0" dirty="0" smtClean="0"/>
              <a:t>Entity </a:t>
            </a:r>
            <a:r>
              <a:rPr lang="bg-BG" sz="2000" b="0" dirty="0" smtClean="0"/>
              <a:t>- </a:t>
            </a:r>
            <a:r>
              <a:rPr lang="bg-BG" sz="2000" b="0" dirty="0" smtClean="0"/>
              <a:t>примери</a:t>
            </a:r>
            <a:endParaRPr lang="en-US" b="0" dirty="0"/>
          </a:p>
        </p:txBody>
      </p:sp>
      <p:sp>
        <p:nvSpPr>
          <p:cNvPr id="4" name="TextBox 3"/>
          <p:cNvSpPr txBox="1"/>
          <p:nvPr/>
        </p:nvSpPr>
        <p:spPr>
          <a:xfrm>
            <a:off x="8893546" y="6549102"/>
            <a:ext cx="38868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lumMod val="85000"/>
                  </a:schemeClr>
                </a:solidFill>
                <a:ea typeface="Arial Unicode MS" pitchFamily="34" charset="-128"/>
                <a:cs typeface="Arial Unicode MS" pitchFamily="34" charset="-128"/>
              </a:rPr>
              <a:t>2</a:t>
            </a:r>
            <a:endParaRPr lang="en-US" sz="1800" kern="0" dirty="0" err="1" smtClean="0">
              <a:solidFill>
                <a:schemeClr val="bg1">
                  <a:lumMod val="85000"/>
                </a:schemeClr>
              </a:solidFill>
              <a:ea typeface="Arial Unicode MS" pitchFamily="34" charset="-128"/>
              <a:cs typeface="Arial Unicode MS" pitchFamily="34" charset="-128"/>
            </a:endParaRPr>
          </a:p>
        </p:txBody>
      </p:sp>
      <p:sp>
        <p:nvSpPr>
          <p:cNvPr id="23" name="Rectangle 22"/>
          <p:cNvSpPr/>
          <p:nvPr/>
        </p:nvSpPr>
        <p:spPr>
          <a:xfrm>
            <a:off x="165666" y="1564065"/>
            <a:ext cx="8559234" cy="4401205"/>
          </a:xfrm>
          <a:prstGeom prst="rect">
            <a:avLst/>
          </a:prstGeom>
          <a:solidFill>
            <a:schemeClr val="bg1"/>
          </a:solidFill>
        </p:spPr>
        <p:style>
          <a:lnRef idx="2">
            <a:schemeClr val="accent1"/>
          </a:lnRef>
          <a:fillRef idx="1">
            <a:schemeClr val="lt1"/>
          </a:fillRef>
          <a:effectRef idx="0">
            <a:schemeClr val="accent1"/>
          </a:effectRef>
          <a:fontRef idx="minor">
            <a:schemeClr val="dk1"/>
          </a:fontRef>
        </p:style>
        <p:txBody>
          <a:bodyPr wrap="square">
            <a:spAutoFit/>
          </a:bodyPr>
          <a:lstStyle/>
          <a:p>
            <a:r>
              <a:rPr lang="en-US" sz="2000" dirty="0">
                <a:solidFill>
                  <a:srgbClr val="000000"/>
                </a:solidFill>
                <a:latin typeface="Consolas"/>
              </a:rPr>
              <a:t>Student </a:t>
            </a:r>
            <a:r>
              <a:rPr lang="en-US" sz="2000" dirty="0" err="1">
                <a:solidFill>
                  <a:srgbClr val="000000"/>
                </a:solidFill>
                <a:latin typeface="Consolas"/>
              </a:rPr>
              <a:t>newStudent</a:t>
            </a:r>
            <a:r>
              <a:rPr lang="en-US" sz="2000" dirty="0">
                <a:solidFill>
                  <a:srgbClr val="000000"/>
                </a:solidFill>
                <a:latin typeface="Consolas"/>
              </a:rPr>
              <a:t> = </a:t>
            </a:r>
            <a:r>
              <a:rPr lang="en-US" sz="2000" b="1" dirty="0">
                <a:solidFill>
                  <a:srgbClr val="7F0055"/>
                </a:solidFill>
                <a:latin typeface="Consolas"/>
              </a:rPr>
              <a:t>new</a:t>
            </a:r>
            <a:r>
              <a:rPr lang="en-US" sz="2000" b="1" dirty="0">
                <a:solidFill>
                  <a:srgbClr val="000000"/>
                </a:solidFill>
                <a:latin typeface="Consolas"/>
              </a:rPr>
              <a:t> </a:t>
            </a:r>
            <a:r>
              <a:rPr lang="en-US" sz="2000" dirty="0">
                <a:solidFill>
                  <a:srgbClr val="000000"/>
                </a:solidFill>
                <a:latin typeface="Consolas"/>
              </a:rPr>
              <a:t>Student</a:t>
            </a:r>
            <a:r>
              <a:rPr lang="en-US" sz="2000" dirty="0" smtClean="0">
                <a:solidFill>
                  <a:srgbClr val="000000"/>
                </a:solidFill>
                <a:latin typeface="Consolas"/>
              </a:rPr>
              <a:t>(); </a:t>
            </a:r>
            <a:endParaRPr lang="bg-BG" sz="2000" dirty="0" smtClean="0">
              <a:solidFill>
                <a:srgbClr val="000000"/>
              </a:solidFill>
              <a:latin typeface="Consolas"/>
            </a:endParaRPr>
          </a:p>
          <a:p>
            <a:r>
              <a:rPr lang="en-US" sz="2000" dirty="0" err="1" smtClean="0">
                <a:solidFill>
                  <a:srgbClr val="000000"/>
                </a:solidFill>
                <a:latin typeface="Consolas"/>
              </a:rPr>
              <a:t>newStudent.setFacultyNumber</a:t>
            </a:r>
            <a:r>
              <a:rPr lang="en-US" sz="2000" dirty="0" smtClean="0">
                <a:solidFill>
                  <a:srgbClr val="000000"/>
                </a:solidFill>
                <a:latin typeface="Consolas"/>
              </a:rPr>
              <a:t>(12345</a:t>
            </a:r>
            <a:r>
              <a:rPr lang="en-US" sz="2000" dirty="0">
                <a:solidFill>
                  <a:srgbClr val="000000"/>
                </a:solidFill>
                <a:latin typeface="Consolas"/>
              </a:rPr>
              <a:t>);</a:t>
            </a:r>
          </a:p>
          <a:p>
            <a:r>
              <a:rPr lang="en-US" sz="2000" dirty="0" smtClean="0">
                <a:solidFill>
                  <a:srgbClr val="000000"/>
                </a:solidFill>
                <a:latin typeface="Consolas"/>
              </a:rPr>
              <a:t>Department </a:t>
            </a:r>
            <a:r>
              <a:rPr lang="en-US" sz="2000" dirty="0" err="1">
                <a:solidFill>
                  <a:srgbClr val="000000"/>
                </a:solidFill>
                <a:latin typeface="Consolas"/>
              </a:rPr>
              <a:t>department</a:t>
            </a:r>
            <a:r>
              <a:rPr lang="en-US" sz="2000" dirty="0">
                <a:solidFill>
                  <a:srgbClr val="000000"/>
                </a:solidFill>
                <a:latin typeface="Consolas"/>
              </a:rPr>
              <a:t> = </a:t>
            </a:r>
            <a:r>
              <a:rPr lang="en-US" sz="2000" dirty="0" err="1">
                <a:solidFill>
                  <a:srgbClr val="000000"/>
                </a:solidFill>
                <a:latin typeface="Consolas"/>
              </a:rPr>
              <a:t>em.find</a:t>
            </a:r>
            <a:r>
              <a:rPr lang="en-US" sz="2000" dirty="0">
                <a:solidFill>
                  <a:srgbClr val="000000"/>
                </a:solidFill>
                <a:latin typeface="Consolas"/>
              </a:rPr>
              <a:t>(</a:t>
            </a:r>
            <a:r>
              <a:rPr lang="en-US" sz="2000" dirty="0" err="1">
                <a:solidFill>
                  <a:srgbClr val="000000"/>
                </a:solidFill>
                <a:latin typeface="Consolas"/>
              </a:rPr>
              <a:t>Department.</a:t>
            </a:r>
            <a:r>
              <a:rPr lang="en-US" sz="2000" b="1" dirty="0" err="1">
                <a:solidFill>
                  <a:srgbClr val="7F0055"/>
                </a:solidFill>
                <a:latin typeface="Consolas"/>
              </a:rPr>
              <a:t>class</a:t>
            </a:r>
            <a:r>
              <a:rPr lang="en-US" sz="2000" b="1" dirty="0">
                <a:solidFill>
                  <a:srgbClr val="000000"/>
                </a:solidFill>
                <a:latin typeface="Consolas"/>
              </a:rPr>
              <a:t>, </a:t>
            </a:r>
            <a:r>
              <a:rPr lang="en-US" sz="2000" i="1" dirty="0">
                <a:solidFill>
                  <a:srgbClr val="0000C0"/>
                </a:solidFill>
                <a:latin typeface="Consolas"/>
              </a:rPr>
              <a:t>KSU_ID</a:t>
            </a:r>
            <a:r>
              <a:rPr lang="en-US" sz="2000" b="1" i="1" dirty="0" smtClean="0">
                <a:solidFill>
                  <a:srgbClr val="000000"/>
                </a:solidFill>
                <a:latin typeface="Consolas"/>
              </a:rPr>
              <a:t>);</a:t>
            </a:r>
          </a:p>
          <a:p>
            <a:r>
              <a:rPr lang="en-US" sz="2000" dirty="0" err="1" smtClean="0">
                <a:solidFill>
                  <a:srgbClr val="000000"/>
                </a:solidFill>
                <a:latin typeface="Consolas"/>
              </a:rPr>
              <a:t>newStudent.setDepartment</a:t>
            </a:r>
            <a:r>
              <a:rPr lang="en-US" sz="2000" dirty="0" smtClean="0">
                <a:solidFill>
                  <a:srgbClr val="000000"/>
                </a:solidFill>
                <a:latin typeface="Consolas"/>
              </a:rPr>
              <a:t>(department);</a:t>
            </a:r>
            <a:endParaRPr lang="bg-BG" sz="2000" dirty="0" smtClean="0">
              <a:solidFill>
                <a:srgbClr val="000000"/>
              </a:solidFill>
              <a:latin typeface="Consolas"/>
            </a:endParaRPr>
          </a:p>
          <a:p>
            <a:r>
              <a:rPr lang="en-US" sz="2000" dirty="0" err="1">
                <a:solidFill>
                  <a:srgbClr val="000000"/>
                </a:solidFill>
                <a:latin typeface="Consolas"/>
              </a:rPr>
              <a:t>em.persist</a:t>
            </a:r>
            <a:r>
              <a:rPr lang="en-US" sz="2000" dirty="0">
                <a:solidFill>
                  <a:srgbClr val="000000"/>
                </a:solidFill>
                <a:latin typeface="Consolas"/>
              </a:rPr>
              <a:t>(</a:t>
            </a:r>
            <a:r>
              <a:rPr lang="en-US" sz="2000" dirty="0" err="1">
                <a:solidFill>
                  <a:srgbClr val="000000"/>
                </a:solidFill>
                <a:latin typeface="Consolas"/>
              </a:rPr>
              <a:t>newStudent</a:t>
            </a:r>
            <a:r>
              <a:rPr lang="en-US" sz="2000" dirty="0">
                <a:solidFill>
                  <a:srgbClr val="000000"/>
                </a:solidFill>
                <a:latin typeface="Consolas"/>
              </a:rPr>
              <a:t>);</a:t>
            </a:r>
            <a:endParaRPr lang="en-US" sz="2000" dirty="0" smtClean="0">
              <a:solidFill>
                <a:srgbClr val="000000"/>
              </a:solidFill>
              <a:latin typeface="Consolas"/>
            </a:endParaRPr>
          </a:p>
          <a:p>
            <a:r>
              <a:rPr lang="en-US" sz="2000" dirty="0" err="1" smtClean="0">
                <a:solidFill>
                  <a:srgbClr val="000000"/>
                </a:solidFill>
                <a:latin typeface="Consolas"/>
              </a:rPr>
              <a:t>em.flush</a:t>
            </a:r>
            <a:r>
              <a:rPr lang="en-US" sz="2000" dirty="0" smtClean="0">
                <a:solidFill>
                  <a:srgbClr val="000000"/>
                </a:solidFill>
                <a:latin typeface="Consolas"/>
              </a:rPr>
              <a:t>();</a:t>
            </a:r>
            <a:endParaRPr lang="bg-BG" sz="2000" dirty="0" smtClean="0">
              <a:solidFill>
                <a:srgbClr val="000000"/>
              </a:solidFill>
              <a:latin typeface="Consolas"/>
            </a:endParaRPr>
          </a:p>
          <a:p>
            <a:r>
              <a:rPr lang="en-US" sz="2000" dirty="0" err="1" smtClean="0">
                <a:solidFill>
                  <a:srgbClr val="000000"/>
                </a:solidFill>
                <a:latin typeface="Consolas"/>
              </a:rPr>
              <a:t>em.detach</a:t>
            </a:r>
            <a:r>
              <a:rPr lang="en-US" sz="2000" dirty="0" smtClean="0">
                <a:solidFill>
                  <a:srgbClr val="000000"/>
                </a:solidFill>
                <a:latin typeface="Consolas"/>
              </a:rPr>
              <a:t>(</a:t>
            </a:r>
            <a:r>
              <a:rPr lang="en-US" sz="2000" dirty="0" err="1" smtClean="0">
                <a:solidFill>
                  <a:srgbClr val="000000"/>
                </a:solidFill>
                <a:latin typeface="Consolas"/>
              </a:rPr>
              <a:t>newStudent</a:t>
            </a:r>
            <a:r>
              <a:rPr lang="en-US" sz="2000" dirty="0" smtClean="0">
                <a:solidFill>
                  <a:srgbClr val="000000"/>
                </a:solidFill>
                <a:latin typeface="Consolas"/>
              </a:rPr>
              <a:t>)</a:t>
            </a:r>
          </a:p>
          <a:p>
            <a:r>
              <a:rPr lang="en-US" sz="2000" dirty="0" err="1" smtClean="0">
                <a:solidFill>
                  <a:srgbClr val="000000"/>
                </a:solidFill>
                <a:latin typeface="Consolas"/>
              </a:rPr>
              <a:t>newStudent.setCredits</a:t>
            </a:r>
            <a:r>
              <a:rPr lang="en-US" sz="2000" dirty="0" smtClean="0">
                <a:solidFill>
                  <a:srgbClr val="000000"/>
                </a:solidFill>
                <a:latin typeface="Consolas"/>
              </a:rPr>
              <a:t>(16); </a:t>
            </a:r>
          </a:p>
          <a:p>
            <a:r>
              <a:rPr lang="en-US" sz="2000" dirty="0" err="1" smtClean="0">
                <a:solidFill>
                  <a:srgbClr val="000000"/>
                </a:solidFill>
                <a:latin typeface="Consolas"/>
              </a:rPr>
              <a:t>em.merge</a:t>
            </a:r>
            <a:r>
              <a:rPr lang="en-US" sz="2000" dirty="0" smtClean="0">
                <a:solidFill>
                  <a:srgbClr val="000000"/>
                </a:solidFill>
                <a:latin typeface="Consolas"/>
              </a:rPr>
              <a:t>(</a:t>
            </a:r>
            <a:r>
              <a:rPr lang="en-US" sz="2000" dirty="0" err="1" smtClean="0">
                <a:solidFill>
                  <a:srgbClr val="000000"/>
                </a:solidFill>
                <a:latin typeface="Consolas"/>
              </a:rPr>
              <a:t>newStudent</a:t>
            </a:r>
            <a:r>
              <a:rPr lang="en-US" sz="2000" dirty="0" smtClean="0">
                <a:solidFill>
                  <a:srgbClr val="000000"/>
                </a:solidFill>
                <a:latin typeface="Consolas"/>
              </a:rPr>
              <a:t>);</a:t>
            </a:r>
          </a:p>
          <a:p>
            <a:r>
              <a:rPr lang="en-US" sz="2000" dirty="0" err="1" smtClean="0">
                <a:solidFill>
                  <a:srgbClr val="000000"/>
                </a:solidFill>
                <a:latin typeface="Consolas"/>
              </a:rPr>
              <a:t>em.flush</a:t>
            </a:r>
            <a:r>
              <a:rPr lang="en-US" sz="2000" dirty="0" smtClean="0">
                <a:solidFill>
                  <a:srgbClr val="000000"/>
                </a:solidFill>
                <a:latin typeface="Consolas"/>
              </a:rPr>
              <a:t>(); </a:t>
            </a:r>
            <a:endParaRPr lang="en-US" sz="2000" dirty="0">
              <a:solidFill>
                <a:srgbClr val="000000"/>
              </a:solidFill>
              <a:latin typeface="Consolas"/>
            </a:endParaRPr>
          </a:p>
          <a:p>
            <a:r>
              <a:rPr lang="en-US" sz="2000" dirty="0" smtClean="0">
                <a:solidFill>
                  <a:srgbClr val="000000"/>
                </a:solidFill>
                <a:latin typeface="Consolas"/>
              </a:rPr>
              <a:t>…</a:t>
            </a:r>
          </a:p>
          <a:p>
            <a:r>
              <a:rPr lang="en-US" sz="2000" dirty="0" smtClean="0">
                <a:solidFill>
                  <a:srgbClr val="000000"/>
                </a:solidFill>
                <a:latin typeface="Consolas"/>
              </a:rPr>
              <a:t>Student </a:t>
            </a:r>
            <a:r>
              <a:rPr lang="en-US" sz="2000" dirty="0" err="1" smtClean="0">
                <a:solidFill>
                  <a:srgbClr val="000000"/>
                </a:solidFill>
                <a:latin typeface="Consolas"/>
              </a:rPr>
              <a:t>studentToDelete</a:t>
            </a:r>
            <a:r>
              <a:rPr lang="en-US" sz="2000" dirty="0" smtClean="0">
                <a:solidFill>
                  <a:srgbClr val="000000"/>
                </a:solidFill>
                <a:latin typeface="Consolas"/>
              </a:rPr>
              <a:t> = </a:t>
            </a:r>
            <a:r>
              <a:rPr lang="en-US" sz="2000" dirty="0" err="1" smtClean="0">
                <a:solidFill>
                  <a:srgbClr val="000000"/>
                </a:solidFill>
                <a:latin typeface="Consolas"/>
              </a:rPr>
              <a:t>em.find</a:t>
            </a:r>
            <a:r>
              <a:rPr lang="en-US" sz="2000" dirty="0" smtClean="0">
                <a:solidFill>
                  <a:srgbClr val="000000"/>
                </a:solidFill>
                <a:latin typeface="Consolas"/>
              </a:rPr>
              <a:t>(</a:t>
            </a:r>
            <a:r>
              <a:rPr lang="en-US" sz="2000" dirty="0" err="1" smtClean="0">
                <a:solidFill>
                  <a:srgbClr val="000000"/>
                </a:solidFill>
                <a:latin typeface="Consolas"/>
              </a:rPr>
              <a:t>Student.</a:t>
            </a:r>
            <a:r>
              <a:rPr lang="en-US" sz="2000" b="1" dirty="0" err="1" smtClean="0">
                <a:solidFill>
                  <a:srgbClr val="7F0055"/>
                </a:solidFill>
                <a:latin typeface="Consolas"/>
              </a:rPr>
              <a:t>class</a:t>
            </a:r>
            <a:r>
              <a:rPr lang="en-US" sz="2000" dirty="0" smtClean="0">
                <a:solidFill>
                  <a:srgbClr val="000000"/>
                </a:solidFill>
                <a:latin typeface="Consolas"/>
              </a:rPr>
              <a:t>, 12345); </a:t>
            </a:r>
          </a:p>
          <a:p>
            <a:r>
              <a:rPr lang="en-US" sz="2000" dirty="0" err="1" smtClean="0">
                <a:solidFill>
                  <a:srgbClr val="000000"/>
                </a:solidFill>
                <a:latin typeface="Consolas"/>
              </a:rPr>
              <a:t>em.remove</a:t>
            </a:r>
            <a:r>
              <a:rPr lang="en-US" sz="2000" dirty="0" smtClean="0">
                <a:solidFill>
                  <a:srgbClr val="000000"/>
                </a:solidFill>
                <a:latin typeface="Consolas"/>
              </a:rPr>
              <a:t>(</a:t>
            </a:r>
            <a:r>
              <a:rPr lang="en-US" sz="2000" dirty="0" err="1" smtClean="0">
                <a:solidFill>
                  <a:srgbClr val="000000"/>
                </a:solidFill>
                <a:latin typeface="Consolas"/>
              </a:rPr>
              <a:t>studentToDelete</a:t>
            </a:r>
            <a:r>
              <a:rPr lang="en-US" sz="2000" dirty="0" smtClean="0">
                <a:solidFill>
                  <a:srgbClr val="000000"/>
                </a:solidFill>
                <a:latin typeface="Consolas"/>
              </a:rPr>
              <a:t>);</a:t>
            </a:r>
            <a:endParaRPr lang="bg-BG" sz="2000" dirty="0" smtClean="0">
              <a:solidFill>
                <a:srgbClr val="000000"/>
              </a:solidFill>
              <a:latin typeface="Consolas"/>
            </a:endParaRPr>
          </a:p>
          <a:p>
            <a:r>
              <a:rPr lang="en-US" sz="2000" dirty="0" err="1" smtClean="0">
                <a:solidFill>
                  <a:srgbClr val="000000"/>
                </a:solidFill>
                <a:latin typeface="Consolas"/>
              </a:rPr>
              <a:t>em.flush</a:t>
            </a:r>
            <a:r>
              <a:rPr lang="en-US" sz="2000" dirty="0" smtClean="0">
                <a:solidFill>
                  <a:srgbClr val="000000"/>
                </a:solidFill>
                <a:latin typeface="Consolas"/>
              </a:rPr>
              <a:t>(); </a:t>
            </a:r>
          </a:p>
        </p:txBody>
      </p:sp>
      <p:sp>
        <p:nvSpPr>
          <p:cNvPr id="8" name="TextBox 7"/>
          <p:cNvSpPr txBox="1"/>
          <p:nvPr/>
        </p:nvSpPr>
        <p:spPr>
          <a:xfrm>
            <a:off x="6509983" y="1618656"/>
            <a:ext cx="1806585"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sz="1800" kern="0" dirty="0" smtClean="0">
                <a:ea typeface="Arial Unicode MS" pitchFamily="34" charset="-128"/>
                <a:cs typeface="Arial Unicode MS" pitchFamily="34" charset="-128"/>
              </a:rPr>
              <a:t>Състояние „Нов“</a:t>
            </a:r>
            <a:endParaRPr lang="en-US" sz="1800" kern="0" dirty="0" err="1" smtClean="0">
              <a:ea typeface="Arial Unicode MS" pitchFamily="34" charset="-128"/>
              <a:cs typeface="Arial Unicode MS" pitchFamily="34" charset="-128"/>
            </a:endParaRPr>
          </a:p>
        </p:txBody>
      </p:sp>
      <p:cxnSp>
        <p:nvCxnSpPr>
          <p:cNvPr id="12" name="Straight Arrow Connector 11"/>
          <p:cNvCxnSpPr/>
          <p:nvPr/>
        </p:nvCxnSpPr>
        <p:spPr>
          <a:xfrm>
            <a:off x="5131558" y="1757155"/>
            <a:ext cx="1282890" cy="0"/>
          </a:xfrm>
          <a:prstGeom prst="straightConnector1">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5022110" y="2821934"/>
            <a:ext cx="2678618"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sz="1800" kern="0" dirty="0" smtClean="0">
                <a:ea typeface="Arial Unicode MS" pitchFamily="34" charset="-128"/>
                <a:cs typeface="Arial Unicode MS" pitchFamily="34" charset="-128"/>
              </a:rPr>
              <a:t>Състояние „Управляван“</a:t>
            </a:r>
            <a:endParaRPr lang="en-US" sz="1800" kern="0" dirty="0" err="1" smtClean="0">
              <a:ea typeface="Arial Unicode MS" pitchFamily="34" charset="-128"/>
              <a:cs typeface="Arial Unicode MS" pitchFamily="34" charset="-128"/>
            </a:endParaRPr>
          </a:p>
        </p:txBody>
      </p:sp>
      <p:cxnSp>
        <p:nvCxnSpPr>
          <p:cNvPr id="35" name="Straight Arrow Connector 34"/>
          <p:cNvCxnSpPr/>
          <p:nvPr/>
        </p:nvCxnSpPr>
        <p:spPr>
          <a:xfrm>
            <a:off x="3643685" y="2960433"/>
            <a:ext cx="1282890" cy="0"/>
          </a:xfrm>
          <a:prstGeom prst="straightConnector1">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3250176" y="3168567"/>
            <a:ext cx="2123979"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kern="0" dirty="0" smtClean="0">
                <a:ea typeface="Arial Unicode MS" pitchFamily="34" charset="-128"/>
                <a:cs typeface="Arial Unicode MS" pitchFamily="34" charset="-128"/>
              </a:rPr>
              <a:t>Записване в базата</a:t>
            </a:r>
            <a:endParaRPr lang="en-US" sz="1800" kern="0" dirty="0" err="1" smtClean="0">
              <a:ea typeface="Arial Unicode MS" pitchFamily="34" charset="-128"/>
              <a:cs typeface="Arial Unicode MS" pitchFamily="34" charset="-128"/>
            </a:endParaRPr>
          </a:p>
        </p:txBody>
      </p:sp>
      <p:cxnSp>
        <p:nvCxnSpPr>
          <p:cNvPr id="37" name="Straight Arrow Connector 36"/>
          <p:cNvCxnSpPr/>
          <p:nvPr/>
        </p:nvCxnSpPr>
        <p:spPr>
          <a:xfrm>
            <a:off x="1871751" y="3307066"/>
            <a:ext cx="1282890" cy="0"/>
          </a:xfrm>
          <a:prstGeom prst="straightConnector1">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4711013" y="3463774"/>
            <a:ext cx="2431756"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kern="0" dirty="0" smtClean="0">
                <a:ea typeface="Arial Unicode MS" pitchFamily="34" charset="-128"/>
                <a:cs typeface="Arial Unicode MS" pitchFamily="34" charset="-128"/>
              </a:rPr>
              <a:t>Състояние „Отвързан“</a:t>
            </a:r>
            <a:endParaRPr lang="en-US" sz="1800" kern="0" dirty="0" err="1" smtClean="0">
              <a:ea typeface="Arial Unicode MS" pitchFamily="34" charset="-128"/>
              <a:cs typeface="Arial Unicode MS" pitchFamily="34" charset="-128"/>
            </a:endParaRPr>
          </a:p>
        </p:txBody>
      </p:sp>
      <p:cxnSp>
        <p:nvCxnSpPr>
          <p:cNvPr id="39" name="Straight Arrow Connector 38"/>
          <p:cNvCxnSpPr/>
          <p:nvPr/>
        </p:nvCxnSpPr>
        <p:spPr>
          <a:xfrm>
            <a:off x="3236529" y="3595208"/>
            <a:ext cx="1282890" cy="0"/>
          </a:xfrm>
          <a:prstGeom prst="straightConnector1">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4641575" y="4052507"/>
            <a:ext cx="2678618"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sz="1800" kern="0" dirty="0" smtClean="0">
                <a:ea typeface="Arial Unicode MS" pitchFamily="34" charset="-128"/>
                <a:cs typeface="Arial Unicode MS" pitchFamily="34" charset="-128"/>
              </a:rPr>
              <a:t>Състояние „Управляван“</a:t>
            </a:r>
            <a:endParaRPr lang="en-US" sz="1800" kern="0" dirty="0" err="1" smtClean="0">
              <a:ea typeface="Arial Unicode MS" pitchFamily="34" charset="-128"/>
              <a:cs typeface="Arial Unicode MS" pitchFamily="34" charset="-128"/>
            </a:endParaRPr>
          </a:p>
        </p:txBody>
      </p:sp>
      <p:cxnSp>
        <p:nvCxnSpPr>
          <p:cNvPr id="41" name="Straight Arrow Connector 40"/>
          <p:cNvCxnSpPr/>
          <p:nvPr/>
        </p:nvCxnSpPr>
        <p:spPr>
          <a:xfrm>
            <a:off x="3263150" y="4191006"/>
            <a:ext cx="1282890" cy="0"/>
          </a:xfrm>
          <a:prstGeom prst="straightConnector1">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3150902" y="4334067"/>
            <a:ext cx="2123979"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kern="0" dirty="0" smtClean="0">
                <a:ea typeface="Arial Unicode MS" pitchFamily="34" charset="-128"/>
                <a:cs typeface="Arial Unicode MS" pitchFamily="34" charset="-128"/>
              </a:rPr>
              <a:t>Записване в базата</a:t>
            </a:r>
            <a:endParaRPr lang="en-US" sz="1800" kern="0" dirty="0" err="1" smtClean="0">
              <a:ea typeface="Arial Unicode MS" pitchFamily="34" charset="-128"/>
              <a:cs typeface="Arial Unicode MS" pitchFamily="34" charset="-128"/>
            </a:endParaRPr>
          </a:p>
        </p:txBody>
      </p:sp>
      <p:cxnSp>
        <p:nvCxnSpPr>
          <p:cNvPr id="43" name="Straight Arrow Connector 42"/>
          <p:cNvCxnSpPr/>
          <p:nvPr/>
        </p:nvCxnSpPr>
        <p:spPr>
          <a:xfrm>
            <a:off x="1772477" y="4472566"/>
            <a:ext cx="1282890" cy="0"/>
          </a:xfrm>
          <a:prstGeom prst="straightConnector1">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5474761" y="5352321"/>
            <a:ext cx="2576026"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sz="1800" kern="0" dirty="0" smtClean="0">
                <a:ea typeface="Arial Unicode MS" pitchFamily="34" charset="-128"/>
                <a:cs typeface="Arial Unicode MS" pitchFamily="34" charset="-128"/>
              </a:rPr>
              <a:t>Състояние „</a:t>
            </a:r>
            <a:r>
              <a:rPr lang="bg-BG" kern="0" dirty="0" smtClean="0">
                <a:ea typeface="Arial Unicode MS" pitchFamily="34" charset="-128"/>
                <a:cs typeface="Arial Unicode MS" pitchFamily="34" charset="-128"/>
              </a:rPr>
              <a:t>Премахнат</a:t>
            </a:r>
            <a:r>
              <a:rPr lang="bg-BG" sz="1800" kern="0" dirty="0" smtClean="0">
                <a:ea typeface="Arial Unicode MS" pitchFamily="34" charset="-128"/>
                <a:cs typeface="Arial Unicode MS" pitchFamily="34" charset="-128"/>
              </a:rPr>
              <a:t>“</a:t>
            </a:r>
            <a:endParaRPr lang="en-US" sz="1800" kern="0" dirty="0" err="1" smtClean="0">
              <a:ea typeface="Arial Unicode MS" pitchFamily="34" charset="-128"/>
              <a:cs typeface="Arial Unicode MS" pitchFamily="34" charset="-128"/>
            </a:endParaRPr>
          </a:p>
        </p:txBody>
      </p:sp>
      <p:cxnSp>
        <p:nvCxnSpPr>
          <p:cNvPr id="45" name="Straight Arrow Connector 44"/>
          <p:cNvCxnSpPr/>
          <p:nvPr/>
        </p:nvCxnSpPr>
        <p:spPr>
          <a:xfrm>
            <a:off x="4096336" y="5490820"/>
            <a:ext cx="1282890" cy="0"/>
          </a:xfrm>
          <a:prstGeom prst="straightConnector1">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3195673" y="5587892"/>
            <a:ext cx="2232984"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kern="0" dirty="0" smtClean="0">
                <a:ea typeface="Arial Unicode MS" pitchFamily="34" charset="-128"/>
                <a:cs typeface="Arial Unicode MS" pitchFamily="34" charset="-128"/>
              </a:rPr>
              <a:t>Изтриване от базата</a:t>
            </a:r>
            <a:endParaRPr lang="en-US" sz="1800" kern="0" dirty="0" err="1" smtClean="0">
              <a:ea typeface="Arial Unicode MS" pitchFamily="34" charset="-128"/>
              <a:cs typeface="Arial Unicode MS" pitchFamily="34" charset="-128"/>
            </a:endParaRPr>
          </a:p>
        </p:txBody>
      </p:sp>
      <p:cxnSp>
        <p:nvCxnSpPr>
          <p:cNvPr id="50" name="Straight Arrow Connector 49"/>
          <p:cNvCxnSpPr/>
          <p:nvPr/>
        </p:nvCxnSpPr>
        <p:spPr>
          <a:xfrm>
            <a:off x="1817248" y="5726391"/>
            <a:ext cx="1282890" cy="0"/>
          </a:xfrm>
          <a:prstGeom prst="straightConnector1">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193060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par>
                                <p:cTn id="8" presetID="22" presetClass="entr" presetSubtype="8" fill="hold" nodeType="withEffect">
                                  <p:stCondLst>
                                    <p:cond delay="0"/>
                                  </p:stCondLst>
                                  <p:childTnLst>
                                    <p:set>
                                      <p:cBhvr>
                                        <p:cTn id="9" dur="1" fill="hold">
                                          <p:stCondLst>
                                            <p:cond delay="0"/>
                                          </p:stCondLst>
                                        </p:cTn>
                                        <p:tgtEl>
                                          <p:spTgt spid="23">
                                            <p:txEl>
                                              <p:pRg st="0" end="0"/>
                                            </p:txEl>
                                          </p:spTgt>
                                        </p:tgtEl>
                                        <p:attrNameLst>
                                          <p:attrName>style.visibility</p:attrName>
                                        </p:attrNameLst>
                                      </p:cBhvr>
                                      <p:to>
                                        <p:strVal val="visible"/>
                                      </p:to>
                                    </p:set>
                                    <p:animEffect transition="in" filter="wipe(left)">
                                      <p:cBhvr>
                                        <p:cTn id="10" dur="500"/>
                                        <p:tgtEl>
                                          <p:spTgt spid="2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arn(inVertical)">
                                      <p:cBhvr>
                                        <p:cTn id="15" dur="500"/>
                                        <p:tgtEl>
                                          <p:spTgt spid="8"/>
                                        </p:tgtEl>
                                      </p:cBhvr>
                                    </p:animEffect>
                                  </p:childTnLst>
                                </p:cTn>
                              </p:par>
                              <p:par>
                                <p:cTn id="16" presetID="16" presetClass="entr" presetSubtype="21" fill="hold"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barn(inVertical)">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23">
                                            <p:txEl>
                                              <p:pRg st="1" end="1"/>
                                            </p:txEl>
                                          </p:spTgt>
                                        </p:tgtEl>
                                        <p:attrNameLst>
                                          <p:attrName>style.visibility</p:attrName>
                                        </p:attrNameLst>
                                      </p:cBhvr>
                                      <p:to>
                                        <p:strVal val="visible"/>
                                      </p:to>
                                    </p:set>
                                    <p:animEffect transition="in" filter="wipe(left)">
                                      <p:cBhvr>
                                        <p:cTn id="23" dur="500"/>
                                        <p:tgtEl>
                                          <p:spTgt spid="23">
                                            <p:txEl>
                                              <p:pRg st="1" end="1"/>
                                            </p:txEl>
                                          </p:spTgt>
                                        </p:tgtEl>
                                      </p:cBhvr>
                                    </p:animEffect>
                                  </p:childTnLst>
                                </p:cTn>
                              </p:par>
                              <p:par>
                                <p:cTn id="24" presetID="22" presetClass="entr" presetSubtype="8" fill="hold" nodeType="withEffect">
                                  <p:stCondLst>
                                    <p:cond delay="0"/>
                                  </p:stCondLst>
                                  <p:childTnLst>
                                    <p:set>
                                      <p:cBhvr>
                                        <p:cTn id="25" dur="1" fill="hold">
                                          <p:stCondLst>
                                            <p:cond delay="0"/>
                                          </p:stCondLst>
                                        </p:cTn>
                                        <p:tgtEl>
                                          <p:spTgt spid="23">
                                            <p:txEl>
                                              <p:pRg st="2" end="2"/>
                                            </p:txEl>
                                          </p:spTgt>
                                        </p:tgtEl>
                                        <p:attrNameLst>
                                          <p:attrName>style.visibility</p:attrName>
                                        </p:attrNameLst>
                                      </p:cBhvr>
                                      <p:to>
                                        <p:strVal val="visible"/>
                                      </p:to>
                                    </p:set>
                                    <p:animEffect transition="in" filter="wipe(left)">
                                      <p:cBhvr>
                                        <p:cTn id="26" dur="500"/>
                                        <p:tgtEl>
                                          <p:spTgt spid="23">
                                            <p:txEl>
                                              <p:pRg st="2" end="2"/>
                                            </p:txEl>
                                          </p:spTgt>
                                        </p:tgtEl>
                                      </p:cBhvr>
                                    </p:animEffect>
                                  </p:childTnLst>
                                </p:cTn>
                              </p:par>
                              <p:par>
                                <p:cTn id="27" presetID="22" presetClass="entr" presetSubtype="8" fill="hold" nodeType="withEffect">
                                  <p:stCondLst>
                                    <p:cond delay="0"/>
                                  </p:stCondLst>
                                  <p:childTnLst>
                                    <p:set>
                                      <p:cBhvr>
                                        <p:cTn id="28" dur="1" fill="hold">
                                          <p:stCondLst>
                                            <p:cond delay="0"/>
                                          </p:stCondLst>
                                        </p:cTn>
                                        <p:tgtEl>
                                          <p:spTgt spid="23">
                                            <p:txEl>
                                              <p:pRg st="3" end="3"/>
                                            </p:txEl>
                                          </p:spTgt>
                                        </p:tgtEl>
                                        <p:attrNameLst>
                                          <p:attrName>style.visibility</p:attrName>
                                        </p:attrNameLst>
                                      </p:cBhvr>
                                      <p:to>
                                        <p:strVal val="visible"/>
                                      </p:to>
                                    </p:set>
                                    <p:animEffect transition="in" filter="wipe(left)">
                                      <p:cBhvr>
                                        <p:cTn id="29" dur="500"/>
                                        <p:tgtEl>
                                          <p:spTgt spid="23">
                                            <p:txEl>
                                              <p:pRg st="3" end="3"/>
                                            </p:txEl>
                                          </p:spTgt>
                                        </p:tgtEl>
                                      </p:cBhvr>
                                    </p:animEffect>
                                  </p:childTnLst>
                                </p:cTn>
                              </p:par>
                              <p:par>
                                <p:cTn id="30" presetID="22" presetClass="entr" presetSubtype="8" fill="hold" nodeType="withEffect">
                                  <p:stCondLst>
                                    <p:cond delay="0"/>
                                  </p:stCondLst>
                                  <p:childTnLst>
                                    <p:set>
                                      <p:cBhvr>
                                        <p:cTn id="31" dur="1" fill="hold">
                                          <p:stCondLst>
                                            <p:cond delay="0"/>
                                          </p:stCondLst>
                                        </p:cTn>
                                        <p:tgtEl>
                                          <p:spTgt spid="23">
                                            <p:txEl>
                                              <p:pRg st="4" end="4"/>
                                            </p:txEl>
                                          </p:spTgt>
                                        </p:tgtEl>
                                        <p:attrNameLst>
                                          <p:attrName>style.visibility</p:attrName>
                                        </p:attrNameLst>
                                      </p:cBhvr>
                                      <p:to>
                                        <p:strVal val="visible"/>
                                      </p:to>
                                    </p:set>
                                    <p:animEffect transition="in" filter="wipe(left)">
                                      <p:cBhvr>
                                        <p:cTn id="32" dur="500"/>
                                        <p:tgtEl>
                                          <p:spTgt spid="2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barn(inVertical)">
                                      <p:cBhvr>
                                        <p:cTn id="37" dur="500"/>
                                        <p:tgtEl>
                                          <p:spTgt spid="34"/>
                                        </p:tgtEl>
                                      </p:cBhvr>
                                    </p:animEffect>
                                  </p:childTnLst>
                                </p:cTn>
                              </p:par>
                              <p:par>
                                <p:cTn id="38" presetID="16" presetClass="entr" presetSubtype="21" fill="hold" nodeType="with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barn(inVertical)">
                                      <p:cBhvr>
                                        <p:cTn id="40" dur="500"/>
                                        <p:tgtEl>
                                          <p:spTgt spid="35"/>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nodeType="clickEffect">
                                  <p:stCondLst>
                                    <p:cond delay="0"/>
                                  </p:stCondLst>
                                  <p:childTnLst>
                                    <p:set>
                                      <p:cBhvr>
                                        <p:cTn id="44" dur="1" fill="hold">
                                          <p:stCondLst>
                                            <p:cond delay="0"/>
                                          </p:stCondLst>
                                        </p:cTn>
                                        <p:tgtEl>
                                          <p:spTgt spid="23">
                                            <p:txEl>
                                              <p:pRg st="5" end="5"/>
                                            </p:txEl>
                                          </p:spTgt>
                                        </p:tgtEl>
                                        <p:attrNameLst>
                                          <p:attrName>style.visibility</p:attrName>
                                        </p:attrNameLst>
                                      </p:cBhvr>
                                      <p:to>
                                        <p:strVal val="visible"/>
                                      </p:to>
                                    </p:set>
                                    <p:animEffect transition="in" filter="wipe(left)">
                                      <p:cBhvr>
                                        <p:cTn id="45" dur="500"/>
                                        <p:tgtEl>
                                          <p:spTgt spid="23">
                                            <p:txEl>
                                              <p:pRg st="5" end="5"/>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6" presetClass="entr" presetSubtype="21" fill="hold" grpId="0" nodeType="click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barn(inVertical)">
                                      <p:cBhvr>
                                        <p:cTn id="50" dur="500"/>
                                        <p:tgtEl>
                                          <p:spTgt spid="36"/>
                                        </p:tgtEl>
                                      </p:cBhvr>
                                    </p:animEffect>
                                  </p:childTnLst>
                                </p:cTn>
                              </p:par>
                              <p:par>
                                <p:cTn id="51" presetID="16" presetClass="entr" presetSubtype="21" fill="hold" nodeType="withEffect">
                                  <p:stCondLst>
                                    <p:cond delay="0"/>
                                  </p:stCondLst>
                                  <p:childTnLst>
                                    <p:set>
                                      <p:cBhvr>
                                        <p:cTn id="52" dur="1" fill="hold">
                                          <p:stCondLst>
                                            <p:cond delay="0"/>
                                          </p:stCondLst>
                                        </p:cTn>
                                        <p:tgtEl>
                                          <p:spTgt spid="37"/>
                                        </p:tgtEl>
                                        <p:attrNameLst>
                                          <p:attrName>style.visibility</p:attrName>
                                        </p:attrNameLst>
                                      </p:cBhvr>
                                      <p:to>
                                        <p:strVal val="visible"/>
                                      </p:to>
                                    </p:set>
                                    <p:animEffect transition="in" filter="barn(inVertical)">
                                      <p:cBhvr>
                                        <p:cTn id="53" dur="500"/>
                                        <p:tgtEl>
                                          <p:spTgt spid="37"/>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nodeType="clickEffect">
                                  <p:stCondLst>
                                    <p:cond delay="0"/>
                                  </p:stCondLst>
                                  <p:childTnLst>
                                    <p:set>
                                      <p:cBhvr>
                                        <p:cTn id="57" dur="1" fill="hold">
                                          <p:stCondLst>
                                            <p:cond delay="0"/>
                                          </p:stCondLst>
                                        </p:cTn>
                                        <p:tgtEl>
                                          <p:spTgt spid="23">
                                            <p:txEl>
                                              <p:pRg st="6" end="6"/>
                                            </p:txEl>
                                          </p:spTgt>
                                        </p:tgtEl>
                                        <p:attrNameLst>
                                          <p:attrName>style.visibility</p:attrName>
                                        </p:attrNameLst>
                                      </p:cBhvr>
                                      <p:to>
                                        <p:strVal val="visible"/>
                                      </p:to>
                                    </p:set>
                                    <p:animEffect transition="in" filter="wipe(left)">
                                      <p:cBhvr>
                                        <p:cTn id="58" dur="500"/>
                                        <p:tgtEl>
                                          <p:spTgt spid="23">
                                            <p:txEl>
                                              <p:pRg st="6" end="6"/>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6" presetClass="entr" presetSubtype="21" fill="hold" grpId="0" nodeType="click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barn(inVertical)">
                                      <p:cBhvr>
                                        <p:cTn id="63" dur="500"/>
                                        <p:tgtEl>
                                          <p:spTgt spid="38"/>
                                        </p:tgtEl>
                                      </p:cBhvr>
                                    </p:animEffect>
                                  </p:childTnLst>
                                </p:cTn>
                              </p:par>
                              <p:par>
                                <p:cTn id="64" presetID="16" presetClass="entr" presetSubtype="21" fill="hold" nodeType="withEffect">
                                  <p:stCondLst>
                                    <p:cond delay="0"/>
                                  </p:stCondLst>
                                  <p:childTnLst>
                                    <p:set>
                                      <p:cBhvr>
                                        <p:cTn id="65" dur="1" fill="hold">
                                          <p:stCondLst>
                                            <p:cond delay="0"/>
                                          </p:stCondLst>
                                        </p:cTn>
                                        <p:tgtEl>
                                          <p:spTgt spid="39"/>
                                        </p:tgtEl>
                                        <p:attrNameLst>
                                          <p:attrName>style.visibility</p:attrName>
                                        </p:attrNameLst>
                                      </p:cBhvr>
                                      <p:to>
                                        <p:strVal val="visible"/>
                                      </p:to>
                                    </p:set>
                                    <p:animEffect transition="in" filter="barn(inVertical)">
                                      <p:cBhvr>
                                        <p:cTn id="66" dur="500"/>
                                        <p:tgtEl>
                                          <p:spTgt spid="39"/>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8" fill="hold" nodeType="clickEffect">
                                  <p:stCondLst>
                                    <p:cond delay="0"/>
                                  </p:stCondLst>
                                  <p:childTnLst>
                                    <p:set>
                                      <p:cBhvr>
                                        <p:cTn id="70" dur="1" fill="hold">
                                          <p:stCondLst>
                                            <p:cond delay="0"/>
                                          </p:stCondLst>
                                        </p:cTn>
                                        <p:tgtEl>
                                          <p:spTgt spid="23">
                                            <p:txEl>
                                              <p:pRg st="7" end="7"/>
                                            </p:txEl>
                                          </p:spTgt>
                                        </p:tgtEl>
                                        <p:attrNameLst>
                                          <p:attrName>style.visibility</p:attrName>
                                        </p:attrNameLst>
                                      </p:cBhvr>
                                      <p:to>
                                        <p:strVal val="visible"/>
                                      </p:to>
                                    </p:set>
                                    <p:animEffect transition="in" filter="wipe(left)">
                                      <p:cBhvr>
                                        <p:cTn id="71" dur="500"/>
                                        <p:tgtEl>
                                          <p:spTgt spid="23">
                                            <p:txEl>
                                              <p:pRg st="7" end="7"/>
                                            </p:txEl>
                                          </p:spTgt>
                                        </p:tgtEl>
                                      </p:cBhvr>
                                    </p:animEffect>
                                  </p:childTnLst>
                                </p:cTn>
                              </p:par>
                              <p:par>
                                <p:cTn id="72" presetID="22" presetClass="entr" presetSubtype="8" fill="hold" nodeType="withEffect">
                                  <p:stCondLst>
                                    <p:cond delay="0"/>
                                  </p:stCondLst>
                                  <p:childTnLst>
                                    <p:set>
                                      <p:cBhvr>
                                        <p:cTn id="73" dur="1" fill="hold">
                                          <p:stCondLst>
                                            <p:cond delay="0"/>
                                          </p:stCondLst>
                                        </p:cTn>
                                        <p:tgtEl>
                                          <p:spTgt spid="23">
                                            <p:txEl>
                                              <p:pRg st="8" end="8"/>
                                            </p:txEl>
                                          </p:spTgt>
                                        </p:tgtEl>
                                        <p:attrNameLst>
                                          <p:attrName>style.visibility</p:attrName>
                                        </p:attrNameLst>
                                      </p:cBhvr>
                                      <p:to>
                                        <p:strVal val="visible"/>
                                      </p:to>
                                    </p:set>
                                    <p:animEffect transition="in" filter="wipe(left)">
                                      <p:cBhvr>
                                        <p:cTn id="74" dur="500"/>
                                        <p:tgtEl>
                                          <p:spTgt spid="23">
                                            <p:txEl>
                                              <p:pRg st="8" end="8"/>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6" presetClass="entr" presetSubtype="21" fill="hold" grpId="0" nodeType="clickEffect">
                                  <p:stCondLst>
                                    <p:cond delay="0"/>
                                  </p:stCondLst>
                                  <p:childTnLst>
                                    <p:set>
                                      <p:cBhvr>
                                        <p:cTn id="78" dur="1" fill="hold">
                                          <p:stCondLst>
                                            <p:cond delay="0"/>
                                          </p:stCondLst>
                                        </p:cTn>
                                        <p:tgtEl>
                                          <p:spTgt spid="40"/>
                                        </p:tgtEl>
                                        <p:attrNameLst>
                                          <p:attrName>style.visibility</p:attrName>
                                        </p:attrNameLst>
                                      </p:cBhvr>
                                      <p:to>
                                        <p:strVal val="visible"/>
                                      </p:to>
                                    </p:set>
                                    <p:animEffect transition="in" filter="barn(inVertical)">
                                      <p:cBhvr>
                                        <p:cTn id="79" dur="500"/>
                                        <p:tgtEl>
                                          <p:spTgt spid="40"/>
                                        </p:tgtEl>
                                      </p:cBhvr>
                                    </p:animEffect>
                                  </p:childTnLst>
                                </p:cTn>
                              </p:par>
                              <p:par>
                                <p:cTn id="80" presetID="16" presetClass="entr" presetSubtype="21" fill="hold" nodeType="withEffect">
                                  <p:stCondLst>
                                    <p:cond delay="0"/>
                                  </p:stCondLst>
                                  <p:childTnLst>
                                    <p:set>
                                      <p:cBhvr>
                                        <p:cTn id="81" dur="1" fill="hold">
                                          <p:stCondLst>
                                            <p:cond delay="0"/>
                                          </p:stCondLst>
                                        </p:cTn>
                                        <p:tgtEl>
                                          <p:spTgt spid="41"/>
                                        </p:tgtEl>
                                        <p:attrNameLst>
                                          <p:attrName>style.visibility</p:attrName>
                                        </p:attrNameLst>
                                      </p:cBhvr>
                                      <p:to>
                                        <p:strVal val="visible"/>
                                      </p:to>
                                    </p:set>
                                    <p:animEffect transition="in" filter="barn(inVertical)">
                                      <p:cBhvr>
                                        <p:cTn id="82" dur="500"/>
                                        <p:tgtEl>
                                          <p:spTgt spid="41"/>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4" fill="hold" nodeType="clickEffect">
                                  <p:stCondLst>
                                    <p:cond delay="0"/>
                                  </p:stCondLst>
                                  <p:childTnLst>
                                    <p:set>
                                      <p:cBhvr>
                                        <p:cTn id="86" dur="1" fill="hold">
                                          <p:stCondLst>
                                            <p:cond delay="0"/>
                                          </p:stCondLst>
                                        </p:cTn>
                                        <p:tgtEl>
                                          <p:spTgt spid="23">
                                            <p:txEl>
                                              <p:pRg st="9" end="9"/>
                                            </p:txEl>
                                          </p:spTgt>
                                        </p:tgtEl>
                                        <p:attrNameLst>
                                          <p:attrName>style.visibility</p:attrName>
                                        </p:attrNameLst>
                                      </p:cBhvr>
                                      <p:to>
                                        <p:strVal val="visible"/>
                                      </p:to>
                                    </p:set>
                                    <p:animEffect transition="in" filter="wipe(down)">
                                      <p:cBhvr>
                                        <p:cTn id="87" dur="500"/>
                                        <p:tgtEl>
                                          <p:spTgt spid="23">
                                            <p:txEl>
                                              <p:pRg st="9" end="9"/>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16" presetClass="entr" presetSubtype="21" fill="hold" grpId="0" nodeType="clickEffect">
                                  <p:stCondLst>
                                    <p:cond delay="0"/>
                                  </p:stCondLst>
                                  <p:childTnLst>
                                    <p:set>
                                      <p:cBhvr>
                                        <p:cTn id="91" dur="1" fill="hold">
                                          <p:stCondLst>
                                            <p:cond delay="0"/>
                                          </p:stCondLst>
                                        </p:cTn>
                                        <p:tgtEl>
                                          <p:spTgt spid="42"/>
                                        </p:tgtEl>
                                        <p:attrNameLst>
                                          <p:attrName>style.visibility</p:attrName>
                                        </p:attrNameLst>
                                      </p:cBhvr>
                                      <p:to>
                                        <p:strVal val="visible"/>
                                      </p:to>
                                    </p:set>
                                    <p:animEffect transition="in" filter="barn(inVertical)">
                                      <p:cBhvr>
                                        <p:cTn id="92" dur="500"/>
                                        <p:tgtEl>
                                          <p:spTgt spid="42"/>
                                        </p:tgtEl>
                                      </p:cBhvr>
                                    </p:animEffect>
                                  </p:childTnLst>
                                </p:cTn>
                              </p:par>
                              <p:par>
                                <p:cTn id="93" presetID="16" presetClass="entr" presetSubtype="21" fill="hold" nodeType="withEffect">
                                  <p:stCondLst>
                                    <p:cond delay="0"/>
                                  </p:stCondLst>
                                  <p:childTnLst>
                                    <p:set>
                                      <p:cBhvr>
                                        <p:cTn id="94" dur="1" fill="hold">
                                          <p:stCondLst>
                                            <p:cond delay="0"/>
                                          </p:stCondLst>
                                        </p:cTn>
                                        <p:tgtEl>
                                          <p:spTgt spid="43"/>
                                        </p:tgtEl>
                                        <p:attrNameLst>
                                          <p:attrName>style.visibility</p:attrName>
                                        </p:attrNameLst>
                                      </p:cBhvr>
                                      <p:to>
                                        <p:strVal val="visible"/>
                                      </p:to>
                                    </p:set>
                                    <p:animEffect transition="in" filter="barn(inVertical)">
                                      <p:cBhvr>
                                        <p:cTn id="95" dur="500"/>
                                        <p:tgtEl>
                                          <p:spTgt spid="43"/>
                                        </p:tgtEl>
                                      </p:cBhvr>
                                    </p:animEffect>
                                  </p:childTnLst>
                                </p:cTn>
                              </p:par>
                            </p:childTnLst>
                          </p:cTn>
                        </p:par>
                      </p:childTnLst>
                    </p:cTn>
                  </p:par>
                  <p:par>
                    <p:cTn id="96" fill="hold">
                      <p:stCondLst>
                        <p:cond delay="indefinite"/>
                      </p:stCondLst>
                      <p:childTnLst>
                        <p:par>
                          <p:cTn id="97" fill="hold">
                            <p:stCondLst>
                              <p:cond delay="0"/>
                            </p:stCondLst>
                            <p:childTnLst>
                              <p:par>
                                <p:cTn id="98" presetID="22" presetClass="entr" presetSubtype="8" fill="hold" nodeType="clickEffect">
                                  <p:stCondLst>
                                    <p:cond delay="0"/>
                                  </p:stCondLst>
                                  <p:childTnLst>
                                    <p:set>
                                      <p:cBhvr>
                                        <p:cTn id="99" dur="1" fill="hold">
                                          <p:stCondLst>
                                            <p:cond delay="0"/>
                                          </p:stCondLst>
                                        </p:cTn>
                                        <p:tgtEl>
                                          <p:spTgt spid="23">
                                            <p:txEl>
                                              <p:pRg st="10" end="10"/>
                                            </p:txEl>
                                          </p:spTgt>
                                        </p:tgtEl>
                                        <p:attrNameLst>
                                          <p:attrName>style.visibility</p:attrName>
                                        </p:attrNameLst>
                                      </p:cBhvr>
                                      <p:to>
                                        <p:strVal val="visible"/>
                                      </p:to>
                                    </p:set>
                                    <p:animEffect transition="in" filter="wipe(left)">
                                      <p:cBhvr>
                                        <p:cTn id="100" dur="500"/>
                                        <p:tgtEl>
                                          <p:spTgt spid="23">
                                            <p:txEl>
                                              <p:pRg st="10" end="10"/>
                                            </p:txEl>
                                          </p:spTgt>
                                        </p:tgtEl>
                                      </p:cBhvr>
                                    </p:animEffect>
                                  </p:childTnLst>
                                </p:cTn>
                              </p:par>
                              <p:par>
                                <p:cTn id="101" presetID="22" presetClass="entr" presetSubtype="8" fill="hold" nodeType="withEffect">
                                  <p:stCondLst>
                                    <p:cond delay="0"/>
                                  </p:stCondLst>
                                  <p:childTnLst>
                                    <p:set>
                                      <p:cBhvr>
                                        <p:cTn id="102" dur="1" fill="hold">
                                          <p:stCondLst>
                                            <p:cond delay="0"/>
                                          </p:stCondLst>
                                        </p:cTn>
                                        <p:tgtEl>
                                          <p:spTgt spid="23">
                                            <p:txEl>
                                              <p:pRg st="11" end="11"/>
                                            </p:txEl>
                                          </p:spTgt>
                                        </p:tgtEl>
                                        <p:attrNameLst>
                                          <p:attrName>style.visibility</p:attrName>
                                        </p:attrNameLst>
                                      </p:cBhvr>
                                      <p:to>
                                        <p:strVal val="visible"/>
                                      </p:to>
                                    </p:set>
                                    <p:animEffect transition="in" filter="wipe(left)">
                                      <p:cBhvr>
                                        <p:cTn id="103" dur="500"/>
                                        <p:tgtEl>
                                          <p:spTgt spid="23">
                                            <p:txEl>
                                              <p:pRg st="11" end="11"/>
                                            </p:txEl>
                                          </p:spTgt>
                                        </p:tgtEl>
                                      </p:cBhvr>
                                    </p:animEffect>
                                  </p:childTnLst>
                                </p:cTn>
                              </p:par>
                              <p:par>
                                <p:cTn id="104" presetID="22" presetClass="entr" presetSubtype="8" fill="hold" nodeType="withEffect">
                                  <p:stCondLst>
                                    <p:cond delay="0"/>
                                  </p:stCondLst>
                                  <p:childTnLst>
                                    <p:set>
                                      <p:cBhvr>
                                        <p:cTn id="105" dur="1" fill="hold">
                                          <p:stCondLst>
                                            <p:cond delay="0"/>
                                          </p:stCondLst>
                                        </p:cTn>
                                        <p:tgtEl>
                                          <p:spTgt spid="23">
                                            <p:txEl>
                                              <p:pRg st="12" end="12"/>
                                            </p:txEl>
                                          </p:spTgt>
                                        </p:tgtEl>
                                        <p:attrNameLst>
                                          <p:attrName>style.visibility</p:attrName>
                                        </p:attrNameLst>
                                      </p:cBhvr>
                                      <p:to>
                                        <p:strVal val="visible"/>
                                      </p:to>
                                    </p:set>
                                    <p:animEffect transition="in" filter="wipe(left)">
                                      <p:cBhvr>
                                        <p:cTn id="106" dur="500"/>
                                        <p:tgtEl>
                                          <p:spTgt spid="23">
                                            <p:txEl>
                                              <p:pRg st="12" end="12"/>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6" presetClass="entr" presetSubtype="21" fill="hold" grpId="0" nodeType="clickEffect">
                                  <p:stCondLst>
                                    <p:cond delay="0"/>
                                  </p:stCondLst>
                                  <p:childTnLst>
                                    <p:set>
                                      <p:cBhvr>
                                        <p:cTn id="110" dur="1" fill="hold">
                                          <p:stCondLst>
                                            <p:cond delay="0"/>
                                          </p:stCondLst>
                                        </p:cTn>
                                        <p:tgtEl>
                                          <p:spTgt spid="44"/>
                                        </p:tgtEl>
                                        <p:attrNameLst>
                                          <p:attrName>style.visibility</p:attrName>
                                        </p:attrNameLst>
                                      </p:cBhvr>
                                      <p:to>
                                        <p:strVal val="visible"/>
                                      </p:to>
                                    </p:set>
                                    <p:animEffect transition="in" filter="barn(inVertical)">
                                      <p:cBhvr>
                                        <p:cTn id="111" dur="500"/>
                                        <p:tgtEl>
                                          <p:spTgt spid="44"/>
                                        </p:tgtEl>
                                      </p:cBhvr>
                                    </p:animEffect>
                                  </p:childTnLst>
                                </p:cTn>
                              </p:par>
                              <p:par>
                                <p:cTn id="112" presetID="16" presetClass="entr" presetSubtype="21" fill="hold" nodeType="withEffect">
                                  <p:stCondLst>
                                    <p:cond delay="0"/>
                                  </p:stCondLst>
                                  <p:childTnLst>
                                    <p:set>
                                      <p:cBhvr>
                                        <p:cTn id="113" dur="1" fill="hold">
                                          <p:stCondLst>
                                            <p:cond delay="0"/>
                                          </p:stCondLst>
                                        </p:cTn>
                                        <p:tgtEl>
                                          <p:spTgt spid="45"/>
                                        </p:tgtEl>
                                        <p:attrNameLst>
                                          <p:attrName>style.visibility</p:attrName>
                                        </p:attrNameLst>
                                      </p:cBhvr>
                                      <p:to>
                                        <p:strVal val="visible"/>
                                      </p:to>
                                    </p:set>
                                    <p:animEffect transition="in" filter="barn(inVertical)">
                                      <p:cBhvr>
                                        <p:cTn id="114" dur="500"/>
                                        <p:tgtEl>
                                          <p:spTgt spid="45"/>
                                        </p:tgtEl>
                                      </p:cBhvr>
                                    </p:animEffect>
                                  </p:childTnLst>
                                </p:cTn>
                              </p:par>
                            </p:childTnLst>
                          </p:cTn>
                        </p:par>
                      </p:childTnLst>
                    </p:cTn>
                  </p:par>
                  <p:par>
                    <p:cTn id="115" fill="hold">
                      <p:stCondLst>
                        <p:cond delay="indefinite"/>
                      </p:stCondLst>
                      <p:childTnLst>
                        <p:par>
                          <p:cTn id="116" fill="hold">
                            <p:stCondLst>
                              <p:cond delay="0"/>
                            </p:stCondLst>
                            <p:childTnLst>
                              <p:par>
                                <p:cTn id="117" presetID="22" presetClass="entr" presetSubtype="8" fill="hold" nodeType="clickEffect">
                                  <p:stCondLst>
                                    <p:cond delay="0"/>
                                  </p:stCondLst>
                                  <p:childTnLst>
                                    <p:set>
                                      <p:cBhvr>
                                        <p:cTn id="118" dur="1" fill="hold">
                                          <p:stCondLst>
                                            <p:cond delay="0"/>
                                          </p:stCondLst>
                                        </p:cTn>
                                        <p:tgtEl>
                                          <p:spTgt spid="23">
                                            <p:txEl>
                                              <p:pRg st="13" end="13"/>
                                            </p:txEl>
                                          </p:spTgt>
                                        </p:tgtEl>
                                        <p:attrNameLst>
                                          <p:attrName>style.visibility</p:attrName>
                                        </p:attrNameLst>
                                      </p:cBhvr>
                                      <p:to>
                                        <p:strVal val="visible"/>
                                      </p:to>
                                    </p:set>
                                    <p:animEffect transition="in" filter="wipe(left)">
                                      <p:cBhvr>
                                        <p:cTn id="119" dur="500"/>
                                        <p:tgtEl>
                                          <p:spTgt spid="23">
                                            <p:txEl>
                                              <p:pRg st="13" end="13"/>
                                            </p:txEl>
                                          </p:spTgt>
                                        </p:tgtEl>
                                      </p:cBhvr>
                                    </p:animEffect>
                                  </p:childTnLst>
                                </p:cTn>
                              </p:par>
                            </p:childTnLst>
                          </p:cTn>
                        </p:par>
                      </p:childTnLst>
                    </p:cTn>
                  </p:par>
                  <p:par>
                    <p:cTn id="120" fill="hold">
                      <p:stCondLst>
                        <p:cond delay="indefinite"/>
                      </p:stCondLst>
                      <p:childTnLst>
                        <p:par>
                          <p:cTn id="121" fill="hold">
                            <p:stCondLst>
                              <p:cond delay="0"/>
                            </p:stCondLst>
                            <p:childTnLst>
                              <p:par>
                                <p:cTn id="122" presetID="16" presetClass="entr" presetSubtype="21" fill="hold" grpId="0" nodeType="clickEffect">
                                  <p:stCondLst>
                                    <p:cond delay="0"/>
                                  </p:stCondLst>
                                  <p:childTnLst>
                                    <p:set>
                                      <p:cBhvr>
                                        <p:cTn id="123" dur="1" fill="hold">
                                          <p:stCondLst>
                                            <p:cond delay="0"/>
                                          </p:stCondLst>
                                        </p:cTn>
                                        <p:tgtEl>
                                          <p:spTgt spid="49"/>
                                        </p:tgtEl>
                                        <p:attrNameLst>
                                          <p:attrName>style.visibility</p:attrName>
                                        </p:attrNameLst>
                                      </p:cBhvr>
                                      <p:to>
                                        <p:strVal val="visible"/>
                                      </p:to>
                                    </p:set>
                                    <p:animEffect transition="in" filter="barn(inVertical)">
                                      <p:cBhvr>
                                        <p:cTn id="124" dur="500"/>
                                        <p:tgtEl>
                                          <p:spTgt spid="49"/>
                                        </p:tgtEl>
                                      </p:cBhvr>
                                    </p:animEffect>
                                  </p:childTnLst>
                                </p:cTn>
                              </p:par>
                              <p:par>
                                <p:cTn id="125" presetID="16" presetClass="entr" presetSubtype="21" fill="hold" nodeType="withEffect">
                                  <p:stCondLst>
                                    <p:cond delay="0"/>
                                  </p:stCondLst>
                                  <p:childTnLst>
                                    <p:set>
                                      <p:cBhvr>
                                        <p:cTn id="126" dur="1" fill="hold">
                                          <p:stCondLst>
                                            <p:cond delay="0"/>
                                          </p:stCondLst>
                                        </p:cTn>
                                        <p:tgtEl>
                                          <p:spTgt spid="50"/>
                                        </p:tgtEl>
                                        <p:attrNameLst>
                                          <p:attrName>style.visibility</p:attrName>
                                        </p:attrNameLst>
                                      </p:cBhvr>
                                      <p:to>
                                        <p:strVal val="visible"/>
                                      </p:to>
                                    </p:set>
                                    <p:animEffect transition="in" filter="barn(inVertical)">
                                      <p:cBhvr>
                                        <p:cTn id="12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8" grpId="0"/>
      <p:bldP spid="34" grpId="0"/>
      <p:bldP spid="36" grpId="0"/>
      <p:bldP spid="38" grpId="0"/>
      <p:bldP spid="40" grpId="0"/>
      <p:bldP spid="42" grpId="0"/>
      <p:bldP spid="44" grpId="0"/>
      <p:bldP spid="4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Основи на базите от данни</a:t>
            </a:r>
            <a:r>
              <a:rPr lang="en-US" dirty="0" smtClean="0"/>
              <a:t/>
            </a:r>
            <a:br>
              <a:rPr lang="en-US" dirty="0" smtClean="0"/>
            </a:br>
            <a:r>
              <a:rPr lang="en-US" b="0" dirty="0" smtClean="0"/>
              <a:t>I - </a:t>
            </a:r>
            <a:r>
              <a:rPr lang="bg-BG" b="0" dirty="0" smtClean="0"/>
              <a:t>Въведение</a:t>
            </a:r>
            <a:endParaRPr lang="en-US" dirty="0"/>
          </a:p>
        </p:txBody>
      </p:sp>
      <p:pic>
        <p:nvPicPr>
          <p:cNvPr id="1026" name="Picture 2" descr="http://cdn1.iconfinder.com/data/icons/imod/512/Hardware/iDatabas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93950" y="1619250"/>
            <a:ext cx="3910012" cy="3910013"/>
          </a:xfrm>
          <a:prstGeom prst="rect">
            <a:avLst/>
          </a:prstGeom>
          <a:noFill/>
          <a:extLst>
            <a:ext uri="{909E8E84-426E-40DD-AFC4-6F175D3DCCD1}">
              <a14:hiddenFill xmlns:a14="http://schemas.microsoft.com/office/drawing/2010/main">
                <a:solidFill>
                  <a:srgbClr val="FFFFFF"/>
                </a:solidFill>
              </a14:hiddenFill>
            </a:ext>
          </a:extLst>
        </p:spPr>
      </p:pic>
      <p:sp>
        <p:nvSpPr>
          <p:cNvPr id="3" name="AutoShape 10" descr="data:image/jpeg;base64,/9j/4AAQSkZJRgABAQAAAQABAAD/2wCEAAkGBhASERIQEBAQFRATEBESEA8SEBoREBMTExEhFBQQFhIYHiceGBojGhQUIC8gIykpLCwsFR4xNTAqNSYrLCkBCQoKDQwNGg8PGSojHyM0LzQwNCwxNDQsKSwqNSksLCwrMiksKSksLC8sKTQsLTQsNCwvNCwsLCs0LDQsKSwsLP/AABEIAHwBlQMBIgACEQEDEQH/xAAcAAEAAwEBAQEBAAAAAAAAAAAABQYHBAMCAQj/xABNEAABAwIDAwYJCQYDBgcAAAABAAIDBBEFBhITITEHFBVhkbEiMjNBUVJxctMWIzRTVoGCk9EXNUJVlLJiksFjc6Gk8PEkJkNEouHj/8QAGgEBAAIDAQAAAAAAAAAAAAAAAAMGAQQFAv/EACsRAQACAQMCBgICAgMAAAAAAAABAgMEERIxcRMhMjNRsQVhFEFSoSIkQv/aAAwDAQACEQMRAD8AxjFfLSe+e9ci68V8tJ7571yLEdAREWQREQEREBERAREQEREBERAREQEREBERAREQFYMkm1SCOIa6x9G5V9WDJX0j8J7lDqPat2lDqPZv2n6aLzyT1j2pzyT1j2rwRVPdSeU/L355J6x7U55J6x7V4Im5yn5e/PJPWPanPJPWPavBE3OU/L355J6x7U55J6x7V4Im5yn5e/PJPWPanPJPWPavBE3OU/L355J6x7U55J6x7V4Im5yn5e/PJPWPanPJPWPavBE3OU/L355J6x7U55J6x7V4Im5yn5e/PJPWPanPJPWPavBE3OU/L355J6x7U55J6x7V4Im5yn5e/PJPWPanPJPWPavBE3OU/L355J6x7U55J6x7V4Im5yn5TGFVDiHXceIReeEcHe0IpK9G7jmeEMYxXy0nvnvXIuvFfLSe+e9citsdFvERFkEREBERAREQEREBERAREQEREBERAREQEREBWDJX0j8J7lX1YMlfSPwnuUOo9q3aUGo9m/afpfkRFUlJEREBERAREQEREBERAREQEREBERAREQEREBERBKYRwd7QiYRwd7Qilr0buL0QxjFfLSe+e9ci68V8tJ7571yK2x0XAREWQXdgmDy1dRFTQ6drK7SzUdLb2vvPm4LhU3kumfJX00cdRzd7pQG1I4xGx8PiO/zoLb+wLGPVpv6gfon7AsY9Wm/qB+i0L5IV/wBq3drfip8kK/7Vu7W/FQZNmjkqxDD4OcVIhEetrPAlD3anXtut1Lvj5DMZcA4QxWIBH/iGcCL+lT3KbgFVDRa5sddWs20Y5sbEXN7P3PPD2edWOnyfWFjbZsePBb4O0G7dw8sgoH7CMa+oh/qGfqn7CMa+ph/qGfqtC+R1b9rX/mD4yfI+s+1r/wAwfGQZTjfJRi1KwyS0jjGBdz4nNmDR5yQ0kgddlVIYS5zWDi5waPaTYL+gfkdWfa1/5g+Ms7zzyfiidBMzEYql08+l72aWvjeSCJCA83/iN93DrQfX7CMa+ph/qGfqn7CMa+oh/qGfqtC+R1b9rX/mD4yfI6t+1r/zB8ZBheO4FPRzyU1Q3TLGQHNB1De0OBDhuIsQuALQOVHKUlNsql+JtrnSExvk1AyM0tuwHw3Ei2rf5rdapeC4aaieKAOa3aysj1uNmtDnWLyT5gLn7kFpwjkdxapgjqIYY9lKwPjLpmscWngdJO667P2EY19RD/UM/VX+DI9UxrWMzW5rGtDWMa8BrWgWDQNtwAXp8jq37Wv/ADB8ZBjWbMjVmHGMVbGNMoeY9MgffRbVe3Dxgq+tC5WMGmgNNtsWNfqEukl2rZWLbjx3eNcejxVnqAiIgKwZK+kfhPcq+rBkr6R+E9yh1HtW7Sg1Hs37T9L8iIqkpIiIgIiICXWh5Twmj5gaqeEOLNoXHffSzfwBVf8A2n4N/Dh8hb6dn/0V0aaC1qRblEbupj/G3vSL8ojdXEV0w/HcArSIwDBK7c0OvGST5hq3FcmackPpm7aN20g87gPCZfhqHo6+5eMuiyY45dY/SPN+Py468o2mP0qyL9C0moiw+jw6OtnptY2UTn2uXFz7Dhf0lRafT2zzMRO2yLS6W2omYrMRszW6KzQ8pWCvID6GRjT/AB7PcOvwd6lcZyjTTU3PcPdqZpL9AOoOaOOk8bix3H0LYvoMkRvWYns2Mn4zJWszWYt2UREjINrHcfOrr0NhdHG2WvqWEuaHNY13EEXFvStbDp75p2q1dPpsmeZin9KUivWGYjl6rcIYnaZHbmgksc49WrcSobOGVTRPaQdUMhIY+28OAvod123j02KlzaLJiry6x+k2f8flw15eUx+leREWk0BERAREQSmEcHe0ImEcHe0Ipa9G7i9EMYxXy0nvnvXIuvFfLSe+e9citsdFwERFkF+hfiILfycxYQ6aXpd2mHZDZW2g+c1j6sX8W/HcrfmGlyiKWoNJITVbGTm41VBvLp8DxhbjbjuVc5JsUqIKiZ1Ph3PnGAB0VwNA2g+c3tPn3fer3mnNOIPoqpkmW9hG6nka+ouPmmlu+S2gcOPHzIMKJUnloUxqoBWG1LtWbc790d/C8Xwuzeoxylcq1DmVlM9kO3e2eMtp/rSHbo+B48OCDV+ZZI+td/mqf0WPYsItvNsPIbaTYn/Z6zo47/FtxW9fLHEvsoewfCT5Y4l9lD2D4SCgZIZlo0o6UMgq9b9Wna20X8DxBbgufP7cvCnZ0QZDUbYbQu2thFoNx85uvq0LR/ljiP2UPYPhLF86Y3PVVcsk8LYXg6BTtZoEQafJ6bA33m5O8koPPKAojVxdI3FHd2206r20HT4m/wAbTwWmbLJPrzf8x+izzk+qJY6+CSGk51I3aEUv1nzRvxB4Dfw8y2U5txOx/wDKoG477t+GgpeY6fKZpZuZSytqtmTAXCYtLxvDSHC2+1t/pVVyBDhJmkOLyObCI/m2MD7ukLuN4xcAAHtC1PDeUCtmiZLFlhssbhulZYsdY6SR836QVxZbr6+jjkjZleR4kqJZrv3lokddsYJjPgtaAB7OtBy7LJPrzf8AMfoq/ndmWhSnot0hqtoy2ra20b9fji3oV4pM+V0j5Wx5ZY4xObHIwadUb7arO+b4kOaf+6gOUvHa2ahLJ8C5nHtYyam43EE2ZuYOPtQZDdfiIgIiICsGSvpH4T3KvqwZK+kfhPcodR7Vu0oNR7N+0/S/IiKpKSIiICIiDSMA/cs/uVH9qyXBYG7FhsPFHctawD9yz+5Uf2rKME8iz3R3Lraqf+tjdrWTtpMT3loI3CxaFp3JjizpYZaKc69m3wC/eXQu8Esd6bbh7HD0LOVceTAHnbj5ti+/+YKDRZbVyxXfylrfj81654rv5Sq2JUmwqp6b6qUht+JYfCZ/wIH3K7Z+/cDP91Sf3sVSzvKOmKgD1Ib+3T+lloWMYlTQYPHJVwmWAQ0+qMC5Ju3T/wDLSuhp8cUz5Kx8OnpsUY9TlrXpsyWlpWlrQG33ehaflbTQYZNLOdEZc+RrXbtxYAbDrIKgcN5UcHDheikjHrmLUB12F1152yvJisTaqkrdrTgXFI0WabcbOB3u/wAJ700+nnDabzbfszpdLOC05Jty/UM7waYujuRa5JA9AJ3BKrCWyPD3kmwAFzewHAD0BdVNCGtDRwC9VxrZZi8zXy3cG2W0Xtanlu5W4XHuAbY3FiNxB8xB9K07lCqb4KySQ/OaaZ4J467tufvue1VfKmX31UzRY7Npu93mAC+eV3MrZpYsNgN2RFrprcBp8Vn+v3BdPRcox3vfo634+LRive8/8ZQcLrtB6l9L5ibYAdS+lx56uHPUREWGBERBKYRwd7QiYRwd7Qilr0buL0QxjFfLSe+e9ci68V8tJ7571yK2x0XAREWQRFLZVoqeargiq5NnTPkAml1Bmltjv1EEDzcUFu5GKbEH1M4w6anilFODI6eMyNLNoNwABsb2Wi5wwzMTaCrNRW0D4BTSmZjIHNe5gYdQadO42UVSZKyzESYsbljJFiY6+NhI42JDV7y5Zy85pa7MFS5rgQ5rsSaWkHiCC3eEGCuUzkyCZ9fSsp3tZOaiPYyPGpjX6vBc5tjcXVxz7lLAqel2uH15nqNqxuz5wyTwDfU7S1oO6w3qZo8i5aboeMbeyQBrrtnja5rrb7HRcb0F46DzT/NKD+m//NZhjfK/jtNUT0z6qJzoZpInObTM0ksdpJF23tuVo6AwL7S1f9cP0XBLkPLDnFzsce5xN3OdPGSSeJJLLkoJTJ+KZnxKm51BXUbY9o+PTJC0Ou21+EZFt6qPKvkrFImjEcQlpZHOeyBzoG6HE6SWucNLQdzbX48FYqbKeXo26Y8w1DG3vpZVtY2589g2yrOfqDDI207KTFamrMk42wfUbWOOMbi82G53hbj1FBB8l8NW7EoG0UkUdSWzbOSVuuMDYu1XaAf4b/fZbnJhGZ7G9fhtrH/2zvR7qqVPkbK8btceMyMcL2cyuja4XFjvDLrrfl/ALG2YargbDpNu/q8VBWOSnEcamZLR4dWU0TYTtNnNGHG0jvCc06CbauI/xdau+JUuaoIZJ5cRw8RxRvkediNzWN1H/wBP0BYZlZ8QrImzTywwPfolnik2b2sdu1avQDYnqCuPKDS4dBTt5ji9VVyySaXROqdpGI9JLnOaAPPpAQTfJW/G6tlZUUdXSsMlVrqDPCXudK5ly4WaQBYjcunlXw/G2Ye51fV0clPtorshhLH6rnSdRaNyrXJfhmGywTGtxOakeJgGMjqxTh7dHjlpBvvNrq31OVMuSN0yY9O9twdL8RY5txwNi2yDBkV45Scu4TSin6Mq+cF5l23zzZdGnTo8Vote7uxUdAREQFYMlfSPwnuVfVgyV9I/Ce5Q6j2rdpQaj2b9p+l+REVSUkREQEREGkYB+5Z/cqP7VlGCeRZ7o7lrmUGxyYY6F0jWGTbMBJG64te33qDoOS9kUbWOrYTYAF3D77XXby4b5dPjikbrBmwZM2lxxSN/JT1pGQcN5tBLVzeCC3wb7vBG8ntA7CuDmWD0PzlTVse4bwy43n2A71Ts7cpEmIDmlGx0dLwc62lzx6oHmCxptL4E+JlnoxpNH/Hnxc07bf0im4iaqsqKr+GSU6Pcb4Lf+Av960rP37gZ/uqT+9izrDqQRtDR1LV8UwllbhUVIJ443uhpyC47hpLXbxx4ArOlyeLlyWj4etFk8bPktH9wyenp26B4I4LReSOMs5w0X2R0Pt5g/eCR7Rb/AChc8HJ3CwDa1sIaONjvTG8/4fhtO6nonCaocLeDv8K1ruI4BY0umy0y87+UPGj0mbHm8S/lEf7U7FZW8+rGN8UVDyLcBq8IjtJUjgGX5aqQMYPB/id5gPTdQOVKB0srds6z55hrefWkdx7Stoj5nFTup6eqiicWkbW4c7Vw1EXF/ZdR000ajPa3/mJR49JXU6i1o9MSqGc85Q4ZDzChs6qcLPeN+m+7U7/Qf/azvCcPIvJIS6R5LnOO8kniStBpeTXDGuMj8R2kjjd0jy25Pp4r2xTK+HxQySNrA4sjc5rRYkkC4HFbOqxZr14Y42rDa1mHUXrwx12rH7UxF8QyhwDhwIX2uD0VufIREWAREQSmEcHe0ImEcHe0Ipa9G7i9EMYxXy0nvnvXIuvFfLSe+e9citsdFwERFkFKZZq6eKqhkq4jLTNkBmiABL224WJHV51Fog2L5dZU/k8n5TPiJ8usqfyeT8pnxFjqINEzvmjAp6XZ4dh7oKjaMdtXRtb4AvqbcPPHcpuHPWVg1odg0hcGgE7Nm823nyiyBEGw/LzKn8mk/KZ8RPl5lT+TSfls+IseRBqOMZ/wAMPNMDjMltzpwGsB9JaxxLu0LOBVNdMJHsaGmQOdGxulmnVcta3zC26y5UQbGc9ZU/k8n5TPiL8dnrKljbB5L2NvmmfEWOog+3O3m3BSuZMVgndCaenZAGU0TJWsFg+YD5yX7yd3UFDogvWQMxYNTxStxOhdUSOkBje1jXaWaLFty8ee5+9Wj5dZU/k8n5TPiLHUQXPlCx7CakQdGUbqfRtNtqYG69WnRwc7hZ3aqYiICIiArBkr6R+E9yr6sGSvpH4T3KHUe1btKDUezftP0vyIiqSkiIiAiIg5K3DxJxLgfSCR3LkOAf7WT8x36qWRTVz5KxtEp6anLSNq2nZExZciBuRc+k71Iw0zWbmgBeqLzbJe/ql4vlvf1SLhq8KDzq1Paf8AC4juK7kWKXtSd6zsxTJbHO9Z2RDsvA+M95HoLye8r3pcEiZwaFIIpLZ8lutkltTltG02l+Fgta270KLly5C430jsUqijrktT0yjpkvT0zsiPkxD6o7EGWYfQFLopP5GX/KUn8nN/lL4hiDQGjgF9oihmd0EzuIiLAIiIJTCODvaETCODvaEUtejdxeiGMYr5aT3z3rkXXivlpPfPeuRW2Oi4CIiyCIiAiIgIiICIiAiIgIiICIiAiIgIiICIiArBkr6R+E9yr6sGSvpH4T3KHUe1btKDUezftP0vyIiqSkiIiAiIgIiICIiAiIgIiICIiAiIgIiICIiAiIglMI4O9oRMI4O9oRS16N3F6IYxivlpPfPeuRdeK+Wk98965FbY6LgIiLIIiICIiAiIgIiICIiAiIgIiICIiAiIgIiICsGSvpH4T3KvqxZDbesY08HBwP8AkJ/0UOf2rdpQ6iN8N4/U/S+IpjouPr7U6Lj6+1VTjKneDZDopjouPr7U6Lj6+1OMng2Q6KY6Lj6+1Oi4+vtTjJ4NkOimOi4+vtTouPr7U4yeDZDopjouPr7U6Lj6+1OMng2Q6KY6Lj6+1Oi4+vtTjJ4NkOimOi4+vtTouPr7U4yeDZDopjouPr7U6Lj6+1OMng2Q6KY6Lj6+1Oi4+vtTjJ4NkOimOi4+vtTouPr7U4yeDZDopjouPr7U6Lj6+1OMng2Q6KY6Lj6+1Oi4+vtTjJ4NnnhHB3tCKQoaJrQbX4+lFJEeTbx45isP/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12" descr="data:image/jpeg;base64,/9j/4AAQSkZJRgABAQAAAQABAAD/2wCEAAkGBhASERIQEBAQFRATEBESEA8SEBoREBMTExEhFBQQFhIYHiceGBojGhQUIC8gIykpLCwsFR4xNTAqNSYrLCkBCQoKDQwNGg8PGSojHyM0LzQwNCwxNDQsKSwqNSksLCwrMiksKSksLC8sKTQsLTQsNCwvNCwsLCs0LDQsKSwsLP/AABEIAHwBlQMBIgACEQEDEQH/xAAcAAEAAwEBAQEBAAAAAAAAAAAABQYHBAMCAQj/xABNEAABAwIDAwYJCQYDBgcAAAABAAIDBBEFBhITITEHFBVhkbEiMjNBUVJxctMWIzRTVoGCk9EXNUJVlLJiksFjc6Gk8PEkJkNEouHj/8QAGgEBAAIDAQAAAAAAAAAAAAAAAAMGAQQFAv/EACsRAQACAQMCBgICAgMAAAAAAAABAgMEERIxcRMhMjNRsQVhFEFSoSIkQv/aAAwDAQACEQMRAD8AxjFfLSe+e9ci68V8tJ7571yLEdAREWQREQEREBERAREQEREBERAREQEREBERAREQFYMkm1SCOIa6x9G5V9WDJX0j8J7lDqPat2lDqPZv2n6aLzyT1j2pzyT1j2rwRVPdSeU/L355J6x7U55J6x7V4Im5yn5e/PJPWPanPJPWPavBE3OU/L355J6x7U55J6x7V4Im5yn5e/PJPWPanPJPWPavBE3OU/L355J6x7U55J6x7V4Im5yn5e/PJPWPanPJPWPavBE3OU/L355J6x7U55J6x7V4Im5yn5e/PJPWPanPJPWPavBE3OU/L355J6x7U55J6x7V4Im5yn5e/PJPWPanPJPWPavBE3OU/L355J6x7U55J6x7V4Im5yn5TGFVDiHXceIReeEcHe0IpK9G7jmeEMYxXy0nvnvXIuvFfLSe+e9citsdFvERFkEREBERAREQEREBERAREQEREBERAREQEREBWDJX0j8J7lX1YMlfSPwnuUOo9q3aUGo9m/afpfkRFUlJEREBERAREQEREBERAREQEREBERAREQEREBERBKYRwd7QiYRwd7Qilr0buL0QxjFfLSe+e9ci68V8tJ7571yK2x0XAREWQXdgmDy1dRFTQ6drK7SzUdLb2vvPm4LhU3kumfJX00cdRzd7pQG1I4xGx8PiO/zoLb+wLGPVpv6gfon7AsY9Wm/qB+i0L5IV/wBq3drfip8kK/7Vu7W/FQZNmjkqxDD4OcVIhEetrPAlD3anXtut1Lvj5DMZcA4QxWIBH/iGcCL+lT3KbgFVDRa5sddWs20Y5sbEXN7P3PPD2edWOnyfWFjbZsePBb4O0G7dw8sgoH7CMa+oh/qGfqn7CMa+ph/qGfqtC+R1b9rX/mD4yfI+s+1r/wAwfGQZTjfJRi1KwyS0jjGBdz4nNmDR5yQ0kgddlVIYS5zWDi5waPaTYL+gfkdWfa1/5g+Ms7zzyfiidBMzEYql08+l72aWvjeSCJCA83/iN93DrQfX7CMa+ph/qGfqn7CMa+oh/qGfqtC+R1b9rX/mD4yfI6t+1r/zB8ZBheO4FPRzyU1Q3TLGQHNB1De0OBDhuIsQuALQOVHKUlNsql+JtrnSExvk1AyM0tuwHw3Ei2rf5rdapeC4aaieKAOa3aysj1uNmtDnWLyT5gLn7kFpwjkdxapgjqIYY9lKwPjLpmscWngdJO667P2EY19RD/UM/VX+DI9UxrWMzW5rGtDWMa8BrWgWDQNtwAXp8jq37Wv/ADB8ZBjWbMjVmHGMVbGNMoeY9MgffRbVe3Dxgq+tC5WMGmgNNtsWNfqEukl2rZWLbjx3eNcejxVnqAiIgKwZK+kfhPcq+rBkr6R+E9yh1HtW7Sg1Hs37T9L8iIqkpIiIgIiICXWh5Twmj5gaqeEOLNoXHffSzfwBVf8A2n4N/Dh8hb6dn/0V0aaC1qRblEbupj/G3vSL8ojdXEV0w/HcArSIwDBK7c0OvGST5hq3FcmackPpm7aN20g87gPCZfhqHo6+5eMuiyY45dY/SPN+Py468o2mP0qyL9C0moiw+jw6OtnptY2UTn2uXFz7Dhf0lRafT2zzMRO2yLS6W2omYrMRszW6KzQ8pWCvID6GRjT/AB7PcOvwd6lcZyjTTU3PcPdqZpL9AOoOaOOk8bix3H0LYvoMkRvWYns2Mn4zJWszWYt2UREjINrHcfOrr0NhdHG2WvqWEuaHNY13EEXFvStbDp75p2q1dPpsmeZin9KUivWGYjl6rcIYnaZHbmgksc49WrcSobOGVTRPaQdUMhIY+28OAvod123j02KlzaLJiry6x+k2f8flw15eUx+leREWk0BERAREQSmEcHe0ImEcHe0Ipa9G7i9EMYxXy0nvnvXIuvFfLSe+e9citsdFwERFkF+hfiILfycxYQ6aXpd2mHZDZW2g+c1j6sX8W/HcrfmGlyiKWoNJITVbGTm41VBvLp8DxhbjbjuVc5JsUqIKiZ1Ph3PnGAB0VwNA2g+c3tPn3fer3mnNOIPoqpkmW9hG6nka+ouPmmlu+S2gcOPHzIMKJUnloUxqoBWG1LtWbc790d/C8Xwuzeoxylcq1DmVlM9kO3e2eMtp/rSHbo+B48OCDV+ZZI+td/mqf0WPYsItvNsPIbaTYn/Z6zo47/FtxW9fLHEvsoewfCT5Y4l9lD2D4SCgZIZlo0o6UMgq9b9Wna20X8DxBbgufP7cvCnZ0QZDUbYbQu2thFoNx85uvq0LR/ljiP2UPYPhLF86Y3PVVcsk8LYXg6BTtZoEQafJ6bA33m5O8koPPKAojVxdI3FHd2206r20HT4m/wAbTwWmbLJPrzf8x+izzk+qJY6+CSGk51I3aEUv1nzRvxB4Dfw8y2U5txOx/wDKoG477t+GgpeY6fKZpZuZSytqtmTAXCYtLxvDSHC2+1t/pVVyBDhJmkOLyObCI/m2MD7ukLuN4xcAAHtC1PDeUCtmiZLFlhssbhulZYsdY6SR836QVxZbr6+jjkjZleR4kqJZrv3lokddsYJjPgtaAB7OtBy7LJPrzf8AMfoq/ndmWhSnot0hqtoy2ra20b9fji3oV4pM+V0j5Wx5ZY4xObHIwadUb7arO+b4kOaf+6gOUvHa2ahLJ8C5nHtYyam43EE2ZuYOPtQZDdfiIgIiICsGSvpH4T3KvqwZK+kfhPcodR7Vu0oNR7N+0/S/IiKpKSIiICIiDSMA/cs/uVH9qyXBYG7FhsPFHctawD9yz+5Uf2rKME8iz3R3Lraqf+tjdrWTtpMT3loI3CxaFp3JjizpYZaKc69m3wC/eXQu8Esd6bbh7HD0LOVceTAHnbj5ti+/+YKDRZbVyxXfylrfj81654rv5Sq2JUmwqp6b6qUht+JYfCZ/wIH3K7Z+/cDP91Sf3sVSzvKOmKgD1Ib+3T+lloWMYlTQYPHJVwmWAQ0+qMC5Ju3T/wDLSuhp8cUz5Kx8OnpsUY9TlrXpsyWlpWlrQG33ehaflbTQYZNLOdEZc+RrXbtxYAbDrIKgcN5UcHDheikjHrmLUB12F1152yvJisTaqkrdrTgXFI0WabcbOB3u/wAJ700+nnDabzbfszpdLOC05Jty/UM7waYujuRa5JA9AJ3BKrCWyPD3kmwAFzewHAD0BdVNCGtDRwC9VxrZZi8zXy3cG2W0Xtanlu5W4XHuAbY3FiNxB8xB9K07lCqb4KySQ/OaaZ4J467tufvue1VfKmX31UzRY7Npu93mAC+eV3MrZpYsNgN2RFrprcBp8Vn+v3BdPRcox3vfo634+LRive8/8ZQcLrtB6l9L5ibYAdS+lx56uHPUREWGBERBKYRwd7QiYRwd7Qilr0buL0QxjFfLSe+e9ci68V8tJ7571yK2x0XAREWQRFLZVoqeargiq5NnTPkAml1Bmltjv1EEDzcUFu5GKbEH1M4w6anilFODI6eMyNLNoNwABsb2Wi5wwzMTaCrNRW0D4BTSmZjIHNe5gYdQadO42UVSZKyzESYsbljJFiY6+NhI42JDV7y5Zy85pa7MFS5rgQ5rsSaWkHiCC3eEGCuUzkyCZ9fSsp3tZOaiPYyPGpjX6vBc5tjcXVxz7lLAqel2uH15nqNqxuz5wyTwDfU7S1oO6w3qZo8i5aboeMbeyQBrrtnja5rrb7HRcb0F46DzT/NKD+m//NZhjfK/jtNUT0z6qJzoZpInObTM0ksdpJF23tuVo6AwL7S1f9cP0XBLkPLDnFzsce5xN3OdPGSSeJJLLkoJTJ+KZnxKm51BXUbY9o+PTJC0Ou21+EZFt6qPKvkrFImjEcQlpZHOeyBzoG6HE6SWucNLQdzbX48FYqbKeXo26Y8w1DG3vpZVtY2589g2yrOfqDDI207KTFamrMk42wfUbWOOMbi82G53hbj1FBB8l8NW7EoG0UkUdSWzbOSVuuMDYu1XaAf4b/fZbnJhGZ7G9fhtrH/2zvR7qqVPkbK8btceMyMcL2cyuja4XFjvDLrrfl/ALG2YargbDpNu/q8VBWOSnEcamZLR4dWU0TYTtNnNGHG0jvCc06CbauI/xdau+JUuaoIZJ5cRw8RxRvkediNzWN1H/wBP0BYZlZ8QrImzTywwPfolnik2b2sdu1avQDYnqCuPKDS4dBTt5ji9VVyySaXROqdpGI9JLnOaAPPpAQTfJW/G6tlZUUdXSsMlVrqDPCXudK5ly4WaQBYjcunlXw/G2Ye51fV0clPtorshhLH6rnSdRaNyrXJfhmGywTGtxOakeJgGMjqxTh7dHjlpBvvNrq31OVMuSN0yY9O9twdL8RY5txwNi2yDBkV45Scu4TSin6Mq+cF5l23zzZdGnTo8Vote7uxUdAREQFYMlfSPwnuVfVgyV9I/Ce5Q6j2rdpQaj2b9p+l+REVSUkREQEREGkYB+5Z/cqP7VlGCeRZ7o7lrmUGxyYY6F0jWGTbMBJG64te33qDoOS9kUbWOrYTYAF3D77XXby4b5dPjikbrBmwZM2lxxSN/JT1pGQcN5tBLVzeCC3wb7vBG8ntA7CuDmWD0PzlTVse4bwy43n2A71Ts7cpEmIDmlGx0dLwc62lzx6oHmCxptL4E+JlnoxpNH/Hnxc07bf0im4iaqsqKr+GSU6Pcb4Lf+Av960rP37gZ/uqT+9izrDqQRtDR1LV8UwllbhUVIJ443uhpyC47hpLXbxx4ArOlyeLlyWj4etFk8bPktH9wyenp26B4I4LReSOMs5w0X2R0Pt5g/eCR7Rb/AChc8HJ3CwDa1sIaONjvTG8/4fhtO6nonCaocLeDv8K1ruI4BY0umy0y87+UPGj0mbHm8S/lEf7U7FZW8+rGN8UVDyLcBq8IjtJUjgGX5aqQMYPB/id5gPTdQOVKB0srds6z55hrefWkdx7Stoj5nFTup6eqiicWkbW4c7Vw1EXF/ZdR000ajPa3/mJR49JXU6i1o9MSqGc85Q4ZDzChs6qcLPeN+m+7U7/Qf/azvCcPIvJIS6R5LnOO8kniStBpeTXDGuMj8R2kjjd0jy25Pp4r2xTK+HxQySNrA4sjc5rRYkkC4HFbOqxZr14Y42rDa1mHUXrwx12rH7UxF8QyhwDhwIX2uD0VufIREWAREQSmEcHe0ImEcHe0Ipa9G7i9EMYxXy0nvnvXIuvFfLSe+e9citsdFwERFkFKZZq6eKqhkq4jLTNkBmiABL224WJHV51Fog2L5dZU/k8n5TPiJ8usqfyeT8pnxFjqINEzvmjAp6XZ4dh7oKjaMdtXRtb4AvqbcPPHcpuHPWVg1odg0hcGgE7Nm823nyiyBEGw/LzKn8mk/KZ8RPl5lT+TSfls+IseRBqOMZ/wAMPNMDjMltzpwGsB9JaxxLu0LOBVNdMJHsaGmQOdGxulmnVcta3zC26y5UQbGc9ZU/k8n5TPiL8dnrKljbB5L2NvmmfEWOog+3O3m3BSuZMVgndCaenZAGU0TJWsFg+YD5yX7yd3UFDogvWQMxYNTxStxOhdUSOkBje1jXaWaLFty8ee5+9Wj5dZU/k8n5TPiLHUQXPlCx7CakQdGUbqfRtNtqYG69WnRwc7hZ3aqYiICIiArBkr6R+E9yr6sGSvpH4T3KHUe1btKDUezftP0vyIiqSkiIiAiIg5K3DxJxLgfSCR3LkOAf7WT8x36qWRTVz5KxtEp6anLSNq2nZExZciBuRc+k71Iw0zWbmgBeqLzbJe/ql4vlvf1SLhq8KDzq1Paf8AC4juK7kWKXtSd6zsxTJbHO9Z2RDsvA+M95HoLye8r3pcEiZwaFIIpLZ8lutkltTltG02l+Fgta270KLly5C430jsUqijrktT0yjpkvT0zsiPkxD6o7EGWYfQFLopP5GX/KUn8nN/lL4hiDQGjgF9oihmd0EzuIiLAIiIJTCODvaETCODvaEUtejdxeiGMYr5aT3z3rkXXivlpPfPeuRW2Oi4CIiyCIiAiIgIiICIiAiIgIiICIiAiIgIiICIiArBkr6R+E9yr6sGSvpH4T3KHUe1btKDUezftP0vyIiqSkiIiAiIgIiICIiAiIgIiICIiAiIgIiICIiAiIglMI4O9oRMI4O9oRS16N3F6IYxivlpPfPeuRdeK+Wk98965FbY6LgIiLIIiICIiAiIgIiICIiAiIgIiICIiAiIgIiICsGSvpH4T3KvqxZDbesY08HBwP8AkJ/0UOf2rdpQ6iN8N4/U/S+IpjouPr7U6Lj6+1VTjKneDZDopjouPr7U6Lj6+1OMng2Q6KY6Lj6+1Oi4+vtTjJ4NkOimOi4+vtTouPr7U4yeDZDopjouPr7U6Lj6+1OMng2Q6KY6Lj6+1Oi4+vtTjJ4NkOimOi4+vtTouPr7U4yeDZDopjouPr7U6Lj6+1OMng2Q6KY6Lj6+1Oi4+vtTjJ4NkOimOi4+vtTouPr7U4yeDZDopjouPr7U6Lj6+1OMng2Q6KY6Lj6+1Oi4+vtTjJ4NnnhHB3tCKQoaJrQbX4+lFJEeTbx45isP/9k="/>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11" name="Group 10"/>
          <p:cNvGrpSpPr/>
          <p:nvPr/>
        </p:nvGrpSpPr>
        <p:grpSpPr>
          <a:xfrm>
            <a:off x="6305395" y="1331420"/>
            <a:ext cx="2846407" cy="4283510"/>
            <a:chOff x="6305395" y="1331420"/>
            <a:chExt cx="2846407" cy="4283510"/>
          </a:xfrm>
        </p:grpSpPr>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65131" y="1457887"/>
              <a:ext cx="1038225" cy="205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44830" y="3328758"/>
              <a:ext cx="1078826" cy="787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52387" y="4557353"/>
              <a:ext cx="1071269" cy="8484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descr="http://t1.gstatic.com/images?q=tbn:ANd9GcQ2-O1OMTUjcWYv2qZak-jqcOMn3uGx-cx2xdXCbX4NHEQl30wnQQ"/>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06264" y="1331420"/>
              <a:ext cx="1212018" cy="992096"/>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05395" y="2006934"/>
              <a:ext cx="1300869" cy="1267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8" name="Picture 14" descr="http://semanticweb.com/files/2012/04/product_logo_db2.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733553" y="2905466"/>
              <a:ext cx="1184892" cy="718341"/>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Вижте изображението в пълен размер"/>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685712" y="4116342"/>
              <a:ext cx="1369896" cy="424669"/>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Apache Derby"/>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426026" y="4986279"/>
              <a:ext cx="1725776" cy="628651"/>
            </a:xfrm>
            <a:prstGeom prst="rect">
              <a:avLst/>
            </a:prstGeom>
            <a:noFill/>
            <a:extLst>
              <a:ext uri="{909E8E84-426E-40DD-AFC4-6F175D3DCCD1}">
                <a14:hiddenFill xmlns:a14="http://schemas.microsoft.com/office/drawing/2010/main">
                  <a:solidFill>
                    <a:srgbClr val="FFFFFF"/>
                  </a:solidFill>
                </a14:hiddenFill>
              </a:ext>
            </a:extLst>
          </p:spPr>
        </p:pic>
      </p:grpSp>
      <p:sp>
        <p:nvSpPr>
          <p:cNvPr id="10" name="Rectangle 9"/>
          <p:cNvSpPr/>
          <p:nvPr/>
        </p:nvSpPr>
        <p:spPr bwMode="gray">
          <a:xfrm>
            <a:off x="2393950" y="1663884"/>
            <a:ext cx="3908424" cy="3865378"/>
          </a:xfrm>
          <a:prstGeom prst="rect">
            <a:avLst/>
          </a:prstGeom>
          <a:solidFill>
            <a:schemeClr val="bg1">
              <a:alpha val="64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6" name="TextBox 5"/>
          <p:cNvSpPr txBox="1"/>
          <p:nvPr/>
        </p:nvSpPr>
        <p:spPr>
          <a:xfrm>
            <a:off x="307975" y="2324100"/>
            <a:ext cx="3263714" cy="1523494"/>
          </a:xfrm>
          <a:prstGeom prst="rect">
            <a:avLst/>
          </a:prstGeom>
          <a:noFill/>
        </p:spPr>
        <p:txBody>
          <a:bodyPr wrap="none" lIns="0" tIns="0" rIns="0" bIns="0" rtlCol="0">
            <a:spAutoFit/>
          </a:bodyPr>
          <a:lstStyle/>
          <a:p>
            <a:pPr marL="285750" indent="-285750" fontAlgn="base">
              <a:spcBef>
                <a:spcPct val="50000"/>
              </a:spcBef>
              <a:spcAft>
                <a:spcPct val="0"/>
              </a:spcAft>
              <a:buClr>
                <a:srgbClr val="F0AB00"/>
              </a:buClr>
              <a:buSzPct val="80000"/>
              <a:buFont typeface="Wingdings" pitchFamily="2" charset="2"/>
              <a:buChar char="q"/>
            </a:pPr>
            <a:r>
              <a:rPr lang="bg-BG" b="1" kern="0" dirty="0" smtClean="0">
                <a:effectLst>
                  <a:outerShdw blurRad="38100" dist="38100" dir="2700000" algn="tl">
                    <a:srgbClr val="000000">
                      <a:alpha val="43137"/>
                    </a:srgbClr>
                  </a:outerShdw>
                </a:effectLst>
                <a:ea typeface="Arial Unicode MS" pitchFamily="34" charset="-128"/>
                <a:cs typeface="Arial Unicode MS" pitchFamily="34" charset="-128"/>
              </a:rPr>
              <a:t>ЙЕРАРХИЧНИ</a:t>
            </a:r>
          </a:p>
          <a:p>
            <a:pPr marL="285750" indent="-285750" fontAlgn="base">
              <a:spcBef>
                <a:spcPct val="50000"/>
              </a:spcBef>
              <a:spcAft>
                <a:spcPct val="0"/>
              </a:spcAft>
              <a:buClr>
                <a:srgbClr val="F0AB00"/>
              </a:buClr>
              <a:buSzPct val="80000"/>
              <a:buFont typeface="Wingdings" pitchFamily="2" charset="2"/>
              <a:buChar char="q"/>
            </a:pPr>
            <a:r>
              <a:rPr lang="bg-BG" sz="1800" b="1" kern="0" dirty="0" smtClean="0">
                <a:effectLst>
                  <a:outerShdw blurRad="38100" dist="38100" dir="2700000" algn="tl">
                    <a:srgbClr val="000000">
                      <a:alpha val="43137"/>
                    </a:srgbClr>
                  </a:outerShdw>
                </a:effectLst>
                <a:ea typeface="Arial Unicode MS" pitchFamily="34" charset="-128"/>
                <a:cs typeface="Arial Unicode MS" pitchFamily="34" charset="-128"/>
              </a:rPr>
              <a:t>МРЕЖОВИ</a:t>
            </a:r>
          </a:p>
          <a:p>
            <a:pPr marL="285750" indent="-285750" fontAlgn="base">
              <a:spcBef>
                <a:spcPct val="50000"/>
              </a:spcBef>
              <a:spcAft>
                <a:spcPct val="0"/>
              </a:spcAft>
              <a:buClr>
                <a:srgbClr val="F0AB00"/>
              </a:buClr>
              <a:buSzPct val="80000"/>
              <a:buFont typeface="Wingdings" pitchFamily="2" charset="2"/>
              <a:buChar char="q"/>
            </a:pPr>
            <a:r>
              <a:rPr lang="bg-BG" b="1" kern="0" dirty="0" smtClean="0">
                <a:effectLst>
                  <a:outerShdw blurRad="38100" dist="38100" dir="2700000" algn="tl">
                    <a:srgbClr val="000000">
                      <a:alpha val="43137"/>
                    </a:srgbClr>
                  </a:outerShdw>
                </a:effectLst>
                <a:ea typeface="Arial Unicode MS" pitchFamily="34" charset="-128"/>
                <a:cs typeface="Arial Unicode MS" pitchFamily="34" charset="-128"/>
              </a:rPr>
              <a:t>ОБЕКТНО ОРИЕНТИРАНИ</a:t>
            </a:r>
          </a:p>
          <a:p>
            <a:pPr marL="285750" indent="-285750" fontAlgn="base">
              <a:spcBef>
                <a:spcPct val="50000"/>
              </a:spcBef>
              <a:spcAft>
                <a:spcPct val="0"/>
              </a:spcAft>
              <a:buClr>
                <a:srgbClr val="F0AB00"/>
              </a:buClr>
              <a:buSzPct val="80000"/>
              <a:buFont typeface="Wingdings" pitchFamily="2" charset="2"/>
              <a:buChar char="q"/>
            </a:pPr>
            <a:r>
              <a:rPr lang="bg-BG" sz="1800" b="1" kern="0" dirty="0" smtClean="0">
                <a:effectLst>
                  <a:outerShdw blurRad="38100" dist="38100" dir="2700000" algn="tl">
                    <a:srgbClr val="000000">
                      <a:alpha val="43137"/>
                    </a:srgbClr>
                  </a:outerShdw>
                </a:effectLst>
                <a:ea typeface="Arial Unicode MS" pitchFamily="34" charset="-128"/>
                <a:cs typeface="Arial Unicode MS" pitchFamily="34" charset="-128"/>
              </a:rPr>
              <a:t>РЕЛАЦИОННИ</a:t>
            </a:r>
            <a:endParaRPr lang="en-US" sz="1800" b="1" kern="0" dirty="0" err="1" smtClean="0">
              <a:effectLst>
                <a:outerShdw blurRad="38100" dist="38100" dir="2700000" algn="tl">
                  <a:srgbClr val="000000">
                    <a:alpha val="43137"/>
                  </a:srgbClr>
                </a:outerShdw>
              </a:effectLst>
              <a:ea typeface="Arial Unicode MS" pitchFamily="34" charset="-128"/>
              <a:cs typeface="Arial Unicode MS" pitchFamily="34" charset="-128"/>
            </a:endParaRPr>
          </a:p>
        </p:txBody>
      </p:sp>
      <p:sp>
        <p:nvSpPr>
          <p:cNvPr id="5" name="TextBox 4"/>
          <p:cNvSpPr txBox="1"/>
          <p:nvPr/>
        </p:nvSpPr>
        <p:spPr>
          <a:xfrm>
            <a:off x="8893546" y="6549102"/>
            <a:ext cx="38868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sz="1800" kern="0" dirty="0" smtClean="0">
                <a:solidFill>
                  <a:schemeClr val="bg1">
                    <a:lumMod val="85000"/>
                  </a:schemeClr>
                </a:solidFill>
                <a:ea typeface="Arial Unicode MS" pitchFamily="34" charset="-128"/>
                <a:cs typeface="Arial Unicode MS" pitchFamily="34" charset="-128"/>
              </a:rPr>
              <a:t>2</a:t>
            </a:r>
            <a:endParaRPr lang="en-US" sz="1800" kern="0" dirty="0" err="1" smtClean="0">
              <a:solidFill>
                <a:schemeClr val="bg1">
                  <a:lumMod val="85000"/>
                </a:schemeClr>
              </a:solidFill>
              <a:ea typeface="Arial Unicode MS" pitchFamily="34" charset="-128"/>
              <a:cs typeface="Arial Unicode MS" pitchFamily="34" charset="-128"/>
            </a:endParaRPr>
          </a:p>
        </p:txBody>
      </p:sp>
    </p:spTree>
    <p:extLst>
      <p:ext uri="{BB962C8B-B14F-4D97-AF65-F5344CB8AC3E}">
        <p14:creationId xmlns:p14="http://schemas.microsoft.com/office/powerpoint/2010/main" val="255026955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22" presetClass="entr" presetSubtype="8" fill="hold" grpId="0" nodeType="withEffect">
                                  <p:stCondLst>
                                    <p:cond delay="0"/>
                                  </p:stCondLst>
                                  <p:childTnLst>
                                    <p:set>
                                      <p:cBhvr>
                                        <p:cTn id="8" dur="1" fill="hold">
                                          <p:stCondLst>
                                            <p:cond delay="0"/>
                                          </p:stCondLst>
                                        </p:cTn>
                                        <p:tgtEl>
                                          <p:spTgt spid="6">
                                            <p:txEl>
                                              <p:pRg st="0" end="0"/>
                                            </p:txEl>
                                          </p:spTgt>
                                        </p:tgtEl>
                                        <p:attrNameLst>
                                          <p:attrName>style.visibility</p:attrName>
                                        </p:attrNameLst>
                                      </p:cBhvr>
                                      <p:to>
                                        <p:strVal val="visible"/>
                                      </p:to>
                                    </p:set>
                                    <p:animEffect transition="in" filter="wipe(left)">
                                      <p:cBhvr>
                                        <p:cTn id="9" dur="1000"/>
                                        <p:tgtEl>
                                          <p:spTgt spid="6">
                                            <p:txEl>
                                              <p:pRg st="0" end="0"/>
                                            </p:txEl>
                                          </p:spTgt>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Effect transition="in" filter="wipe(left)">
                                      <p:cBhvr>
                                        <p:cTn id="13" dur="1000"/>
                                        <p:tgtEl>
                                          <p:spTgt spid="6">
                                            <p:txEl>
                                              <p:pRg st="1" end="1"/>
                                            </p:txEl>
                                          </p:spTgt>
                                        </p:tgtEl>
                                      </p:cBhvr>
                                    </p:animEffect>
                                  </p:childTnLst>
                                </p:cTn>
                              </p:par>
                            </p:childTnLst>
                          </p:cTn>
                        </p:par>
                        <p:par>
                          <p:cTn id="14" fill="hold">
                            <p:stCondLst>
                              <p:cond delay="2000"/>
                            </p:stCondLst>
                            <p:childTnLst>
                              <p:par>
                                <p:cTn id="15" presetID="22" presetClass="entr" presetSubtype="8" fill="hold" grpId="0" nodeType="after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wipe(left)">
                                      <p:cBhvr>
                                        <p:cTn id="17" dur="1000"/>
                                        <p:tgtEl>
                                          <p:spTgt spid="6">
                                            <p:txEl>
                                              <p:pRg st="2" end="2"/>
                                            </p:txEl>
                                          </p:spTgt>
                                        </p:tgtEl>
                                      </p:cBhvr>
                                    </p:animEffect>
                                  </p:childTnLst>
                                </p:cTn>
                              </p:par>
                            </p:childTnLst>
                          </p:cTn>
                        </p:par>
                        <p:par>
                          <p:cTn id="18" fill="hold">
                            <p:stCondLst>
                              <p:cond delay="3000"/>
                            </p:stCondLst>
                            <p:childTnLst>
                              <p:par>
                                <p:cTn id="19" presetID="22" presetClass="entr" presetSubtype="8" fill="hold" grpId="0" nodeType="after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Effect transition="in" filter="wipe(left)">
                                      <p:cBhvr>
                                        <p:cTn id="21" dur="1000"/>
                                        <p:tgtEl>
                                          <p:spTgt spid="6">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37" fill="hold"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barn(outVertical)">
                                      <p:cBhvr>
                                        <p:cTn id="26"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 grpId="0" uiExpand="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JPA</a:t>
            </a:r>
            <a:br>
              <a:rPr lang="en-US" dirty="0"/>
            </a:br>
            <a:r>
              <a:rPr lang="bg-BG" sz="2000" b="0" dirty="0" err="1" smtClean="0"/>
              <a:t>Транзакционност</a:t>
            </a:r>
            <a:r>
              <a:rPr lang="en-US" sz="2000" b="0" dirty="0" smtClean="0"/>
              <a:t> </a:t>
            </a:r>
            <a:endParaRPr lang="en-US" sz="2000" b="0" dirty="0"/>
          </a:p>
        </p:txBody>
      </p:sp>
      <p:sp>
        <p:nvSpPr>
          <p:cNvPr id="4" name="Rectangle 3"/>
          <p:cNvSpPr/>
          <p:nvPr/>
        </p:nvSpPr>
        <p:spPr>
          <a:xfrm>
            <a:off x="155620" y="1277856"/>
            <a:ext cx="8851900" cy="5078313"/>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b="1" dirty="0" err="1" smtClean="0">
                <a:solidFill>
                  <a:srgbClr val="7F0055"/>
                </a:solidFill>
                <a:latin typeface="Consolas"/>
              </a:rPr>
              <a:t>int</a:t>
            </a:r>
            <a:r>
              <a:rPr lang="en-US" b="1" dirty="0" smtClean="0">
                <a:solidFill>
                  <a:srgbClr val="000000"/>
                </a:solidFill>
                <a:latin typeface="Consolas"/>
              </a:rPr>
              <a:t> </a:t>
            </a:r>
            <a:r>
              <a:rPr lang="en-US" dirty="0" err="1" smtClean="0">
                <a:solidFill>
                  <a:srgbClr val="000000"/>
                </a:solidFill>
                <a:latin typeface="Consolas"/>
              </a:rPr>
              <a:t>creditsToAdd</a:t>
            </a:r>
            <a:r>
              <a:rPr lang="en-US" dirty="0" smtClean="0">
                <a:solidFill>
                  <a:srgbClr val="000000"/>
                </a:solidFill>
                <a:latin typeface="Consolas"/>
              </a:rPr>
              <a:t> = 0;</a:t>
            </a:r>
            <a:endParaRPr lang="bg-BG" dirty="0" smtClean="0">
              <a:solidFill>
                <a:srgbClr val="000000"/>
              </a:solidFill>
              <a:latin typeface="Consolas"/>
            </a:endParaRPr>
          </a:p>
          <a:p>
            <a:r>
              <a:rPr lang="en-US" b="1" dirty="0" smtClean="0">
                <a:solidFill>
                  <a:srgbClr val="7F0055"/>
                </a:solidFill>
                <a:latin typeface="Consolas"/>
              </a:rPr>
              <a:t>try</a:t>
            </a:r>
            <a:r>
              <a:rPr lang="en-US" b="1" dirty="0" smtClean="0">
                <a:solidFill>
                  <a:srgbClr val="000000"/>
                </a:solidFill>
                <a:latin typeface="Consolas"/>
              </a:rPr>
              <a:t> {</a:t>
            </a:r>
          </a:p>
          <a:p>
            <a:pPr lvl="1">
              <a:buNone/>
            </a:pPr>
            <a:r>
              <a:rPr lang="en-US" dirty="0" err="1" smtClean="0">
                <a:solidFill>
                  <a:srgbClr val="000000"/>
                </a:solidFill>
                <a:latin typeface="Consolas"/>
              </a:rPr>
              <a:t>transaction.begin</a:t>
            </a:r>
            <a:r>
              <a:rPr lang="en-US" dirty="0">
                <a:solidFill>
                  <a:srgbClr val="000000"/>
                </a:solidFill>
                <a:latin typeface="Consolas"/>
              </a:rPr>
              <a:t>();</a:t>
            </a:r>
          </a:p>
          <a:p>
            <a:pPr lvl="1">
              <a:buNone/>
            </a:pPr>
            <a:r>
              <a:rPr lang="en-US" dirty="0">
                <a:solidFill>
                  <a:srgbClr val="000000"/>
                </a:solidFill>
                <a:latin typeface="Consolas"/>
              </a:rPr>
              <a:t>Student </a:t>
            </a:r>
            <a:r>
              <a:rPr lang="en-US" dirty="0" err="1" smtClean="0">
                <a:solidFill>
                  <a:srgbClr val="000000"/>
                </a:solidFill>
                <a:latin typeface="Consolas"/>
              </a:rPr>
              <a:t>student</a:t>
            </a:r>
            <a:r>
              <a:rPr lang="en-US" dirty="0" smtClean="0">
                <a:solidFill>
                  <a:srgbClr val="000000"/>
                </a:solidFill>
                <a:latin typeface="Consolas"/>
              </a:rPr>
              <a:t> </a:t>
            </a:r>
            <a:r>
              <a:rPr lang="en-US" dirty="0">
                <a:solidFill>
                  <a:srgbClr val="000000"/>
                </a:solidFill>
                <a:latin typeface="Consolas"/>
              </a:rPr>
              <a:t>= </a:t>
            </a:r>
            <a:r>
              <a:rPr lang="en-US" dirty="0" err="1">
                <a:solidFill>
                  <a:srgbClr val="000000"/>
                </a:solidFill>
                <a:latin typeface="Consolas"/>
              </a:rPr>
              <a:t>em.find</a:t>
            </a:r>
            <a:r>
              <a:rPr lang="en-US" dirty="0">
                <a:solidFill>
                  <a:srgbClr val="000000"/>
                </a:solidFill>
                <a:latin typeface="Consolas"/>
              </a:rPr>
              <a:t>(</a:t>
            </a:r>
            <a:r>
              <a:rPr lang="en-US" dirty="0" err="1">
                <a:solidFill>
                  <a:srgbClr val="000000"/>
                </a:solidFill>
                <a:latin typeface="Consolas"/>
              </a:rPr>
              <a:t>Student.</a:t>
            </a:r>
            <a:r>
              <a:rPr lang="en-US" b="1" dirty="0" err="1">
                <a:solidFill>
                  <a:srgbClr val="7F0055"/>
                </a:solidFill>
                <a:latin typeface="Consolas"/>
              </a:rPr>
              <a:t>class</a:t>
            </a:r>
            <a:r>
              <a:rPr lang="en-US" b="1" dirty="0">
                <a:solidFill>
                  <a:srgbClr val="000000"/>
                </a:solidFill>
                <a:latin typeface="Consolas"/>
              </a:rPr>
              <a:t>, </a:t>
            </a:r>
            <a:r>
              <a:rPr lang="en-US" dirty="0">
                <a:solidFill>
                  <a:srgbClr val="000000"/>
                </a:solidFill>
                <a:latin typeface="Consolas"/>
              </a:rPr>
              <a:t>1234);</a:t>
            </a:r>
          </a:p>
          <a:p>
            <a:pPr lvl="1">
              <a:buNone/>
            </a:pPr>
            <a:r>
              <a:rPr lang="en-US" b="1" dirty="0" err="1">
                <a:solidFill>
                  <a:srgbClr val="7F0055"/>
                </a:solidFill>
                <a:latin typeface="Consolas"/>
              </a:rPr>
              <a:t>int</a:t>
            </a:r>
            <a:r>
              <a:rPr lang="en-US" b="1" dirty="0">
                <a:solidFill>
                  <a:srgbClr val="000000"/>
                </a:solidFill>
                <a:latin typeface="Consolas"/>
              </a:rPr>
              <a:t> </a:t>
            </a:r>
            <a:r>
              <a:rPr lang="en-US" dirty="0" err="1">
                <a:solidFill>
                  <a:srgbClr val="000000"/>
                </a:solidFill>
                <a:latin typeface="Consolas"/>
              </a:rPr>
              <a:t>oldCredits</a:t>
            </a:r>
            <a:r>
              <a:rPr lang="en-US" dirty="0">
                <a:solidFill>
                  <a:srgbClr val="000000"/>
                </a:solidFill>
                <a:latin typeface="Consolas"/>
              </a:rPr>
              <a:t> = </a:t>
            </a:r>
            <a:r>
              <a:rPr lang="en-US" dirty="0" err="1" smtClean="0">
                <a:solidFill>
                  <a:srgbClr val="000000"/>
                </a:solidFill>
                <a:latin typeface="Consolas"/>
              </a:rPr>
              <a:t>student.getCredits</a:t>
            </a:r>
            <a:r>
              <a:rPr lang="en-US" dirty="0" smtClean="0">
                <a:solidFill>
                  <a:srgbClr val="000000"/>
                </a:solidFill>
                <a:latin typeface="Consolas"/>
              </a:rPr>
              <a:t>();</a:t>
            </a:r>
            <a:endParaRPr lang="en-US" dirty="0">
              <a:solidFill>
                <a:srgbClr val="000000"/>
              </a:solidFill>
              <a:latin typeface="Consolas"/>
            </a:endParaRPr>
          </a:p>
          <a:p>
            <a:r>
              <a:rPr lang="bg-BG" dirty="0">
                <a:solidFill>
                  <a:srgbClr val="000000"/>
                </a:solidFill>
                <a:latin typeface="Consolas"/>
              </a:rPr>
              <a:t> </a:t>
            </a:r>
            <a:r>
              <a:rPr lang="bg-BG" dirty="0" smtClean="0">
                <a:solidFill>
                  <a:srgbClr val="000000"/>
                </a:solidFill>
                <a:latin typeface="Consolas"/>
              </a:rPr>
              <a:t>   </a:t>
            </a:r>
            <a:r>
              <a:rPr lang="en-US" dirty="0" err="1" smtClean="0">
                <a:solidFill>
                  <a:srgbClr val="000000"/>
                </a:solidFill>
                <a:latin typeface="Consolas"/>
              </a:rPr>
              <a:t>creditsToAdd</a:t>
            </a:r>
            <a:r>
              <a:rPr lang="en-US" dirty="0" smtClean="0">
                <a:solidFill>
                  <a:srgbClr val="000000"/>
                </a:solidFill>
                <a:latin typeface="Consolas"/>
              </a:rPr>
              <a:t> </a:t>
            </a:r>
            <a:r>
              <a:rPr lang="en-US" dirty="0">
                <a:solidFill>
                  <a:srgbClr val="000000"/>
                </a:solidFill>
                <a:latin typeface="Consolas"/>
              </a:rPr>
              <a:t>+= </a:t>
            </a:r>
            <a:r>
              <a:rPr lang="en-US" dirty="0" err="1">
                <a:solidFill>
                  <a:srgbClr val="000000"/>
                </a:solidFill>
                <a:latin typeface="Consolas"/>
              </a:rPr>
              <a:t>oldCredits</a:t>
            </a:r>
            <a:r>
              <a:rPr lang="en-US" dirty="0" smtClean="0">
                <a:solidFill>
                  <a:srgbClr val="000000"/>
                </a:solidFill>
                <a:latin typeface="Consolas"/>
              </a:rPr>
              <a:t>;</a:t>
            </a:r>
          </a:p>
          <a:p>
            <a:r>
              <a:rPr lang="en-US" dirty="0" smtClean="0">
                <a:solidFill>
                  <a:srgbClr val="000000"/>
                </a:solidFill>
                <a:latin typeface="Consolas"/>
              </a:rPr>
              <a:t>    List&lt;Course&gt; </a:t>
            </a:r>
            <a:r>
              <a:rPr lang="en-US" dirty="0" err="1" smtClean="0">
                <a:solidFill>
                  <a:srgbClr val="000000"/>
                </a:solidFill>
                <a:latin typeface="Consolas"/>
              </a:rPr>
              <a:t>stCourses</a:t>
            </a:r>
            <a:r>
              <a:rPr lang="en-US" dirty="0" smtClean="0">
                <a:solidFill>
                  <a:srgbClr val="000000"/>
                </a:solidFill>
                <a:latin typeface="Consolas"/>
              </a:rPr>
              <a:t> = </a:t>
            </a:r>
            <a:r>
              <a:rPr lang="en-US" dirty="0" err="1" smtClean="0">
                <a:solidFill>
                  <a:srgbClr val="000000"/>
                </a:solidFill>
                <a:latin typeface="Consolas"/>
              </a:rPr>
              <a:t>student.getCourses</a:t>
            </a:r>
            <a:r>
              <a:rPr lang="en-US" dirty="0" smtClean="0">
                <a:solidFill>
                  <a:srgbClr val="000000"/>
                </a:solidFill>
                <a:latin typeface="Consolas"/>
              </a:rPr>
              <a:t>(); </a:t>
            </a:r>
          </a:p>
          <a:p>
            <a:r>
              <a:rPr lang="en-US" dirty="0" smtClean="0">
                <a:solidFill>
                  <a:srgbClr val="000000"/>
                </a:solidFill>
                <a:latin typeface="Consolas"/>
              </a:rPr>
              <a:t>    </a:t>
            </a:r>
            <a:r>
              <a:rPr lang="en-US" b="1" dirty="0">
                <a:solidFill>
                  <a:srgbClr val="7F0055"/>
                </a:solidFill>
                <a:latin typeface="Consolas"/>
              </a:rPr>
              <a:t>for</a:t>
            </a:r>
            <a:r>
              <a:rPr lang="en-US" dirty="0" smtClean="0">
                <a:solidFill>
                  <a:srgbClr val="000000"/>
                </a:solidFill>
                <a:latin typeface="Consolas"/>
              </a:rPr>
              <a:t> (Course c : </a:t>
            </a:r>
            <a:r>
              <a:rPr lang="en-US" dirty="0" err="1" smtClean="0">
                <a:solidFill>
                  <a:srgbClr val="000000"/>
                </a:solidFill>
                <a:latin typeface="Consolas"/>
              </a:rPr>
              <a:t>stCourses</a:t>
            </a:r>
            <a:r>
              <a:rPr lang="en-US" dirty="0" smtClean="0">
                <a:solidFill>
                  <a:srgbClr val="000000"/>
                </a:solidFill>
                <a:latin typeface="Consolas"/>
              </a:rPr>
              <a:t>) {</a:t>
            </a:r>
          </a:p>
          <a:p>
            <a:r>
              <a:rPr lang="en-US" dirty="0" smtClean="0">
                <a:solidFill>
                  <a:srgbClr val="000000"/>
                </a:solidFill>
                <a:latin typeface="Consolas"/>
              </a:rPr>
              <a:t>	</a:t>
            </a:r>
            <a:r>
              <a:rPr lang="en-US" dirty="0" err="1" smtClean="0">
                <a:solidFill>
                  <a:srgbClr val="000000"/>
                </a:solidFill>
                <a:latin typeface="Consolas"/>
              </a:rPr>
              <a:t>creditsToAdd</a:t>
            </a:r>
            <a:r>
              <a:rPr lang="en-US" dirty="0" smtClean="0">
                <a:solidFill>
                  <a:srgbClr val="000000"/>
                </a:solidFill>
                <a:latin typeface="Consolas"/>
              </a:rPr>
              <a:t>+= </a:t>
            </a:r>
            <a:r>
              <a:rPr lang="en-US" dirty="0" err="1" smtClean="0">
                <a:solidFill>
                  <a:srgbClr val="000000"/>
                </a:solidFill>
                <a:latin typeface="Consolas"/>
              </a:rPr>
              <a:t>c.getCredits</a:t>
            </a:r>
            <a:r>
              <a:rPr lang="en-US" dirty="0" smtClean="0">
                <a:solidFill>
                  <a:srgbClr val="000000"/>
                </a:solidFill>
                <a:latin typeface="Consolas"/>
              </a:rPr>
              <a:t>();</a:t>
            </a:r>
          </a:p>
          <a:p>
            <a:r>
              <a:rPr lang="en-US" dirty="0" smtClean="0">
                <a:solidFill>
                  <a:srgbClr val="000000"/>
                </a:solidFill>
                <a:latin typeface="Consolas"/>
              </a:rPr>
              <a:t>    }</a:t>
            </a:r>
          </a:p>
          <a:p>
            <a:r>
              <a:rPr lang="en-US" dirty="0">
                <a:solidFill>
                  <a:srgbClr val="000000"/>
                </a:solidFill>
                <a:latin typeface="Consolas"/>
              </a:rPr>
              <a:t> </a:t>
            </a:r>
            <a:r>
              <a:rPr lang="en-US" dirty="0" smtClean="0">
                <a:solidFill>
                  <a:srgbClr val="000000"/>
                </a:solidFill>
                <a:latin typeface="Consolas"/>
              </a:rPr>
              <a:t>   </a:t>
            </a:r>
            <a:r>
              <a:rPr lang="en-US" b="1" dirty="0">
                <a:solidFill>
                  <a:srgbClr val="7F0055"/>
                </a:solidFill>
                <a:latin typeface="Consolas"/>
              </a:rPr>
              <a:t>if</a:t>
            </a:r>
            <a:r>
              <a:rPr lang="en-US" dirty="0" smtClean="0">
                <a:solidFill>
                  <a:srgbClr val="000000"/>
                </a:solidFill>
                <a:latin typeface="Consolas"/>
              </a:rPr>
              <a:t> (</a:t>
            </a:r>
            <a:r>
              <a:rPr lang="en-US" dirty="0" err="1" smtClean="0">
                <a:solidFill>
                  <a:srgbClr val="000000"/>
                </a:solidFill>
                <a:latin typeface="Consolas"/>
              </a:rPr>
              <a:t>creditsToAdd</a:t>
            </a:r>
            <a:r>
              <a:rPr lang="en-US" dirty="0" smtClean="0">
                <a:solidFill>
                  <a:srgbClr val="000000"/>
                </a:solidFill>
                <a:latin typeface="Consolas"/>
              </a:rPr>
              <a:t> &gt; 30) {</a:t>
            </a:r>
          </a:p>
          <a:p>
            <a:r>
              <a:rPr lang="en-US" dirty="0" smtClean="0">
                <a:solidFill>
                  <a:srgbClr val="000000"/>
                </a:solidFill>
                <a:latin typeface="Consolas"/>
              </a:rPr>
              <a:t>	</a:t>
            </a:r>
            <a:r>
              <a:rPr lang="en-US" dirty="0" err="1" smtClean="0">
                <a:solidFill>
                  <a:srgbClr val="000000"/>
                </a:solidFill>
                <a:latin typeface="Consolas"/>
              </a:rPr>
              <a:t>student.setYearCompleted</a:t>
            </a:r>
            <a:r>
              <a:rPr lang="en-US" dirty="0" smtClean="0">
                <a:solidFill>
                  <a:srgbClr val="000000"/>
                </a:solidFill>
                <a:latin typeface="Consolas"/>
              </a:rPr>
              <a:t>(1);</a:t>
            </a:r>
          </a:p>
          <a:p>
            <a:r>
              <a:rPr lang="en-US" dirty="0" smtClean="0">
                <a:solidFill>
                  <a:srgbClr val="000000"/>
                </a:solidFill>
                <a:latin typeface="Consolas"/>
              </a:rPr>
              <a:t>    }</a:t>
            </a:r>
            <a:endParaRPr lang="en-US" dirty="0">
              <a:solidFill>
                <a:srgbClr val="000000"/>
              </a:solidFill>
              <a:latin typeface="Consolas"/>
            </a:endParaRPr>
          </a:p>
          <a:p>
            <a:pPr lvl="1">
              <a:buNone/>
            </a:pPr>
            <a:r>
              <a:rPr lang="en-US" dirty="0" err="1">
                <a:solidFill>
                  <a:srgbClr val="000000"/>
                </a:solidFill>
                <a:latin typeface="Consolas"/>
              </a:rPr>
              <a:t>em.merge</a:t>
            </a:r>
            <a:r>
              <a:rPr lang="en-US" dirty="0">
                <a:solidFill>
                  <a:srgbClr val="000000"/>
                </a:solidFill>
                <a:latin typeface="Consolas"/>
              </a:rPr>
              <a:t>(student);</a:t>
            </a:r>
          </a:p>
          <a:p>
            <a:pPr lvl="1">
              <a:buNone/>
            </a:pPr>
            <a:r>
              <a:rPr lang="en-US" dirty="0" err="1" smtClean="0">
                <a:solidFill>
                  <a:srgbClr val="000000"/>
                </a:solidFill>
                <a:latin typeface="Consolas"/>
              </a:rPr>
              <a:t>transaction.commit</a:t>
            </a:r>
            <a:r>
              <a:rPr lang="en-US" dirty="0">
                <a:solidFill>
                  <a:srgbClr val="000000"/>
                </a:solidFill>
                <a:latin typeface="Consolas"/>
              </a:rPr>
              <a:t>();</a:t>
            </a:r>
          </a:p>
          <a:p>
            <a:r>
              <a:rPr lang="en-US" dirty="0" smtClean="0">
                <a:solidFill>
                  <a:srgbClr val="000000"/>
                </a:solidFill>
                <a:latin typeface="Consolas"/>
              </a:rPr>
              <a:t>} </a:t>
            </a:r>
            <a:r>
              <a:rPr lang="en-US" b="1" dirty="0">
                <a:solidFill>
                  <a:srgbClr val="7F0055"/>
                </a:solidFill>
                <a:latin typeface="Consolas"/>
              </a:rPr>
              <a:t>catch</a:t>
            </a:r>
            <a:r>
              <a:rPr lang="en-US" b="1" dirty="0">
                <a:solidFill>
                  <a:srgbClr val="000000"/>
                </a:solidFill>
                <a:latin typeface="Consolas"/>
              </a:rPr>
              <a:t> </a:t>
            </a:r>
            <a:r>
              <a:rPr lang="en-US" dirty="0">
                <a:solidFill>
                  <a:srgbClr val="000000"/>
                </a:solidFill>
                <a:latin typeface="Consolas"/>
              </a:rPr>
              <a:t>(</a:t>
            </a:r>
            <a:r>
              <a:rPr lang="en-US" dirty="0" err="1">
                <a:solidFill>
                  <a:srgbClr val="000000"/>
                </a:solidFill>
                <a:latin typeface="Consolas"/>
              </a:rPr>
              <a:t>PersistenceException</a:t>
            </a:r>
            <a:r>
              <a:rPr lang="en-US" dirty="0">
                <a:solidFill>
                  <a:srgbClr val="000000"/>
                </a:solidFill>
                <a:latin typeface="Consolas"/>
              </a:rPr>
              <a:t> </a:t>
            </a:r>
            <a:r>
              <a:rPr lang="en-US" dirty="0" err="1">
                <a:solidFill>
                  <a:srgbClr val="000000"/>
                </a:solidFill>
                <a:latin typeface="Consolas"/>
              </a:rPr>
              <a:t>exc</a:t>
            </a:r>
            <a:r>
              <a:rPr lang="en-US" dirty="0">
                <a:solidFill>
                  <a:srgbClr val="000000"/>
                </a:solidFill>
                <a:latin typeface="Consolas"/>
              </a:rPr>
              <a:t>) {</a:t>
            </a:r>
          </a:p>
          <a:p>
            <a:r>
              <a:rPr lang="en-US" dirty="0">
                <a:solidFill>
                  <a:srgbClr val="000000"/>
                </a:solidFill>
                <a:latin typeface="Consolas"/>
              </a:rPr>
              <a:t> </a:t>
            </a:r>
            <a:r>
              <a:rPr lang="en-US" dirty="0" smtClean="0">
                <a:solidFill>
                  <a:srgbClr val="000000"/>
                </a:solidFill>
                <a:latin typeface="Consolas"/>
              </a:rPr>
              <a:t>   </a:t>
            </a:r>
            <a:r>
              <a:rPr lang="en-US" b="1" dirty="0">
                <a:solidFill>
                  <a:srgbClr val="7F0055"/>
                </a:solidFill>
                <a:latin typeface="Consolas"/>
              </a:rPr>
              <a:t>if</a:t>
            </a:r>
            <a:r>
              <a:rPr lang="en-US" dirty="0">
                <a:solidFill>
                  <a:srgbClr val="000000"/>
                </a:solidFill>
                <a:latin typeface="Consolas"/>
              </a:rPr>
              <a:t>(</a:t>
            </a:r>
            <a:r>
              <a:rPr lang="en-US" dirty="0" err="1">
                <a:solidFill>
                  <a:srgbClr val="000000"/>
                </a:solidFill>
                <a:latin typeface="Consolas"/>
              </a:rPr>
              <a:t>transaction.isActive</a:t>
            </a:r>
            <a:r>
              <a:rPr lang="en-US" dirty="0">
                <a:solidFill>
                  <a:srgbClr val="000000"/>
                </a:solidFill>
                <a:latin typeface="Consolas"/>
              </a:rPr>
              <a:t>()) </a:t>
            </a:r>
            <a:r>
              <a:rPr lang="en-US" dirty="0" smtClean="0">
                <a:solidFill>
                  <a:srgbClr val="000000"/>
                </a:solidFill>
                <a:latin typeface="Consolas"/>
              </a:rPr>
              <a:t>{ </a:t>
            </a:r>
            <a:r>
              <a:rPr lang="en-US" dirty="0" err="1" smtClean="0">
                <a:solidFill>
                  <a:srgbClr val="000000"/>
                </a:solidFill>
                <a:latin typeface="Consolas"/>
              </a:rPr>
              <a:t>transaction.rollback</a:t>
            </a:r>
            <a:r>
              <a:rPr lang="en-US" dirty="0" smtClean="0">
                <a:solidFill>
                  <a:srgbClr val="000000"/>
                </a:solidFill>
                <a:latin typeface="Consolas"/>
              </a:rPr>
              <a:t>();  }</a:t>
            </a:r>
            <a:endParaRPr lang="bg-BG" dirty="0" smtClean="0">
              <a:solidFill>
                <a:srgbClr val="000000"/>
              </a:solidFill>
              <a:latin typeface="Consolas"/>
            </a:endParaRPr>
          </a:p>
          <a:p>
            <a:r>
              <a:rPr lang="en-US" dirty="0" smtClean="0">
                <a:solidFill>
                  <a:srgbClr val="000000"/>
                </a:solidFill>
                <a:latin typeface="Consolas"/>
              </a:rPr>
              <a:t>}</a:t>
            </a:r>
            <a:endParaRPr lang="en-US" dirty="0"/>
          </a:p>
        </p:txBody>
      </p:sp>
      <p:sp>
        <p:nvSpPr>
          <p:cNvPr id="6" name="TextBox 5"/>
          <p:cNvSpPr txBox="1"/>
          <p:nvPr/>
        </p:nvSpPr>
        <p:spPr>
          <a:xfrm>
            <a:off x="8893546" y="6549102"/>
            <a:ext cx="194341"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kern="0" dirty="0">
                <a:solidFill>
                  <a:schemeClr val="bg1">
                    <a:lumMod val="85000"/>
                  </a:schemeClr>
                </a:solidFill>
                <a:ea typeface="Arial Unicode MS" pitchFamily="34" charset="-128"/>
                <a:cs typeface="Arial Unicode MS" pitchFamily="34" charset="-128"/>
              </a:rPr>
              <a:t>2</a:t>
            </a:r>
            <a:endParaRPr lang="en-US" kern="0" dirty="0" smtClean="0">
              <a:solidFill>
                <a:schemeClr val="bg1">
                  <a:lumMod val="85000"/>
                </a:schemeClr>
              </a:solidFill>
              <a:ea typeface="Arial Unicode MS" pitchFamily="34" charset="-128"/>
              <a:cs typeface="Arial Unicode MS" pitchFamily="34" charset="-128"/>
            </a:endParaRPr>
          </a:p>
        </p:txBody>
      </p:sp>
      <p:sp>
        <p:nvSpPr>
          <p:cNvPr id="5" name="Oval 4"/>
          <p:cNvSpPr/>
          <p:nvPr/>
        </p:nvSpPr>
        <p:spPr bwMode="gray">
          <a:xfrm>
            <a:off x="-1" y="2142131"/>
            <a:ext cx="508001" cy="469900"/>
          </a:xfrm>
          <a:prstGeom prst="ellipse">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2400" b="1" i="0" u="none" strike="noStrike" kern="0" cap="none" spc="0" normalizeH="0" baseline="0" noProof="0" dirty="0" smtClean="0">
                <a:ln>
                  <a:noFill/>
                </a:ln>
                <a:solidFill>
                  <a:schemeClr val="bg1"/>
                </a:solidFill>
                <a:effectLst/>
                <a:uLnTx/>
                <a:uFillTx/>
                <a:ea typeface="Arial Unicode MS" pitchFamily="34" charset="-128"/>
                <a:cs typeface="Arial Unicode MS" pitchFamily="34" charset="-128"/>
              </a:rPr>
              <a:t>1</a:t>
            </a:r>
          </a:p>
        </p:txBody>
      </p:sp>
      <p:sp>
        <p:nvSpPr>
          <p:cNvPr id="7" name="Oval 6"/>
          <p:cNvSpPr/>
          <p:nvPr/>
        </p:nvSpPr>
        <p:spPr bwMode="gray">
          <a:xfrm>
            <a:off x="-2" y="3313752"/>
            <a:ext cx="508001" cy="469900"/>
          </a:xfrm>
          <a:prstGeom prst="ellipse">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lang="en-US" sz="2400" b="1" kern="0" dirty="0">
                <a:solidFill>
                  <a:schemeClr val="bg1"/>
                </a:solidFill>
                <a:ea typeface="Arial Unicode MS" pitchFamily="34" charset="-128"/>
                <a:cs typeface="Arial Unicode MS" pitchFamily="34" charset="-128"/>
              </a:rPr>
              <a:t>2</a:t>
            </a:r>
            <a:endParaRPr kumimoji="0" lang="en-US" sz="2400" b="1" i="0" u="none" strike="noStrike" kern="0" cap="none" spc="0" normalizeH="0" baseline="0" noProof="0" dirty="0" smtClean="0">
              <a:ln>
                <a:noFill/>
              </a:ln>
              <a:solidFill>
                <a:schemeClr val="bg1"/>
              </a:solidFill>
              <a:effectLst/>
              <a:uLnTx/>
              <a:uFillTx/>
              <a:ea typeface="Arial Unicode MS" pitchFamily="34" charset="-128"/>
              <a:cs typeface="Arial Unicode MS" pitchFamily="34" charset="-128"/>
            </a:endParaRPr>
          </a:p>
        </p:txBody>
      </p:sp>
      <p:sp>
        <p:nvSpPr>
          <p:cNvPr id="8" name="Oval 7"/>
          <p:cNvSpPr/>
          <p:nvPr/>
        </p:nvSpPr>
        <p:spPr bwMode="gray">
          <a:xfrm>
            <a:off x="0" y="4202943"/>
            <a:ext cx="508001" cy="469900"/>
          </a:xfrm>
          <a:prstGeom prst="ellipse">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2400" b="1" i="0" u="none" strike="noStrike" kern="0" cap="none" spc="0" normalizeH="0" baseline="0" noProof="0" dirty="0" smtClean="0">
                <a:ln>
                  <a:noFill/>
                </a:ln>
                <a:solidFill>
                  <a:schemeClr val="bg1"/>
                </a:solidFill>
                <a:effectLst/>
                <a:uLnTx/>
                <a:uFillTx/>
                <a:ea typeface="Arial Unicode MS" pitchFamily="34" charset="-128"/>
                <a:cs typeface="Arial Unicode MS" pitchFamily="34" charset="-128"/>
              </a:rPr>
              <a:t>3</a:t>
            </a:r>
            <a:endParaRPr kumimoji="0" lang="en-US" sz="2400" b="1" i="0" u="none" strike="noStrike" kern="0" cap="none" spc="0" normalizeH="0" baseline="0" noProof="0" dirty="0" smtClean="0">
              <a:ln>
                <a:noFill/>
              </a:ln>
              <a:solidFill>
                <a:schemeClr val="bg1"/>
              </a:solidFill>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20608641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7" name="TextBox 6"/>
          <p:cNvSpPr txBox="1"/>
          <p:nvPr/>
        </p:nvSpPr>
        <p:spPr>
          <a:xfrm>
            <a:off x="8893546" y="6549102"/>
            <a:ext cx="38868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lumMod val="85000"/>
                  </a:schemeClr>
                </a:solidFill>
                <a:ea typeface="Arial Unicode MS" pitchFamily="34" charset="-128"/>
                <a:cs typeface="Arial Unicode MS" pitchFamily="34" charset="-128"/>
              </a:rPr>
              <a:t>1</a:t>
            </a:r>
            <a:endParaRPr lang="en-US" sz="1800" kern="0" dirty="0" err="1" smtClean="0">
              <a:solidFill>
                <a:schemeClr val="bg1">
                  <a:lumMod val="85000"/>
                </a:schemeClr>
              </a:solidFill>
              <a:ea typeface="Arial Unicode MS" pitchFamily="34" charset="-128"/>
              <a:cs typeface="Arial Unicode MS" pitchFamily="34" charset="-128"/>
            </a:endParaRPr>
          </a:p>
        </p:txBody>
      </p:sp>
      <p:graphicFrame>
        <p:nvGraphicFramePr>
          <p:cNvPr id="6" name="Диаграма 5"/>
          <p:cNvGraphicFramePr/>
          <p:nvPr>
            <p:extLst>
              <p:ext uri="{D42A27DB-BD31-4B8C-83A1-F6EECF244321}">
                <p14:modId xmlns:p14="http://schemas.microsoft.com/office/powerpoint/2010/main" val="1367761460"/>
              </p:ext>
            </p:extLst>
          </p:nvPr>
        </p:nvGraphicFramePr>
        <p:xfrm>
          <a:off x="1524000" y="1669256"/>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7980597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bg-BG" dirty="0" err="1" smtClean="0"/>
              <a:t>Задачка</a:t>
            </a:r>
            <a:r>
              <a:rPr lang="en-US" dirty="0" smtClean="0"/>
              <a:t> -</a:t>
            </a:r>
            <a:r>
              <a:rPr lang="bg-BG" dirty="0" smtClean="0"/>
              <a:t> </a:t>
            </a:r>
            <a:r>
              <a:rPr lang="bg-BG" dirty="0" smtClean="0"/>
              <a:t>закачка</a:t>
            </a:r>
            <a:endParaRPr lang="en-US" dirty="0"/>
          </a:p>
        </p:txBody>
      </p:sp>
      <p:sp>
        <p:nvSpPr>
          <p:cNvPr id="5" name="Text Placeholder 4"/>
          <p:cNvSpPr>
            <a:spLocks noGrp="1"/>
          </p:cNvSpPr>
          <p:nvPr>
            <p:ph type="body" sz="quarter" idx="10"/>
          </p:nvPr>
        </p:nvSpPr>
        <p:spPr>
          <a:xfrm>
            <a:off x="313899" y="1034077"/>
            <a:ext cx="8494713" cy="4391026"/>
          </a:xfrm>
          <a:solidFill>
            <a:schemeClr val="bg1"/>
          </a:solidFill>
        </p:spPr>
        <p:txBody>
          <a:bodyPr/>
          <a:lstStyle/>
          <a:p>
            <a:pPr>
              <a:spcBef>
                <a:spcPts val="1600"/>
              </a:spcBef>
            </a:pPr>
            <a:r>
              <a:rPr lang="bg-BG" sz="1900" dirty="0" smtClean="0">
                <a:latin typeface="Calibri" pitchFamily="34" charset="0"/>
                <a:cs typeface="Calibri" pitchFamily="34" charset="0"/>
              </a:rPr>
              <a:t>Направете </a:t>
            </a:r>
            <a:r>
              <a:rPr lang="bg-BG" sz="1900" dirty="0" smtClean="0">
                <a:latin typeface="Calibri" pitchFamily="34" charset="0"/>
                <a:cs typeface="Calibri" pitchFamily="34" charset="0"/>
              </a:rPr>
              <a:t>уеб приложение, което добавя, изтрива и извежда списък от студенти, чиято информация се съхранява в база </a:t>
            </a:r>
            <a:r>
              <a:rPr lang="bg-BG" sz="1900" dirty="0" smtClean="0">
                <a:latin typeface="Calibri" pitchFamily="34" charset="0"/>
                <a:cs typeface="Calibri" pitchFamily="34" charset="0"/>
              </a:rPr>
              <a:t>данни</a:t>
            </a:r>
            <a:r>
              <a:rPr lang="en-US" sz="1900" dirty="0" smtClean="0">
                <a:latin typeface="Calibri" pitchFamily="34" charset="0"/>
                <a:cs typeface="Calibri" pitchFamily="34" charset="0"/>
              </a:rPr>
              <a:t> </a:t>
            </a:r>
            <a:r>
              <a:rPr lang="bg-BG" sz="1900" b="0" dirty="0" smtClean="0">
                <a:latin typeface="Calibri" pitchFamily="34" charset="0"/>
                <a:cs typeface="Calibri" pitchFamily="34" charset="0"/>
              </a:rPr>
              <a:t>(</a:t>
            </a:r>
            <a:r>
              <a:rPr lang="bg-BG" sz="1900" b="0" dirty="0" smtClean="0">
                <a:latin typeface="Calibri" pitchFamily="34" charset="0"/>
                <a:cs typeface="Calibri" pitchFamily="34" charset="0"/>
              </a:rPr>
              <a:t>по ваш избор).</a:t>
            </a:r>
            <a:r>
              <a:rPr lang="bg-BG" sz="1900" dirty="0" smtClean="0">
                <a:latin typeface="Calibri" pitchFamily="34" charset="0"/>
                <a:cs typeface="Calibri" pitchFamily="34" charset="0"/>
              </a:rPr>
              <a:t> Използвайте </a:t>
            </a:r>
            <a:r>
              <a:rPr lang="en-US" sz="1900" dirty="0" smtClean="0">
                <a:latin typeface="Calibri" pitchFamily="34" charset="0"/>
                <a:cs typeface="Calibri" pitchFamily="34" charset="0"/>
              </a:rPr>
              <a:t>JPA </a:t>
            </a:r>
            <a:r>
              <a:rPr lang="bg-BG" sz="1900" dirty="0" smtClean="0">
                <a:latin typeface="Calibri" pitchFamily="34" charset="0"/>
                <a:cs typeface="Calibri" pitchFamily="34" charset="0"/>
              </a:rPr>
              <a:t>за да манипулирате данните в таблиците. Потребителският интерфейс на приложението не е от значение </a:t>
            </a:r>
            <a:r>
              <a:rPr lang="bg-BG" sz="1900" b="0" dirty="0" smtClean="0">
                <a:latin typeface="Calibri" pitchFamily="34" charset="0"/>
                <a:cs typeface="Calibri" pitchFamily="34" charset="0"/>
              </a:rPr>
              <a:t>(можете да използвате и обикновен сървлет за да визуализирате решението).</a:t>
            </a:r>
            <a:r>
              <a:rPr lang="bg-BG" sz="1900" b="0" dirty="0">
                <a:latin typeface="Calibri" pitchFamily="34" charset="0"/>
                <a:cs typeface="Calibri" pitchFamily="34" charset="0"/>
              </a:rPr>
              <a:t> </a:t>
            </a:r>
          </a:p>
          <a:p>
            <a:pPr marL="342900" indent="-342900">
              <a:spcBef>
                <a:spcPts val="1600"/>
              </a:spcBef>
              <a:buFont typeface="Wingdings" pitchFamily="2" charset="2"/>
              <a:buChar char="q"/>
            </a:pPr>
            <a:r>
              <a:rPr lang="bg-BG" sz="1900" dirty="0" smtClean="0">
                <a:latin typeface="Calibri" pitchFamily="34" charset="0"/>
                <a:cs typeface="Calibri" pitchFamily="34" charset="0"/>
              </a:rPr>
              <a:t>Всеки студент има факултетен номер, първо име, фамилия. </a:t>
            </a:r>
          </a:p>
          <a:p>
            <a:pPr marL="285750" indent="-285750">
              <a:spcBef>
                <a:spcPts val="1600"/>
              </a:spcBef>
              <a:buFont typeface="Wingdings" pitchFamily="2" charset="2"/>
              <a:buChar char="q"/>
            </a:pPr>
            <a:r>
              <a:rPr lang="bg-BG" sz="1900" i="1" dirty="0" smtClean="0">
                <a:latin typeface="Calibri" pitchFamily="34" charset="0"/>
                <a:cs typeface="Calibri" pitchFamily="34" charset="0"/>
              </a:rPr>
              <a:t>(Бонус 1) </a:t>
            </a:r>
            <a:r>
              <a:rPr lang="bg-BG" sz="1900" dirty="0" smtClean="0">
                <a:latin typeface="Calibri" pitchFamily="34" charset="0"/>
                <a:cs typeface="Calibri" pitchFamily="34" charset="0"/>
              </a:rPr>
              <a:t>Всеки студент може да записва много курсове. Всеки курс има име, описание и кредити, които носи. Добавете възможност за добавяне, изтриване и извеждане на списък с курсове (както отделно така и за всеки студент). </a:t>
            </a:r>
          </a:p>
          <a:p>
            <a:pPr marL="285750" indent="-285750">
              <a:spcBef>
                <a:spcPts val="1600"/>
              </a:spcBef>
              <a:buFont typeface="Wingdings" pitchFamily="2" charset="2"/>
              <a:buChar char="q"/>
            </a:pPr>
            <a:r>
              <a:rPr lang="bg-BG" sz="1900" i="1" dirty="0" smtClean="0">
                <a:latin typeface="Calibri" pitchFamily="34" charset="0"/>
                <a:cs typeface="Calibri" pitchFamily="34" charset="0"/>
              </a:rPr>
              <a:t>(Бонус 2) </a:t>
            </a:r>
            <a:r>
              <a:rPr lang="bg-BG" sz="1900" dirty="0" smtClean="0">
                <a:latin typeface="Calibri" pitchFamily="34" charset="0"/>
                <a:cs typeface="Calibri" pitchFamily="34" charset="0"/>
              </a:rPr>
              <a:t>Всеки студент е записан точно в един факултет. Един факултет може да има мното студенти. Добавете възможност за добавяне, изтриване и извеждане на списък с факултети, както и списък на студентите, записани в даден факлутет. </a:t>
            </a:r>
          </a:p>
          <a:p>
            <a:pPr marL="285750" indent="-285750">
              <a:spcBef>
                <a:spcPts val="1600"/>
              </a:spcBef>
              <a:buFont typeface="Wingdings" pitchFamily="2" charset="2"/>
              <a:buChar char="q"/>
            </a:pPr>
            <a:r>
              <a:rPr lang="bg-BG" sz="1900" i="1" dirty="0" smtClean="0">
                <a:latin typeface="Calibri" pitchFamily="34" charset="0"/>
                <a:cs typeface="Calibri" pitchFamily="34" charset="0"/>
              </a:rPr>
              <a:t>(Бонус 3) </a:t>
            </a:r>
            <a:r>
              <a:rPr lang="bg-BG" sz="1900" dirty="0" smtClean="0">
                <a:latin typeface="Calibri" pitchFamily="34" charset="0"/>
                <a:cs typeface="Calibri" pitchFamily="34" charset="0"/>
              </a:rPr>
              <a:t>Направете така, че когато изтриете даден факултет всички студенти записани в него също да бъдат изтрити.</a:t>
            </a:r>
          </a:p>
        </p:txBody>
      </p:sp>
      <p:cxnSp>
        <p:nvCxnSpPr>
          <p:cNvPr id="3" name="Straight Connector 2"/>
          <p:cNvCxnSpPr/>
          <p:nvPr/>
        </p:nvCxnSpPr>
        <p:spPr>
          <a:xfrm>
            <a:off x="313899" y="1009934"/>
            <a:ext cx="8461611"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1466537"/>
      </p:ext>
    </p:extLst>
  </p:cSld>
  <p:clrMapOvr>
    <a:masterClrMapping/>
  </p:clrMapOvr>
  <p:transition spd="slow">
    <p:push dir="u"/>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310353" y="2144142"/>
            <a:ext cx="8496000" cy="2113960"/>
          </a:xfrm>
        </p:spPr>
        <p:txBody>
          <a:bodyPr/>
          <a:lstStyle/>
          <a:p>
            <a:pPr algn="ctr"/>
            <a:r>
              <a:rPr lang="bg-BG" dirty="0" smtClean="0"/>
              <a:t>Благодарим Ви за </a:t>
            </a:r>
            <a:br>
              <a:rPr lang="bg-BG" dirty="0" smtClean="0"/>
            </a:br>
            <a:r>
              <a:rPr lang="bg-BG" dirty="0" smtClean="0"/>
              <a:t>в</a:t>
            </a:r>
            <a:r>
              <a:rPr lang="bg-BG" dirty="0" smtClean="0"/>
              <a:t>ниманието!</a:t>
            </a:r>
            <a:endParaRPr lang="en-US" dirty="0"/>
          </a:p>
        </p:txBody>
      </p:sp>
      <p:sp>
        <p:nvSpPr>
          <p:cNvPr id="3" name="Text Placeholder 2"/>
          <p:cNvSpPr>
            <a:spLocks noGrp="1"/>
          </p:cNvSpPr>
          <p:nvPr>
            <p:ph type="body" sz="quarter" idx="10"/>
          </p:nvPr>
        </p:nvSpPr>
        <p:spPr>
          <a:xfrm>
            <a:off x="269409" y="5000170"/>
            <a:ext cx="8496300" cy="1477328"/>
          </a:xfrm>
        </p:spPr>
        <p:txBody>
          <a:bodyPr/>
          <a:lstStyle/>
          <a:p>
            <a:r>
              <a:rPr lang="bg-BG" b="1" dirty="0" smtClean="0"/>
              <a:t>За контакти</a:t>
            </a:r>
            <a:r>
              <a:rPr lang="en-US" b="1" dirty="0" smtClean="0"/>
              <a:t>:</a:t>
            </a:r>
          </a:p>
          <a:p>
            <a:r>
              <a:rPr lang="en-US" dirty="0" smtClean="0">
                <a:hlinkClick r:id="rId3"/>
              </a:rPr>
              <a:t>vladislav.iliev@sap.com</a:t>
            </a:r>
            <a:r>
              <a:rPr lang="en-US" dirty="0"/>
              <a:t>, </a:t>
            </a:r>
            <a:r>
              <a:rPr lang="en-US" dirty="0" smtClean="0">
                <a:hlinkClick r:id="rId4"/>
              </a:rPr>
              <a:t>k.gavrailov@sap.com</a:t>
            </a:r>
            <a:r>
              <a:rPr lang="en-US" dirty="0" smtClean="0"/>
              <a:t> </a:t>
            </a:r>
            <a:endParaRPr lang="en-US" dirty="0" smtClean="0"/>
          </a:p>
          <a:p>
            <a:endParaRPr lang="en-US" dirty="0" smtClean="0">
              <a:solidFill>
                <a:srgbClr val="FF0000"/>
              </a:solidFill>
            </a:endParaRPr>
          </a:p>
          <a:p>
            <a:r>
              <a:rPr lang="en-US" dirty="0" smtClean="0"/>
              <a:t>SAP Labs Bulgaria</a:t>
            </a:r>
            <a:r>
              <a:rPr lang="bg-BG" dirty="0" smtClean="0"/>
              <a:t>, </a:t>
            </a:r>
            <a:endParaRPr lang="en-US" dirty="0" smtClean="0"/>
          </a:p>
          <a:p>
            <a:r>
              <a:rPr lang="bg-BG" dirty="0" smtClean="0"/>
              <a:t>София 1618, бул</a:t>
            </a:r>
            <a:r>
              <a:rPr lang="bg-BG" dirty="0" smtClean="0"/>
              <a:t>. Цар Борис</a:t>
            </a:r>
            <a:r>
              <a:rPr lang="en-US" dirty="0" smtClean="0"/>
              <a:t> III</a:t>
            </a:r>
            <a:r>
              <a:rPr lang="bg-BG" dirty="0" smtClean="0"/>
              <a:t>, </a:t>
            </a:r>
            <a:r>
              <a:rPr lang="bg-BG" dirty="0" smtClean="0"/>
              <a:t>136А</a:t>
            </a:r>
          </a:p>
          <a:p>
            <a:r>
              <a:rPr lang="bg-BG" dirty="0"/>
              <a:t>тел: </a:t>
            </a:r>
            <a:r>
              <a:rPr lang="en-US" dirty="0"/>
              <a:t>+ 359 2 9157-753, </a:t>
            </a:r>
            <a:r>
              <a:rPr lang="en-US" dirty="0" smtClean="0"/>
              <a:t>+ </a:t>
            </a:r>
            <a:r>
              <a:rPr lang="en-US" dirty="0"/>
              <a:t>359 2 9157-128</a:t>
            </a:r>
          </a:p>
          <a:p>
            <a:endParaRPr lang="bg-BG" dirty="0" smtClean="0"/>
          </a:p>
          <a:p>
            <a:endParaRPr lang="en-US" dirty="0"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ИЗПОЛЗВАНА ЛИТЕРАТУРА</a:t>
            </a:r>
          </a:p>
        </p:txBody>
      </p:sp>
      <p:sp>
        <p:nvSpPr>
          <p:cNvPr id="3" name="Text Placeholder 2"/>
          <p:cNvSpPr>
            <a:spLocks noGrp="1"/>
          </p:cNvSpPr>
          <p:nvPr>
            <p:ph type="body" sz="quarter" idx="10"/>
          </p:nvPr>
        </p:nvSpPr>
        <p:spPr/>
        <p:txBody>
          <a:bodyPr/>
          <a:lstStyle/>
          <a:p>
            <a:pPr marL="285750" indent="-285750" fontAlgn="base">
              <a:buFont typeface="Wingdings" pitchFamily="2" charset="2"/>
              <a:buChar char="q"/>
            </a:pPr>
            <a:r>
              <a:rPr lang="en-US" dirty="0" smtClean="0"/>
              <a:t>JDBC</a:t>
            </a:r>
            <a:endParaRPr lang="bg-BG" dirty="0"/>
          </a:p>
          <a:p>
            <a:pPr marL="522900" lvl="2" indent="-342900" fontAlgn="base">
              <a:spcBef>
                <a:spcPts val="0"/>
              </a:spcBef>
              <a:buFont typeface="Wingdings" pitchFamily="2" charset="2"/>
              <a:buChar char="Ø"/>
            </a:pPr>
            <a:r>
              <a:rPr lang="en-US" b="0" dirty="0" smtClean="0">
                <a:hlinkClick r:id="rId2"/>
              </a:rPr>
              <a:t>http</a:t>
            </a:r>
            <a:r>
              <a:rPr lang="en-US" b="0" dirty="0">
                <a:hlinkClick r:id="rId2"/>
              </a:rPr>
              <a:t>://</a:t>
            </a:r>
            <a:r>
              <a:rPr lang="en-US" b="0" dirty="0" smtClean="0">
                <a:hlinkClick r:id="rId2"/>
              </a:rPr>
              <a:t>www.oracle.com/technetwork/java/overview-141217.html</a:t>
            </a:r>
            <a:endParaRPr lang="en-US" b="0" dirty="0" smtClean="0"/>
          </a:p>
          <a:p>
            <a:pPr marL="522900" lvl="2" indent="-342900" fontAlgn="base">
              <a:spcBef>
                <a:spcPts val="0"/>
              </a:spcBef>
              <a:buFont typeface="Wingdings" pitchFamily="2" charset="2"/>
              <a:buChar char="Ø"/>
            </a:pPr>
            <a:r>
              <a:rPr lang="en-US" b="0" dirty="0">
                <a:hlinkClick r:id="rId3"/>
              </a:rPr>
              <a:t>http://docs.oracle.com/javase/tutorial/jdbc</a:t>
            </a:r>
            <a:r>
              <a:rPr lang="en-US" b="0" dirty="0" smtClean="0">
                <a:hlinkClick r:id="rId3"/>
              </a:rPr>
              <a:t>/</a:t>
            </a:r>
            <a:endParaRPr lang="en-US" b="0" dirty="0" smtClean="0"/>
          </a:p>
          <a:p>
            <a:pPr lvl="2" indent="0" fontAlgn="base">
              <a:spcBef>
                <a:spcPts val="0"/>
              </a:spcBef>
              <a:buNone/>
            </a:pPr>
            <a:endParaRPr lang="en-US" b="0" dirty="0" smtClean="0"/>
          </a:p>
          <a:p>
            <a:pPr marL="285750" indent="-285750" fontAlgn="base">
              <a:spcBef>
                <a:spcPts val="0"/>
              </a:spcBef>
              <a:buFont typeface="Wingdings" pitchFamily="2" charset="2"/>
              <a:buChar char="q"/>
            </a:pPr>
            <a:r>
              <a:rPr lang="en-US" dirty="0" smtClean="0"/>
              <a:t>JPA </a:t>
            </a:r>
          </a:p>
          <a:p>
            <a:pPr marL="465750" lvl="2" indent="-285750" fontAlgn="base">
              <a:spcBef>
                <a:spcPts val="0"/>
              </a:spcBef>
              <a:buFont typeface="Wingdings" pitchFamily="2" charset="2"/>
              <a:buChar char="Ø"/>
            </a:pPr>
            <a:r>
              <a:rPr lang="en-US" dirty="0" smtClean="0">
                <a:hlinkClick r:id="rId4"/>
              </a:rPr>
              <a:t>http</a:t>
            </a:r>
            <a:r>
              <a:rPr lang="en-US" dirty="0">
                <a:hlinkClick r:id="rId4"/>
              </a:rPr>
              <a:t>://</a:t>
            </a:r>
            <a:r>
              <a:rPr lang="en-US" dirty="0" smtClean="0">
                <a:hlinkClick r:id="rId4"/>
              </a:rPr>
              <a:t>download.oracle.com/otn-pub/jcp/ejb-3_0-fr-eval-oth-JSpec/ejb-3_0-fr-spec-persistence.pdf</a:t>
            </a:r>
            <a:endParaRPr lang="en-US" dirty="0" smtClean="0"/>
          </a:p>
          <a:p>
            <a:pPr marL="465750" lvl="2" indent="-285750" fontAlgn="base">
              <a:spcBef>
                <a:spcPts val="0"/>
              </a:spcBef>
              <a:buFont typeface="Wingdings" pitchFamily="2" charset="2"/>
              <a:buChar char="Ø"/>
            </a:pPr>
            <a:r>
              <a:rPr lang="en-US" dirty="0">
                <a:hlinkClick r:id="rId5"/>
              </a:rPr>
              <a:t>http://</a:t>
            </a:r>
            <a:r>
              <a:rPr lang="en-US" dirty="0" smtClean="0">
                <a:hlinkClick r:id="rId5"/>
              </a:rPr>
              <a:t>docs.oracle.com/javaee/5/tutorial/doc/bnbpz.html</a:t>
            </a:r>
            <a:endParaRPr lang="bg-BG" dirty="0" smtClean="0"/>
          </a:p>
          <a:p>
            <a:pPr marL="465750" lvl="2" indent="-285750" fontAlgn="base">
              <a:spcBef>
                <a:spcPts val="0"/>
              </a:spcBef>
              <a:buFont typeface="Wingdings" pitchFamily="2" charset="2"/>
              <a:buChar char="Ø"/>
            </a:pPr>
            <a:endParaRPr lang="en-US" sz="1400" b="0" dirty="0" smtClean="0"/>
          </a:p>
          <a:p>
            <a:pPr fontAlgn="base">
              <a:spcBef>
                <a:spcPts val="0"/>
              </a:spcBef>
            </a:pPr>
            <a:endParaRPr lang="bg-BG" sz="1400" b="0" dirty="0" smtClean="0"/>
          </a:p>
        </p:txBody>
      </p:sp>
    </p:spTree>
    <p:extLst>
      <p:ext uri="{BB962C8B-B14F-4D97-AF65-F5344CB8AC3E}">
        <p14:creationId xmlns:p14="http://schemas.microsoft.com/office/powerpoint/2010/main" val="376197576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Основи на базите от </a:t>
            </a:r>
            <a:r>
              <a:rPr lang="bg-BG" dirty="0" smtClean="0"/>
              <a:t>данни</a:t>
            </a:r>
            <a:r>
              <a:rPr lang="en-US" dirty="0" smtClean="0"/>
              <a:t/>
            </a:r>
            <a:br>
              <a:rPr lang="en-US" dirty="0" smtClean="0"/>
            </a:br>
            <a:r>
              <a:rPr lang="en-US" sz="2000" b="0" dirty="0" smtClean="0"/>
              <a:t>I</a:t>
            </a:r>
            <a:r>
              <a:rPr lang="en-US" sz="2000" b="0" dirty="0"/>
              <a:t>I</a:t>
            </a:r>
            <a:r>
              <a:rPr lang="bg-BG" sz="2000" b="0" dirty="0" smtClean="0"/>
              <a:t> - Таблици</a:t>
            </a:r>
            <a:endParaRPr lang="en-US" sz="2000" b="0" dirty="0"/>
          </a:p>
        </p:txBody>
      </p:sp>
      <p:sp>
        <p:nvSpPr>
          <p:cNvPr id="3" name="Text Placeholder 2"/>
          <p:cNvSpPr>
            <a:spLocks noGrp="1"/>
          </p:cNvSpPr>
          <p:nvPr>
            <p:ph type="body" sz="quarter" idx="10"/>
          </p:nvPr>
        </p:nvSpPr>
        <p:spPr/>
        <p:txBody>
          <a:bodyPr/>
          <a:lstStyle/>
          <a:p>
            <a:pPr lvl="2"/>
            <a:endParaRPr lang="en-US" dirty="0" smtClean="0"/>
          </a:p>
        </p:txBody>
      </p:sp>
      <p:sp>
        <p:nvSpPr>
          <p:cNvPr id="4" name="TextBox 3"/>
          <p:cNvSpPr txBox="1"/>
          <p:nvPr/>
        </p:nvSpPr>
        <p:spPr>
          <a:xfrm>
            <a:off x="8893546" y="6549102"/>
            <a:ext cx="38868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kern="0" dirty="0">
                <a:solidFill>
                  <a:schemeClr val="bg1">
                    <a:lumMod val="85000"/>
                  </a:schemeClr>
                </a:solidFill>
                <a:ea typeface="Arial Unicode MS" pitchFamily="34" charset="-128"/>
                <a:cs typeface="Arial Unicode MS" pitchFamily="34" charset="-128"/>
              </a:rPr>
              <a:t>4</a:t>
            </a:r>
            <a:endParaRPr lang="en-US" sz="1800" kern="0" dirty="0" err="1" smtClean="0">
              <a:solidFill>
                <a:schemeClr val="bg1">
                  <a:lumMod val="85000"/>
                </a:schemeClr>
              </a:solidFill>
              <a:ea typeface="Arial Unicode MS" pitchFamily="34" charset="-128"/>
              <a:cs typeface="Arial Unicode MS" pitchFamily="34" charset="-128"/>
            </a:endParaRPr>
          </a:p>
        </p:txBody>
      </p:sp>
      <p:graphicFrame>
        <p:nvGraphicFramePr>
          <p:cNvPr id="5" name="Table 4"/>
          <p:cNvGraphicFramePr>
            <a:graphicFrameLocks noGrp="1"/>
          </p:cNvGraphicFramePr>
          <p:nvPr>
            <p:extLst>
              <p:ext uri="{D42A27DB-BD31-4B8C-83A1-F6EECF244321}">
                <p14:modId xmlns:p14="http://schemas.microsoft.com/office/powerpoint/2010/main" val="824424488"/>
              </p:ext>
            </p:extLst>
          </p:nvPr>
        </p:nvGraphicFramePr>
        <p:xfrm>
          <a:off x="343784" y="2098749"/>
          <a:ext cx="8417443" cy="2092960"/>
        </p:xfrm>
        <a:graphic>
          <a:graphicData uri="http://schemas.openxmlformats.org/drawingml/2006/table">
            <a:tbl>
              <a:tblPr firstRow="1" bandRow="1">
                <a:tableStyleId>{6E25E649-3F16-4E02-A733-19D2CDBF48F0}</a:tableStyleId>
              </a:tblPr>
              <a:tblGrid>
                <a:gridCol w="848214"/>
                <a:gridCol w="1423273"/>
                <a:gridCol w="1335988"/>
                <a:gridCol w="1202492"/>
                <a:gridCol w="1202492"/>
                <a:gridCol w="1299199"/>
                <a:gridCol w="1105785"/>
              </a:tblGrid>
              <a:tr h="370840">
                <a:tc>
                  <a:txBody>
                    <a:bodyPr/>
                    <a:lstStyle/>
                    <a:p>
                      <a:pPr algn="ctr"/>
                      <a:r>
                        <a:rPr lang="bg-BG" sz="1700" dirty="0" err="1" smtClean="0"/>
                        <a:t>Фак</a:t>
                      </a:r>
                      <a:r>
                        <a:rPr lang="bg-BG" sz="1700" dirty="0" smtClean="0"/>
                        <a:t>.</a:t>
                      </a:r>
                      <a:r>
                        <a:rPr lang="bg-BG" sz="1700" baseline="0" dirty="0" smtClean="0"/>
                        <a:t> №</a:t>
                      </a:r>
                      <a:endParaRPr lang="en-US" sz="1700" dirty="0"/>
                    </a:p>
                  </a:txBody>
                  <a:tcPr anchor="ctr"/>
                </a:tc>
                <a:tc>
                  <a:txBody>
                    <a:bodyPr/>
                    <a:lstStyle/>
                    <a:p>
                      <a:pPr algn="ctr"/>
                      <a:r>
                        <a:rPr lang="bg-BG" sz="1700" dirty="0" smtClean="0"/>
                        <a:t>Име</a:t>
                      </a:r>
                      <a:endParaRPr lang="en-US" sz="1700" dirty="0"/>
                    </a:p>
                  </a:txBody>
                  <a:tcPr anchor="ctr"/>
                </a:tc>
                <a:tc>
                  <a:txBody>
                    <a:bodyPr/>
                    <a:lstStyle/>
                    <a:p>
                      <a:pPr algn="ctr"/>
                      <a:r>
                        <a:rPr lang="bg-BG" sz="1700" dirty="0" smtClean="0"/>
                        <a:t>Фамилия</a:t>
                      </a:r>
                      <a:endParaRPr lang="en-US" sz="1700" dirty="0"/>
                    </a:p>
                  </a:txBody>
                  <a:tcPr anchor="ctr"/>
                </a:tc>
                <a:tc>
                  <a:txBody>
                    <a:bodyPr/>
                    <a:lstStyle/>
                    <a:p>
                      <a:pPr algn="ctr"/>
                      <a:r>
                        <a:rPr lang="bg-BG" sz="1700" dirty="0" err="1" smtClean="0"/>
                        <a:t>Стипен-дия</a:t>
                      </a:r>
                      <a:endParaRPr lang="en-US" sz="1700" dirty="0"/>
                    </a:p>
                  </a:txBody>
                  <a:tcPr anchor="ctr"/>
                </a:tc>
                <a:tc>
                  <a:txBody>
                    <a:bodyPr/>
                    <a:lstStyle/>
                    <a:p>
                      <a:pPr algn="ctr"/>
                      <a:r>
                        <a:rPr lang="bg-BG" sz="1700" dirty="0" smtClean="0"/>
                        <a:t>Редовно обучение</a:t>
                      </a:r>
                      <a:endParaRPr lang="en-US" sz="1700" dirty="0"/>
                    </a:p>
                  </a:txBody>
                  <a:tcPr anchor="ctr"/>
                </a:tc>
                <a:tc>
                  <a:txBody>
                    <a:bodyPr/>
                    <a:lstStyle/>
                    <a:p>
                      <a:pPr algn="ctr"/>
                      <a:r>
                        <a:rPr lang="bg-BG" sz="1700" dirty="0" smtClean="0"/>
                        <a:t>Дата на записване</a:t>
                      </a:r>
                      <a:endParaRPr lang="en-US" sz="1700" dirty="0"/>
                    </a:p>
                  </a:txBody>
                  <a:tcPr anchor="ctr"/>
                </a:tc>
                <a:tc>
                  <a:txBody>
                    <a:bodyPr/>
                    <a:lstStyle/>
                    <a:p>
                      <a:pPr algn="ctr"/>
                      <a:r>
                        <a:rPr lang="bg-BG" sz="1700" dirty="0" smtClean="0"/>
                        <a:t>Брой</a:t>
                      </a:r>
                      <a:r>
                        <a:rPr lang="bg-BG" sz="1700" baseline="0" dirty="0" smtClean="0"/>
                        <a:t> к</a:t>
                      </a:r>
                      <a:r>
                        <a:rPr lang="bg-BG" sz="1700" dirty="0" smtClean="0"/>
                        <a:t>редити</a:t>
                      </a:r>
                      <a:endParaRPr lang="en-US" sz="1700" dirty="0"/>
                    </a:p>
                  </a:txBody>
                  <a:tcPr anchor="ctr"/>
                </a:tc>
              </a:tr>
              <a:tr h="370840">
                <a:tc>
                  <a:txBody>
                    <a:bodyPr/>
                    <a:lstStyle/>
                    <a:p>
                      <a:r>
                        <a:rPr lang="bg-BG" sz="1700" dirty="0" smtClean="0"/>
                        <a:t>3123</a:t>
                      </a:r>
                      <a:endParaRPr lang="en-US" sz="1700" dirty="0"/>
                    </a:p>
                  </a:txBody>
                  <a:tcPr/>
                </a:tc>
                <a:tc>
                  <a:txBody>
                    <a:bodyPr/>
                    <a:lstStyle/>
                    <a:p>
                      <a:r>
                        <a:rPr lang="bg-BG" sz="1700" dirty="0" smtClean="0"/>
                        <a:t>Иван</a:t>
                      </a:r>
                      <a:endParaRPr lang="en-US" sz="1700" dirty="0"/>
                    </a:p>
                  </a:txBody>
                  <a:tcPr/>
                </a:tc>
                <a:tc>
                  <a:txBody>
                    <a:bodyPr/>
                    <a:lstStyle/>
                    <a:p>
                      <a:r>
                        <a:rPr lang="bg-BG" sz="1700" dirty="0" smtClean="0"/>
                        <a:t>Славов</a:t>
                      </a:r>
                      <a:endParaRPr lang="en-US" sz="1700" dirty="0"/>
                    </a:p>
                  </a:txBody>
                  <a:tcPr/>
                </a:tc>
                <a:tc>
                  <a:txBody>
                    <a:bodyPr/>
                    <a:lstStyle/>
                    <a:p>
                      <a:r>
                        <a:rPr lang="bg-BG" sz="1700" dirty="0" smtClean="0"/>
                        <a:t>250</a:t>
                      </a:r>
                      <a:endParaRPr lang="en-US" sz="1700" dirty="0"/>
                    </a:p>
                  </a:txBody>
                  <a:tcPr/>
                </a:tc>
                <a:tc>
                  <a:txBody>
                    <a:bodyPr/>
                    <a:lstStyle/>
                    <a:p>
                      <a:pPr algn="ctr"/>
                      <a:r>
                        <a:rPr lang="en-US" sz="1700" dirty="0" smtClean="0"/>
                        <a:t>1</a:t>
                      </a:r>
                      <a:endParaRPr lang="en-US" sz="1700" dirty="0"/>
                    </a:p>
                  </a:txBody>
                  <a:tcPr/>
                </a:tc>
                <a:tc>
                  <a:txBody>
                    <a:bodyPr/>
                    <a:lstStyle/>
                    <a:p>
                      <a:r>
                        <a:rPr lang="en-US" sz="1700" dirty="0" smtClean="0"/>
                        <a:t>10.09.2010</a:t>
                      </a:r>
                      <a:endParaRPr lang="en-US" sz="1700" dirty="0"/>
                    </a:p>
                  </a:txBody>
                  <a:tcPr/>
                </a:tc>
                <a:tc>
                  <a:txBody>
                    <a:bodyPr/>
                    <a:lstStyle/>
                    <a:p>
                      <a:r>
                        <a:rPr lang="en-US" sz="1700" dirty="0" smtClean="0"/>
                        <a:t>35</a:t>
                      </a:r>
                      <a:endParaRPr lang="en-US" sz="1700" dirty="0"/>
                    </a:p>
                  </a:txBody>
                  <a:tcPr/>
                </a:tc>
              </a:tr>
              <a:tr h="370840">
                <a:tc>
                  <a:txBody>
                    <a:bodyPr/>
                    <a:lstStyle/>
                    <a:p>
                      <a:r>
                        <a:rPr lang="en-US" sz="1700" dirty="0" smtClean="0"/>
                        <a:t>3124</a:t>
                      </a:r>
                      <a:endParaRPr lang="en-US" sz="1700" dirty="0"/>
                    </a:p>
                  </a:txBody>
                  <a:tcPr/>
                </a:tc>
                <a:tc>
                  <a:txBody>
                    <a:bodyPr/>
                    <a:lstStyle/>
                    <a:p>
                      <a:r>
                        <a:rPr lang="bg-BG" sz="1700" dirty="0" smtClean="0"/>
                        <a:t>Станислава</a:t>
                      </a:r>
                      <a:endParaRPr lang="en-US" sz="1700" dirty="0"/>
                    </a:p>
                  </a:txBody>
                  <a:tcPr/>
                </a:tc>
                <a:tc>
                  <a:txBody>
                    <a:bodyPr/>
                    <a:lstStyle/>
                    <a:p>
                      <a:r>
                        <a:rPr lang="bg-BG" sz="1700" dirty="0" smtClean="0"/>
                        <a:t>Петрова</a:t>
                      </a:r>
                      <a:endParaRPr lang="en-US" sz="1700" dirty="0"/>
                    </a:p>
                  </a:txBody>
                  <a:tcPr/>
                </a:tc>
                <a:tc>
                  <a:txBody>
                    <a:bodyPr/>
                    <a:lstStyle/>
                    <a:p>
                      <a:r>
                        <a:rPr lang="bg-BG" sz="1700" dirty="0" smtClean="0"/>
                        <a:t>300</a:t>
                      </a:r>
                      <a:endParaRPr lang="en-US" sz="1700" dirty="0"/>
                    </a:p>
                  </a:txBody>
                  <a:tcPr/>
                </a:tc>
                <a:tc>
                  <a:txBody>
                    <a:bodyPr/>
                    <a:lstStyle/>
                    <a:p>
                      <a:pPr algn="ctr"/>
                      <a:r>
                        <a:rPr lang="en-US" sz="1700" dirty="0" smtClean="0"/>
                        <a:t>1</a:t>
                      </a:r>
                      <a:endParaRPr lang="en-US" sz="1700" dirty="0"/>
                    </a:p>
                  </a:txBody>
                  <a:tcPr/>
                </a:tc>
                <a:tc>
                  <a:txBody>
                    <a:bodyPr/>
                    <a:lstStyle/>
                    <a:p>
                      <a:pPr algn="ctr"/>
                      <a:r>
                        <a:rPr lang="en-US" sz="1700" dirty="0" smtClean="0"/>
                        <a:t> NULL</a:t>
                      </a:r>
                      <a:endParaRPr lang="en-US" sz="1700" dirty="0"/>
                    </a:p>
                  </a:txBody>
                  <a:tcPr/>
                </a:tc>
                <a:tc>
                  <a:txBody>
                    <a:bodyPr/>
                    <a:lstStyle/>
                    <a:p>
                      <a:r>
                        <a:rPr lang="en-US" sz="1700" dirty="0" smtClean="0"/>
                        <a:t>20</a:t>
                      </a:r>
                      <a:endParaRPr lang="en-US" sz="1700" dirty="0"/>
                    </a:p>
                  </a:txBody>
                  <a:tcPr/>
                </a:tc>
              </a:tr>
              <a:tr h="370840">
                <a:tc>
                  <a:txBody>
                    <a:bodyPr/>
                    <a:lstStyle/>
                    <a:p>
                      <a:r>
                        <a:rPr lang="en-US" sz="1700" dirty="0" smtClean="0"/>
                        <a:t>1134</a:t>
                      </a:r>
                      <a:endParaRPr lang="en-US" sz="1700" dirty="0"/>
                    </a:p>
                  </a:txBody>
                  <a:tcPr/>
                </a:tc>
                <a:tc>
                  <a:txBody>
                    <a:bodyPr/>
                    <a:lstStyle/>
                    <a:p>
                      <a:r>
                        <a:rPr lang="bg-BG" sz="1700" dirty="0" smtClean="0"/>
                        <a:t>Ирена</a:t>
                      </a:r>
                      <a:endParaRPr lang="en-US" sz="1700" dirty="0"/>
                    </a:p>
                  </a:txBody>
                  <a:tcPr/>
                </a:tc>
                <a:tc>
                  <a:txBody>
                    <a:bodyPr/>
                    <a:lstStyle/>
                    <a:p>
                      <a:r>
                        <a:rPr lang="bg-BG" sz="1700" dirty="0" smtClean="0"/>
                        <a:t>Якимова</a:t>
                      </a:r>
                      <a:endParaRPr lang="en-US" sz="1700" dirty="0"/>
                    </a:p>
                  </a:txBody>
                  <a:tcPr/>
                </a:tc>
                <a:tc>
                  <a:txBody>
                    <a:bodyPr/>
                    <a:lstStyle/>
                    <a:p>
                      <a:r>
                        <a:rPr lang="bg-BG" sz="1700" dirty="0" smtClean="0"/>
                        <a:t>0</a:t>
                      </a:r>
                      <a:endParaRPr lang="en-US" sz="1700" dirty="0"/>
                    </a:p>
                  </a:txBody>
                  <a:tcPr/>
                </a:tc>
                <a:tc>
                  <a:txBody>
                    <a:bodyPr/>
                    <a:lstStyle/>
                    <a:p>
                      <a:pPr algn="ctr"/>
                      <a:r>
                        <a:rPr lang="en-US" sz="1700" dirty="0" smtClean="0"/>
                        <a:t>0</a:t>
                      </a:r>
                      <a:endParaRPr lang="en-US" sz="1700" dirty="0"/>
                    </a:p>
                  </a:txBody>
                  <a:tcPr/>
                </a:tc>
                <a:tc>
                  <a:txBody>
                    <a:bodyPr/>
                    <a:lstStyle/>
                    <a:p>
                      <a:r>
                        <a:rPr lang="bg-BG" sz="1700" dirty="0" smtClean="0"/>
                        <a:t>30.09.2011</a:t>
                      </a:r>
                      <a:endParaRPr lang="en-US" sz="1700" dirty="0"/>
                    </a:p>
                  </a:txBody>
                  <a:tcPr/>
                </a:tc>
                <a:tc>
                  <a:txBody>
                    <a:bodyPr/>
                    <a:lstStyle/>
                    <a:p>
                      <a:r>
                        <a:rPr lang="bg-BG" sz="1700" dirty="0" smtClean="0"/>
                        <a:t>25</a:t>
                      </a:r>
                      <a:endParaRPr lang="en-US" sz="1700" dirty="0"/>
                    </a:p>
                  </a:txBody>
                  <a:tcPr/>
                </a:tc>
              </a:tr>
              <a:tr h="370840">
                <a:tc>
                  <a:txBody>
                    <a:bodyPr/>
                    <a:lstStyle/>
                    <a:p>
                      <a:r>
                        <a:rPr lang="bg-BG" sz="1700" dirty="0" smtClean="0"/>
                        <a:t>3341</a:t>
                      </a:r>
                      <a:endParaRPr lang="en-US" sz="1700" dirty="0"/>
                    </a:p>
                  </a:txBody>
                  <a:tcPr/>
                </a:tc>
                <a:tc>
                  <a:txBody>
                    <a:bodyPr/>
                    <a:lstStyle/>
                    <a:p>
                      <a:r>
                        <a:rPr lang="bg-BG" sz="1700" dirty="0" smtClean="0"/>
                        <a:t>Петър</a:t>
                      </a:r>
                      <a:endParaRPr lang="en-US" sz="1700" dirty="0"/>
                    </a:p>
                  </a:txBody>
                  <a:tcPr/>
                </a:tc>
                <a:tc>
                  <a:txBody>
                    <a:bodyPr/>
                    <a:lstStyle/>
                    <a:p>
                      <a:r>
                        <a:rPr lang="bg-BG" sz="1700" dirty="0" smtClean="0"/>
                        <a:t>Петров</a:t>
                      </a:r>
                      <a:endParaRPr lang="en-US" sz="1700" dirty="0"/>
                    </a:p>
                  </a:txBody>
                  <a:tcPr/>
                </a:tc>
                <a:tc>
                  <a:txBody>
                    <a:bodyPr/>
                    <a:lstStyle/>
                    <a:p>
                      <a:r>
                        <a:rPr lang="bg-BG" sz="1700" dirty="0" smtClean="0"/>
                        <a:t>0</a:t>
                      </a:r>
                      <a:endParaRPr lang="en-US" sz="1700" dirty="0"/>
                    </a:p>
                  </a:txBody>
                  <a:tcPr/>
                </a:tc>
                <a:tc>
                  <a:txBody>
                    <a:bodyPr/>
                    <a:lstStyle/>
                    <a:p>
                      <a:pPr algn="ctr"/>
                      <a:r>
                        <a:rPr lang="en-US" sz="1700" dirty="0" smtClean="0"/>
                        <a:t>0</a:t>
                      </a:r>
                      <a:endParaRPr lang="en-US" sz="1700" dirty="0"/>
                    </a:p>
                  </a:txBody>
                  <a:tcPr/>
                </a:tc>
                <a:tc>
                  <a:txBody>
                    <a:bodyPr/>
                    <a:lstStyle/>
                    <a:p>
                      <a:r>
                        <a:rPr lang="en-US" sz="1700" dirty="0" smtClean="0"/>
                        <a:t>28.09.2012</a:t>
                      </a:r>
                      <a:endParaRPr lang="en-US" sz="1700" dirty="0"/>
                    </a:p>
                  </a:txBody>
                  <a:tcPr/>
                </a:tc>
                <a:tc>
                  <a:txBody>
                    <a:bodyPr/>
                    <a:lstStyle/>
                    <a:p>
                      <a:r>
                        <a:rPr lang="en-US" sz="1700" dirty="0" smtClean="0"/>
                        <a:t>5</a:t>
                      </a:r>
                      <a:endParaRPr lang="en-US" sz="1700" dirty="0"/>
                    </a:p>
                  </a:txBody>
                  <a:tcPr/>
                </a:tc>
              </a:tr>
            </a:tbl>
          </a:graphicData>
        </a:graphic>
      </p:graphicFrame>
      <p:grpSp>
        <p:nvGrpSpPr>
          <p:cNvPr id="8" name="Group 7"/>
          <p:cNvGrpSpPr/>
          <p:nvPr/>
        </p:nvGrpSpPr>
        <p:grpSpPr>
          <a:xfrm>
            <a:off x="276444" y="1395959"/>
            <a:ext cx="8513249" cy="3497231"/>
            <a:chOff x="276444" y="1395959"/>
            <a:chExt cx="8513249" cy="3497231"/>
          </a:xfrm>
        </p:grpSpPr>
        <p:sp>
          <p:nvSpPr>
            <p:cNvPr id="6" name="Rounded Rectangle 5"/>
            <p:cNvSpPr/>
            <p:nvPr/>
          </p:nvSpPr>
          <p:spPr bwMode="gray">
            <a:xfrm>
              <a:off x="276444" y="4473647"/>
              <a:ext cx="1041991" cy="417333"/>
            </a:xfrm>
            <a:prstGeom prst="roundRect">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b="0" i="0" u="none" strike="noStrike" kern="0" cap="none" spc="0" normalizeH="0" baseline="0" noProof="0" dirty="0" smtClean="0">
                  <a:ln>
                    <a:noFill/>
                  </a:ln>
                  <a:effectLst/>
                  <a:uLnTx/>
                  <a:uFillTx/>
                  <a:ea typeface="Arial Unicode MS" pitchFamily="34" charset="-128"/>
                  <a:cs typeface="Arial Unicode MS" pitchFamily="34" charset="-128"/>
                </a:rPr>
                <a:t>number</a:t>
              </a:r>
            </a:p>
          </p:txBody>
        </p:sp>
        <p:sp>
          <p:nvSpPr>
            <p:cNvPr id="7" name="Left Brace 6"/>
            <p:cNvSpPr/>
            <p:nvPr/>
          </p:nvSpPr>
          <p:spPr>
            <a:xfrm rot="16200000">
              <a:off x="700421" y="3935374"/>
              <a:ext cx="188727" cy="866553"/>
            </a:xfrm>
            <a:prstGeom prst="leftBrace">
              <a:avLst>
                <a:gd name="adj1" fmla="val 33685"/>
                <a:gd name="adj2" fmla="val 48773"/>
              </a:avLst>
            </a:prstGeom>
            <a:ln w="63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Rounded Rectangle 8"/>
            <p:cNvSpPr/>
            <p:nvPr/>
          </p:nvSpPr>
          <p:spPr bwMode="gray">
            <a:xfrm>
              <a:off x="2565985" y="4475857"/>
              <a:ext cx="1282995" cy="417333"/>
            </a:xfrm>
            <a:prstGeom prst="roundRect">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lang="en-US" kern="0" dirty="0" smtClean="0">
                  <a:ea typeface="Arial Unicode MS" pitchFamily="34" charset="-128"/>
                  <a:cs typeface="Arial Unicode MS" pitchFamily="34" charset="-128"/>
                </a:rPr>
                <a:t>char (20)</a:t>
              </a: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0" name="Left Brace 9"/>
            <p:cNvSpPr/>
            <p:nvPr/>
          </p:nvSpPr>
          <p:spPr>
            <a:xfrm rot="16200000">
              <a:off x="3113125" y="3878218"/>
              <a:ext cx="188727" cy="985283"/>
            </a:xfrm>
            <a:prstGeom prst="leftBrace">
              <a:avLst>
                <a:gd name="adj1" fmla="val 33685"/>
                <a:gd name="adj2" fmla="val 48773"/>
              </a:avLst>
            </a:prstGeom>
            <a:ln w="63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Rounded Rectangle 10"/>
            <p:cNvSpPr/>
            <p:nvPr/>
          </p:nvSpPr>
          <p:spPr bwMode="gray">
            <a:xfrm>
              <a:off x="1206795" y="1395959"/>
              <a:ext cx="1282995" cy="417333"/>
            </a:xfrm>
            <a:prstGeom prst="roundRect">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lang="en-US" kern="0" dirty="0" smtClean="0">
                  <a:ea typeface="Arial Unicode MS" pitchFamily="34" charset="-128"/>
                  <a:cs typeface="Arial Unicode MS" pitchFamily="34" charset="-128"/>
                </a:rPr>
                <a:t>char (20)</a:t>
              </a: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2" name="Left Brace 11"/>
            <p:cNvSpPr/>
            <p:nvPr/>
          </p:nvSpPr>
          <p:spPr>
            <a:xfrm rot="5400000">
              <a:off x="1658238" y="1436271"/>
              <a:ext cx="188727" cy="985283"/>
            </a:xfrm>
            <a:prstGeom prst="leftBrace">
              <a:avLst>
                <a:gd name="adj1" fmla="val 33685"/>
                <a:gd name="adj2" fmla="val 48773"/>
              </a:avLst>
            </a:prstGeom>
            <a:ln w="63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Rounded Rectangle 12"/>
            <p:cNvSpPr/>
            <p:nvPr/>
          </p:nvSpPr>
          <p:spPr bwMode="gray">
            <a:xfrm>
              <a:off x="5078836" y="4468771"/>
              <a:ext cx="1282995" cy="417333"/>
            </a:xfrm>
            <a:prstGeom prst="roundRect">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lang="en-US" kern="0" dirty="0" smtClean="0">
                  <a:ea typeface="Arial Unicode MS" pitchFamily="34" charset="-128"/>
                  <a:cs typeface="Arial Unicode MS" pitchFamily="34" charset="-128"/>
                </a:rPr>
                <a:t>number</a:t>
              </a: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4" name="Left Brace 13"/>
            <p:cNvSpPr/>
            <p:nvPr/>
          </p:nvSpPr>
          <p:spPr>
            <a:xfrm rot="16200000">
              <a:off x="5625976" y="3860499"/>
              <a:ext cx="188727" cy="985283"/>
            </a:xfrm>
            <a:prstGeom prst="leftBrace">
              <a:avLst>
                <a:gd name="adj1" fmla="val 33685"/>
                <a:gd name="adj2" fmla="val 48773"/>
              </a:avLst>
            </a:prstGeom>
            <a:ln w="63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Rounded Rectangle 14"/>
            <p:cNvSpPr/>
            <p:nvPr/>
          </p:nvSpPr>
          <p:spPr bwMode="gray">
            <a:xfrm>
              <a:off x="7506698" y="4461676"/>
              <a:ext cx="1282995" cy="417333"/>
            </a:xfrm>
            <a:prstGeom prst="roundRect">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lang="en-US" kern="0" dirty="0" smtClean="0">
                  <a:ea typeface="Arial Unicode MS" pitchFamily="34" charset="-128"/>
                  <a:cs typeface="Arial Unicode MS" pitchFamily="34" charset="-128"/>
                </a:rPr>
                <a:t>number</a:t>
              </a: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6" name="Left Brace 15"/>
            <p:cNvSpPr/>
            <p:nvPr/>
          </p:nvSpPr>
          <p:spPr>
            <a:xfrm rot="16200000">
              <a:off x="8053838" y="3864037"/>
              <a:ext cx="188727" cy="985283"/>
            </a:xfrm>
            <a:prstGeom prst="leftBrace">
              <a:avLst>
                <a:gd name="adj1" fmla="val 33685"/>
                <a:gd name="adj2" fmla="val 48773"/>
              </a:avLst>
            </a:prstGeom>
            <a:ln w="63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Rounded Rectangle 16"/>
            <p:cNvSpPr/>
            <p:nvPr/>
          </p:nvSpPr>
          <p:spPr bwMode="gray">
            <a:xfrm>
              <a:off x="3891538" y="1395959"/>
              <a:ext cx="1282995" cy="417333"/>
            </a:xfrm>
            <a:prstGeom prst="roundRect">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lang="en-US" kern="0" dirty="0" smtClean="0">
                  <a:ea typeface="Arial Unicode MS" pitchFamily="34" charset="-128"/>
                  <a:cs typeface="Arial Unicode MS" pitchFamily="34" charset="-128"/>
                </a:rPr>
                <a:t>number</a:t>
              </a: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8" name="Left Brace 17"/>
            <p:cNvSpPr/>
            <p:nvPr/>
          </p:nvSpPr>
          <p:spPr>
            <a:xfrm rot="5400000">
              <a:off x="4407697" y="1320238"/>
              <a:ext cx="195822" cy="1210253"/>
            </a:xfrm>
            <a:prstGeom prst="leftBrace">
              <a:avLst>
                <a:gd name="adj1" fmla="val 33685"/>
                <a:gd name="adj2" fmla="val 48773"/>
              </a:avLst>
            </a:prstGeom>
            <a:ln w="63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Rounded Rectangle 18"/>
            <p:cNvSpPr/>
            <p:nvPr/>
          </p:nvSpPr>
          <p:spPr bwMode="gray">
            <a:xfrm>
              <a:off x="6340666" y="1399497"/>
              <a:ext cx="1282995" cy="417333"/>
            </a:xfrm>
            <a:prstGeom prst="roundRect">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lang="en-US" kern="0" dirty="0" smtClean="0">
                  <a:ea typeface="Arial Unicode MS" pitchFamily="34" charset="-128"/>
                  <a:cs typeface="Arial Unicode MS" pitchFamily="34" charset="-128"/>
                </a:rPr>
                <a:t>date</a:t>
              </a: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0" name="Left Brace 19"/>
            <p:cNvSpPr/>
            <p:nvPr/>
          </p:nvSpPr>
          <p:spPr>
            <a:xfrm rot="5400000">
              <a:off x="6856825" y="1323776"/>
              <a:ext cx="195822" cy="1210253"/>
            </a:xfrm>
            <a:prstGeom prst="leftBrace">
              <a:avLst>
                <a:gd name="adj1" fmla="val 33685"/>
                <a:gd name="adj2" fmla="val 48773"/>
              </a:avLst>
            </a:prstGeom>
            <a:ln w="63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21" name="TextBox 20"/>
          <p:cNvSpPr txBox="1"/>
          <p:nvPr/>
        </p:nvSpPr>
        <p:spPr>
          <a:xfrm>
            <a:off x="350866" y="5730949"/>
            <a:ext cx="2154436"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sz="1800" i="1" kern="0" dirty="0" smtClean="0">
                <a:ea typeface="Arial Unicode MS" pitchFamily="34" charset="-128"/>
                <a:cs typeface="Arial Unicode MS" pitchFamily="34" charset="-128"/>
              </a:rPr>
              <a:t>Таблица </a:t>
            </a:r>
            <a:r>
              <a:rPr lang="en-US" sz="1800" i="1" kern="0" dirty="0" smtClean="0">
                <a:ea typeface="Arial Unicode MS" pitchFamily="34" charset="-128"/>
                <a:cs typeface="Arial Unicode MS" pitchFamily="34" charset="-128"/>
              </a:rPr>
              <a:t>1. Students</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ounded Rectangle 37"/>
          <p:cNvSpPr/>
          <p:nvPr/>
        </p:nvSpPr>
        <p:spPr bwMode="gray">
          <a:xfrm>
            <a:off x="173651" y="5116620"/>
            <a:ext cx="6078293" cy="1064983"/>
          </a:xfrm>
          <a:prstGeom prst="roundRect">
            <a:avLst>
              <a:gd name="adj" fmla="val 10507"/>
            </a:avLst>
          </a:prstGeom>
          <a:solidFill>
            <a:schemeClr val="lt1">
              <a:alpha val="0"/>
            </a:schemeClr>
          </a:solidFill>
          <a:ln w="3175">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700" b="0" i="0" u="none" strike="noStrike" kern="0" cap="none" spc="0" normalizeH="0" baseline="0" noProof="0" dirty="0" smtClean="0">
              <a:ln>
                <a:noFill/>
              </a:ln>
              <a:noFill/>
              <a:effectLst/>
              <a:uLnTx/>
              <a:uFillTx/>
              <a:ea typeface="Arial Unicode MS" pitchFamily="34" charset="-128"/>
              <a:cs typeface="Arial Unicode MS" pitchFamily="34" charset="-128"/>
            </a:endParaRPr>
          </a:p>
        </p:txBody>
      </p:sp>
      <p:sp>
        <p:nvSpPr>
          <p:cNvPr id="2" name="Title 1"/>
          <p:cNvSpPr>
            <a:spLocks noGrp="1"/>
          </p:cNvSpPr>
          <p:nvPr>
            <p:ph type="title"/>
          </p:nvPr>
        </p:nvSpPr>
        <p:spPr/>
        <p:txBody>
          <a:bodyPr/>
          <a:lstStyle/>
          <a:p>
            <a:r>
              <a:rPr lang="bg-BG" dirty="0"/>
              <a:t>Основи на базите от </a:t>
            </a:r>
            <a:r>
              <a:rPr lang="bg-BG" dirty="0" smtClean="0"/>
              <a:t>данни</a:t>
            </a:r>
            <a:r>
              <a:rPr lang="en-US" dirty="0" smtClean="0"/>
              <a:t/>
            </a:r>
            <a:br>
              <a:rPr lang="en-US" dirty="0" smtClean="0"/>
            </a:br>
            <a:r>
              <a:rPr lang="en-US" sz="2000" b="0" dirty="0" smtClean="0"/>
              <a:t>III</a:t>
            </a:r>
            <a:r>
              <a:rPr lang="bg-BG" sz="2000" b="0" dirty="0" smtClean="0"/>
              <a:t> – Ключове, индекси и ограничения</a:t>
            </a:r>
            <a:endParaRPr lang="en-US" sz="2000" b="0" dirty="0"/>
          </a:p>
        </p:txBody>
      </p:sp>
      <p:sp>
        <p:nvSpPr>
          <p:cNvPr id="3" name="Text Placeholder 2"/>
          <p:cNvSpPr>
            <a:spLocks noGrp="1"/>
          </p:cNvSpPr>
          <p:nvPr>
            <p:ph type="body" sz="quarter" idx="10"/>
          </p:nvPr>
        </p:nvSpPr>
        <p:spPr>
          <a:xfrm>
            <a:off x="324000" y="1690687"/>
            <a:ext cx="8494713" cy="3221555"/>
          </a:xfrm>
        </p:spPr>
        <p:txBody>
          <a:bodyPr/>
          <a:lstStyle/>
          <a:p>
            <a:pPr lvl="2"/>
            <a:endParaRPr lang="en-US" dirty="0" smtClean="0"/>
          </a:p>
          <a:p>
            <a:pPr lvl="2"/>
            <a:endParaRPr lang="en-US" dirty="0"/>
          </a:p>
          <a:p>
            <a:pPr lvl="2"/>
            <a:endParaRPr lang="en-US" dirty="0" smtClean="0"/>
          </a:p>
          <a:p>
            <a:pPr lvl="2"/>
            <a:endParaRPr lang="en-US" dirty="0"/>
          </a:p>
          <a:p>
            <a:pPr lvl="2"/>
            <a:endParaRPr lang="en-US" dirty="0" smtClean="0"/>
          </a:p>
          <a:p>
            <a:pPr lvl="2"/>
            <a:endParaRPr lang="en-US" dirty="0"/>
          </a:p>
          <a:p>
            <a:pPr lvl="2"/>
            <a:endParaRPr lang="en-US" dirty="0" smtClean="0"/>
          </a:p>
          <a:p>
            <a:pPr lvl="2"/>
            <a:endParaRPr lang="en-US" dirty="0"/>
          </a:p>
          <a:p>
            <a:pPr lvl="2"/>
            <a:endParaRPr lang="en-US" dirty="0" smtClean="0"/>
          </a:p>
          <a:p>
            <a:pPr lvl="2"/>
            <a:endParaRPr lang="en-US" dirty="0"/>
          </a:p>
          <a:p>
            <a:pPr lvl="2"/>
            <a:endParaRPr lang="bg-BG" dirty="0" smtClean="0"/>
          </a:p>
          <a:p>
            <a:pPr lvl="2"/>
            <a:endParaRPr lang="en-US" dirty="0" smtClean="0"/>
          </a:p>
        </p:txBody>
      </p:sp>
      <p:sp>
        <p:nvSpPr>
          <p:cNvPr id="4" name="TextBox 3"/>
          <p:cNvSpPr txBox="1"/>
          <p:nvPr/>
        </p:nvSpPr>
        <p:spPr>
          <a:xfrm>
            <a:off x="8893546" y="6549102"/>
            <a:ext cx="38868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kern="0" dirty="0">
                <a:solidFill>
                  <a:schemeClr val="bg1">
                    <a:lumMod val="85000"/>
                  </a:schemeClr>
                </a:solidFill>
                <a:ea typeface="Arial Unicode MS" pitchFamily="34" charset="-128"/>
                <a:cs typeface="Arial Unicode MS" pitchFamily="34" charset="-128"/>
              </a:rPr>
              <a:t>2</a:t>
            </a:r>
            <a:endParaRPr lang="en-US" sz="1800" kern="0" dirty="0" err="1" smtClean="0">
              <a:solidFill>
                <a:schemeClr val="bg1">
                  <a:lumMod val="85000"/>
                </a:schemeClr>
              </a:solidFill>
              <a:ea typeface="Arial Unicode MS" pitchFamily="34" charset="-128"/>
              <a:cs typeface="Arial Unicode MS" pitchFamily="34" charset="-128"/>
            </a:endParaRPr>
          </a:p>
        </p:txBody>
      </p:sp>
      <p:graphicFrame>
        <p:nvGraphicFramePr>
          <p:cNvPr id="5" name="Table 4"/>
          <p:cNvGraphicFramePr>
            <a:graphicFrameLocks noGrp="1"/>
          </p:cNvGraphicFramePr>
          <p:nvPr>
            <p:extLst>
              <p:ext uri="{D42A27DB-BD31-4B8C-83A1-F6EECF244321}">
                <p14:modId xmlns:p14="http://schemas.microsoft.com/office/powerpoint/2010/main" val="605610009"/>
              </p:ext>
            </p:extLst>
          </p:nvPr>
        </p:nvGraphicFramePr>
        <p:xfrm>
          <a:off x="343784" y="2086049"/>
          <a:ext cx="8417443" cy="2092960"/>
        </p:xfrm>
        <a:graphic>
          <a:graphicData uri="http://schemas.openxmlformats.org/drawingml/2006/table">
            <a:tbl>
              <a:tblPr firstRow="1" bandRow="1">
                <a:tableStyleId>{6E25E649-3F16-4E02-A733-19D2CDBF48F0}</a:tableStyleId>
              </a:tblPr>
              <a:tblGrid>
                <a:gridCol w="848214"/>
                <a:gridCol w="1423273"/>
                <a:gridCol w="1335988"/>
                <a:gridCol w="1202492"/>
                <a:gridCol w="1202492"/>
                <a:gridCol w="1299199"/>
                <a:gridCol w="1105785"/>
              </a:tblGrid>
              <a:tr h="370840">
                <a:tc>
                  <a:txBody>
                    <a:bodyPr/>
                    <a:lstStyle/>
                    <a:p>
                      <a:pPr algn="ctr"/>
                      <a:r>
                        <a:rPr lang="bg-BG" sz="1700" dirty="0" err="1" smtClean="0"/>
                        <a:t>Фак</a:t>
                      </a:r>
                      <a:r>
                        <a:rPr lang="bg-BG" sz="1700" dirty="0" smtClean="0"/>
                        <a:t>.</a:t>
                      </a:r>
                      <a:r>
                        <a:rPr lang="bg-BG" sz="1700" baseline="0" dirty="0" smtClean="0"/>
                        <a:t> №</a:t>
                      </a:r>
                      <a:endParaRPr lang="en-US" sz="1700" dirty="0"/>
                    </a:p>
                  </a:txBody>
                  <a:tcPr anchor="ctr"/>
                </a:tc>
                <a:tc>
                  <a:txBody>
                    <a:bodyPr/>
                    <a:lstStyle/>
                    <a:p>
                      <a:pPr algn="ctr"/>
                      <a:r>
                        <a:rPr lang="bg-BG" sz="1700" dirty="0" smtClean="0"/>
                        <a:t>Име</a:t>
                      </a:r>
                      <a:endParaRPr lang="en-US" sz="1700" dirty="0"/>
                    </a:p>
                  </a:txBody>
                  <a:tcPr anchor="ctr"/>
                </a:tc>
                <a:tc>
                  <a:txBody>
                    <a:bodyPr/>
                    <a:lstStyle/>
                    <a:p>
                      <a:pPr algn="ctr"/>
                      <a:r>
                        <a:rPr lang="bg-BG" sz="1700" dirty="0" smtClean="0"/>
                        <a:t>Фамилия</a:t>
                      </a:r>
                      <a:endParaRPr lang="en-US" sz="1700" dirty="0"/>
                    </a:p>
                  </a:txBody>
                  <a:tcPr anchor="ctr"/>
                </a:tc>
                <a:tc>
                  <a:txBody>
                    <a:bodyPr/>
                    <a:lstStyle/>
                    <a:p>
                      <a:pPr algn="ctr"/>
                      <a:r>
                        <a:rPr lang="bg-BG" sz="1700" dirty="0" err="1" smtClean="0"/>
                        <a:t>Стипен-дия</a:t>
                      </a:r>
                      <a:endParaRPr lang="en-US" sz="1700" dirty="0"/>
                    </a:p>
                  </a:txBody>
                  <a:tcPr anchor="ctr"/>
                </a:tc>
                <a:tc>
                  <a:txBody>
                    <a:bodyPr/>
                    <a:lstStyle/>
                    <a:p>
                      <a:pPr algn="ctr"/>
                      <a:r>
                        <a:rPr lang="bg-BG" sz="1700" dirty="0" smtClean="0"/>
                        <a:t>Редовно обучение</a:t>
                      </a:r>
                      <a:endParaRPr lang="en-US" sz="1700" dirty="0"/>
                    </a:p>
                  </a:txBody>
                  <a:tcPr anchor="ctr"/>
                </a:tc>
                <a:tc>
                  <a:txBody>
                    <a:bodyPr/>
                    <a:lstStyle/>
                    <a:p>
                      <a:pPr algn="ctr"/>
                      <a:r>
                        <a:rPr lang="bg-BG" sz="1700" dirty="0" smtClean="0"/>
                        <a:t>Дата на записване</a:t>
                      </a:r>
                      <a:endParaRPr lang="en-US" sz="1700" dirty="0"/>
                    </a:p>
                  </a:txBody>
                  <a:tcPr anchor="ctr"/>
                </a:tc>
                <a:tc>
                  <a:txBody>
                    <a:bodyPr/>
                    <a:lstStyle/>
                    <a:p>
                      <a:pPr algn="ctr"/>
                      <a:r>
                        <a:rPr lang="bg-BG" sz="1700" dirty="0" smtClean="0"/>
                        <a:t>Брой</a:t>
                      </a:r>
                      <a:r>
                        <a:rPr lang="bg-BG" sz="1700" baseline="0" dirty="0" smtClean="0"/>
                        <a:t> к</a:t>
                      </a:r>
                      <a:r>
                        <a:rPr lang="bg-BG" sz="1700" dirty="0" smtClean="0"/>
                        <a:t>редити</a:t>
                      </a:r>
                      <a:endParaRPr lang="en-US" sz="1700" dirty="0"/>
                    </a:p>
                  </a:txBody>
                  <a:tcPr anchor="ctr"/>
                </a:tc>
              </a:tr>
              <a:tr h="370840">
                <a:tc>
                  <a:txBody>
                    <a:bodyPr/>
                    <a:lstStyle/>
                    <a:p>
                      <a:r>
                        <a:rPr lang="bg-BG" sz="1700" dirty="0" smtClean="0"/>
                        <a:t>3123</a:t>
                      </a:r>
                      <a:endParaRPr lang="en-US" sz="1700" dirty="0"/>
                    </a:p>
                  </a:txBody>
                  <a:tcPr/>
                </a:tc>
                <a:tc>
                  <a:txBody>
                    <a:bodyPr/>
                    <a:lstStyle/>
                    <a:p>
                      <a:r>
                        <a:rPr lang="bg-BG" sz="1700" dirty="0" smtClean="0"/>
                        <a:t>Иван</a:t>
                      </a:r>
                      <a:endParaRPr lang="en-US" sz="1700" dirty="0"/>
                    </a:p>
                  </a:txBody>
                  <a:tcPr/>
                </a:tc>
                <a:tc>
                  <a:txBody>
                    <a:bodyPr/>
                    <a:lstStyle/>
                    <a:p>
                      <a:r>
                        <a:rPr lang="bg-BG" sz="1700" dirty="0" smtClean="0"/>
                        <a:t>Славов</a:t>
                      </a:r>
                      <a:endParaRPr lang="en-US" sz="1700" dirty="0"/>
                    </a:p>
                  </a:txBody>
                  <a:tcPr/>
                </a:tc>
                <a:tc>
                  <a:txBody>
                    <a:bodyPr/>
                    <a:lstStyle/>
                    <a:p>
                      <a:r>
                        <a:rPr lang="bg-BG" sz="1700" dirty="0" smtClean="0"/>
                        <a:t>250</a:t>
                      </a:r>
                      <a:endParaRPr lang="en-US" sz="1700" dirty="0"/>
                    </a:p>
                  </a:txBody>
                  <a:tcPr/>
                </a:tc>
                <a:tc>
                  <a:txBody>
                    <a:bodyPr/>
                    <a:lstStyle/>
                    <a:p>
                      <a:r>
                        <a:rPr lang="en-US" sz="1700" dirty="0" smtClean="0"/>
                        <a:t>1</a:t>
                      </a:r>
                      <a:endParaRPr lang="en-US" sz="1700" dirty="0"/>
                    </a:p>
                  </a:txBody>
                  <a:tcPr/>
                </a:tc>
                <a:tc>
                  <a:txBody>
                    <a:bodyPr/>
                    <a:lstStyle/>
                    <a:p>
                      <a:r>
                        <a:rPr lang="en-US" sz="1700" dirty="0" smtClean="0"/>
                        <a:t>10.09.2010</a:t>
                      </a:r>
                      <a:endParaRPr lang="en-US" sz="1700" dirty="0"/>
                    </a:p>
                  </a:txBody>
                  <a:tcPr/>
                </a:tc>
                <a:tc>
                  <a:txBody>
                    <a:bodyPr/>
                    <a:lstStyle/>
                    <a:p>
                      <a:r>
                        <a:rPr lang="en-US" sz="1700" dirty="0" smtClean="0"/>
                        <a:t>35</a:t>
                      </a:r>
                      <a:endParaRPr lang="en-US" sz="1700" dirty="0"/>
                    </a:p>
                  </a:txBody>
                  <a:tcPr/>
                </a:tc>
              </a:tr>
              <a:tr h="370840">
                <a:tc>
                  <a:txBody>
                    <a:bodyPr/>
                    <a:lstStyle/>
                    <a:p>
                      <a:r>
                        <a:rPr lang="en-US" sz="1700" dirty="0" smtClean="0"/>
                        <a:t>3124</a:t>
                      </a:r>
                      <a:endParaRPr lang="en-US" sz="1700" dirty="0"/>
                    </a:p>
                  </a:txBody>
                  <a:tcPr/>
                </a:tc>
                <a:tc>
                  <a:txBody>
                    <a:bodyPr/>
                    <a:lstStyle/>
                    <a:p>
                      <a:r>
                        <a:rPr lang="bg-BG" sz="1700" dirty="0" smtClean="0"/>
                        <a:t>Станислава</a:t>
                      </a:r>
                      <a:endParaRPr lang="en-US" sz="1700" dirty="0"/>
                    </a:p>
                  </a:txBody>
                  <a:tcPr/>
                </a:tc>
                <a:tc>
                  <a:txBody>
                    <a:bodyPr/>
                    <a:lstStyle/>
                    <a:p>
                      <a:r>
                        <a:rPr lang="bg-BG" sz="1700" dirty="0" smtClean="0"/>
                        <a:t>Петрова</a:t>
                      </a:r>
                      <a:endParaRPr lang="en-US" sz="1700" dirty="0"/>
                    </a:p>
                  </a:txBody>
                  <a:tcPr/>
                </a:tc>
                <a:tc>
                  <a:txBody>
                    <a:bodyPr/>
                    <a:lstStyle/>
                    <a:p>
                      <a:r>
                        <a:rPr lang="bg-BG" sz="1700" dirty="0" smtClean="0"/>
                        <a:t>300</a:t>
                      </a:r>
                      <a:endParaRPr lang="en-US" sz="1700" dirty="0"/>
                    </a:p>
                  </a:txBody>
                  <a:tcPr/>
                </a:tc>
                <a:tc>
                  <a:txBody>
                    <a:bodyPr/>
                    <a:lstStyle/>
                    <a:p>
                      <a:r>
                        <a:rPr lang="en-US" sz="1700" dirty="0" smtClean="0"/>
                        <a:t>1</a:t>
                      </a:r>
                      <a:endParaRPr lang="en-US" sz="1700" dirty="0"/>
                    </a:p>
                  </a:txBody>
                  <a:tcPr/>
                </a:tc>
                <a:tc>
                  <a:txBody>
                    <a:bodyPr/>
                    <a:lstStyle/>
                    <a:p>
                      <a:pPr algn="ctr"/>
                      <a:r>
                        <a:rPr lang="en-US" sz="1700" dirty="0" smtClean="0"/>
                        <a:t>NULL</a:t>
                      </a:r>
                      <a:endParaRPr lang="en-US" sz="1700" dirty="0"/>
                    </a:p>
                  </a:txBody>
                  <a:tcPr/>
                </a:tc>
                <a:tc>
                  <a:txBody>
                    <a:bodyPr/>
                    <a:lstStyle/>
                    <a:p>
                      <a:r>
                        <a:rPr lang="en-US" sz="1700" dirty="0" smtClean="0"/>
                        <a:t>20</a:t>
                      </a:r>
                      <a:endParaRPr lang="en-US" sz="1700" dirty="0"/>
                    </a:p>
                  </a:txBody>
                  <a:tcPr/>
                </a:tc>
              </a:tr>
              <a:tr h="370840">
                <a:tc>
                  <a:txBody>
                    <a:bodyPr/>
                    <a:lstStyle/>
                    <a:p>
                      <a:r>
                        <a:rPr lang="en-US" sz="1700" dirty="0" smtClean="0"/>
                        <a:t>1134</a:t>
                      </a:r>
                      <a:endParaRPr lang="en-US" sz="1700" dirty="0"/>
                    </a:p>
                  </a:txBody>
                  <a:tcPr/>
                </a:tc>
                <a:tc>
                  <a:txBody>
                    <a:bodyPr/>
                    <a:lstStyle/>
                    <a:p>
                      <a:r>
                        <a:rPr lang="bg-BG" sz="1700" dirty="0" smtClean="0"/>
                        <a:t>Ирена</a:t>
                      </a:r>
                      <a:endParaRPr lang="en-US" sz="1700" dirty="0"/>
                    </a:p>
                  </a:txBody>
                  <a:tcPr/>
                </a:tc>
                <a:tc>
                  <a:txBody>
                    <a:bodyPr/>
                    <a:lstStyle/>
                    <a:p>
                      <a:r>
                        <a:rPr lang="bg-BG" sz="1700" dirty="0" smtClean="0"/>
                        <a:t>Якимова</a:t>
                      </a:r>
                      <a:endParaRPr lang="en-US" sz="1700" dirty="0"/>
                    </a:p>
                  </a:txBody>
                  <a:tcPr/>
                </a:tc>
                <a:tc>
                  <a:txBody>
                    <a:bodyPr/>
                    <a:lstStyle/>
                    <a:p>
                      <a:r>
                        <a:rPr lang="bg-BG" sz="1700" dirty="0" smtClean="0"/>
                        <a:t>0</a:t>
                      </a:r>
                      <a:endParaRPr lang="en-US" sz="1700" dirty="0"/>
                    </a:p>
                  </a:txBody>
                  <a:tcPr/>
                </a:tc>
                <a:tc>
                  <a:txBody>
                    <a:bodyPr/>
                    <a:lstStyle/>
                    <a:p>
                      <a:r>
                        <a:rPr lang="en-US" sz="1700" dirty="0" smtClean="0"/>
                        <a:t>0</a:t>
                      </a:r>
                      <a:endParaRPr lang="en-US" sz="1700" dirty="0"/>
                    </a:p>
                  </a:txBody>
                  <a:tcPr/>
                </a:tc>
                <a:tc>
                  <a:txBody>
                    <a:bodyPr/>
                    <a:lstStyle/>
                    <a:p>
                      <a:r>
                        <a:rPr lang="bg-BG" sz="1700" dirty="0" smtClean="0"/>
                        <a:t>30.09.2011</a:t>
                      </a:r>
                      <a:endParaRPr lang="en-US" sz="1700" dirty="0"/>
                    </a:p>
                  </a:txBody>
                  <a:tcPr/>
                </a:tc>
                <a:tc>
                  <a:txBody>
                    <a:bodyPr/>
                    <a:lstStyle/>
                    <a:p>
                      <a:r>
                        <a:rPr lang="bg-BG" sz="1700" dirty="0" smtClean="0"/>
                        <a:t>25</a:t>
                      </a:r>
                      <a:endParaRPr lang="en-US" sz="1700" dirty="0"/>
                    </a:p>
                  </a:txBody>
                  <a:tcPr/>
                </a:tc>
              </a:tr>
              <a:tr h="370840">
                <a:tc>
                  <a:txBody>
                    <a:bodyPr/>
                    <a:lstStyle/>
                    <a:p>
                      <a:r>
                        <a:rPr lang="bg-BG" sz="1700" dirty="0" smtClean="0"/>
                        <a:t>3341</a:t>
                      </a:r>
                      <a:endParaRPr lang="en-US" sz="1700" dirty="0"/>
                    </a:p>
                  </a:txBody>
                  <a:tcPr/>
                </a:tc>
                <a:tc>
                  <a:txBody>
                    <a:bodyPr/>
                    <a:lstStyle/>
                    <a:p>
                      <a:r>
                        <a:rPr lang="bg-BG" sz="1700" dirty="0" smtClean="0"/>
                        <a:t>Петър</a:t>
                      </a:r>
                      <a:endParaRPr lang="en-US" sz="1700" dirty="0"/>
                    </a:p>
                  </a:txBody>
                  <a:tcPr/>
                </a:tc>
                <a:tc>
                  <a:txBody>
                    <a:bodyPr/>
                    <a:lstStyle/>
                    <a:p>
                      <a:r>
                        <a:rPr lang="bg-BG" sz="1700" dirty="0" smtClean="0"/>
                        <a:t>Петров</a:t>
                      </a:r>
                      <a:endParaRPr lang="en-US" sz="1700" dirty="0"/>
                    </a:p>
                  </a:txBody>
                  <a:tcPr/>
                </a:tc>
                <a:tc>
                  <a:txBody>
                    <a:bodyPr/>
                    <a:lstStyle/>
                    <a:p>
                      <a:r>
                        <a:rPr lang="bg-BG" sz="1700" dirty="0" smtClean="0"/>
                        <a:t>0</a:t>
                      </a:r>
                      <a:endParaRPr lang="en-US" sz="1700" dirty="0"/>
                    </a:p>
                  </a:txBody>
                  <a:tcPr/>
                </a:tc>
                <a:tc>
                  <a:txBody>
                    <a:bodyPr/>
                    <a:lstStyle/>
                    <a:p>
                      <a:r>
                        <a:rPr lang="en-US" sz="1700" dirty="0" smtClean="0"/>
                        <a:t>0</a:t>
                      </a:r>
                      <a:endParaRPr lang="en-US" sz="1700" dirty="0"/>
                    </a:p>
                  </a:txBody>
                  <a:tcPr/>
                </a:tc>
                <a:tc>
                  <a:txBody>
                    <a:bodyPr/>
                    <a:lstStyle/>
                    <a:p>
                      <a:r>
                        <a:rPr lang="en-US" sz="1700" dirty="0" smtClean="0"/>
                        <a:t>28.09.2012</a:t>
                      </a:r>
                      <a:endParaRPr lang="en-US" sz="1700" dirty="0"/>
                    </a:p>
                  </a:txBody>
                  <a:tcPr/>
                </a:tc>
                <a:tc>
                  <a:txBody>
                    <a:bodyPr/>
                    <a:lstStyle/>
                    <a:p>
                      <a:r>
                        <a:rPr lang="en-US" sz="1700" dirty="0" smtClean="0"/>
                        <a:t>5</a:t>
                      </a:r>
                      <a:endParaRPr lang="en-US" sz="1700" dirty="0"/>
                    </a:p>
                  </a:txBody>
                  <a:tcPr/>
                </a:tc>
              </a:tr>
            </a:tbl>
          </a:graphicData>
        </a:graphic>
      </p:graphicFrame>
      <p:sp>
        <p:nvSpPr>
          <p:cNvPr id="22" name="Rectangle 21"/>
          <p:cNvSpPr/>
          <p:nvPr/>
        </p:nvSpPr>
        <p:spPr bwMode="gray">
          <a:xfrm>
            <a:off x="1297173" y="2052084"/>
            <a:ext cx="7527852" cy="2200939"/>
          </a:xfrm>
          <a:prstGeom prst="rect">
            <a:avLst/>
          </a:prstGeom>
          <a:solidFill>
            <a:schemeClr val="bg1">
              <a:alpha val="59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3" name="Rounded Rectangular Callout 22"/>
          <p:cNvSpPr/>
          <p:nvPr/>
        </p:nvSpPr>
        <p:spPr bwMode="gray">
          <a:xfrm>
            <a:off x="2275367" y="1701209"/>
            <a:ext cx="2137144" cy="1063256"/>
          </a:xfrm>
          <a:prstGeom prst="wedgeRoundRectCallout">
            <a:avLst>
              <a:gd name="adj1" fmla="val -106720"/>
              <a:gd name="adj2" fmla="val 71037"/>
              <a:gd name="adj3" fmla="val 16667"/>
            </a:avLst>
          </a:prstGeom>
          <a:ln>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lang="bg-BG" kern="0" dirty="0" smtClean="0">
                <a:ea typeface="Arial Unicode MS" pitchFamily="34" charset="-128"/>
                <a:cs typeface="Arial Unicode MS" pitchFamily="34" charset="-128"/>
              </a:rPr>
              <a:t>Първичен ключ </a:t>
            </a:r>
            <a:r>
              <a:rPr lang="en-US" kern="0" dirty="0" smtClean="0">
                <a:ea typeface="Arial Unicode MS" pitchFamily="34" charset="-128"/>
                <a:cs typeface="Arial Unicode MS" pitchFamily="34" charset="-128"/>
              </a:rPr>
              <a:t>(Primary Key), PK</a:t>
            </a: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graphicFrame>
        <p:nvGraphicFramePr>
          <p:cNvPr id="24" name="Table 23"/>
          <p:cNvGraphicFramePr>
            <a:graphicFrameLocks noGrp="1"/>
          </p:cNvGraphicFramePr>
          <p:nvPr>
            <p:extLst>
              <p:ext uri="{D42A27DB-BD31-4B8C-83A1-F6EECF244321}">
                <p14:modId xmlns:p14="http://schemas.microsoft.com/office/powerpoint/2010/main" val="1942188543"/>
              </p:ext>
            </p:extLst>
          </p:nvPr>
        </p:nvGraphicFramePr>
        <p:xfrm>
          <a:off x="6372695" y="2098749"/>
          <a:ext cx="1299199" cy="2092960"/>
        </p:xfrm>
        <a:graphic>
          <a:graphicData uri="http://schemas.openxmlformats.org/drawingml/2006/table">
            <a:tbl>
              <a:tblPr firstRow="1" bandRow="1">
                <a:tableStyleId>{6E25E649-3F16-4E02-A733-19D2CDBF48F0}</a:tableStyleId>
              </a:tblPr>
              <a:tblGrid>
                <a:gridCol w="1299199"/>
              </a:tblGrid>
              <a:tr h="370840">
                <a:tc>
                  <a:txBody>
                    <a:bodyPr/>
                    <a:lstStyle/>
                    <a:p>
                      <a:pPr algn="ctr"/>
                      <a:r>
                        <a:rPr lang="bg-BG" sz="1700" dirty="0" smtClean="0"/>
                        <a:t>Дата на записване</a:t>
                      </a:r>
                      <a:endParaRPr lang="en-US" sz="1700" dirty="0"/>
                    </a:p>
                  </a:txBody>
                  <a:tcPr/>
                </a:tc>
              </a:tr>
              <a:tr h="370840">
                <a:tc>
                  <a:txBody>
                    <a:bodyPr/>
                    <a:lstStyle/>
                    <a:p>
                      <a:r>
                        <a:rPr lang="en-US" sz="1700" dirty="0" smtClean="0"/>
                        <a:t>10.09.2010</a:t>
                      </a:r>
                      <a:endParaRPr lang="en-US" sz="1700" dirty="0"/>
                    </a:p>
                  </a:txBody>
                  <a:tcPr/>
                </a:tc>
              </a:tr>
              <a:tr h="370840">
                <a:tc>
                  <a:txBody>
                    <a:bodyPr/>
                    <a:lstStyle/>
                    <a:p>
                      <a:pPr algn="ctr"/>
                      <a:r>
                        <a:rPr lang="en-US" sz="1700" dirty="0" smtClean="0"/>
                        <a:t>NULL</a:t>
                      </a:r>
                      <a:endParaRPr lang="en-US" sz="1700" dirty="0"/>
                    </a:p>
                  </a:txBody>
                  <a:tcPr/>
                </a:tc>
              </a:tr>
              <a:tr h="370840">
                <a:tc>
                  <a:txBody>
                    <a:bodyPr/>
                    <a:lstStyle/>
                    <a:p>
                      <a:r>
                        <a:rPr lang="bg-BG" sz="1700" dirty="0" smtClean="0"/>
                        <a:t>30.09.2011</a:t>
                      </a:r>
                      <a:endParaRPr lang="en-US" sz="1700" dirty="0"/>
                    </a:p>
                  </a:txBody>
                  <a:tcPr/>
                </a:tc>
              </a:tr>
              <a:tr h="370840">
                <a:tc>
                  <a:txBody>
                    <a:bodyPr/>
                    <a:lstStyle/>
                    <a:p>
                      <a:r>
                        <a:rPr lang="en-US" sz="1700" dirty="0" smtClean="0"/>
                        <a:t>28.09.2012</a:t>
                      </a:r>
                      <a:endParaRPr lang="en-US" sz="1700" dirty="0"/>
                    </a:p>
                  </a:txBody>
                  <a:tcPr/>
                </a:tc>
              </a:tr>
            </a:tbl>
          </a:graphicData>
        </a:graphic>
      </p:graphicFrame>
      <p:sp>
        <p:nvSpPr>
          <p:cNvPr id="25" name="Rounded Rectangular Callout 24"/>
          <p:cNvSpPr/>
          <p:nvPr/>
        </p:nvSpPr>
        <p:spPr bwMode="gray">
          <a:xfrm>
            <a:off x="7033437" y="1174896"/>
            <a:ext cx="1818167" cy="526313"/>
          </a:xfrm>
          <a:prstGeom prst="wedgeRoundRectCallout">
            <a:avLst>
              <a:gd name="adj1" fmla="val -63826"/>
              <a:gd name="adj2" fmla="val 130743"/>
              <a:gd name="adj3" fmla="val 16667"/>
            </a:avLst>
          </a:prstGeom>
          <a:ln>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lang="bg-BG" kern="0" noProof="0" dirty="0" smtClean="0">
                <a:ea typeface="Arial Unicode MS" pitchFamily="34" charset="-128"/>
                <a:cs typeface="Arial Unicode MS" pitchFamily="34" charset="-128"/>
              </a:rPr>
              <a:t>Индекс</a:t>
            </a:r>
            <a:r>
              <a:rPr lang="en-US" kern="0" noProof="0" dirty="0" smtClean="0">
                <a:ea typeface="Arial Unicode MS" pitchFamily="34" charset="-128"/>
                <a:cs typeface="Arial Unicode MS" pitchFamily="34" charset="-128"/>
              </a:rPr>
              <a:t> (Index)</a:t>
            </a: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6" name="TextBox 25"/>
          <p:cNvSpPr txBox="1"/>
          <p:nvPr/>
        </p:nvSpPr>
        <p:spPr>
          <a:xfrm>
            <a:off x="404030" y="5212346"/>
            <a:ext cx="6177517" cy="261610"/>
          </a:xfrm>
          <a:prstGeom prst="rect">
            <a:avLst/>
          </a:prstGeom>
          <a:noFill/>
        </p:spPr>
        <p:txBody>
          <a:bodyPr wrap="square" lIns="0" tIns="0" rIns="0" bIns="0" rtlCol="0">
            <a:spAutoFit/>
          </a:bodyPr>
          <a:lstStyle/>
          <a:p>
            <a:pPr marL="0" lvl="2" fontAlgn="base">
              <a:spcBef>
                <a:spcPct val="50000"/>
              </a:spcBef>
              <a:spcAft>
                <a:spcPct val="0"/>
              </a:spcAft>
              <a:buClr>
                <a:srgbClr val="F0AB00"/>
              </a:buClr>
              <a:buNone/>
            </a:pPr>
            <a:r>
              <a:rPr lang="en-US" sz="1700" dirty="0"/>
              <a:t>PK - </a:t>
            </a:r>
            <a:r>
              <a:rPr lang="ru-RU" sz="1700" dirty="0"/>
              <a:t> </a:t>
            </a:r>
            <a:r>
              <a:rPr lang="ru-RU" sz="1700" dirty="0" err="1" smtClean="0"/>
              <a:t>идентифицира</a:t>
            </a:r>
            <a:r>
              <a:rPr lang="ru-RU" sz="1700" dirty="0" smtClean="0"/>
              <a:t> </a:t>
            </a:r>
            <a:r>
              <a:rPr lang="ru-RU" sz="1700" dirty="0"/>
              <a:t>по уникален начин </a:t>
            </a:r>
            <a:r>
              <a:rPr lang="ru-RU" sz="1700" dirty="0" err="1"/>
              <a:t>всеки</a:t>
            </a:r>
            <a:r>
              <a:rPr lang="ru-RU" sz="1700" dirty="0"/>
              <a:t> </a:t>
            </a:r>
            <a:r>
              <a:rPr lang="ru-RU" sz="1700" dirty="0" err="1" smtClean="0"/>
              <a:t>запис</a:t>
            </a:r>
            <a:endParaRPr lang="ru-RU" sz="1700" dirty="0"/>
          </a:p>
        </p:txBody>
      </p:sp>
      <p:sp>
        <p:nvSpPr>
          <p:cNvPr id="27" name="TextBox 26"/>
          <p:cNvSpPr txBox="1"/>
          <p:nvPr/>
        </p:nvSpPr>
        <p:spPr>
          <a:xfrm>
            <a:off x="404030" y="5507674"/>
            <a:ext cx="5390707" cy="261610"/>
          </a:xfrm>
          <a:prstGeom prst="rect">
            <a:avLst/>
          </a:prstGeom>
          <a:noFill/>
        </p:spPr>
        <p:txBody>
          <a:bodyPr wrap="square" lIns="0" tIns="0" rIns="0" bIns="0" rtlCol="0">
            <a:spAutoFit/>
          </a:bodyPr>
          <a:lstStyle/>
          <a:p>
            <a:pPr marL="0" lvl="2" fontAlgn="base">
              <a:spcBef>
                <a:spcPct val="50000"/>
              </a:spcBef>
              <a:spcAft>
                <a:spcPct val="0"/>
              </a:spcAft>
              <a:buClr>
                <a:srgbClr val="F0AB00"/>
              </a:buClr>
              <a:buNone/>
            </a:pPr>
            <a:r>
              <a:rPr lang="ru-RU" sz="1700" dirty="0"/>
              <a:t>Индекс – </a:t>
            </a:r>
            <a:r>
              <a:rPr lang="ru-RU" sz="1700" dirty="0" err="1"/>
              <a:t>увеличава</a:t>
            </a:r>
            <a:r>
              <a:rPr lang="ru-RU" sz="1700" dirty="0"/>
              <a:t> </a:t>
            </a:r>
            <a:r>
              <a:rPr lang="ru-RU" sz="1700" dirty="0" err="1"/>
              <a:t>скоростта</a:t>
            </a:r>
            <a:r>
              <a:rPr lang="ru-RU" sz="1700" dirty="0"/>
              <a:t> за </a:t>
            </a:r>
            <a:r>
              <a:rPr lang="ru-RU" sz="1700" dirty="0" err="1" smtClean="0"/>
              <a:t>достъп</a:t>
            </a:r>
            <a:endParaRPr lang="en-US" sz="1700" kern="0" dirty="0" err="1" smtClean="0">
              <a:ea typeface="Arial Unicode MS" pitchFamily="34" charset="-128"/>
              <a:cs typeface="Arial Unicode MS" pitchFamily="34" charset="-128"/>
            </a:endParaRPr>
          </a:p>
        </p:txBody>
      </p:sp>
      <p:sp>
        <p:nvSpPr>
          <p:cNvPr id="28" name="TextBox 27"/>
          <p:cNvSpPr txBox="1"/>
          <p:nvPr/>
        </p:nvSpPr>
        <p:spPr>
          <a:xfrm>
            <a:off x="396935" y="5819569"/>
            <a:ext cx="6535493" cy="261610"/>
          </a:xfrm>
          <a:prstGeom prst="rect">
            <a:avLst/>
          </a:prstGeom>
          <a:noFill/>
        </p:spPr>
        <p:txBody>
          <a:bodyPr wrap="square" lIns="0" tIns="0" rIns="0" bIns="0" rtlCol="0">
            <a:spAutoFit/>
          </a:bodyPr>
          <a:lstStyle/>
          <a:p>
            <a:pPr marL="0" lvl="2" fontAlgn="base">
              <a:spcBef>
                <a:spcPct val="50000"/>
              </a:spcBef>
              <a:spcAft>
                <a:spcPct val="0"/>
              </a:spcAft>
              <a:buClr>
                <a:srgbClr val="F0AB00"/>
              </a:buClr>
              <a:buNone/>
            </a:pPr>
            <a:r>
              <a:rPr lang="ru-RU" sz="1700" dirty="0" smtClean="0"/>
              <a:t>Ограничение</a:t>
            </a:r>
            <a:r>
              <a:rPr lang="en-US" sz="1700" dirty="0" smtClean="0"/>
              <a:t> </a:t>
            </a:r>
            <a:r>
              <a:rPr lang="ru-RU" sz="1700" dirty="0" smtClean="0"/>
              <a:t>– </a:t>
            </a:r>
            <a:r>
              <a:rPr lang="ru-RU" sz="1700" dirty="0" err="1" smtClean="0"/>
              <a:t>ограничава</a:t>
            </a:r>
            <a:r>
              <a:rPr lang="ru-RU" sz="1700" dirty="0" smtClean="0"/>
              <a:t> </a:t>
            </a:r>
            <a:r>
              <a:rPr lang="ru-RU" sz="1700" dirty="0" err="1" smtClean="0"/>
              <a:t>стойностите</a:t>
            </a:r>
            <a:r>
              <a:rPr lang="ru-RU" sz="1700" dirty="0" smtClean="0"/>
              <a:t> на атрибут(и)</a:t>
            </a:r>
            <a:endParaRPr lang="en-US" sz="1700" kern="0" dirty="0" err="1" smtClean="0">
              <a:ea typeface="Arial Unicode MS" pitchFamily="34" charset="-128"/>
              <a:cs typeface="Arial Unicode MS" pitchFamily="34" charset="-128"/>
            </a:endParaRPr>
          </a:p>
        </p:txBody>
      </p:sp>
      <p:graphicFrame>
        <p:nvGraphicFramePr>
          <p:cNvPr id="29" name="Table 28"/>
          <p:cNvGraphicFramePr>
            <a:graphicFrameLocks noGrp="1"/>
          </p:cNvGraphicFramePr>
          <p:nvPr>
            <p:extLst>
              <p:ext uri="{D42A27DB-BD31-4B8C-83A1-F6EECF244321}">
                <p14:modId xmlns:p14="http://schemas.microsoft.com/office/powerpoint/2010/main" val="2339350420"/>
              </p:ext>
            </p:extLst>
          </p:nvPr>
        </p:nvGraphicFramePr>
        <p:xfrm>
          <a:off x="5140599" y="2105375"/>
          <a:ext cx="1202492" cy="2092960"/>
        </p:xfrm>
        <a:graphic>
          <a:graphicData uri="http://schemas.openxmlformats.org/drawingml/2006/table">
            <a:tbl>
              <a:tblPr firstRow="1" bandRow="1">
                <a:tableStyleId>{6E25E649-3F16-4E02-A733-19D2CDBF48F0}</a:tableStyleId>
              </a:tblPr>
              <a:tblGrid>
                <a:gridCol w="1202492"/>
              </a:tblGrid>
              <a:tr h="370840">
                <a:tc>
                  <a:txBody>
                    <a:bodyPr/>
                    <a:lstStyle/>
                    <a:p>
                      <a:pPr algn="ctr"/>
                      <a:r>
                        <a:rPr lang="bg-BG" sz="1700" dirty="0" smtClean="0"/>
                        <a:t>Редовно обучение</a:t>
                      </a:r>
                      <a:endParaRPr lang="en-US" sz="1700" dirty="0"/>
                    </a:p>
                  </a:txBody>
                  <a:tcPr/>
                </a:tc>
              </a:tr>
              <a:tr h="370840">
                <a:tc>
                  <a:txBody>
                    <a:bodyPr/>
                    <a:lstStyle/>
                    <a:p>
                      <a:r>
                        <a:rPr lang="en-US" sz="1700" dirty="0" smtClean="0"/>
                        <a:t>1</a:t>
                      </a:r>
                      <a:endParaRPr lang="en-US" sz="1700" dirty="0"/>
                    </a:p>
                  </a:txBody>
                  <a:tcPr/>
                </a:tc>
              </a:tr>
              <a:tr h="370840">
                <a:tc>
                  <a:txBody>
                    <a:bodyPr/>
                    <a:lstStyle/>
                    <a:p>
                      <a:r>
                        <a:rPr lang="en-US" sz="1700" dirty="0" smtClean="0"/>
                        <a:t>1</a:t>
                      </a:r>
                      <a:endParaRPr lang="en-US" sz="1700" dirty="0"/>
                    </a:p>
                  </a:txBody>
                  <a:tcPr/>
                </a:tc>
              </a:tr>
              <a:tr h="370840">
                <a:tc>
                  <a:txBody>
                    <a:bodyPr/>
                    <a:lstStyle/>
                    <a:p>
                      <a:r>
                        <a:rPr lang="en-US" sz="1700" dirty="0" smtClean="0"/>
                        <a:t>0</a:t>
                      </a:r>
                      <a:endParaRPr lang="en-US" sz="1700" dirty="0"/>
                    </a:p>
                  </a:txBody>
                  <a:tcPr/>
                </a:tc>
              </a:tr>
              <a:tr h="370840">
                <a:tc>
                  <a:txBody>
                    <a:bodyPr/>
                    <a:lstStyle/>
                    <a:p>
                      <a:r>
                        <a:rPr lang="en-US" sz="1700" dirty="0" smtClean="0"/>
                        <a:t>0</a:t>
                      </a:r>
                      <a:endParaRPr lang="en-US" sz="1700" dirty="0"/>
                    </a:p>
                  </a:txBody>
                  <a:tcPr/>
                </a:tc>
              </a:tr>
            </a:tbl>
          </a:graphicData>
        </a:graphic>
      </p:graphicFrame>
      <p:graphicFrame>
        <p:nvGraphicFramePr>
          <p:cNvPr id="30" name="Table 29"/>
          <p:cNvGraphicFramePr>
            <a:graphicFrameLocks noGrp="1"/>
          </p:cNvGraphicFramePr>
          <p:nvPr>
            <p:extLst>
              <p:ext uri="{D42A27DB-BD31-4B8C-83A1-F6EECF244321}">
                <p14:modId xmlns:p14="http://schemas.microsoft.com/office/powerpoint/2010/main" val="4160170544"/>
              </p:ext>
            </p:extLst>
          </p:nvPr>
        </p:nvGraphicFramePr>
        <p:xfrm>
          <a:off x="7687341" y="2094614"/>
          <a:ext cx="1105785" cy="2092960"/>
        </p:xfrm>
        <a:graphic>
          <a:graphicData uri="http://schemas.openxmlformats.org/drawingml/2006/table">
            <a:tbl>
              <a:tblPr firstRow="1" bandRow="1">
                <a:tableStyleId>{6E25E649-3F16-4E02-A733-19D2CDBF48F0}</a:tableStyleId>
              </a:tblPr>
              <a:tblGrid>
                <a:gridCol w="1105785"/>
              </a:tblGrid>
              <a:tr h="370840">
                <a:tc>
                  <a:txBody>
                    <a:bodyPr/>
                    <a:lstStyle/>
                    <a:p>
                      <a:pPr algn="ctr"/>
                      <a:r>
                        <a:rPr lang="bg-BG" sz="1700" dirty="0" smtClean="0"/>
                        <a:t>Брой</a:t>
                      </a:r>
                      <a:r>
                        <a:rPr lang="bg-BG" sz="1700" baseline="0" dirty="0" smtClean="0"/>
                        <a:t> к</a:t>
                      </a:r>
                      <a:r>
                        <a:rPr lang="bg-BG" sz="1700" dirty="0" smtClean="0"/>
                        <a:t>редити</a:t>
                      </a:r>
                      <a:endParaRPr lang="en-US" sz="1700" dirty="0"/>
                    </a:p>
                  </a:txBody>
                  <a:tcPr/>
                </a:tc>
              </a:tr>
              <a:tr h="370840">
                <a:tc>
                  <a:txBody>
                    <a:bodyPr/>
                    <a:lstStyle/>
                    <a:p>
                      <a:r>
                        <a:rPr lang="en-US" sz="1700" dirty="0" smtClean="0"/>
                        <a:t>35</a:t>
                      </a:r>
                      <a:endParaRPr lang="en-US" sz="1700" dirty="0"/>
                    </a:p>
                  </a:txBody>
                  <a:tcPr/>
                </a:tc>
              </a:tr>
              <a:tr h="370840">
                <a:tc>
                  <a:txBody>
                    <a:bodyPr/>
                    <a:lstStyle/>
                    <a:p>
                      <a:r>
                        <a:rPr lang="en-US" sz="1700" dirty="0" smtClean="0"/>
                        <a:t>20</a:t>
                      </a:r>
                      <a:endParaRPr lang="en-US" sz="1700" dirty="0"/>
                    </a:p>
                  </a:txBody>
                  <a:tcPr/>
                </a:tc>
              </a:tr>
              <a:tr h="370840">
                <a:tc>
                  <a:txBody>
                    <a:bodyPr/>
                    <a:lstStyle/>
                    <a:p>
                      <a:r>
                        <a:rPr lang="bg-BG" sz="1700" dirty="0" smtClean="0"/>
                        <a:t>25</a:t>
                      </a:r>
                      <a:endParaRPr lang="en-US" sz="1700" dirty="0"/>
                    </a:p>
                  </a:txBody>
                  <a:tcPr/>
                </a:tc>
              </a:tr>
              <a:tr h="370840">
                <a:tc>
                  <a:txBody>
                    <a:bodyPr/>
                    <a:lstStyle/>
                    <a:p>
                      <a:r>
                        <a:rPr lang="en-US" sz="1700" dirty="0" smtClean="0"/>
                        <a:t>5</a:t>
                      </a:r>
                      <a:endParaRPr lang="en-US" sz="1700" dirty="0"/>
                    </a:p>
                  </a:txBody>
                  <a:tcPr/>
                </a:tc>
              </a:tr>
            </a:tbl>
          </a:graphicData>
        </a:graphic>
      </p:graphicFrame>
      <p:sp>
        <p:nvSpPr>
          <p:cNvPr id="33" name="Left Brace 32"/>
          <p:cNvSpPr/>
          <p:nvPr/>
        </p:nvSpPr>
        <p:spPr>
          <a:xfrm rot="16200000">
            <a:off x="6831418" y="3287504"/>
            <a:ext cx="404039" cy="2335079"/>
          </a:xfrm>
          <a:prstGeom prst="leftBrace">
            <a:avLst>
              <a:gd name="adj1" fmla="val 8333"/>
              <a:gd name="adj2" fmla="val 50910"/>
            </a:avLst>
          </a:prstGeom>
          <a:ln w="63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Rectangle 34"/>
          <p:cNvSpPr/>
          <p:nvPr/>
        </p:nvSpPr>
        <p:spPr bwMode="gray">
          <a:xfrm>
            <a:off x="6356202" y="2073350"/>
            <a:ext cx="1329070" cy="2126511"/>
          </a:xfrm>
          <a:prstGeom prst="rect">
            <a:avLst/>
          </a:prstGeom>
          <a:solidFill>
            <a:schemeClr val="bg1">
              <a:alpha val="60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37" name="Rounded Rectangle 36"/>
          <p:cNvSpPr/>
          <p:nvPr/>
        </p:nvSpPr>
        <p:spPr bwMode="gray">
          <a:xfrm>
            <a:off x="6762307" y="4657063"/>
            <a:ext cx="1807535" cy="598085"/>
          </a:xfrm>
          <a:prstGeom prst="roundRect">
            <a:avLst/>
          </a:prstGeom>
          <a:ln>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bg-BG" b="0" i="0" u="none" strike="noStrike" kern="0" cap="none" spc="0" normalizeH="0" baseline="0" noProof="0" dirty="0" smtClean="0">
                <a:ln>
                  <a:noFill/>
                </a:ln>
                <a:effectLst/>
                <a:uLnTx/>
                <a:uFillTx/>
                <a:ea typeface="Arial Unicode MS" pitchFamily="34" charset="-128"/>
                <a:cs typeface="Arial Unicode MS" pitchFamily="34" charset="-128"/>
              </a:rPr>
              <a:t>Ограничение,</a:t>
            </a:r>
            <a:r>
              <a:rPr kumimoji="0" lang="bg-BG" b="0" i="0" u="none" strike="noStrike" kern="0" cap="none" spc="0" normalizeH="0" noProof="0" dirty="0" smtClean="0">
                <a:ln>
                  <a:noFill/>
                </a:ln>
                <a:effectLst/>
                <a:uLnTx/>
                <a:uFillTx/>
                <a:ea typeface="Arial Unicode MS" pitchFamily="34" charset="-128"/>
                <a:cs typeface="Arial Unicode MS" pitchFamily="34" charset="-128"/>
              </a:rPr>
              <a:t> </a:t>
            </a:r>
            <a:r>
              <a:rPr kumimoji="0" lang="en-US" b="0" i="0" u="none" strike="noStrike" kern="0" cap="none" spc="0" normalizeH="0" noProof="0" dirty="0" smtClean="0">
                <a:ln>
                  <a:noFill/>
                </a:ln>
                <a:effectLst/>
                <a:uLnTx/>
                <a:uFillTx/>
                <a:ea typeface="Arial Unicode MS" pitchFamily="34" charset="-128"/>
                <a:cs typeface="Arial Unicode MS" pitchFamily="34" charset="-128"/>
              </a:rPr>
              <a:t>(Constraint)</a:t>
            </a: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39" name="TextBox 38"/>
          <p:cNvSpPr txBox="1"/>
          <p:nvPr/>
        </p:nvSpPr>
        <p:spPr>
          <a:xfrm>
            <a:off x="329600" y="4263595"/>
            <a:ext cx="2154436"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i="1" kern="0" dirty="0" smtClean="0">
                <a:ea typeface="Arial Unicode MS" pitchFamily="34" charset="-128"/>
                <a:cs typeface="Arial Unicode MS" pitchFamily="34" charset="-128"/>
              </a:rPr>
              <a:t>Таблица </a:t>
            </a:r>
            <a:r>
              <a:rPr lang="en-US" i="1" kern="0" dirty="0" smtClean="0">
                <a:ea typeface="Arial Unicode MS" pitchFamily="34" charset="-128"/>
                <a:cs typeface="Arial Unicode MS" pitchFamily="34" charset="-128"/>
              </a:rPr>
              <a:t>1. Students</a:t>
            </a:r>
          </a:p>
        </p:txBody>
      </p:sp>
    </p:spTree>
    <p:extLst>
      <p:ext uri="{BB962C8B-B14F-4D97-AF65-F5344CB8AC3E}">
        <p14:creationId xmlns:p14="http://schemas.microsoft.com/office/powerpoint/2010/main" val="195947419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fade">
                                      <p:cBhvr>
                                        <p:cTn id="17" dur="500"/>
                                        <p:tgtEl>
                                          <p:spTgt spid="3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500"/>
                                        <p:tgtEl>
                                          <p:spTgt spid="25"/>
                                        </p:tgtEl>
                                      </p:cBhvr>
                                    </p:animEffect>
                                  </p:childTnLst>
                                </p:cTn>
                              </p:par>
                            </p:childTnLst>
                          </p:cTn>
                        </p:par>
                        <p:par>
                          <p:cTn id="26" fill="hold">
                            <p:stCondLst>
                              <p:cond delay="500"/>
                            </p:stCondLst>
                            <p:childTnLst>
                              <p:par>
                                <p:cTn id="27" presetID="22" presetClass="entr" presetSubtype="8"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left)">
                                      <p:cBhvr>
                                        <p:cTn id="29" dur="500"/>
                                        <p:tgtEl>
                                          <p:spTgt spid="27"/>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fade">
                                      <p:cBhvr>
                                        <p:cTn id="34" dur="500"/>
                                        <p:tgtEl>
                                          <p:spTgt spid="29"/>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500"/>
                                        <p:tgtEl>
                                          <p:spTgt spid="35"/>
                                        </p:tgtEl>
                                      </p:cBhvr>
                                    </p:animEffect>
                                  </p:childTnLst>
                                </p:cTn>
                              </p:par>
                              <p:par>
                                <p:cTn id="38" presetID="10" presetClass="entr" presetSubtype="0" fill="hold" nodeType="with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fade">
                                      <p:cBhvr>
                                        <p:cTn id="40" dur="500"/>
                                        <p:tgtEl>
                                          <p:spTgt spid="30"/>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fade">
                                      <p:cBhvr>
                                        <p:cTn id="43" dur="500"/>
                                        <p:tgtEl>
                                          <p:spTgt spid="3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7"/>
                                        </p:tgtEl>
                                        <p:attrNameLst>
                                          <p:attrName>style.visibility</p:attrName>
                                        </p:attrNameLst>
                                      </p:cBhvr>
                                      <p:to>
                                        <p:strVal val="visible"/>
                                      </p:to>
                                    </p:set>
                                    <p:animEffect transition="in" filter="fade">
                                      <p:cBhvr>
                                        <p:cTn id="46" dur="500"/>
                                        <p:tgtEl>
                                          <p:spTgt spid="37"/>
                                        </p:tgtEl>
                                      </p:cBhvr>
                                    </p:animEffect>
                                  </p:childTnLst>
                                </p:cTn>
                              </p:par>
                            </p:childTnLst>
                          </p:cTn>
                        </p:par>
                        <p:par>
                          <p:cTn id="47" fill="hold">
                            <p:stCondLst>
                              <p:cond delay="500"/>
                            </p:stCondLst>
                            <p:childTnLst>
                              <p:par>
                                <p:cTn id="48" presetID="22" presetClass="entr" presetSubtype="8" fill="hold" grpId="0" nodeType="after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wipe(left)">
                                      <p:cBhvr>
                                        <p:cTn id="5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22" grpId="0" animBg="1"/>
      <p:bldP spid="23" grpId="0" animBg="1"/>
      <p:bldP spid="25" grpId="0" animBg="1"/>
      <p:bldP spid="26" grpId="0"/>
      <p:bldP spid="27" grpId="0"/>
      <p:bldP spid="28" grpId="0"/>
      <p:bldP spid="33" grpId="0" animBg="1"/>
      <p:bldP spid="35" grpId="0" animBg="1"/>
      <p:bldP spid="3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Основи на базите от </a:t>
            </a:r>
            <a:r>
              <a:rPr lang="bg-BG" dirty="0" smtClean="0"/>
              <a:t>данни</a:t>
            </a:r>
            <a:r>
              <a:rPr lang="en-US" dirty="0" smtClean="0"/>
              <a:t/>
            </a:r>
            <a:br>
              <a:rPr lang="en-US" dirty="0" smtClean="0"/>
            </a:br>
            <a:r>
              <a:rPr lang="en-US" sz="2000" b="0" dirty="0" smtClean="0"/>
              <a:t>IV - </a:t>
            </a:r>
            <a:r>
              <a:rPr lang="bg-BG" sz="2000" b="0" dirty="0" smtClean="0"/>
              <a:t>Релации</a:t>
            </a:r>
            <a:endParaRPr lang="en-US" sz="2000" b="0" dirty="0"/>
          </a:p>
        </p:txBody>
      </p:sp>
      <p:sp>
        <p:nvSpPr>
          <p:cNvPr id="4" name="TextBox 3"/>
          <p:cNvSpPr txBox="1"/>
          <p:nvPr/>
        </p:nvSpPr>
        <p:spPr>
          <a:xfrm>
            <a:off x="8893546" y="6549102"/>
            <a:ext cx="38868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sz="1800" kern="0" dirty="0" smtClean="0">
                <a:solidFill>
                  <a:schemeClr val="bg1">
                    <a:lumMod val="85000"/>
                  </a:schemeClr>
                </a:solidFill>
                <a:ea typeface="Arial Unicode MS" pitchFamily="34" charset="-128"/>
                <a:cs typeface="Arial Unicode MS" pitchFamily="34" charset="-128"/>
              </a:rPr>
              <a:t>5</a:t>
            </a:r>
            <a:endParaRPr lang="en-US" sz="1800" kern="0" dirty="0" err="1" smtClean="0">
              <a:solidFill>
                <a:schemeClr val="bg1">
                  <a:lumMod val="85000"/>
                </a:schemeClr>
              </a:solidFill>
              <a:ea typeface="Arial Unicode MS" pitchFamily="34" charset="-128"/>
              <a:cs typeface="Arial Unicode MS" pitchFamily="34" charset="-128"/>
            </a:endParaRPr>
          </a:p>
        </p:txBody>
      </p:sp>
      <p:graphicFrame>
        <p:nvGraphicFramePr>
          <p:cNvPr id="20" name="Table 19"/>
          <p:cNvGraphicFramePr>
            <a:graphicFrameLocks noGrp="1"/>
          </p:cNvGraphicFramePr>
          <p:nvPr>
            <p:extLst>
              <p:ext uri="{D42A27DB-BD31-4B8C-83A1-F6EECF244321}">
                <p14:modId xmlns:p14="http://schemas.microsoft.com/office/powerpoint/2010/main" val="3812997913"/>
              </p:ext>
            </p:extLst>
          </p:nvPr>
        </p:nvGraphicFramePr>
        <p:xfrm>
          <a:off x="1115549" y="1379543"/>
          <a:ext cx="4467676" cy="1722120"/>
        </p:xfrm>
        <a:graphic>
          <a:graphicData uri="http://schemas.openxmlformats.org/drawingml/2006/table">
            <a:tbl>
              <a:tblPr firstRow="1" bandRow="1">
                <a:tableStyleId>{6E25E649-3F16-4E02-A733-19D2CDBF48F0}</a:tableStyleId>
              </a:tblPr>
              <a:tblGrid>
                <a:gridCol w="676726"/>
                <a:gridCol w="1438275"/>
                <a:gridCol w="1247775"/>
                <a:gridCol w="1104900"/>
              </a:tblGrid>
              <a:tr h="370840">
                <a:tc>
                  <a:txBody>
                    <a:bodyPr/>
                    <a:lstStyle/>
                    <a:p>
                      <a:pPr algn="ctr"/>
                      <a:r>
                        <a:rPr lang="bg-BG" sz="1700" dirty="0" err="1" smtClean="0"/>
                        <a:t>Фак</a:t>
                      </a:r>
                      <a:r>
                        <a:rPr lang="bg-BG" sz="1700" dirty="0" smtClean="0"/>
                        <a:t>.</a:t>
                      </a:r>
                      <a:r>
                        <a:rPr lang="bg-BG" sz="1700" baseline="0" dirty="0" smtClean="0"/>
                        <a:t> №</a:t>
                      </a:r>
                      <a:endParaRPr lang="en-US" sz="1700" dirty="0"/>
                    </a:p>
                  </a:txBody>
                  <a:tcPr anchor="ctr"/>
                </a:tc>
                <a:tc>
                  <a:txBody>
                    <a:bodyPr/>
                    <a:lstStyle/>
                    <a:p>
                      <a:pPr algn="ctr"/>
                      <a:r>
                        <a:rPr lang="bg-BG" sz="1700" dirty="0" smtClean="0"/>
                        <a:t>Име</a:t>
                      </a:r>
                      <a:endParaRPr lang="en-US" sz="1700" dirty="0"/>
                    </a:p>
                  </a:txBody>
                  <a:tcPr anchor="ctr"/>
                </a:tc>
                <a:tc>
                  <a:txBody>
                    <a:bodyPr/>
                    <a:lstStyle/>
                    <a:p>
                      <a:pPr algn="ctr"/>
                      <a:r>
                        <a:rPr lang="bg-BG" sz="1700" dirty="0" smtClean="0"/>
                        <a:t>Фамилия</a:t>
                      </a:r>
                      <a:endParaRPr lang="en-US" sz="1700" dirty="0"/>
                    </a:p>
                  </a:txBody>
                  <a:tcPr anchor="ctr"/>
                </a:tc>
                <a:tc>
                  <a:txBody>
                    <a:bodyPr/>
                    <a:lstStyle/>
                    <a:p>
                      <a:pPr algn="ctr"/>
                      <a:r>
                        <a:rPr lang="bg-BG" sz="1700" dirty="0" smtClean="0"/>
                        <a:t>Брой</a:t>
                      </a:r>
                      <a:r>
                        <a:rPr lang="bg-BG" sz="1700" baseline="0" dirty="0" smtClean="0"/>
                        <a:t> к</a:t>
                      </a:r>
                      <a:r>
                        <a:rPr lang="bg-BG" sz="1700" dirty="0" smtClean="0"/>
                        <a:t>редити</a:t>
                      </a:r>
                      <a:endParaRPr lang="en-US" sz="1700" dirty="0"/>
                    </a:p>
                  </a:txBody>
                  <a:tcPr anchor="ctr"/>
                </a:tc>
              </a:tr>
              <a:tr h="370840">
                <a:tc>
                  <a:txBody>
                    <a:bodyPr/>
                    <a:lstStyle/>
                    <a:p>
                      <a:r>
                        <a:rPr lang="bg-BG" sz="1700" dirty="0" smtClean="0"/>
                        <a:t>3123</a:t>
                      </a:r>
                      <a:endParaRPr lang="en-US" sz="1700" dirty="0"/>
                    </a:p>
                  </a:txBody>
                  <a:tcPr/>
                </a:tc>
                <a:tc>
                  <a:txBody>
                    <a:bodyPr/>
                    <a:lstStyle/>
                    <a:p>
                      <a:r>
                        <a:rPr lang="bg-BG" sz="1700" dirty="0" smtClean="0"/>
                        <a:t>Иван</a:t>
                      </a:r>
                      <a:endParaRPr lang="en-US" sz="1700" dirty="0"/>
                    </a:p>
                  </a:txBody>
                  <a:tcPr/>
                </a:tc>
                <a:tc>
                  <a:txBody>
                    <a:bodyPr/>
                    <a:lstStyle/>
                    <a:p>
                      <a:r>
                        <a:rPr lang="bg-BG" sz="1700" dirty="0" smtClean="0"/>
                        <a:t>Славов</a:t>
                      </a:r>
                      <a:endParaRPr lang="en-US" sz="1700" dirty="0"/>
                    </a:p>
                  </a:txBody>
                  <a:tcPr/>
                </a:tc>
                <a:tc>
                  <a:txBody>
                    <a:bodyPr/>
                    <a:lstStyle/>
                    <a:p>
                      <a:r>
                        <a:rPr lang="en-US" sz="1700" dirty="0" smtClean="0"/>
                        <a:t>35</a:t>
                      </a:r>
                      <a:endParaRPr lang="en-US" sz="1700" dirty="0"/>
                    </a:p>
                  </a:txBody>
                  <a:tcPr/>
                </a:tc>
              </a:tr>
              <a:tr h="370840">
                <a:tc>
                  <a:txBody>
                    <a:bodyPr/>
                    <a:lstStyle/>
                    <a:p>
                      <a:r>
                        <a:rPr lang="en-US" sz="1700" dirty="0" smtClean="0"/>
                        <a:t>3124</a:t>
                      </a:r>
                      <a:endParaRPr lang="en-US" sz="1700" dirty="0"/>
                    </a:p>
                  </a:txBody>
                  <a:tcPr/>
                </a:tc>
                <a:tc>
                  <a:txBody>
                    <a:bodyPr/>
                    <a:lstStyle/>
                    <a:p>
                      <a:r>
                        <a:rPr lang="bg-BG" sz="1700" dirty="0" smtClean="0"/>
                        <a:t>Станислава</a:t>
                      </a:r>
                      <a:endParaRPr lang="en-US" sz="1700" dirty="0"/>
                    </a:p>
                  </a:txBody>
                  <a:tcPr/>
                </a:tc>
                <a:tc>
                  <a:txBody>
                    <a:bodyPr/>
                    <a:lstStyle/>
                    <a:p>
                      <a:r>
                        <a:rPr lang="bg-BG" sz="1700" dirty="0" smtClean="0"/>
                        <a:t>Петрова</a:t>
                      </a:r>
                      <a:endParaRPr lang="en-US" sz="1700" dirty="0"/>
                    </a:p>
                  </a:txBody>
                  <a:tcPr/>
                </a:tc>
                <a:tc>
                  <a:txBody>
                    <a:bodyPr/>
                    <a:lstStyle/>
                    <a:p>
                      <a:r>
                        <a:rPr lang="en-US" sz="1700" dirty="0" smtClean="0"/>
                        <a:t>20</a:t>
                      </a:r>
                      <a:endParaRPr lang="en-US" sz="1700" dirty="0"/>
                    </a:p>
                  </a:txBody>
                  <a:tcPr/>
                </a:tc>
              </a:tr>
              <a:tr h="370840">
                <a:tc>
                  <a:txBody>
                    <a:bodyPr/>
                    <a:lstStyle/>
                    <a:p>
                      <a:r>
                        <a:rPr lang="en-US" sz="1700" dirty="0" smtClean="0"/>
                        <a:t>1134</a:t>
                      </a:r>
                      <a:endParaRPr lang="en-US" sz="1700" dirty="0"/>
                    </a:p>
                  </a:txBody>
                  <a:tcPr/>
                </a:tc>
                <a:tc>
                  <a:txBody>
                    <a:bodyPr/>
                    <a:lstStyle/>
                    <a:p>
                      <a:r>
                        <a:rPr lang="bg-BG" sz="1700" dirty="0" smtClean="0"/>
                        <a:t>Ирена</a:t>
                      </a:r>
                      <a:endParaRPr lang="en-US" sz="1700" dirty="0"/>
                    </a:p>
                  </a:txBody>
                  <a:tcPr/>
                </a:tc>
                <a:tc>
                  <a:txBody>
                    <a:bodyPr/>
                    <a:lstStyle/>
                    <a:p>
                      <a:r>
                        <a:rPr lang="bg-BG" sz="1700" dirty="0" smtClean="0"/>
                        <a:t>Якимова</a:t>
                      </a:r>
                      <a:endParaRPr lang="en-US" sz="1700" dirty="0"/>
                    </a:p>
                  </a:txBody>
                  <a:tcPr/>
                </a:tc>
                <a:tc>
                  <a:txBody>
                    <a:bodyPr/>
                    <a:lstStyle/>
                    <a:p>
                      <a:r>
                        <a:rPr lang="bg-BG" sz="1700" dirty="0" smtClean="0"/>
                        <a:t>25</a:t>
                      </a:r>
                      <a:endParaRPr lang="en-US" sz="1700" dirty="0"/>
                    </a:p>
                  </a:txBody>
                  <a:tcPr/>
                </a:tc>
              </a:tr>
            </a:tbl>
          </a:graphicData>
        </a:graphic>
      </p:graphicFrame>
      <p:graphicFrame>
        <p:nvGraphicFramePr>
          <p:cNvPr id="21" name="Table 20"/>
          <p:cNvGraphicFramePr>
            <a:graphicFrameLocks noGrp="1"/>
          </p:cNvGraphicFramePr>
          <p:nvPr>
            <p:extLst>
              <p:ext uri="{D42A27DB-BD31-4B8C-83A1-F6EECF244321}">
                <p14:modId xmlns:p14="http://schemas.microsoft.com/office/powerpoint/2010/main" val="959606244"/>
              </p:ext>
            </p:extLst>
          </p:nvPr>
        </p:nvGraphicFramePr>
        <p:xfrm>
          <a:off x="361499" y="4248062"/>
          <a:ext cx="3983674" cy="1722120"/>
        </p:xfrm>
        <a:graphic>
          <a:graphicData uri="http://schemas.openxmlformats.org/drawingml/2006/table">
            <a:tbl>
              <a:tblPr firstRow="1" bandRow="1">
                <a:tableStyleId>{6E25E649-3F16-4E02-A733-19D2CDBF48F0}</a:tableStyleId>
              </a:tblPr>
              <a:tblGrid>
                <a:gridCol w="381909"/>
                <a:gridCol w="1464621"/>
                <a:gridCol w="1020726"/>
                <a:gridCol w="1116418"/>
              </a:tblGrid>
              <a:tr h="370840">
                <a:tc>
                  <a:txBody>
                    <a:bodyPr/>
                    <a:lstStyle/>
                    <a:p>
                      <a:pPr algn="ctr"/>
                      <a:r>
                        <a:rPr lang="bg-BG" sz="1700" dirty="0" smtClean="0"/>
                        <a:t>№</a:t>
                      </a:r>
                      <a:endParaRPr lang="en-US" sz="1700" dirty="0"/>
                    </a:p>
                  </a:txBody>
                  <a:tcPr anchor="ctr"/>
                </a:tc>
                <a:tc>
                  <a:txBody>
                    <a:bodyPr/>
                    <a:lstStyle/>
                    <a:p>
                      <a:pPr algn="ctr"/>
                      <a:r>
                        <a:rPr lang="bg-BG" sz="1700" dirty="0" smtClean="0"/>
                        <a:t>Име</a:t>
                      </a:r>
                      <a:endParaRPr lang="en-US" sz="1700" dirty="0"/>
                    </a:p>
                  </a:txBody>
                  <a:tcPr anchor="ctr"/>
                </a:tc>
                <a:tc>
                  <a:txBody>
                    <a:bodyPr/>
                    <a:lstStyle/>
                    <a:p>
                      <a:pPr algn="ctr"/>
                      <a:r>
                        <a:rPr lang="bg-BG" sz="1700" dirty="0" smtClean="0"/>
                        <a:t>Номер стая</a:t>
                      </a:r>
                      <a:endParaRPr lang="en-US" sz="1700" dirty="0"/>
                    </a:p>
                  </a:txBody>
                  <a:tcPr anchor="ctr"/>
                </a:tc>
                <a:tc>
                  <a:txBody>
                    <a:bodyPr/>
                    <a:lstStyle/>
                    <a:p>
                      <a:pPr algn="ctr"/>
                      <a:r>
                        <a:rPr lang="bg-BG" sz="1700" dirty="0" smtClean="0"/>
                        <a:t>Тел. №</a:t>
                      </a:r>
                      <a:endParaRPr lang="en-US" sz="1700" dirty="0"/>
                    </a:p>
                  </a:txBody>
                  <a:tcPr anchor="ctr"/>
                </a:tc>
              </a:tr>
              <a:tr h="370840">
                <a:tc>
                  <a:txBody>
                    <a:bodyPr/>
                    <a:lstStyle/>
                    <a:p>
                      <a:r>
                        <a:rPr lang="bg-BG" sz="1700" dirty="0" smtClean="0"/>
                        <a:t>1</a:t>
                      </a:r>
                      <a:endParaRPr lang="en-US" sz="1700" dirty="0"/>
                    </a:p>
                  </a:txBody>
                  <a:tcPr/>
                </a:tc>
                <a:tc>
                  <a:txBody>
                    <a:bodyPr/>
                    <a:lstStyle/>
                    <a:p>
                      <a:r>
                        <a:rPr lang="bg-BG" sz="1700" dirty="0" smtClean="0"/>
                        <a:t>Автоматика</a:t>
                      </a:r>
                      <a:endParaRPr lang="en-US" sz="1700" dirty="0"/>
                    </a:p>
                  </a:txBody>
                  <a:tcPr/>
                </a:tc>
                <a:tc>
                  <a:txBody>
                    <a:bodyPr/>
                    <a:lstStyle/>
                    <a:p>
                      <a:r>
                        <a:rPr lang="bg-BG" sz="1700" dirty="0" smtClean="0"/>
                        <a:t>2350</a:t>
                      </a:r>
                      <a:endParaRPr lang="en-US" sz="1700" dirty="0"/>
                    </a:p>
                  </a:txBody>
                  <a:tcPr/>
                </a:tc>
                <a:tc>
                  <a:txBody>
                    <a:bodyPr/>
                    <a:lstStyle/>
                    <a:p>
                      <a:r>
                        <a:rPr lang="bg-BG" sz="1700" dirty="0" smtClean="0"/>
                        <a:t>9652612</a:t>
                      </a:r>
                      <a:endParaRPr lang="en-US" sz="1700" dirty="0"/>
                    </a:p>
                  </a:txBody>
                  <a:tcPr/>
                </a:tc>
              </a:tr>
              <a:tr h="370840">
                <a:tc>
                  <a:txBody>
                    <a:bodyPr/>
                    <a:lstStyle/>
                    <a:p>
                      <a:r>
                        <a:rPr lang="bg-BG" sz="1700" dirty="0" smtClean="0"/>
                        <a:t>2</a:t>
                      </a:r>
                      <a:endParaRPr lang="en-US" sz="1700" dirty="0"/>
                    </a:p>
                  </a:txBody>
                  <a:tcPr/>
                </a:tc>
                <a:tc>
                  <a:txBody>
                    <a:bodyPr/>
                    <a:lstStyle/>
                    <a:p>
                      <a:r>
                        <a:rPr lang="bg-BG" sz="1700" dirty="0" smtClean="0"/>
                        <a:t>КСУ</a:t>
                      </a:r>
                      <a:endParaRPr lang="en-US" sz="1700" dirty="0"/>
                    </a:p>
                  </a:txBody>
                  <a:tcPr/>
                </a:tc>
                <a:tc>
                  <a:txBody>
                    <a:bodyPr/>
                    <a:lstStyle/>
                    <a:p>
                      <a:r>
                        <a:rPr lang="bg-BG" sz="1700" dirty="0" smtClean="0"/>
                        <a:t>1441</a:t>
                      </a:r>
                      <a:endParaRPr lang="en-US" sz="1700" dirty="0"/>
                    </a:p>
                  </a:txBody>
                  <a:tcPr/>
                </a:tc>
                <a:tc>
                  <a:txBody>
                    <a:bodyPr/>
                    <a:lstStyle/>
                    <a:p>
                      <a:r>
                        <a:rPr lang="en-US" sz="1800" b="0" i="0" kern="1200" dirty="0" smtClean="0">
                          <a:solidFill>
                            <a:schemeClr val="dk1"/>
                          </a:solidFill>
                          <a:effectLst/>
                          <a:latin typeface="+mn-lt"/>
                          <a:ea typeface="+mn-ea"/>
                          <a:cs typeface="+mn-cs"/>
                        </a:rPr>
                        <a:t>965</a:t>
                      </a:r>
                      <a:r>
                        <a:rPr lang="bg-BG" sz="1800" b="0" i="0" kern="1200" dirty="0" smtClean="0">
                          <a:solidFill>
                            <a:schemeClr val="dk1"/>
                          </a:solidFill>
                          <a:effectLst/>
                          <a:latin typeface="+mn-lt"/>
                          <a:ea typeface="+mn-ea"/>
                          <a:cs typeface="+mn-cs"/>
                        </a:rPr>
                        <a:t>2054</a:t>
                      </a:r>
                      <a:endParaRPr lang="en-US" sz="1700" dirty="0"/>
                    </a:p>
                  </a:txBody>
                  <a:tcPr/>
                </a:tc>
              </a:tr>
              <a:tr h="370840">
                <a:tc>
                  <a:txBody>
                    <a:bodyPr/>
                    <a:lstStyle/>
                    <a:p>
                      <a:r>
                        <a:rPr lang="bg-BG" sz="1700" dirty="0" smtClean="0"/>
                        <a:t>3</a:t>
                      </a:r>
                      <a:endParaRPr lang="en-US" sz="1700" dirty="0"/>
                    </a:p>
                  </a:txBody>
                  <a:tcPr/>
                </a:tc>
                <a:tc>
                  <a:txBody>
                    <a:bodyPr/>
                    <a:lstStyle/>
                    <a:p>
                      <a:r>
                        <a:rPr lang="bg-BG" sz="1700" dirty="0" smtClean="0"/>
                        <a:t>Транспорт</a:t>
                      </a:r>
                      <a:endParaRPr lang="en-US" sz="1700" dirty="0"/>
                    </a:p>
                  </a:txBody>
                  <a:tcPr/>
                </a:tc>
                <a:tc>
                  <a:txBody>
                    <a:bodyPr/>
                    <a:lstStyle/>
                    <a:p>
                      <a:r>
                        <a:rPr lang="bg-BG" sz="1700" dirty="0" smtClean="0"/>
                        <a:t>9308</a:t>
                      </a:r>
                      <a:endParaRPr lang="en-US" sz="1700" dirty="0"/>
                    </a:p>
                  </a:txBody>
                  <a:tcPr/>
                </a:tc>
                <a:tc>
                  <a:txBody>
                    <a:bodyPr/>
                    <a:lstStyle/>
                    <a:p>
                      <a:r>
                        <a:rPr lang="bg-BG" sz="1700" dirty="0" smtClean="0"/>
                        <a:t>9652602</a:t>
                      </a:r>
                      <a:endParaRPr lang="en-US" sz="1700" dirty="0"/>
                    </a:p>
                  </a:txBody>
                  <a:tcPr/>
                </a:tc>
              </a:tr>
            </a:tbl>
          </a:graphicData>
        </a:graphic>
      </p:graphicFrame>
      <p:sp>
        <p:nvSpPr>
          <p:cNvPr id="31" name="TextBox 30"/>
          <p:cNvSpPr txBox="1"/>
          <p:nvPr/>
        </p:nvSpPr>
        <p:spPr>
          <a:xfrm>
            <a:off x="1077760" y="3162733"/>
            <a:ext cx="2154436" cy="276999"/>
          </a:xfrm>
          <a:prstGeom prst="rect">
            <a:avLst/>
          </a:prstGeom>
          <a:noFill/>
        </p:spPr>
        <p:txBody>
          <a:bodyPr wrap="none" lIns="0" tIns="0" rIns="0" bIns="0" rtlCol="0">
            <a:spAutoFit/>
          </a:bodyPr>
          <a:lstStyle/>
          <a:p>
            <a:pPr algn="r" fontAlgn="base">
              <a:spcBef>
                <a:spcPct val="50000"/>
              </a:spcBef>
              <a:spcAft>
                <a:spcPct val="0"/>
              </a:spcAft>
              <a:buClr>
                <a:srgbClr val="F0AB00"/>
              </a:buClr>
              <a:buSzPct val="80000"/>
            </a:pPr>
            <a:r>
              <a:rPr lang="bg-BG" sz="1800" i="1" kern="0" dirty="0" smtClean="0">
                <a:ea typeface="Arial Unicode MS" pitchFamily="34" charset="-128"/>
                <a:cs typeface="Arial Unicode MS" pitchFamily="34" charset="-128"/>
              </a:rPr>
              <a:t>Таблица </a:t>
            </a:r>
            <a:r>
              <a:rPr lang="en-US" sz="1800" i="1" kern="0" dirty="0" smtClean="0">
                <a:ea typeface="Arial Unicode MS" pitchFamily="34" charset="-128"/>
                <a:cs typeface="Arial Unicode MS" pitchFamily="34" charset="-128"/>
              </a:rPr>
              <a:t>1. Students</a:t>
            </a:r>
          </a:p>
        </p:txBody>
      </p:sp>
      <p:sp>
        <p:nvSpPr>
          <p:cNvPr id="32" name="TextBox 31"/>
          <p:cNvSpPr txBox="1"/>
          <p:nvPr/>
        </p:nvSpPr>
        <p:spPr>
          <a:xfrm>
            <a:off x="365612" y="5994381"/>
            <a:ext cx="2558393"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sz="1800" i="1" kern="0" dirty="0" smtClean="0">
                <a:ea typeface="Arial Unicode MS" pitchFamily="34" charset="-128"/>
                <a:cs typeface="Arial Unicode MS" pitchFamily="34" charset="-128"/>
              </a:rPr>
              <a:t>Таблица </a:t>
            </a:r>
            <a:r>
              <a:rPr lang="en-US" i="1" kern="0" dirty="0">
                <a:ea typeface="Arial Unicode MS" pitchFamily="34" charset="-128"/>
                <a:cs typeface="Arial Unicode MS" pitchFamily="34" charset="-128"/>
              </a:rPr>
              <a:t>2</a:t>
            </a:r>
            <a:r>
              <a:rPr lang="en-US" sz="1800" i="1" kern="0" dirty="0" smtClean="0">
                <a:ea typeface="Arial Unicode MS" pitchFamily="34" charset="-128"/>
                <a:cs typeface="Arial Unicode MS" pitchFamily="34" charset="-128"/>
              </a:rPr>
              <a:t>. </a:t>
            </a:r>
            <a:r>
              <a:rPr lang="en-US" i="1" kern="0" dirty="0" smtClean="0">
                <a:ea typeface="Arial Unicode MS" pitchFamily="34" charset="-128"/>
                <a:cs typeface="Arial Unicode MS" pitchFamily="34" charset="-128"/>
              </a:rPr>
              <a:t>Departments</a:t>
            </a:r>
            <a:endParaRPr lang="en-US" sz="1800" i="1" kern="0" dirty="0" smtClean="0">
              <a:ea typeface="Arial Unicode MS" pitchFamily="34" charset="-128"/>
              <a:cs typeface="Arial Unicode MS" pitchFamily="34" charset="-128"/>
            </a:endParaRPr>
          </a:p>
        </p:txBody>
      </p:sp>
      <p:graphicFrame>
        <p:nvGraphicFramePr>
          <p:cNvPr id="34" name="Table 33"/>
          <p:cNvGraphicFramePr>
            <a:graphicFrameLocks noGrp="1"/>
          </p:cNvGraphicFramePr>
          <p:nvPr>
            <p:extLst>
              <p:ext uri="{D42A27DB-BD31-4B8C-83A1-F6EECF244321}">
                <p14:modId xmlns:p14="http://schemas.microsoft.com/office/powerpoint/2010/main" val="4109114815"/>
              </p:ext>
            </p:extLst>
          </p:nvPr>
        </p:nvGraphicFramePr>
        <p:xfrm>
          <a:off x="5016710" y="4222662"/>
          <a:ext cx="4051090" cy="1722120"/>
        </p:xfrm>
        <a:graphic>
          <a:graphicData uri="http://schemas.openxmlformats.org/drawingml/2006/table">
            <a:tbl>
              <a:tblPr firstRow="1" bandRow="1">
                <a:tableStyleId>{6E25E649-3F16-4E02-A733-19D2CDBF48F0}</a:tableStyleId>
              </a:tblPr>
              <a:tblGrid>
                <a:gridCol w="467918"/>
                <a:gridCol w="1020726"/>
                <a:gridCol w="1297172"/>
                <a:gridCol w="1265274"/>
              </a:tblGrid>
              <a:tr h="0">
                <a:tc>
                  <a:txBody>
                    <a:bodyPr/>
                    <a:lstStyle/>
                    <a:p>
                      <a:pPr algn="ctr"/>
                      <a:r>
                        <a:rPr lang="bg-BG" sz="1700" dirty="0" smtClean="0"/>
                        <a:t>№</a:t>
                      </a:r>
                      <a:endParaRPr lang="en-US" sz="1700" dirty="0"/>
                    </a:p>
                  </a:txBody>
                  <a:tcPr anchor="ctr"/>
                </a:tc>
                <a:tc>
                  <a:txBody>
                    <a:bodyPr/>
                    <a:lstStyle/>
                    <a:p>
                      <a:pPr algn="ctr"/>
                      <a:r>
                        <a:rPr lang="bg-BG" sz="1700" dirty="0" smtClean="0"/>
                        <a:t>Име</a:t>
                      </a:r>
                      <a:endParaRPr lang="en-US" sz="1700" dirty="0"/>
                    </a:p>
                  </a:txBody>
                  <a:tcPr anchor="ctr"/>
                </a:tc>
                <a:tc>
                  <a:txBody>
                    <a:bodyPr/>
                    <a:lstStyle/>
                    <a:p>
                      <a:pPr algn="ctr"/>
                      <a:r>
                        <a:rPr lang="bg-BG" sz="1700" dirty="0" smtClean="0"/>
                        <a:t>Стая</a:t>
                      </a:r>
                      <a:endParaRPr lang="en-US" sz="1700" dirty="0"/>
                    </a:p>
                  </a:txBody>
                  <a:tcPr anchor="ctr"/>
                </a:tc>
                <a:tc>
                  <a:txBody>
                    <a:bodyPr/>
                    <a:lstStyle/>
                    <a:p>
                      <a:pPr algn="ctr"/>
                      <a:r>
                        <a:rPr lang="bg-BG" sz="1700" dirty="0" smtClean="0"/>
                        <a:t>Брой</a:t>
                      </a:r>
                    </a:p>
                    <a:p>
                      <a:pPr algn="ctr"/>
                      <a:r>
                        <a:rPr lang="bg-BG" sz="1700" dirty="0" smtClean="0"/>
                        <a:t>кредити</a:t>
                      </a:r>
                      <a:endParaRPr lang="en-US" sz="1700" dirty="0"/>
                    </a:p>
                  </a:txBody>
                  <a:tcPr anchor="ctr"/>
                </a:tc>
              </a:tr>
              <a:tr h="370840">
                <a:tc>
                  <a:txBody>
                    <a:bodyPr/>
                    <a:lstStyle/>
                    <a:p>
                      <a:r>
                        <a:rPr lang="bg-BG" sz="1700" dirty="0" smtClean="0"/>
                        <a:t>1</a:t>
                      </a:r>
                      <a:endParaRPr lang="en-US" sz="1700" dirty="0"/>
                    </a:p>
                  </a:txBody>
                  <a:tcPr/>
                </a:tc>
                <a:tc>
                  <a:txBody>
                    <a:bodyPr/>
                    <a:lstStyle/>
                    <a:p>
                      <a:r>
                        <a:rPr lang="en-US" sz="1700" dirty="0" smtClean="0"/>
                        <a:t>Java</a:t>
                      </a:r>
                      <a:endParaRPr lang="en-US" sz="1700" dirty="0"/>
                    </a:p>
                  </a:txBody>
                  <a:tcPr/>
                </a:tc>
                <a:tc>
                  <a:txBody>
                    <a:bodyPr/>
                    <a:lstStyle/>
                    <a:p>
                      <a:r>
                        <a:rPr lang="en-US" sz="1700" dirty="0" smtClean="0"/>
                        <a:t>1</a:t>
                      </a:r>
                      <a:r>
                        <a:rPr lang="bg-BG" sz="1700" dirty="0" smtClean="0"/>
                        <a:t>350</a:t>
                      </a:r>
                      <a:endParaRPr lang="en-US" sz="1700" dirty="0"/>
                    </a:p>
                  </a:txBody>
                  <a:tcPr/>
                </a:tc>
                <a:tc>
                  <a:txBody>
                    <a:bodyPr/>
                    <a:lstStyle/>
                    <a:p>
                      <a:r>
                        <a:rPr lang="en-US" sz="1700" dirty="0" smtClean="0"/>
                        <a:t>5</a:t>
                      </a:r>
                      <a:endParaRPr lang="en-US" sz="1700" dirty="0"/>
                    </a:p>
                  </a:txBody>
                  <a:tcPr/>
                </a:tc>
              </a:tr>
              <a:tr h="370840">
                <a:tc>
                  <a:txBody>
                    <a:bodyPr/>
                    <a:lstStyle/>
                    <a:p>
                      <a:r>
                        <a:rPr lang="bg-BG" sz="1700" dirty="0" smtClean="0"/>
                        <a:t>2</a:t>
                      </a:r>
                      <a:endParaRPr lang="en-US" sz="1700" dirty="0"/>
                    </a:p>
                  </a:txBody>
                  <a:tcPr/>
                </a:tc>
                <a:tc>
                  <a:txBody>
                    <a:bodyPr/>
                    <a:lstStyle/>
                    <a:p>
                      <a:r>
                        <a:rPr lang="en-US" sz="1700" dirty="0" smtClean="0"/>
                        <a:t>C#</a:t>
                      </a:r>
                      <a:endParaRPr lang="en-US" sz="1700" dirty="0"/>
                    </a:p>
                  </a:txBody>
                  <a:tcPr/>
                </a:tc>
                <a:tc>
                  <a:txBody>
                    <a:bodyPr/>
                    <a:lstStyle/>
                    <a:p>
                      <a:r>
                        <a:rPr lang="en-US" sz="1700" dirty="0" smtClean="0"/>
                        <a:t>2</a:t>
                      </a:r>
                      <a:r>
                        <a:rPr lang="bg-BG" sz="1700" dirty="0" smtClean="0"/>
                        <a:t>441</a:t>
                      </a:r>
                      <a:endParaRPr lang="en-US" sz="1700" dirty="0"/>
                    </a:p>
                  </a:txBody>
                  <a:tcPr/>
                </a:tc>
                <a:tc>
                  <a:txBody>
                    <a:bodyPr/>
                    <a:lstStyle/>
                    <a:p>
                      <a:r>
                        <a:rPr lang="en-US" sz="1800" b="0" i="0" kern="1200" dirty="0" smtClean="0">
                          <a:solidFill>
                            <a:schemeClr val="dk1"/>
                          </a:solidFill>
                          <a:effectLst/>
                          <a:latin typeface="+mn-lt"/>
                          <a:ea typeface="+mn-ea"/>
                          <a:cs typeface="+mn-cs"/>
                        </a:rPr>
                        <a:t>5</a:t>
                      </a:r>
                      <a:endParaRPr lang="en-US" sz="1700" dirty="0"/>
                    </a:p>
                  </a:txBody>
                  <a:tcPr/>
                </a:tc>
              </a:tr>
              <a:tr h="370840">
                <a:tc>
                  <a:txBody>
                    <a:bodyPr/>
                    <a:lstStyle/>
                    <a:p>
                      <a:r>
                        <a:rPr lang="bg-BG" sz="1700" dirty="0" smtClean="0"/>
                        <a:t>3</a:t>
                      </a:r>
                      <a:endParaRPr lang="en-US" sz="1700" dirty="0"/>
                    </a:p>
                  </a:txBody>
                  <a:tcPr/>
                </a:tc>
                <a:tc>
                  <a:txBody>
                    <a:bodyPr/>
                    <a:lstStyle/>
                    <a:p>
                      <a:r>
                        <a:rPr lang="en-US" sz="1700" dirty="0" smtClean="0"/>
                        <a:t>SCRUM</a:t>
                      </a:r>
                      <a:endParaRPr lang="en-US" sz="1700" dirty="0"/>
                    </a:p>
                  </a:txBody>
                  <a:tcPr/>
                </a:tc>
                <a:tc>
                  <a:txBody>
                    <a:bodyPr/>
                    <a:lstStyle/>
                    <a:p>
                      <a:r>
                        <a:rPr lang="en-US" sz="1700" dirty="0" smtClean="0"/>
                        <a:t>8</a:t>
                      </a:r>
                      <a:r>
                        <a:rPr lang="bg-BG" sz="1700" dirty="0" smtClean="0"/>
                        <a:t>308</a:t>
                      </a:r>
                      <a:endParaRPr lang="en-US" sz="1700" dirty="0"/>
                    </a:p>
                  </a:txBody>
                  <a:tcPr/>
                </a:tc>
                <a:tc>
                  <a:txBody>
                    <a:bodyPr/>
                    <a:lstStyle/>
                    <a:p>
                      <a:r>
                        <a:rPr lang="en-US" sz="1700" dirty="0" smtClean="0"/>
                        <a:t>5</a:t>
                      </a:r>
                      <a:endParaRPr lang="en-US" sz="1700" dirty="0"/>
                    </a:p>
                  </a:txBody>
                  <a:tcPr/>
                </a:tc>
              </a:tr>
            </a:tbl>
          </a:graphicData>
        </a:graphic>
      </p:graphicFrame>
      <p:sp>
        <p:nvSpPr>
          <p:cNvPr id="36" name="TextBox 35"/>
          <p:cNvSpPr txBox="1"/>
          <p:nvPr/>
        </p:nvSpPr>
        <p:spPr>
          <a:xfrm>
            <a:off x="4986883" y="5994380"/>
            <a:ext cx="2096728"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sz="1800" i="1" kern="0" dirty="0" smtClean="0">
                <a:ea typeface="Arial Unicode MS" pitchFamily="34" charset="-128"/>
                <a:cs typeface="Arial Unicode MS" pitchFamily="34" charset="-128"/>
              </a:rPr>
              <a:t>Таблица </a:t>
            </a:r>
            <a:r>
              <a:rPr lang="en-US" i="1" kern="0" dirty="0" smtClean="0">
                <a:ea typeface="Arial Unicode MS" pitchFamily="34" charset="-128"/>
                <a:cs typeface="Arial Unicode MS" pitchFamily="34" charset="-128"/>
              </a:rPr>
              <a:t>3</a:t>
            </a:r>
            <a:r>
              <a:rPr lang="en-US" sz="1800" i="1" kern="0" dirty="0" smtClean="0">
                <a:ea typeface="Arial Unicode MS" pitchFamily="34" charset="-128"/>
                <a:cs typeface="Arial Unicode MS" pitchFamily="34" charset="-128"/>
              </a:rPr>
              <a:t>. Courses</a:t>
            </a:r>
          </a:p>
        </p:txBody>
      </p:sp>
      <p:graphicFrame>
        <p:nvGraphicFramePr>
          <p:cNvPr id="80" name="Table 79"/>
          <p:cNvGraphicFramePr>
            <a:graphicFrameLocks noGrp="1"/>
          </p:cNvGraphicFramePr>
          <p:nvPr>
            <p:extLst>
              <p:ext uri="{D42A27DB-BD31-4B8C-83A1-F6EECF244321}">
                <p14:modId xmlns:p14="http://schemas.microsoft.com/office/powerpoint/2010/main" val="2896367632"/>
              </p:ext>
            </p:extLst>
          </p:nvPr>
        </p:nvGraphicFramePr>
        <p:xfrm>
          <a:off x="63577" y="1381125"/>
          <a:ext cx="1000125" cy="1720538"/>
        </p:xfrm>
        <a:graphic>
          <a:graphicData uri="http://schemas.openxmlformats.org/drawingml/2006/table">
            <a:tbl>
              <a:tblPr firstRow="1" bandRow="1">
                <a:tableStyleId>{6E25E649-3F16-4E02-A733-19D2CDBF48F0}</a:tableStyleId>
              </a:tblPr>
              <a:tblGrid>
                <a:gridCol w="1000125"/>
              </a:tblGrid>
              <a:tr h="599786">
                <a:tc>
                  <a:txBody>
                    <a:bodyPr/>
                    <a:lstStyle/>
                    <a:p>
                      <a:pPr algn="ctr"/>
                      <a:r>
                        <a:rPr lang="en-US" sz="1700" dirty="0" smtClean="0"/>
                        <a:t>DEP_ID</a:t>
                      </a:r>
                      <a:endParaRPr lang="en-US" sz="1700" dirty="0"/>
                    </a:p>
                  </a:txBody>
                  <a:tcPr anchor="ctr"/>
                </a:tc>
              </a:tr>
              <a:tr h="373584">
                <a:tc>
                  <a:txBody>
                    <a:bodyPr/>
                    <a:lstStyle/>
                    <a:p>
                      <a:r>
                        <a:rPr lang="bg-BG" sz="1700" dirty="0" smtClean="0"/>
                        <a:t>1</a:t>
                      </a:r>
                      <a:endParaRPr lang="en-US" sz="1700" dirty="0"/>
                    </a:p>
                  </a:txBody>
                  <a:tcPr/>
                </a:tc>
              </a:tr>
              <a:tr h="373584">
                <a:tc>
                  <a:txBody>
                    <a:bodyPr/>
                    <a:lstStyle/>
                    <a:p>
                      <a:r>
                        <a:rPr lang="bg-BG" sz="1700" dirty="0" smtClean="0"/>
                        <a:t>3</a:t>
                      </a:r>
                      <a:endParaRPr lang="en-US" sz="1700" dirty="0"/>
                    </a:p>
                  </a:txBody>
                  <a:tcPr/>
                </a:tc>
              </a:tr>
              <a:tr h="373584">
                <a:tc>
                  <a:txBody>
                    <a:bodyPr/>
                    <a:lstStyle/>
                    <a:p>
                      <a:r>
                        <a:rPr lang="bg-BG" sz="1700" dirty="0" smtClean="0"/>
                        <a:t>3</a:t>
                      </a:r>
                      <a:endParaRPr lang="en-US" sz="1700" dirty="0"/>
                    </a:p>
                  </a:txBody>
                  <a:tcPr/>
                </a:tc>
              </a:tr>
            </a:tbl>
          </a:graphicData>
        </a:graphic>
      </p:graphicFrame>
      <p:grpSp>
        <p:nvGrpSpPr>
          <p:cNvPr id="99" name="Group 98"/>
          <p:cNvGrpSpPr/>
          <p:nvPr/>
        </p:nvGrpSpPr>
        <p:grpSpPr>
          <a:xfrm>
            <a:off x="4551104" y="3111499"/>
            <a:ext cx="2399303" cy="1066638"/>
            <a:chOff x="4551104" y="3111499"/>
            <a:chExt cx="2399303" cy="1066638"/>
          </a:xfrm>
        </p:grpSpPr>
        <p:grpSp>
          <p:nvGrpSpPr>
            <p:cNvPr id="61" name="Group 60"/>
            <p:cNvGrpSpPr/>
            <p:nvPr/>
          </p:nvGrpSpPr>
          <p:grpSpPr>
            <a:xfrm rot="10800000">
              <a:off x="6635563" y="3933825"/>
              <a:ext cx="314844" cy="234869"/>
              <a:chOff x="1247775" y="3211018"/>
              <a:chExt cx="257609" cy="152340"/>
            </a:xfrm>
          </p:grpSpPr>
          <p:cxnSp>
            <p:nvCxnSpPr>
              <p:cNvPr id="62" name="Straight Connector 61"/>
              <p:cNvCxnSpPr/>
              <p:nvPr/>
            </p:nvCxnSpPr>
            <p:spPr>
              <a:xfrm>
                <a:off x="1247775" y="3215357"/>
                <a:ext cx="117111" cy="138498"/>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flipH="1">
                <a:off x="1366886" y="3215356"/>
                <a:ext cx="138498" cy="144414"/>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a:off x="1371591" y="3211018"/>
                <a:ext cx="0" cy="152340"/>
              </a:xfrm>
              <a:prstGeom prst="line">
                <a:avLst/>
              </a:prstGeom>
              <a:ln w="38100"/>
            </p:spPr>
            <p:style>
              <a:lnRef idx="2">
                <a:schemeClr val="accent1"/>
              </a:lnRef>
              <a:fillRef idx="0">
                <a:schemeClr val="accent1"/>
              </a:fillRef>
              <a:effectRef idx="1">
                <a:schemeClr val="accent1"/>
              </a:effectRef>
              <a:fontRef idx="minor">
                <a:schemeClr val="tx1"/>
              </a:fontRef>
            </p:style>
          </p:cxnSp>
        </p:grpSp>
        <p:grpSp>
          <p:nvGrpSpPr>
            <p:cNvPr id="98" name="Group 97"/>
            <p:cNvGrpSpPr/>
            <p:nvPr/>
          </p:nvGrpSpPr>
          <p:grpSpPr>
            <a:xfrm>
              <a:off x="4551104" y="3111499"/>
              <a:ext cx="2247978" cy="1066638"/>
              <a:chOff x="4551104" y="3111499"/>
              <a:chExt cx="2247978" cy="1066638"/>
            </a:xfrm>
          </p:grpSpPr>
          <p:sp>
            <p:nvSpPr>
              <p:cNvPr id="78" name="TextBox 77"/>
              <p:cNvSpPr txBox="1"/>
              <p:nvPr/>
            </p:nvSpPr>
            <p:spPr>
              <a:xfrm>
                <a:off x="4551104" y="3255066"/>
                <a:ext cx="222818" cy="369332"/>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2400" kern="0" dirty="0" smtClean="0">
                    <a:ea typeface="Arial Unicode MS" pitchFamily="34" charset="-128"/>
                    <a:cs typeface="Arial Unicode MS" pitchFamily="34" charset="-128"/>
                  </a:rPr>
                  <a:t>N</a:t>
                </a:r>
              </a:p>
            </p:txBody>
          </p:sp>
          <p:sp>
            <p:nvSpPr>
              <p:cNvPr id="79" name="TextBox 78"/>
              <p:cNvSpPr txBox="1"/>
              <p:nvPr/>
            </p:nvSpPr>
            <p:spPr>
              <a:xfrm>
                <a:off x="6365999" y="3808805"/>
                <a:ext cx="256480" cy="369332"/>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2400" kern="0" dirty="0" smtClean="0">
                    <a:ea typeface="Arial Unicode MS" pitchFamily="34" charset="-128"/>
                    <a:cs typeface="Arial Unicode MS" pitchFamily="34" charset="-128"/>
                  </a:rPr>
                  <a:t>M</a:t>
                </a:r>
              </a:p>
            </p:txBody>
          </p:sp>
          <p:grpSp>
            <p:nvGrpSpPr>
              <p:cNvPr id="90" name="Group 89"/>
              <p:cNvGrpSpPr/>
              <p:nvPr/>
            </p:nvGrpSpPr>
            <p:grpSpPr>
              <a:xfrm>
                <a:off x="4729189" y="3111499"/>
                <a:ext cx="2069893" cy="842805"/>
                <a:chOff x="4729189" y="3111499"/>
                <a:chExt cx="2069893" cy="842805"/>
              </a:xfrm>
            </p:grpSpPr>
            <p:grpSp>
              <p:nvGrpSpPr>
                <p:cNvPr id="56" name="Group 55"/>
                <p:cNvGrpSpPr/>
                <p:nvPr/>
              </p:nvGrpSpPr>
              <p:grpSpPr>
                <a:xfrm>
                  <a:off x="4729189" y="3111499"/>
                  <a:ext cx="314844" cy="234869"/>
                  <a:chOff x="1247775" y="3211018"/>
                  <a:chExt cx="257609" cy="152340"/>
                </a:xfrm>
              </p:grpSpPr>
              <p:cxnSp>
                <p:nvCxnSpPr>
                  <p:cNvPr id="57" name="Straight Connector 56"/>
                  <p:cNvCxnSpPr/>
                  <p:nvPr/>
                </p:nvCxnSpPr>
                <p:spPr>
                  <a:xfrm>
                    <a:off x="1247775" y="3215357"/>
                    <a:ext cx="117111" cy="138498"/>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flipH="1">
                    <a:off x="1366886" y="3215356"/>
                    <a:ext cx="138498" cy="144414"/>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a:off x="1371591" y="3211018"/>
                    <a:ext cx="0" cy="152340"/>
                  </a:xfrm>
                  <a:prstGeom prst="line">
                    <a:avLst/>
                  </a:prstGeom>
                  <a:ln w="38100"/>
                </p:spPr>
                <p:style>
                  <a:lnRef idx="2">
                    <a:schemeClr val="accent1"/>
                  </a:lnRef>
                  <a:fillRef idx="0">
                    <a:schemeClr val="accent1"/>
                  </a:fillRef>
                  <a:effectRef idx="1">
                    <a:schemeClr val="accent1"/>
                  </a:effectRef>
                  <a:fontRef idx="minor">
                    <a:schemeClr val="tx1"/>
                  </a:fontRef>
                </p:style>
              </p:cxnSp>
            </p:grpSp>
            <p:cxnSp>
              <p:nvCxnSpPr>
                <p:cNvPr id="77" name="Straight Connector 76"/>
                <p:cNvCxnSpPr/>
                <p:nvPr/>
              </p:nvCxnSpPr>
              <p:spPr>
                <a:xfrm>
                  <a:off x="6799081" y="3718309"/>
                  <a:ext cx="1" cy="235995"/>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87" name="Straight Connector 86"/>
                <p:cNvCxnSpPr/>
                <p:nvPr/>
              </p:nvCxnSpPr>
              <p:spPr>
                <a:xfrm flipH="1">
                  <a:off x="4874764" y="3718309"/>
                  <a:ext cx="1924317" cy="0"/>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89" name="Straight Connector 88"/>
                <p:cNvCxnSpPr/>
                <p:nvPr/>
              </p:nvCxnSpPr>
              <p:spPr>
                <a:xfrm flipV="1">
                  <a:off x="4862794" y="3333093"/>
                  <a:ext cx="8195" cy="385529"/>
                </a:xfrm>
                <a:prstGeom prst="line">
                  <a:avLst/>
                </a:prstGeom>
                <a:ln w="38100"/>
              </p:spPr>
              <p:style>
                <a:lnRef idx="2">
                  <a:schemeClr val="accent1"/>
                </a:lnRef>
                <a:fillRef idx="0">
                  <a:schemeClr val="accent1"/>
                </a:fillRef>
                <a:effectRef idx="1">
                  <a:schemeClr val="accent1"/>
                </a:effectRef>
                <a:fontRef idx="minor">
                  <a:schemeClr val="tx1"/>
                </a:fontRef>
              </p:style>
            </p:cxnSp>
          </p:grpSp>
        </p:grpSp>
      </p:grpSp>
      <p:grpSp>
        <p:nvGrpSpPr>
          <p:cNvPr id="97" name="Group 96"/>
          <p:cNvGrpSpPr/>
          <p:nvPr/>
        </p:nvGrpSpPr>
        <p:grpSpPr>
          <a:xfrm>
            <a:off x="2114550" y="3116362"/>
            <a:ext cx="1795240" cy="1120120"/>
            <a:chOff x="2114550" y="3116362"/>
            <a:chExt cx="1795240" cy="1120120"/>
          </a:xfrm>
        </p:grpSpPr>
        <p:grpSp>
          <p:nvGrpSpPr>
            <p:cNvPr id="43" name="Group 42"/>
            <p:cNvGrpSpPr/>
            <p:nvPr/>
          </p:nvGrpSpPr>
          <p:grpSpPr>
            <a:xfrm>
              <a:off x="3594946" y="3116362"/>
              <a:ext cx="314844" cy="258356"/>
              <a:chOff x="1247775" y="3211018"/>
              <a:chExt cx="257609" cy="152340"/>
            </a:xfrm>
          </p:grpSpPr>
          <p:cxnSp>
            <p:nvCxnSpPr>
              <p:cNvPr id="13" name="Straight Connector 12"/>
              <p:cNvCxnSpPr/>
              <p:nvPr/>
            </p:nvCxnSpPr>
            <p:spPr>
              <a:xfrm>
                <a:off x="1247775" y="3215357"/>
                <a:ext cx="117111" cy="138498"/>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flipH="1">
                <a:off x="1366886" y="3215356"/>
                <a:ext cx="138498" cy="144414"/>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1371591" y="3211018"/>
                <a:ext cx="0" cy="152340"/>
              </a:xfrm>
              <a:prstGeom prst="line">
                <a:avLst/>
              </a:prstGeom>
              <a:ln w="38100"/>
            </p:spPr>
            <p:style>
              <a:lnRef idx="2">
                <a:schemeClr val="accent1"/>
              </a:lnRef>
              <a:fillRef idx="0">
                <a:schemeClr val="accent1"/>
              </a:fillRef>
              <a:effectRef idx="1">
                <a:schemeClr val="accent1"/>
              </a:effectRef>
              <a:fontRef idx="minor">
                <a:schemeClr val="tx1"/>
              </a:fontRef>
            </p:style>
          </p:cxnSp>
        </p:grpSp>
        <p:sp>
          <p:nvSpPr>
            <p:cNvPr id="53" name="TextBox 52"/>
            <p:cNvSpPr txBox="1"/>
            <p:nvPr/>
          </p:nvSpPr>
          <p:spPr>
            <a:xfrm>
              <a:off x="2114550" y="3867150"/>
              <a:ext cx="171522" cy="369332"/>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2400" kern="0" dirty="0" smtClean="0">
                  <a:ea typeface="Arial Unicode MS" pitchFamily="34" charset="-128"/>
                  <a:cs typeface="Arial Unicode MS" pitchFamily="34" charset="-128"/>
                </a:rPr>
                <a:t>1</a:t>
              </a:r>
            </a:p>
          </p:txBody>
        </p:sp>
        <p:sp>
          <p:nvSpPr>
            <p:cNvPr id="54" name="TextBox 53"/>
            <p:cNvSpPr txBox="1"/>
            <p:nvPr/>
          </p:nvSpPr>
          <p:spPr>
            <a:xfrm>
              <a:off x="3508178" y="3331556"/>
              <a:ext cx="222818" cy="369332"/>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2400" kern="0" dirty="0" smtClean="0">
                  <a:ea typeface="Arial Unicode MS" pitchFamily="34" charset="-128"/>
                  <a:cs typeface="Arial Unicode MS" pitchFamily="34" charset="-128"/>
                </a:rPr>
                <a:t>N</a:t>
              </a:r>
            </a:p>
          </p:txBody>
        </p:sp>
        <p:cxnSp>
          <p:nvCxnSpPr>
            <p:cNvPr id="92" name="Straight Connector 91"/>
            <p:cNvCxnSpPr/>
            <p:nvPr/>
          </p:nvCxnSpPr>
          <p:spPr>
            <a:xfrm rot="10800000">
              <a:off x="3747600" y="3373351"/>
              <a:ext cx="1" cy="505878"/>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93" name="Straight Connector 92"/>
            <p:cNvCxnSpPr/>
            <p:nvPr/>
          </p:nvCxnSpPr>
          <p:spPr>
            <a:xfrm>
              <a:off x="2365306" y="3880234"/>
              <a:ext cx="1384740" cy="0"/>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94" name="Straight Connector 93"/>
            <p:cNvCxnSpPr/>
            <p:nvPr/>
          </p:nvCxnSpPr>
          <p:spPr>
            <a:xfrm rot="10800000" flipV="1">
              <a:off x="2329195" y="3847439"/>
              <a:ext cx="8195" cy="385529"/>
            </a:xfrm>
            <a:prstGeom prst="line">
              <a:avLst/>
            </a:prstGeom>
            <a:ln w="38100"/>
          </p:spPr>
          <p:style>
            <a:lnRef idx="2">
              <a:schemeClr val="accent1"/>
            </a:lnRef>
            <a:fillRef idx="0">
              <a:schemeClr val="accent1"/>
            </a:fillRef>
            <a:effectRef idx="1">
              <a:schemeClr val="accent1"/>
            </a:effectRef>
            <a:fontRef idx="minor">
              <a:schemeClr val="tx1"/>
            </a:fontRef>
          </p:style>
        </p:cxnSp>
      </p:grpSp>
      <p:grpSp>
        <p:nvGrpSpPr>
          <p:cNvPr id="126" name="Group 125"/>
          <p:cNvGrpSpPr/>
          <p:nvPr/>
        </p:nvGrpSpPr>
        <p:grpSpPr>
          <a:xfrm>
            <a:off x="278619" y="3120677"/>
            <a:ext cx="3790461" cy="1071060"/>
            <a:chOff x="278619" y="3120677"/>
            <a:chExt cx="3790461" cy="1071060"/>
          </a:xfrm>
        </p:grpSpPr>
        <p:grpSp>
          <p:nvGrpSpPr>
            <p:cNvPr id="125" name="Group 124"/>
            <p:cNvGrpSpPr/>
            <p:nvPr/>
          </p:nvGrpSpPr>
          <p:grpSpPr>
            <a:xfrm>
              <a:off x="2375325" y="3120677"/>
              <a:ext cx="1693755" cy="1071060"/>
              <a:chOff x="2375325" y="3120677"/>
              <a:chExt cx="1693755" cy="1071060"/>
            </a:xfrm>
          </p:grpSpPr>
          <p:sp>
            <p:nvSpPr>
              <p:cNvPr id="123" name="Rectangle 122"/>
              <p:cNvSpPr/>
              <p:nvPr/>
            </p:nvSpPr>
            <p:spPr bwMode="gray">
              <a:xfrm>
                <a:off x="3280790" y="3120677"/>
                <a:ext cx="788290" cy="934563"/>
              </a:xfrm>
              <a:prstGeom prst="rect">
                <a:avLst/>
              </a:prstGeom>
              <a:solidFill>
                <a:schemeClr val="bg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24" name="Rectangle 123"/>
              <p:cNvSpPr/>
              <p:nvPr/>
            </p:nvSpPr>
            <p:spPr bwMode="gray">
              <a:xfrm>
                <a:off x="2375325" y="3542563"/>
                <a:ext cx="1222605" cy="649174"/>
              </a:xfrm>
              <a:prstGeom prst="rect">
                <a:avLst/>
              </a:prstGeom>
              <a:solidFill>
                <a:schemeClr val="bg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grpSp>
        <p:grpSp>
          <p:nvGrpSpPr>
            <p:cNvPr id="111" name="Group 110"/>
            <p:cNvGrpSpPr/>
            <p:nvPr/>
          </p:nvGrpSpPr>
          <p:grpSpPr>
            <a:xfrm>
              <a:off x="465980" y="3128330"/>
              <a:ext cx="314844" cy="258356"/>
              <a:chOff x="1247775" y="3211018"/>
              <a:chExt cx="257609" cy="152340"/>
            </a:xfrm>
          </p:grpSpPr>
          <p:cxnSp>
            <p:nvCxnSpPr>
              <p:cNvPr id="117" name="Straight Connector 116"/>
              <p:cNvCxnSpPr/>
              <p:nvPr/>
            </p:nvCxnSpPr>
            <p:spPr>
              <a:xfrm>
                <a:off x="1247775" y="3215357"/>
                <a:ext cx="117111" cy="138498"/>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118" name="Straight Connector 117"/>
              <p:cNvCxnSpPr/>
              <p:nvPr/>
            </p:nvCxnSpPr>
            <p:spPr>
              <a:xfrm flipH="1">
                <a:off x="1366886" y="3215356"/>
                <a:ext cx="138498" cy="144414"/>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119" name="Straight Connector 118"/>
              <p:cNvCxnSpPr/>
              <p:nvPr/>
            </p:nvCxnSpPr>
            <p:spPr>
              <a:xfrm>
                <a:off x="1371591" y="3211018"/>
                <a:ext cx="0" cy="152340"/>
              </a:xfrm>
              <a:prstGeom prst="line">
                <a:avLst/>
              </a:prstGeom>
              <a:ln w="38100"/>
            </p:spPr>
            <p:style>
              <a:lnRef idx="2">
                <a:schemeClr val="accent1"/>
              </a:lnRef>
              <a:fillRef idx="0">
                <a:schemeClr val="accent1"/>
              </a:fillRef>
              <a:effectRef idx="1">
                <a:schemeClr val="accent1"/>
              </a:effectRef>
              <a:fontRef idx="minor">
                <a:schemeClr val="tx1"/>
              </a:fontRef>
            </p:style>
          </p:cxnSp>
        </p:grpSp>
        <p:sp>
          <p:nvSpPr>
            <p:cNvPr id="113" name="TextBox 112"/>
            <p:cNvSpPr txBox="1"/>
            <p:nvPr/>
          </p:nvSpPr>
          <p:spPr>
            <a:xfrm>
              <a:off x="278619" y="3216906"/>
              <a:ext cx="222818" cy="369332"/>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2400" kern="0" dirty="0" smtClean="0">
                  <a:ea typeface="Arial Unicode MS" pitchFamily="34" charset="-128"/>
                  <a:cs typeface="Arial Unicode MS" pitchFamily="34" charset="-128"/>
                </a:rPr>
                <a:t>N</a:t>
              </a:r>
            </a:p>
          </p:txBody>
        </p:sp>
        <p:cxnSp>
          <p:nvCxnSpPr>
            <p:cNvPr id="114" name="Straight Connector 113"/>
            <p:cNvCxnSpPr/>
            <p:nvPr/>
          </p:nvCxnSpPr>
          <p:spPr>
            <a:xfrm rot="10800000">
              <a:off x="632925" y="3377583"/>
              <a:ext cx="1" cy="505878"/>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115" name="Straight Connector 114"/>
            <p:cNvCxnSpPr/>
            <p:nvPr/>
          </p:nvCxnSpPr>
          <p:spPr>
            <a:xfrm>
              <a:off x="617686" y="3867963"/>
              <a:ext cx="1720410" cy="0"/>
            </a:xfrm>
            <a:prstGeom prst="line">
              <a:avLst/>
            </a:prstGeom>
            <a:ln w="38100"/>
          </p:spPr>
          <p:style>
            <a:lnRef idx="2">
              <a:schemeClr val="accent1"/>
            </a:lnRef>
            <a:fillRef idx="0">
              <a:schemeClr val="accent1"/>
            </a:fillRef>
            <a:effectRef idx="1">
              <a:schemeClr val="accent1"/>
            </a:effectRef>
            <a:fontRef idx="minor">
              <a:schemeClr val="tx1"/>
            </a:fontRef>
          </p:style>
        </p:cxnSp>
      </p:grpSp>
      <p:graphicFrame>
        <p:nvGraphicFramePr>
          <p:cNvPr id="127" name="Table 126"/>
          <p:cNvGraphicFramePr>
            <a:graphicFrameLocks noGrp="1"/>
          </p:cNvGraphicFramePr>
          <p:nvPr>
            <p:extLst>
              <p:ext uri="{D42A27DB-BD31-4B8C-83A1-F6EECF244321}">
                <p14:modId xmlns:p14="http://schemas.microsoft.com/office/powerpoint/2010/main" val="1154117284"/>
              </p:ext>
            </p:extLst>
          </p:nvPr>
        </p:nvGraphicFramePr>
        <p:xfrm>
          <a:off x="6456139" y="1402080"/>
          <a:ext cx="2593648" cy="1539002"/>
        </p:xfrm>
        <a:graphic>
          <a:graphicData uri="http://schemas.openxmlformats.org/drawingml/2006/table">
            <a:tbl>
              <a:tblPr firstRow="1" bandRow="1">
                <a:tableStyleId>{6E25E649-3F16-4E02-A733-19D2CDBF48F0}</a:tableStyleId>
              </a:tblPr>
              <a:tblGrid>
                <a:gridCol w="1323881"/>
                <a:gridCol w="1269767"/>
              </a:tblGrid>
              <a:tr h="426482">
                <a:tc>
                  <a:txBody>
                    <a:bodyPr/>
                    <a:lstStyle/>
                    <a:p>
                      <a:pPr algn="ctr"/>
                      <a:r>
                        <a:rPr lang="bg-BG" sz="1400" dirty="0" err="1" smtClean="0"/>
                        <a:t>Фак</a:t>
                      </a:r>
                      <a:r>
                        <a:rPr lang="bg-BG" sz="1400" dirty="0" smtClean="0"/>
                        <a:t>.№</a:t>
                      </a:r>
                      <a:endParaRPr lang="en-US" sz="1400" dirty="0"/>
                    </a:p>
                  </a:txBody>
                  <a:tcPr anchor="ctr"/>
                </a:tc>
                <a:tc>
                  <a:txBody>
                    <a:bodyPr/>
                    <a:lstStyle/>
                    <a:p>
                      <a:pPr algn="ctr"/>
                      <a:r>
                        <a:rPr lang="bg-BG" sz="1400" dirty="0" smtClean="0"/>
                        <a:t>Курс</a:t>
                      </a:r>
                      <a:r>
                        <a:rPr lang="en-US" sz="1400" dirty="0" smtClean="0"/>
                        <a:t>_</a:t>
                      </a:r>
                      <a:r>
                        <a:rPr lang="bg-BG" sz="1400" dirty="0" smtClean="0"/>
                        <a:t>№</a:t>
                      </a:r>
                      <a:endParaRPr lang="en-US" sz="1400" dirty="0"/>
                    </a:p>
                  </a:txBody>
                  <a:tcPr anchor="ctr"/>
                </a:tc>
              </a:tr>
              <a:tr h="370840">
                <a:tc>
                  <a:txBody>
                    <a:bodyPr/>
                    <a:lstStyle/>
                    <a:p>
                      <a:r>
                        <a:rPr lang="bg-BG" sz="1700" dirty="0" smtClean="0"/>
                        <a:t>3123</a:t>
                      </a:r>
                      <a:endParaRPr lang="en-US" sz="1700" dirty="0"/>
                    </a:p>
                  </a:txBody>
                  <a:tcPr/>
                </a:tc>
                <a:tc>
                  <a:txBody>
                    <a:bodyPr/>
                    <a:lstStyle/>
                    <a:p>
                      <a:r>
                        <a:rPr lang="bg-BG" sz="1700" dirty="0" smtClean="0"/>
                        <a:t>1</a:t>
                      </a:r>
                      <a:endParaRPr lang="en-US" sz="1700" dirty="0"/>
                    </a:p>
                  </a:txBody>
                  <a:tcPr/>
                </a:tc>
              </a:tr>
              <a:tr h="370840">
                <a:tc>
                  <a:txBody>
                    <a:bodyPr/>
                    <a:lstStyle/>
                    <a:p>
                      <a:r>
                        <a:rPr lang="bg-BG" sz="1700" dirty="0" smtClean="0"/>
                        <a:t>3123</a:t>
                      </a:r>
                      <a:endParaRPr lang="en-US" sz="1700" dirty="0"/>
                    </a:p>
                  </a:txBody>
                  <a:tcPr/>
                </a:tc>
                <a:tc>
                  <a:txBody>
                    <a:bodyPr/>
                    <a:lstStyle/>
                    <a:p>
                      <a:r>
                        <a:rPr lang="bg-BG" sz="1700" dirty="0" smtClean="0"/>
                        <a:t>3</a:t>
                      </a:r>
                      <a:endParaRPr lang="en-US" sz="1700" dirty="0"/>
                    </a:p>
                  </a:txBody>
                  <a:tcPr/>
                </a:tc>
              </a:tr>
              <a:tr h="370840">
                <a:tc>
                  <a:txBody>
                    <a:bodyPr/>
                    <a:lstStyle/>
                    <a:p>
                      <a:r>
                        <a:rPr lang="bg-BG" sz="1700" dirty="0" smtClean="0"/>
                        <a:t>3124</a:t>
                      </a:r>
                      <a:endParaRPr lang="en-US" sz="1700" dirty="0"/>
                    </a:p>
                  </a:txBody>
                  <a:tcPr/>
                </a:tc>
                <a:tc>
                  <a:txBody>
                    <a:bodyPr/>
                    <a:lstStyle/>
                    <a:p>
                      <a:r>
                        <a:rPr lang="bg-BG" sz="1700" dirty="0" smtClean="0"/>
                        <a:t>3</a:t>
                      </a:r>
                      <a:endParaRPr lang="en-US" sz="1700" dirty="0"/>
                    </a:p>
                  </a:txBody>
                  <a:tcPr/>
                </a:tc>
              </a:tr>
            </a:tbl>
          </a:graphicData>
        </a:graphic>
      </p:graphicFrame>
      <p:sp>
        <p:nvSpPr>
          <p:cNvPr id="128" name="Rectangle 127"/>
          <p:cNvSpPr/>
          <p:nvPr/>
        </p:nvSpPr>
        <p:spPr>
          <a:xfrm>
            <a:off x="6494239" y="942483"/>
            <a:ext cx="2419252" cy="338554"/>
          </a:xfrm>
          <a:prstGeom prst="rect">
            <a:avLst/>
          </a:prstGeom>
        </p:spPr>
        <p:txBody>
          <a:bodyPr wrap="none">
            <a:spAutoFit/>
          </a:bodyPr>
          <a:lstStyle/>
          <a:p>
            <a:pPr fontAlgn="base">
              <a:spcBef>
                <a:spcPct val="50000"/>
              </a:spcBef>
              <a:spcAft>
                <a:spcPct val="0"/>
              </a:spcAft>
              <a:buClr>
                <a:srgbClr val="F0AB00"/>
              </a:buClr>
              <a:buSzPct val="80000"/>
            </a:pPr>
            <a:r>
              <a:rPr lang="bg-BG" sz="1600" i="1" kern="0" dirty="0" smtClean="0">
                <a:ea typeface="Arial Unicode MS" pitchFamily="34" charset="-128"/>
                <a:cs typeface="Arial Unicode MS" pitchFamily="34" charset="-128"/>
              </a:rPr>
              <a:t>Т</a:t>
            </a:r>
            <a:r>
              <a:rPr lang="en-US" sz="1600" i="1" kern="0" dirty="0" smtClean="0">
                <a:ea typeface="Arial Unicode MS" pitchFamily="34" charset="-128"/>
                <a:cs typeface="Arial Unicode MS" pitchFamily="34" charset="-128"/>
              </a:rPr>
              <a:t>3</a:t>
            </a:r>
            <a:r>
              <a:rPr lang="en-US" sz="1600" i="1" kern="0" dirty="0">
                <a:ea typeface="Arial Unicode MS" pitchFamily="34" charset="-128"/>
                <a:cs typeface="Arial Unicode MS" pitchFamily="34" charset="-128"/>
              </a:rPr>
              <a:t>. </a:t>
            </a:r>
            <a:r>
              <a:rPr lang="en-US" sz="1600" i="1" kern="0" dirty="0" err="1" smtClean="0">
                <a:ea typeface="Arial Unicode MS" pitchFamily="34" charset="-128"/>
                <a:cs typeface="Arial Unicode MS" pitchFamily="34" charset="-128"/>
              </a:rPr>
              <a:t>Student_has_course</a:t>
            </a:r>
            <a:endParaRPr lang="en-US" sz="1600" i="1" kern="0" dirty="0">
              <a:ea typeface="Arial Unicode MS" pitchFamily="34" charset="-128"/>
              <a:cs typeface="Arial Unicode MS" pitchFamily="34" charset="-128"/>
            </a:endParaRPr>
          </a:p>
        </p:txBody>
      </p:sp>
      <p:grpSp>
        <p:nvGrpSpPr>
          <p:cNvPr id="192" name="Group 191"/>
          <p:cNvGrpSpPr/>
          <p:nvPr/>
        </p:nvGrpSpPr>
        <p:grpSpPr>
          <a:xfrm>
            <a:off x="7981886" y="2978430"/>
            <a:ext cx="1166962" cy="1211193"/>
            <a:chOff x="7981886" y="2978430"/>
            <a:chExt cx="1166962" cy="1211193"/>
          </a:xfrm>
        </p:grpSpPr>
        <p:sp>
          <p:nvSpPr>
            <p:cNvPr id="149" name="TextBox 148"/>
            <p:cNvSpPr txBox="1"/>
            <p:nvPr/>
          </p:nvSpPr>
          <p:spPr>
            <a:xfrm>
              <a:off x="7981886" y="3789509"/>
              <a:ext cx="171522" cy="369332"/>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2400" kern="0" dirty="0" smtClean="0">
                  <a:ea typeface="Arial Unicode MS" pitchFamily="34" charset="-128"/>
                  <a:cs typeface="Arial Unicode MS" pitchFamily="34" charset="-128"/>
                </a:rPr>
                <a:t>1</a:t>
              </a:r>
            </a:p>
          </p:txBody>
        </p:sp>
        <p:grpSp>
          <p:nvGrpSpPr>
            <p:cNvPr id="151" name="Group 150"/>
            <p:cNvGrpSpPr/>
            <p:nvPr/>
          </p:nvGrpSpPr>
          <p:grpSpPr>
            <a:xfrm>
              <a:off x="8145125" y="2978430"/>
              <a:ext cx="314844" cy="234869"/>
              <a:chOff x="1247775" y="3211018"/>
              <a:chExt cx="257609" cy="152340"/>
            </a:xfrm>
          </p:grpSpPr>
          <p:cxnSp>
            <p:nvCxnSpPr>
              <p:cNvPr id="155" name="Straight Connector 154"/>
              <p:cNvCxnSpPr/>
              <p:nvPr/>
            </p:nvCxnSpPr>
            <p:spPr>
              <a:xfrm>
                <a:off x="1247775" y="3215357"/>
                <a:ext cx="117111" cy="138498"/>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156" name="Straight Connector 155"/>
              <p:cNvCxnSpPr/>
              <p:nvPr/>
            </p:nvCxnSpPr>
            <p:spPr>
              <a:xfrm flipH="1">
                <a:off x="1366886" y="3215356"/>
                <a:ext cx="138498" cy="144414"/>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157" name="Straight Connector 156"/>
              <p:cNvCxnSpPr/>
              <p:nvPr/>
            </p:nvCxnSpPr>
            <p:spPr>
              <a:xfrm>
                <a:off x="1371591" y="3211018"/>
                <a:ext cx="0" cy="152340"/>
              </a:xfrm>
              <a:prstGeom prst="line">
                <a:avLst/>
              </a:prstGeom>
              <a:ln w="38100"/>
            </p:spPr>
            <p:style>
              <a:lnRef idx="2">
                <a:schemeClr val="accent1"/>
              </a:lnRef>
              <a:fillRef idx="0">
                <a:schemeClr val="accent1"/>
              </a:fillRef>
              <a:effectRef idx="1">
                <a:schemeClr val="accent1"/>
              </a:effectRef>
              <a:fontRef idx="minor">
                <a:schemeClr val="tx1"/>
              </a:fontRef>
            </p:style>
          </p:cxnSp>
        </p:grpSp>
        <p:cxnSp>
          <p:nvCxnSpPr>
            <p:cNvPr id="154" name="Straight Connector 153"/>
            <p:cNvCxnSpPr/>
            <p:nvPr/>
          </p:nvCxnSpPr>
          <p:spPr>
            <a:xfrm flipH="1" flipV="1">
              <a:off x="8300936" y="3231313"/>
              <a:ext cx="1998" cy="958310"/>
            </a:xfrm>
            <a:prstGeom prst="line">
              <a:avLst/>
            </a:prstGeom>
            <a:ln w="38100"/>
          </p:spPr>
          <p:style>
            <a:lnRef idx="2">
              <a:schemeClr val="accent1"/>
            </a:lnRef>
            <a:fillRef idx="0">
              <a:schemeClr val="accent1"/>
            </a:fillRef>
            <a:effectRef idx="1">
              <a:schemeClr val="accent1"/>
            </a:effectRef>
            <a:fontRef idx="minor">
              <a:schemeClr val="tx1"/>
            </a:fontRef>
          </p:style>
        </p:cxnSp>
        <p:sp>
          <p:nvSpPr>
            <p:cNvPr id="167" name="TextBox 166"/>
            <p:cNvSpPr txBox="1"/>
            <p:nvPr/>
          </p:nvSpPr>
          <p:spPr>
            <a:xfrm>
              <a:off x="8551410" y="2981959"/>
              <a:ext cx="597438" cy="369332"/>
            </a:xfrm>
            <a:prstGeom prst="rect">
              <a:avLst/>
            </a:prstGeom>
            <a:solidFill>
              <a:schemeClr val="bg1"/>
            </a:solidFill>
          </p:spPr>
          <p:txBody>
            <a:bodyPr wrap="square" lIns="0" tIns="0" rIns="0" bIns="0" rtlCol="0">
              <a:spAutoFit/>
            </a:bodyPr>
            <a:lstStyle/>
            <a:p>
              <a:pPr fontAlgn="base">
                <a:spcBef>
                  <a:spcPct val="50000"/>
                </a:spcBef>
                <a:spcAft>
                  <a:spcPct val="0"/>
                </a:spcAft>
                <a:buClr>
                  <a:srgbClr val="F0AB00"/>
                </a:buClr>
                <a:buSzPct val="80000"/>
              </a:pPr>
              <a:r>
                <a:rPr lang="en-US" sz="2400" kern="0" dirty="0" smtClean="0">
                  <a:ea typeface="Arial Unicode MS" pitchFamily="34" charset="-128"/>
                  <a:cs typeface="Arial Unicode MS" pitchFamily="34" charset="-128"/>
                </a:rPr>
                <a:t>M</a:t>
              </a:r>
            </a:p>
          </p:txBody>
        </p:sp>
      </p:grpSp>
      <p:grpSp>
        <p:nvGrpSpPr>
          <p:cNvPr id="184" name="Group 183"/>
          <p:cNvGrpSpPr/>
          <p:nvPr/>
        </p:nvGrpSpPr>
        <p:grpSpPr>
          <a:xfrm>
            <a:off x="4236720" y="3124633"/>
            <a:ext cx="3213235" cy="1062899"/>
            <a:chOff x="4236720" y="3124633"/>
            <a:chExt cx="3213235" cy="1062899"/>
          </a:xfrm>
          <a:solidFill>
            <a:schemeClr val="bg1"/>
          </a:solidFill>
        </p:grpSpPr>
        <p:sp>
          <p:nvSpPr>
            <p:cNvPr id="182" name="Rectangle 181"/>
            <p:cNvSpPr/>
            <p:nvPr/>
          </p:nvSpPr>
          <p:spPr bwMode="gray">
            <a:xfrm>
              <a:off x="4236720" y="3124633"/>
              <a:ext cx="1600202" cy="830738"/>
            </a:xfrm>
            <a:prstGeom prst="rect">
              <a:avLst/>
            </a:prstGeom>
            <a:grp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83" name="Rectangle 182"/>
            <p:cNvSpPr/>
            <p:nvPr/>
          </p:nvSpPr>
          <p:spPr bwMode="gray">
            <a:xfrm>
              <a:off x="5763394" y="3542563"/>
              <a:ext cx="1686561" cy="644969"/>
            </a:xfrm>
            <a:prstGeom prst="rect">
              <a:avLst/>
            </a:prstGeom>
            <a:grp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grpSp>
      <p:grpSp>
        <p:nvGrpSpPr>
          <p:cNvPr id="191" name="Group 190"/>
          <p:cNvGrpSpPr/>
          <p:nvPr/>
        </p:nvGrpSpPr>
        <p:grpSpPr>
          <a:xfrm>
            <a:off x="5564747" y="2083872"/>
            <a:ext cx="2045897" cy="1303855"/>
            <a:chOff x="5564747" y="2083872"/>
            <a:chExt cx="2045897" cy="1303855"/>
          </a:xfrm>
        </p:grpSpPr>
        <p:cxnSp>
          <p:nvCxnSpPr>
            <p:cNvPr id="176" name="Straight Connector 175"/>
            <p:cNvCxnSpPr/>
            <p:nvPr/>
          </p:nvCxnSpPr>
          <p:spPr>
            <a:xfrm flipH="1" flipV="1">
              <a:off x="5564747" y="2453387"/>
              <a:ext cx="397295" cy="6265"/>
            </a:xfrm>
            <a:prstGeom prst="line">
              <a:avLst/>
            </a:prstGeom>
            <a:ln w="38100"/>
          </p:spPr>
          <p:style>
            <a:lnRef idx="2">
              <a:schemeClr val="accent1"/>
            </a:lnRef>
            <a:fillRef idx="0">
              <a:schemeClr val="accent1"/>
            </a:fillRef>
            <a:effectRef idx="1">
              <a:schemeClr val="accent1"/>
            </a:effectRef>
            <a:fontRef idx="minor">
              <a:schemeClr val="tx1"/>
            </a:fontRef>
          </p:style>
        </p:cxnSp>
        <p:grpSp>
          <p:nvGrpSpPr>
            <p:cNvPr id="190" name="Group 189"/>
            <p:cNvGrpSpPr/>
            <p:nvPr/>
          </p:nvGrpSpPr>
          <p:grpSpPr>
            <a:xfrm>
              <a:off x="5677633" y="2083872"/>
              <a:ext cx="1933011" cy="1303855"/>
              <a:chOff x="5677633" y="2083872"/>
              <a:chExt cx="1933011" cy="1303855"/>
            </a:xfrm>
          </p:grpSpPr>
          <p:grpSp>
            <p:nvGrpSpPr>
              <p:cNvPr id="161" name="Group 160"/>
              <p:cNvGrpSpPr/>
              <p:nvPr/>
            </p:nvGrpSpPr>
            <p:grpSpPr>
              <a:xfrm>
                <a:off x="6649854" y="2952643"/>
                <a:ext cx="314844" cy="234869"/>
                <a:chOff x="1247775" y="3211018"/>
                <a:chExt cx="257609" cy="152340"/>
              </a:xfrm>
            </p:grpSpPr>
            <p:cxnSp>
              <p:nvCxnSpPr>
                <p:cNvPr id="162" name="Straight Connector 161"/>
                <p:cNvCxnSpPr/>
                <p:nvPr/>
              </p:nvCxnSpPr>
              <p:spPr>
                <a:xfrm>
                  <a:off x="1247775" y="3215357"/>
                  <a:ext cx="117111" cy="138498"/>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163" name="Straight Connector 162"/>
                <p:cNvCxnSpPr/>
                <p:nvPr/>
              </p:nvCxnSpPr>
              <p:spPr>
                <a:xfrm flipH="1">
                  <a:off x="1366886" y="3215356"/>
                  <a:ext cx="138498" cy="144414"/>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164" name="Straight Connector 163"/>
                <p:cNvCxnSpPr/>
                <p:nvPr/>
              </p:nvCxnSpPr>
              <p:spPr>
                <a:xfrm>
                  <a:off x="1371591" y="3211018"/>
                  <a:ext cx="0" cy="152340"/>
                </a:xfrm>
                <a:prstGeom prst="line">
                  <a:avLst/>
                </a:prstGeom>
                <a:ln w="38100"/>
              </p:spPr>
              <p:style>
                <a:lnRef idx="2">
                  <a:schemeClr val="accent1"/>
                </a:lnRef>
                <a:fillRef idx="0">
                  <a:schemeClr val="accent1"/>
                </a:fillRef>
                <a:effectRef idx="1">
                  <a:schemeClr val="accent1"/>
                </a:effectRef>
                <a:fontRef idx="minor">
                  <a:schemeClr val="tx1"/>
                </a:fontRef>
              </p:style>
            </p:cxnSp>
          </p:grpSp>
          <p:cxnSp>
            <p:nvCxnSpPr>
              <p:cNvPr id="168" name="Straight Connector 167"/>
              <p:cNvCxnSpPr/>
              <p:nvPr/>
            </p:nvCxnSpPr>
            <p:spPr>
              <a:xfrm>
                <a:off x="5958840" y="2459652"/>
                <a:ext cx="0" cy="928075"/>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170" name="Straight Connector 169"/>
              <p:cNvCxnSpPr/>
              <p:nvPr/>
            </p:nvCxnSpPr>
            <p:spPr>
              <a:xfrm>
                <a:off x="6801179" y="3207767"/>
                <a:ext cx="3653" cy="160866"/>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172" name="Straight Connector 171"/>
              <p:cNvCxnSpPr/>
              <p:nvPr/>
            </p:nvCxnSpPr>
            <p:spPr>
              <a:xfrm flipH="1" flipV="1">
                <a:off x="5958840" y="3384164"/>
                <a:ext cx="848436" cy="3563"/>
              </a:xfrm>
              <a:prstGeom prst="line">
                <a:avLst/>
              </a:prstGeom>
              <a:ln w="38100"/>
            </p:spPr>
            <p:style>
              <a:lnRef idx="2">
                <a:schemeClr val="accent1"/>
              </a:lnRef>
              <a:fillRef idx="0">
                <a:schemeClr val="accent1"/>
              </a:fillRef>
              <a:effectRef idx="1">
                <a:schemeClr val="accent1"/>
              </a:effectRef>
              <a:fontRef idx="minor">
                <a:schemeClr val="tx1"/>
              </a:fontRef>
            </p:style>
          </p:cxnSp>
          <p:sp>
            <p:nvSpPr>
              <p:cNvPr id="185" name="TextBox 184"/>
              <p:cNvSpPr txBox="1"/>
              <p:nvPr/>
            </p:nvSpPr>
            <p:spPr>
              <a:xfrm>
                <a:off x="5677633" y="2083872"/>
                <a:ext cx="171522" cy="369332"/>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2400" kern="0" dirty="0" smtClean="0">
                    <a:ea typeface="Arial Unicode MS" pitchFamily="34" charset="-128"/>
                    <a:cs typeface="Arial Unicode MS" pitchFamily="34" charset="-128"/>
                  </a:rPr>
                  <a:t>1</a:t>
                </a:r>
              </a:p>
            </p:txBody>
          </p:sp>
          <p:sp>
            <p:nvSpPr>
              <p:cNvPr id="186" name="TextBox 185"/>
              <p:cNvSpPr txBox="1"/>
              <p:nvPr/>
            </p:nvSpPr>
            <p:spPr>
              <a:xfrm>
                <a:off x="7011367" y="2987473"/>
                <a:ext cx="599277" cy="369332"/>
              </a:xfrm>
              <a:prstGeom prst="rect">
                <a:avLst/>
              </a:prstGeom>
              <a:solidFill>
                <a:schemeClr val="bg1"/>
              </a:solidFill>
            </p:spPr>
            <p:txBody>
              <a:bodyPr wrap="square" lIns="0" tIns="0" rIns="0" bIns="0" rtlCol="0">
                <a:spAutoFit/>
              </a:bodyPr>
              <a:lstStyle/>
              <a:p>
                <a:pPr fontAlgn="base">
                  <a:spcBef>
                    <a:spcPct val="50000"/>
                  </a:spcBef>
                  <a:spcAft>
                    <a:spcPct val="0"/>
                  </a:spcAft>
                  <a:buClr>
                    <a:srgbClr val="F0AB00"/>
                  </a:buClr>
                  <a:buSzPct val="80000"/>
                </a:pPr>
                <a:r>
                  <a:rPr lang="en-US" sz="2400" kern="0" dirty="0">
                    <a:ea typeface="Arial Unicode MS" pitchFamily="34" charset="-128"/>
                    <a:cs typeface="Arial Unicode MS" pitchFamily="34" charset="-128"/>
                  </a:rPr>
                  <a:t>N</a:t>
                </a:r>
                <a:endParaRPr lang="en-US" sz="2400" kern="0" dirty="0" smtClean="0">
                  <a:ea typeface="Arial Unicode MS" pitchFamily="34" charset="-128"/>
                  <a:cs typeface="Arial Unicode MS" pitchFamily="34" charset="-128"/>
                </a:endParaRPr>
              </a:p>
            </p:txBody>
          </p:sp>
        </p:grpSp>
      </p:grpSp>
    </p:spTree>
    <p:extLst>
      <p:ext uri="{BB962C8B-B14F-4D97-AF65-F5344CB8AC3E}">
        <p14:creationId xmlns:p14="http://schemas.microsoft.com/office/powerpoint/2010/main" val="105538224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randombar(horizontal)">
                                      <p:cBhvr>
                                        <p:cTn id="7" dur="500"/>
                                        <p:tgtEl>
                                          <p:spTgt spid="2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97"/>
                                        </p:tgtEl>
                                        <p:attrNameLst>
                                          <p:attrName>style.visibility</p:attrName>
                                        </p:attrNameLst>
                                      </p:cBhvr>
                                      <p:to>
                                        <p:strVal val="visible"/>
                                      </p:to>
                                    </p:set>
                                    <p:animEffect transition="in" filter="barn(inVertical)">
                                      <p:cBhvr>
                                        <p:cTn id="15" dur="500"/>
                                        <p:tgtEl>
                                          <p:spTgt spid="97"/>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8" fill="hold" nodeType="clickEffect">
                                  <p:stCondLst>
                                    <p:cond delay="0"/>
                                  </p:stCondLst>
                                  <p:childTnLst>
                                    <p:set>
                                      <p:cBhvr>
                                        <p:cTn id="19" dur="1" fill="hold">
                                          <p:stCondLst>
                                            <p:cond delay="0"/>
                                          </p:stCondLst>
                                        </p:cTn>
                                        <p:tgtEl>
                                          <p:spTgt spid="80"/>
                                        </p:tgtEl>
                                        <p:attrNameLst>
                                          <p:attrName>style.visibility</p:attrName>
                                        </p:attrNameLst>
                                      </p:cBhvr>
                                      <p:to>
                                        <p:strVal val="visible"/>
                                      </p:to>
                                    </p:set>
                                    <p:anim calcmode="lin" valueType="num">
                                      <p:cBhvr additive="base">
                                        <p:cTn id="20" dur="500" fill="hold"/>
                                        <p:tgtEl>
                                          <p:spTgt spid="80"/>
                                        </p:tgtEl>
                                        <p:attrNameLst>
                                          <p:attrName>ppt_x</p:attrName>
                                        </p:attrNameLst>
                                      </p:cBhvr>
                                      <p:tavLst>
                                        <p:tav tm="0">
                                          <p:val>
                                            <p:strVal val="0-#ppt_w/2"/>
                                          </p:val>
                                        </p:tav>
                                        <p:tav tm="100000">
                                          <p:val>
                                            <p:strVal val="#ppt_x"/>
                                          </p:val>
                                        </p:tav>
                                      </p:tavLst>
                                    </p:anim>
                                    <p:anim calcmode="lin" valueType="num">
                                      <p:cBhvr additive="base">
                                        <p:cTn id="21" dur="500" fill="hold"/>
                                        <p:tgtEl>
                                          <p:spTgt spid="80"/>
                                        </p:tgtEl>
                                        <p:attrNameLst>
                                          <p:attrName>ppt_y</p:attrName>
                                        </p:attrNameLst>
                                      </p:cBhvr>
                                      <p:tavLst>
                                        <p:tav tm="0">
                                          <p:val>
                                            <p:strVal val="#ppt_y"/>
                                          </p:val>
                                        </p:tav>
                                        <p:tav tm="100000">
                                          <p:val>
                                            <p:strVal val="#ppt_y"/>
                                          </p:val>
                                        </p:tav>
                                      </p:tavLst>
                                    </p:anim>
                                  </p:childTnLst>
                                </p:cTn>
                              </p:par>
                            </p:childTnLst>
                          </p:cTn>
                        </p:par>
                        <p:par>
                          <p:cTn id="22" fill="hold">
                            <p:stCondLst>
                              <p:cond delay="500"/>
                            </p:stCondLst>
                            <p:childTnLst>
                              <p:par>
                                <p:cTn id="23" presetID="22" presetClass="entr" presetSubtype="4" fill="hold" nodeType="afterEffect">
                                  <p:stCondLst>
                                    <p:cond delay="0"/>
                                  </p:stCondLst>
                                  <p:childTnLst>
                                    <p:set>
                                      <p:cBhvr>
                                        <p:cTn id="24" dur="1" fill="hold">
                                          <p:stCondLst>
                                            <p:cond delay="0"/>
                                          </p:stCondLst>
                                        </p:cTn>
                                        <p:tgtEl>
                                          <p:spTgt spid="126"/>
                                        </p:tgtEl>
                                        <p:attrNameLst>
                                          <p:attrName>style.visibility</p:attrName>
                                        </p:attrNameLst>
                                      </p:cBhvr>
                                      <p:to>
                                        <p:strVal val="visible"/>
                                      </p:to>
                                    </p:set>
                                    <p:animEffect transition="in" filter="wipe(down)">
                                      <p:cBhvr>
                                        <p:cTn id="25" dur="500"/>
                                        <p:tgtEl>
                                          <p:spTgt spid="126"/>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randombar(horizontal)">
                                      <p:cBhvr>
                                        <p:cTn id="30" dur="500"/>
                                        <p:tgtEl>
                                          <p:spTgt spid="36"/>
                                        </p:tgtEl>
                                      </p:cBhvr>
                                    </p:animEffect>
                                  </p:childTnLst>
                                </p:cTn>
                              </p:par>
                              <p:par>
                                <p:cTn id="31" presetID="14" presetClass="entr" presetSubtype="10" fill="hold" nodeType="with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randombar(horizontal)">
                                      <p:cBhvr>
                                        <p:cTn id="33" dur="500"/>
                                        <p:tgtEl>
                                          <p:spTgt spid="34"/>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nodeType="clickEffect">
                                  <p:stCondLst>
                                    <p:cond delay="0"/>
                                  </p:stCondLst>
                                  <p:childTnLst>
                                    <p:set>
                                      <p:cBhvr>
                                        <p:cTn id="37" dur="1" fill="hold">
                                          <p:stCondLst>
                                            <p:cond delay="0"/>
                                          </p:stCondLst>
                                        </p:cTn>
                                        <p:tgtEl>
                                          <p:spTgt spid="99"/>
                                        </p:tgtEl>
                                        <p:attrNameLst>
                                          <p:attrName>style.visibility</p:attrName>
                                        </p:attrNameLst>
                                      </p:cBhvr>
                                      <p:to>
                                        <p:strVal val="visible"/>
                                      </p:to>
                                    </p:set>
                                    <p:animEffect transition="in" filter="wipe(down)">
                                      <p:cBhvr>
                                        <p:cTn id="38" dur="500"/>
                                        <p:tgtEl>
                                          <p:spTgt spid="99"/>
                                        </p:tgtEl>
                                      </p:cBhvr>
                                    </p:animEffect>
                                  </p:childTnLst>
                                </p:cTn>
                              </p:par>
                            </p:childTnLst>
                          </p:cTn>
                        </p:par>
                      </p:childTnLst>
                    </p:cTn>
                  </p:par>
                  <p:par>
                    <p:cTn id="39" fill="hold">
                      <p:stCondLst>
                        <p:cond delay="indefinite"/>
                      </p:stCondLst>
                      <p:childTnLst>
                        <p:par>
                          <p:cTn id="40" fill="hold">
                            <p:stCondLst>
                              <p:cond delay="0"/>
                            </p:stCondLst>
                            <p:childTnLst>
                              <p:par>
                                <p:cTn id="41" presetID="14" presetClass="entr" presetSubtype="10" fill="hold" nodeType="clickEffect">
                                  <p:stCondLst>
                                    <p:cond delay="0"/>
                                  </p:stCondLst>
                                  <p:childTnLst>
                                    <p:set>
                                      <p:cBhvr>
                                        <p:cTn id="42" dur="1" fill="hold">
                                          <p:stCondLst>
                                            <p:cond delay="0"/>
                                          </p:stCondLst>
                                        </p:cTn>
                                        <p:tgtEl>
                                          <p:spTgt spid="127"/>
                                        </p:tgtEl>
                                        <p:attrNameLst>
                                          <p:attrName>style.visibility</p:attrName>
                                        </p:attrNameLst>
                                      </p:cBhvr>
                                      <p:to>
                                        <p:strVal val="visible"/>
                                      </p:to>
                                    </p:set>
                                    <p:animEffect transition="in" filter="randombar(horizontal)">
                                      <p:cBhvr>
                                        <p:cTn id="43" dur="500"/>
                                        <p:tgtEl>
                                          <p:spTgt spid="127"/>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128"/>
                                        </p:tgtEl>
                                        <p:attrNameLst>
                                          <p:attrName>style.visibility</p:attrName>
                                        </p:attrNameLst>
                                      </p:cBhvr>
                                      <p:to>
                                        <p:strVal val="visible"/>
                                      </p:to>
                                    </p:set>
                                    <p:animEffect transition="in" filter="randombar(horizontal)">
                                      <p:cBhvr>
                                        <p:cTn id="46" dur="500"/>
                                        <p:tgtEl>
                                          <p:spTgt spid="128"/>
                                        </p:tgtEl>
                                      </p:cBhvr>
                                    </p:animEffect>
                                  </p:childTnLst>
                                </p:cTn>
                              </p:par>
                            </p:childTnLst>
                          </p:cTn>
                        </p:par>
                        <p:par>
                          <p:cTn id="47" fill="hold">
                            <p:stCondLst>
                              <p:cond delay="500"/>
                            </p:stCondLst>
                            <p:childTnLst>
                              <p:par>
                                <p:cTn id="48" presetID="16" presetClass="entr" presetSubtype="21" fill="hold" nodeType="afterEffect">
                                  <p:stCondLst>
                                    <p:cond delay="0"/>
                                  </p:stCondLst>
                                  <p:childTnLst>
                                    <p:set>
                                      <p:cBhvr>
                                        <p:cTn id="49" dur="1" fill="hold">
                                          <p:stCondLst>
                                            <p:cond delay="0"/>
                                          </p:stCondLst>
                                        </p:cTn>
                                        <p:tgtEl>
                                          <p:spTgt spid="191"/>
                                        </p:tgtEl>
                                        <p:attrNameLst>
                                          <p:attrName>style.visibility</p:attrName>
                                        </p:attrNameLst>
                                      </p:cBhvr>
                                      <p:to>
                                        <p:strVal val="visible"/>
                                      </p:to>
                                    </p:set>
                                    <p:animEffect transition="in" filter="barn(inVertical)">
                                      <p:cBhvr>
                                        <p:cTn id="50" dur="500"/>
                                        <p:tgtEl>
                                          <p:spTgt spid="191"/>
                                        </p:tgtEl>
                                      </p:cBhvr>
                                    </p:animEffect>
                                  </p:childTnLst>
                                </p:cTn>
                              </p:par>
                              <p:par>
                                <p:cTn id="51" presetID="10" presetClass="entr" presetSubtype="0" fill="hold" nodeType="withEffect">
                                  <p:stCondLst>
                                    <p:cond delay="0"/>
                                  </p:stCondLst>
                                  <p:childTnLst>
                                    <p:set>
                                      <p:cBhvr>
                                        <p:cTn id="52" dur="1" fill="hold">
                                          <p:stCondLst>
                                            <p:cond delay="0"/>
                                          </p:stCondLst>
                                        </p:cTn>
                                        <p:tgtEl>
                                          <p:spTgt spid="184"/>
                                        </p:tgtEl>
                                        <p:attrNameLst>
                                          <p:attrName>style.visibility</p:attrName>
                                        </p:attrNameLst>
                                      </p:cBhvr>
                                      <p:to>
                                        <p:strVal val="visible"/>
                                      </p:to>
                                    </p:set>
                                    <p:animEffect transition="in" filter="fade">
                                      <p:cBhvr>
                                        <p:cTn id="53" dur="500"/>
                                        <p:tgtEl>
                                          <p:spTgt spid="184"/>
                                        </p:tgtEl>
                                      </p:cBhvr>
                                    </p:animEffect>
                                  </p:childTnLst>
                                </p:cTn>
                              </p:par>
                              <p:par>
                                <p:cTn id="54" presetID="16" presetClass="entr" presetSubtype="21" fill="hold" nodeType="withEffect">
                                  <p:stCondLst>
                                    <p:cond delay="0"/>
                                  </p:stCondLst>
                                  <p:childTnLst>
                                    <p:set>
                                      <p:cBhvr>
                                        <p:cTn id="55" dur="1" fill="hold">
                                          <p:stCondLst>
                                            <p:cond delay="0"/>
                                          </p:stCondLst>
                                        </p:cTn>
                                        <p:tgtEl>
                                          <p:spTgt spid="192"/>
                                        </p:tgtEl>
                                        <p:attrNameLst>
                                          <p:attrName>style.visibility</p:attrName>
                                        </p:attrNameLst>
                                      </p:cBhvr>
                                      <p:to>
                                        <p:strVal val="visible"/>
                                      </p:to>
                                    </p:set>
                                    <p:animEffect transition="in" filter="barn(inVertical)">
                                      <p:cBhvr>
                                        <p:cTn id="56" dur="500"/>
                                        <p:tgtEl>
                                          <p:spTgt spid="1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6" grpId="0"/>
      <p:bldP spid="12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Основи на базите от данни</a:t>
            </a:r>
            <a:r>
              <a:rPr lang="en-US" dirty="0"/>
              <a:t/>
            </a:r>
            <a:br>
              <a:rPr lang="en-US" dirty="0"/>
            </a:br>
            <a:r>
              <a:rPr lang="en-US" sz="2000" b="0" dirty="0" smtClean="0"/>
              <a:t>V – </a:t>
            </a:r>
            <a:r>
              <a:rPr lang="en-US" sz="2000" b="0" u="sng" dirty="0" smtClean="0"/>
              <a:t>S</a:t>
            </a:r>
            <a:r>
              <a:rPr lang="en-US" sz="2000" b="0" dirty="0" smtClean="0"/>
              <a:t>tructured </a:t>
            </a:r>
            <a:r>
              <a:rPr lang="en-US" sz="2000" b="0" u="sng" dirty="0" smtClean="0"/>
              <a:t>Q</a:t>
            </a:r>
            <a:r>
              <a:rPr lang="en-US" sz="2000" b="0" dirty="0" smtClean="0"/>
              <a:t>uery </a:t>
            </a:r>
            <a:r>
              <a:rPr lang="en-US" sz="2000" b="0" u="sng" dirty="0" smtClean="0"/>
              <a:t>L</a:t>
            </a:r>
            <a:r>
              <a:rPr lang="en-US" sz="2000" b="0" dirty="0" smtClean="0"/>
              <a:t>anguage (SQL)</a:t>
            </a:r>
            <a:endParaRPr lang="en-US" dirty="0"/>
          </a:p>
        </p:txBody>
      </p:sp>
      <p:sp>
        <p:nvSpPr>
          <p:cNvPr id="5" name="TextBox 4"/>
          <p:cNvSpPr txBox="1"/>
          <p:nvPr/>
        </p:nvSpPr>
        <p:spPr>
          <a:xfrm>
            <a:off x="8893546" y="6549102"/>
            <a:ext cx="38868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lumMod val="85000"/>
                  </a:schemeClr>
                </a:solidFill>
                <a:ea typeface="Arial Unicode MS" pitchFamily="34" charset="-128"/>
                <a:cs typeface="Arial Unicode MS" pitchFamily="34" charset="-128"/>
              </a:rPr>
              <a:t>1</a:t>
            </a:r>
            <a:endParaRPr lang="en-US" sz="1800" kern="0" dirty="0" err="1" smtClean="0">
              <a:solidFill>
                <a:schemeClr val="bg1">
                  <a:lumMod val="85000"/>
                </a:schemeClr>
              </a:solidFill>
              <a:ea typeface="Arial Unicode MS" pitchFamily="34" charset="-128"/>
              <a:cs typeface="Arial Unicode MS" pitchFamily="34" charset="-128"/>
            </a:endParaRPr>
          </a:p>
        </p:txBody>
      </p:sp>
      <p:sp>
        <p:nvSpPr>
          <p:cNvPr id="3" name="TextBox 2"/>
          <p:cNvSpPr txBox="1"/>
          <p:nvPr/>
        </p:nvSpPr>
        <p:spPr>
          <a:xfrm>
            <a:off x="553156" y="1896533"/>
            <a:ext cx="5147733" cy="1107996"/>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sz="1800" kern="0" dirty="0" smtClean="0">
                <a:ea typeface="Arial Unicode MS" pitchFamily="34" charset="-128"/>
                <a:cs typeface="Arial Unicode MS" pitchFamily="34" charset="-128"/>
              </a:rPr>
              <a:t>Що е то </a:t>
            </a:r>
            <a:r>
              <a:rPr lang="en-US" sz="1800" kern="0" dirty="0" smtClean="0">
                <a:ea typeface="Arial Unicode MS" pitchFamily="34" charset="-128"/>
                <a:cs typeface="Arial Unicode MS" pitchFamily="34" charset="-128"/>
              </a:rPr>
              <a:t>SQL ?</a:t>
            </a:r>
          </a:p>
          <a:p>
            <a:pPr fontAlgn="base">
              <a:spcBef>
                <a:spcPct val="50000"/>
              </a:spcBef>
              <a:spcAft>
                <a:spcPct val="0"/>
              </a:spcAft>
              <a:buClr>
                <a:srgbClr val="F0AB00"/>
              </a:buClr>
              <a:buSzPct val="80000"/>
            </a:pPr>
            <a:r>
              <a:rPr lang="bg-BG" kern="0" dirty="0" smtClean="0">
                <a:ea typeface="Arial Unicode MS" pitchFamily="34" charset="-128"/>
                <a:cs typeface="Arial Unicode MS" pitchFamily="34" charset="-128"/>
              </a:rPr>
              <a:t>История и версии </a:t>
            </a:r>
          </a:p>
          <a:p>
            <a:pPr fontAlgn="base">
              <a:spcBef>
                <a:spcPct val="50000"/>
              </a:spcBef>
              <a:spcAft>
                <a:spcPct val="0"/>
              </a:spcAft>
              <a:buClr>
                <a:srgbClr val="F0AB00"/>
              </a:buClr>
              <a:buSzPct val="80000"/>
            </a:pPr>
            <a:endParaRPr lang="bg-BG" kern="0" dirty="0">
              <a:ea typeface="Arial Unicode MS" pitchFamily="34" charset="-128"/>
              <a:cs typeface="Arial Unicode MS" pitchFamily="34" charset="-128"/>
            </a:endParaRPr>
          </a:p>
        </p:txBody>
      </p:sp>
      <p:grpSp>
        <p:nvGrpSpPr>
          <p:cNvPr id="41" name="Group 40"/>
          <p:cNvGrpSpPr/>
          <p:nvPr/>
        </p:nvGrpSpPr>
        <p:grpSpPr>
          <a:xfrm>
            <a:off x="0" y="3386631"/>
            <a:ext cx="9144000" cy="1751233"/>
            <a:chOff x="0" y="3386631"/>
            <a:chExt cx="9144000" cy="1751233"/>
          </a:xfrm>
        </p:grpSpPr>
        <p:grpSp>
          <p:nvGrpSpPr>
            <p:cNvPr id="36" name="Group 35"/>
            <p:cNvGrpSpPr/>
            <p:nvPr/>
          </p:nvGrpSpPr>
          <p:grpSpPr>
            <a:xfrm>
              <a:off x="0" y="4293299"/>
              <a:ext cx="9144000" cy="844565"/>
              <a:chOff x="0" y="3505899"/>
              <a:chExt cx="9144000" cy="844565"/>
            </a:xfrm>
          </p:grpSpPr>
          <p:cxnSp>
            <p:nvCxnSpPr>
              <p:cNvPr id="10" name="Straight Connector 9"/>
              <p:cNvCxnSpPr/>
              <p:nvPr/>
            </p:nvCxnSpPr>
            <p:spPr>
              <a:xfrm flipV="1">
                <a:off x="789164" y="3707137"/>
                <a:ext cx="7846836" cy="1"/>
              </a:xfrm>
              <a:prstGeom prst="line">
                <a:avLst/>
              </a:prstGeom>
              <a:ln/>
            </p:spPr>
            <p:style>
              <a:lnRef idx="2">
                <a:schemeClr val="accent1"/>
              </a:lnRef>
              <a:fillRef idx="0">
                <a:schemeClr val="accent1"/>
              </a:fillRef>
              <a:effectRef idx="1">
                <a:schemeClr val="accent1"/>
              </a:effectRef>
              <a:fontRef idx="minor">
                <a:schemeClr val="tx1"/>
              </a:fontRef>
            </p:style>
          </p:cxnSp>
          <p:sp>
            <p:nvSpPr>
              <p:cNvPr id="11" name="Rectangle 10"/>
              <p:cNvSpPr/>
              <p:nvPr/>
            </p:nvSpPr>
            <p:spPr>
              <a:xfrm>
                <a:off x="0" y="3981132"/>
                <a:ext cx="9144000" cy="369332"/>
              </a:xfrm>
              <a:prstGeom prst="rect">
                <a:avLst/>
              </a:prstGeom>
            </p:spPr>
            <p:txBody>
              <a:bodyPr wrap="square">
                <a:spAutoFit/>
              </a:bodyPr>
              <a:lstStyle/>
              <a:p>
                <a:pPr fontAlgn="base">
                  <a:spcBef>
                    <a:spcPct val="50000"/>
                  </a:spcBef>
                  <a:spcAft>
                    <a:spcPct val="0"/>
                  </a:spcAft>
                  <a:buClr>
                    <a:srgbClr val="F0AB00"/>
                  </a:buClr>
                  <a:buSzPct val="80000"/>
                </a:pPr>
                <a:r>
                  <a:rPr lang="bg-BG" kern="0" dirty="0">
                    <a:ea typeface="Arial Unicode MS" pitchFamily="34" charset="-128"/>
                    <a:cs typeface="Arial Unicode MS" pitchFamily="34" charset="-128"/>
                  </a:rPr>
                  <a:t>	1970	 </a:t>
                </a:r>
                <a:r>
                  <a:rPr lang="bg-BG" kern="0" dirty="0" smtClean="0">
                    <a:ea typeface="Arial Unicode MS" pitchFamily="34" charset="-128"/>
                    <a:cs typeface="Arial Unicode MS" pitchFamily="34" charset="-128"/>
                  </a:rPr>
                  <a:t>      1986</a:t>
                </a:r>
                <a:r>
                  <a:rPr lang="en-US" kern="0" dirty="0" smtClean="0">
                    <a:ea typeface="Arial Unicode MS" pitchFamily="34" charset="-128"/>
                    <a:cs typeface="Arial Unicode MS" pitchFamily="34" charset="-128"/>
                  </a:rPr>
                  <a:t>(1987)</a:t>
                </a:r>
                <a:r>
                  <a:rPr lang="bg-BG" kern="0" dirty="0" smtClean="0">
                    <a:ea typeface="Arial Unicode MS" pitchFamily="34" charset="-128"/>
                    <a:cs typeface="Arial Unicode MS" pitchFamily="34" charset="-128"/>
                  </a:rPr>
                  <a:t>	</a:t>
                </a:r>
                <a:r>
                  <a:rPr lang="en-US" kern="0" dirty="0">
                    <a:ea typeface="Arial Unicode MS" pitchFamily="34" charset="-128"/>
                    <a:cs typeface="Arial Unicode MS" pitchFamily="34" charset="-128"/>
                  </a:rPr>
                  <a:t> </a:t>
                </a:r>
                <a:r>
                  <a:rPr lang="en-US" kern="0" dirty="0" smtClean="0">
                    <a:ea typeface="Arial Unicode MS" pitchFamily="34" charset="-128"/>
                    <a:cs typeface="Arial Unicode MS" pitchFamily="34" charset="-128"/>
                  </a:rPr>
                  <a:t>       </a:t>
                </a:r>
                <a:r>
                  <a:rPr lang="bg-BG" kern="0" dirty="0" smtClean="0">
                    <a:ea typeface="Arial Unicode MS" pitchFamily="34" charset="-128"/>
                    <a:cs typeface="Arial Unicode MS" pitchFamily="34" charset="-128"/>
                  </a:rPr>
                  <a:t>	        1992</a:t>
                </a:r>
                <a:r>
                  <a:rPr lang="en-US" kern="0" dirty="0" smtClean="0">
                    <a:ea typeface="Arial Unicode MS" pitchFamily="34" charset="-128"/>
                    <a:cs typeface="Arial Unicode MS" pitchFamily="34" charset="-128"/>
                  </a:rPr>
                  <a:t>                 	  2011</a:t>
                </a:r>
                <a:endParaRPr lang="bg-BG" kern="0" dirty="0">
                  <a:ea typeface="Arial Unicode MS" pitchFamily="34" charset="-128"/>
                  <a:cs typeface="Arial Unicode MS" pitchFamily="34" charset="-128"/>
                </a:endParaRPr>
              </a:p>
            </p:txBody>
          </p:sp>
          <p:cxnSp>
            <p:nvCxnSpPr>
              <p:cNvPr id="15" name="Straight Connector 14"/>
              <p:cNvCxnSpPr/>
              <p:nvPr/>
            </p:nvCxnSpPr>
            <p:spPr>
              <a:xfrm>
                <a:off x="1251284" y="3540626"/>
                <a:ext cx="0" cy="275406"/>
              </a:xfrm>
              <a:prstGeom prst="line">
                <a:avLst/>
              </a:prstGeom>
              <a:ln w="25400">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2908634" y="3505899"/>
                <a:ext cx="0" cy="301752"/>
              </a:xfrm>
              <a:prstGeom prst="line">
                <a:avLst/>
              </a:prstGeom>
              <a:ln w="25400">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5410534" y="3533331"/>
                <a:ext cx="0" cy="274320"/>
              </a:xfrm>
              <a:prstGeom prst="line">
                <a:avLst/>
              </a:prstGeom>
              <a:ln w="25400">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7775909" y="3533331"/>
                <a:ext cx="0" cy="274320"/>
              </a:xfrm>
              <a:prstGeom prst="line">
                <a:avLst/>
              </a:prstGeom>
              <a:ln w="25400">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grpSp>
        <p:grpSp>
          <p:nvGrpSpPr>
            <p:cNvPr id="40" name="Group 39"/>
            <p:cNvGrpSpPr/>
            <p:nvPr/>
          </p:nvGrpSpPr>
          <p:grpSpPr>
            <a:xfrm>
              <a:off x="1884696" y="3386631"/>
              <a:ext cx="7203191" cy="934100"/>
              <a:chOff x="1884696" y="3386631"/>
              <a:chExt cx="7203191" cy="934100"/>
            </a:xfrm>
          </p:grpSpPr>
          <p:sp>
            <p:nvSpPr>
              <p:cNvPr id="37" name="TextBox 36"/>
              <p:cNvSpPr txBox="1"/>
              <p:nvPr/>
            </p:nvSpPr>
            <p:spPr>
              <a:xfrm>
                <a:off x="1884696" y="3386631"/>
                <a:ext cx="2047875" cy="600164"/>
              </a:xfrm>
              <a:prstGeom prst="rect">
                <a:avLst/>
              </a:prstGeom>
            </p:spPr>
            <p:style>
              <a:lnRef idx="2">
                <a:schemeClr val="accent1"/>
              </a:lnRef>
              <a:fillRef idx="1">
                <a:schemeClr val="lt1"/>
              </a:fillRef>
              <a:effectRef idx="0">
                <a:schemeClr val="accent1"/>
              </a:effectRef>
              <a:fontRef idx="minor">
                <a:schemeClr val="dk1"/>
              </a:fontRef>
            </p:style>
            <p:txBody>
              <a:bodyPr wrap="square" lIns="0" tIns="0" rIns="0" bIns="0" rtlCol="0">
                <a:spAutoFit/>
              </a:bodyPr>
              <a:lstStyle/>
              <a:p>
                <a:pPr algn="ctr" fontAlgn="base">
                  <a:spcAft>
                    <a:spcPct val="0"/>
                  </a:spcAft>
                  <a:buClr>
                    <a:srgbClr val="F0AB00"/>
                  </a:buClr>
                  <a:buSzPct val="80000"/>
                </a:pPr>
                <a:r>
                  <a:rPr lang="bg-BG" kern="0" dirty="0" smtClean="0">
                    <a:ea typeface="Arial Unicode MS" pitchFamily="34" charset="-128"/>
                    <a:cs typeface="Arial Unicode MS" pitchFamily="34" charset="-128"/>
                  </a:rPr>
                  <a:t>1-во публикуване</a:t>
                </a:r>
              </a:p>
              <a:p>
                <a:pPr algn="ctr" fontAlgn="base">
                  <a:spcBef>
                    <a:spcPct val="50000"/>
                  </a:spcBef>
                  <a:spcAft>
                    <a:spcPct val="0"/>
                  </a:spcAft>
                  <a:buClr>
                    <a:srgbClr val="F0AB00"/>
                  </a:buClr>
                  <a:buSzPct val="80000"/>
                </a:pPr>
                <a:r>
                  <a:rPr lang="en-US" sz="1400" kern="0" dirty="0" smtClean="0">
                    <a:ea typeface="Arial Unicode MS" pitchFamily="34" charset="-128"/>
                    <a:cs typeface="Arial Unicode MS" pitchFamily="34" charset="-128"/>
                  </a:rPr>
                  <a:t>ANSI (ISO)</a:t>
                </a:r>
              </a:p>
            </p:txBody>
          </p:sp>
          <p:sp>
            <p:nvSpPr>
              <p:cNvPr id="38" name="TextBox 37"/>
              <p:cNvSpPr txBox="1"/>
              <p:nvPr/>
            </p:nvSpPr>
            <p:spPr>
              <a:xfrm>
                <a:off x="4323096" y="3389707"/>
                <a:ext cx="2174875" cy="931024"/>
              </a:xfrm>
              <a:prstGeom prst="rect">
                <a:avLst/>
              </a:prstGeom>
            </p:spPr>
            <p:style>
              <a:lnRef idx="2">
                <a:schemeClr val="accent1"/>
              </a:lnRef>
              <a:fillRef idx="1">
                <a:schemeClr val="lt1"/>
              </a:fillRef>
              <a:effectRef idx="0">
                <a:schemeClr val="accent1"/>
              </a:effectRef>
              <a:fontRef idx="minor">
                <a:schemeClr val="dk1"/>
              </a:fontRef>
            </p:style>
            <p:txBody>
              <a:bodyPr wrap="square" lIns="0" tIns="0" rIns="0" bIns="0" rtlCol="0">
                <a:spAutoFit/>
              </a:bodyPr>
              <a:lstStyle/>
              <a:p>
                <a:pPr algn="ctr" fontAlgn="base">
                  <a:spcBef>
                    <a:spcPct val="50000"/>
                  </a:spcBef>
                  <a:spcAft>
                    <a:spcPct val="0"/>
                  </a:spcAft>
                  <a:buClr>
                    <a:srgbClr val="F0AB00"/>
                  </a:buClr>
                  <a:buSzPct val="80000"/>
                </a:pPr>
                <a:r>
                  <a:rPr lang="bg-BG" kern="0" dirty="0" smtClean="0">
                    <a:ea typeface="Arial Unicode MS" pitchFamily="34" charset="-128"/>
                    <a:cs typeface="Arial Unicode MS" pitchFamily="34" charset="-128"/>
                  </a:rPr>
                  <a:t>Основни промени</a:t>
                </a:r>
              </a:p>
              <a:p>
                <a:pPr algn="ctr" fontAlgn="base">
                  <a:spcBef>
                    <a:spcPct val="50000"/>
                  </a:spcBef>
                  <a:spcAft>
                    <a:spcPct val="0"/>
                  </a:spcAft>
                  <a:buClr>
                    <a:srgbClr val="F0AB00"/>
                  </a:buClr>
                  <a:buSzPct val="80000"/>
                </a:pPr>
                <a:r>
                  <a:rPr lang="en-US" sz="1400" dirty="0"/>
                  <a:t> DATE, TIME, TIMESTAMP, INTERVAL, BIT </a:t>
                </a:r>
                <a:endParaRPr lang="en-US" sz="1400" kern="0" dirty="0" smtClean="0">
                  <a:ea typeface="Arial Unicode MS" pitchFamily="34" charset="-128"/>
                  <a:cs typeface="Arial Unicode MS" pitchFamily="34" charset="-128"/>
                </a:endParaRPr>
              </a:p>
              <a:p>
                <a:pPr algn="ctr" fontAlgn="base">
                  <a:spcBef>
                    <a:spcPct val="50000"/>
                  </a:spcBef>
                  <a:spcAft>
                    <a:spcPct val="0"/>
                  </a:spcAft>
                  <a:buClr>
                    <a:srgbClr val="F0AB00"/>
                  </a:buClr>
                  <a:buSzPct val="80000"/>
                </a:pPr>
                <a:endParaRPr lang="en-US" sz="500" kern="0" dirty="0" smtClean="0">
                  <a:ea typeface="Arial Unicode MS" pitchFamily="34" charset="-128"/>
                  <a:cs typeface="Arial Unicode MS" pitchFamily="34" charset="-128"/>
                </a:endParaRPr>
              </a:p>
            </p:txBody>
          </p:sp>
          <p:sp>
            <p:nvSpPr>
              <p:cNvPr id="39" name="TextBox 38"/>
              <p:cNvSpPr txBox="1"/>
              <p:nvPr/>
            </p:nvSpPr>
            <p:spPr>
              <a:xfrm>
                <a:off x="6828171" y="3424198"/>
                <a:ext cx="2259716" cy="738664"/>
              </a:xfrm>
              <a:prstGeom prst="rect">
                <a:avLst/>
              </a:prstGeom>
            </p:spPr>
            <p:style>
              <a:lnRef idx="2">
                <a:schemeClr val="accent1"/>
              </a:lnRef>
              <a:fillRef idx="1">
                <a:schemeClr val="lt1"/>
              </a:fillRef>
              <a:effectRef idx="0">
                <a:schemeClr val="accent1"/>
              </a:effectRef>
              <a:fontRef idx="minor">
                <a:schemeClr val="dk1"/>
              </a:fontRef>
            </p:style>
            <p:txBody>
              <a:bodyPr wrap="square" lIns="0" tIns="0" rIns="0" bIns="0" rtlCol="0">
                <a:spAutoFit/>
              </a:bodyPr>
              <a:lstStyle/>
              <a:p>
                <a:pPr algn="ctr" fontAlgn="base">
                  <a:spcBef>
                    <a:spcPct val="50000"/>
                  </a:spcBef>
                  <a:spcAft>
                    <a:spcPct val="0"/>
                  </a:spcAft>
                  <a:buClr>
                    <a:srgbClr val="F0AB00"/>
                  </a:buClr>
                  <a:buSzPct val="80000"/>
                </a:pPr>
                <a:r>
                  <a:rPr lang="bg-BG" kern="0" dirty="0" smtClean="0">
                    <a:ea typeface="Arial Unicode MS" pitchFamily="34" charset="-128"/>
                    <a:cs typeface="Arial Unicode MS" pitchFamily="34" charset="-128"/>
                  </a:rPr>
                  <a:t>Последни промени</a:t>
                </a:r>
                <a:endParaRPr lang="en-US" kern="0" dirty="0" smtClean="0">
                  <a:ea typeface="Arial Unicode MS" pitchFamily="34" charset="-128"/>
                  <a:cs typeface="Arial Unicode MS" pitchFamily="34" charset="-128"/>
                </a:endParaRPr>
              </a:p>
              <a:p>
                <a:pPr algn="ctr" fontAlgn="base">
                  <a:spcBef>
                    <a:spcPct val="50000"/>
                  </a:spcBef>
                  <a:spcAft>
                    <a:spcPct val="0"/>
                  </a:spcAft>
                  <a:buClr>
                    <a:srgbClr val="F0AB00"/>
                  </a:buClr>
                  <a:buSzPct val="80000"/>
                </a:pPr>
                <a:r>
                  <a:rPr lang="en-US" sz="1400" dirty="0" smtClean="0"/>
                  <a:t>TEMPORAL DATABASE</a:t>
                </a:r>
                <a:endParaRPr lang="en-US" sz="1400" dirty="0"/>
              </a:p>
              <a:p>
                <a:pPr algn="ctr" fontAlgn="base">
                  <a:spcBef>
                    <a:spcPct val="50000"/>
                  </a:spcBef>
                  <a:spcAft>
                    <a:spcPct val="0"/>
                  </a:spcAft>
                  <a:buClr>
                    <a:srgbClr val="F0AB00"/>
                  </a:buClr>
                  <a:buSzPct val="80000"/>
                </a:pPr>
                <a:endParaRPr lang="en-US" sz="600" kern="0" dirty="0" smtClean="0">
                  <a:ea typeface="Arial Unicode MS" pitchFamily="34" charset="-128"/>
                  <a:cs typeface="Arial Unicode MS" pitchFamily="34" charset="-128"/>
                </a:endParaRPr>
              </a:p>
            </p:txBody>
          </p:sp>
        </p:grpSp>
      </p:grpSp>
    </p:spTree>
    <p:extLst>
      <p:ext uri="{BB962C8B-B14F-4D97-AF65-F5344CB8AC3E}">
        <p14:creationId xmlns:p14="http://schemas.microsoft.com/office/powerpoint/2010/main" val="392709798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22" presetClass="entr" presetSubtype="8" fill="hold" nodeType="with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left)">
                                      <p:cBhvr>
                                        <p:cTn id="17" dur="50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Основи на базите от данни</a:t>
            </a:r>
            <a:r>
              <a:rPr lang="en-US" dirty="0"/>
              <a:t/>
            </a:r>
            <a:br>
              <a:rPr lang="en-US" dirty="0"/>
            </a:br>
            <a:r>
              <a:rPr lang="en-US" sz="2000" b="0" dirty="0" smtClean="0"/>
              <a:t>VI – </a:t>
            </a:r>
            <a:r>
              <a:rPr lang="bg-BG" sz="2000" b="0" dirty="0" smtClean="0"/>
              <a:t>Видове </a:t>
            </a:r>
            <a:r>
              <a:rPr lang="en-US" sz="2000" b="0" dirty="0" smtClean="0"/>
              <a:t>SQL</a:t>
            </a:r>
            <a:endParaRPr lang="en-US" dirty="0"/>
          </a:p>
        </p:txBody>
      </p:sp>
      <p:sp>
        <p:nvSpPr>
          <p:cNvPr id="5" name="TextBox 4"/>
          <p:cNvSpPr txBox="1"/>
          <p:nvPr/>
        </p:nvSpPr>
        <p:spPr>
          <a:xfrm>
            <a:off x="8893546" y="6549102"/>
            <a:ext cx="38868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lumMod val="85000"/>
                  </a:schemeClr>
                </a:solidFill>
                <a:ea typeface="Arial Unicode MS" pitchFamily="34" charset="-128"/>
                <a:cs typeface="Arial Unicode MS" pitchFamily="34" charset="-128"/>
              </a:rPr>
              <a:t>1</a:t>
            </a:r>
            <a:endParaRPr lang="en-US" sz="1800" kern="0" dirty="0" err="1" smtClean="0">
              <a:solidFill>
                <a:schemeClr val="bg1">
                  <a:lumMod val="85000"/>
                </a:schemeClr>
              </a:solidFill>
              <a:ea typeface="Arial Unicode MS" pitchFamily="34" charset="-128"/>
              <a:cs typeface="Arial Unicode MS" pitchFamily="34" charset="-128"/>
            </a:endParaRPr>
          </a:p>
        </p:txBody>
      </p:sp>
      <p:graphicFrame>
        <p:nvGraphicFramePr>
          <p:cNvPr id="20" name="Диаграма 5"/>
          <p:cNvGraphicFramePr/>
          <p:nvPr>
            <p:extLst>
              <p:ext uri="{D42A27DB-BD31-4B8C-83A1-F6EECF244321}">
                <p14:modId xmlns:p14="http://schemas.microsoft.com/office/powerpoint/2010/main" val="155657222"/>
              </p:ext>
            </p:extLst>
          </p:nvPr>
        </p:nvGraphicFramePr>
        <p:xfrm>
          <a:off x="1524000" y="1669256"/>
          <a:ext cx="65151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35660797"/>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SAP_2012_v1.1">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1755</TotalTime>
  <Words>5307</Words>
  <Application>Microsoft Office PowerPoint</Application>
  <PresentationFormat>On-screen Show (4:3)</PresentationFormat>
  <Paragraphs>974</Paragraphs>
  <Slides>45</Slides>
  <Notes>34</Notes>
  <HiddenSlides>1</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SAP_2012_v1.1</vt:lpstr>
      <vt:lpstr>Свързаност със система за управление на бази данни чрез JDBC и JPA</vt:lpstr>
      <vt:lpstr>Съдържание</vt:lpstr>
      <vt:lpstr>PowerPoint Presentation</vt:lpstr>
      <vt:lpstr>Основи на базите от данни I - Въведение</vt:lpstr>
      <vt:lpstr>Основи на базите от данни II - Таблици</vt:lpstr>
      <vt:lpstr>Основи на базите от данни III – Ключове, индекси и ограничения</vt:lpstr>
      <vt:lpstr>Основи на базите от данни IV - Релации</vt:lpstr>
      <vt:lpstr>Основи на базите от данни V – Structured Query Language (SQL)</vt:lpstr>
      <vt:lpstr>Основи на базите от данни VI – Видове SQL</vt:lpstr>
      <vt:lpstr>Основи на базите от данни VII – DDL и DML(SQL) примери</vt:lpstr>
      <vt:lpstr>Основи на базите от данни VIII – INNER JOIN</vt:lpstr>
      <vt:lpstr>Основи на базите от данни IX – LEFT JOIN</vt:lpstr>
      <vt:lpstr>Основи на базите от данни X – RIGHT JOIN</vt:lpstr>
      <vt:lpstr>Основи на базите от данни </vt:lpstr>
      <vt:lpstr>PowerPoint Presentation</vt:lpstr>
      <vt:lpstr>JDBC</vt:lpstr>
      <vt:lpstr>JDBC API – java.sql.Connection</vt:lpstr>
      <vt:lpstr>JDBC API – java.sql.Statement, java.sql.ResultSet</vt:lpstr>
      <vt:lpstr>JDBC API – java.sql.Statement, java.sql.ResultSet – недостатъци</vt:lpstr>
      <vt:lpstr>JDBC API – java.sql.PreparedStatement</vt:lpstr>
      <vt:lpstr>JDBC API – Транзакции</vt:lpstr>
      <vt:lpstr>JDBC API – Транзакции. Проблемът.</vt:lpstr>
      <vt:lpstr>JDBC Решението.</vt:lpstr>
      <vt:lpstr>JDBC Решението.</vt:lpstr>
      <vt:lpstr>PowerPoint Presentation</vt:lpstr>
      <vt:lpstr>JPA Недостатъци на JDBC?</vt:lpstr>
      <vt:lpstr>JPA Недостатъци на JDBC? Решението</vt:lpstr>
      <vt:lpstr>JPA Основно понятие – Entity (обект, същност)</vt:lpstr>
      <vt:lpstr>JPA Entity (обект) - пример</vt:lpstr>
      <vt:lpstr>JPA Релации</vt:lpstr>
      <vt:lpstr>JPA Релации: One-To-Many</vt:lpstr>
      <vt:lpstr>JPA Релации: Many-To-Many</vt:lpstr>
      <vt:lpstr>JPA Индекси и ограничения</vt:lpstr>
      <vt:lpstr>JPA EntityManager</vt:lpstr>
      <vt:lpstr>JPA Как се инициализира EntityManager?</vt:lpstr>
      <vt:lpstr>JPA Четене от базата с EntityManager</vt:lpstr>
      <vt:lpstr>JPA Писане в базата с EntityManager</vt:lpstr>
      <vt:lpstr>JPA Жизнен цикъл на Entity</vt:lpstr>
      <vt:lpstr>JPA Жизнен цикъл на Entity - примери</vt:lpstr>
      <vt:lpstr>JPA Транзакционност </vt:lpstr>
      <vt:lpstr>PowerPoint Presentation</vt:lpstr>
      <vt:lpstr>Задачка - закачка</vt:lpstr>
      <vt:lpstr>Благодарим Ви за  вниманието!</vt:lpstr>
      <vt:lpstr>ИЗПОЛЗВАНА ЛИТЕРАТУРА</vt:lpstr>
      <vt:lpstr>PowerPoint Presentation</vt:lpstr>
    </vt:vector>
  </TitlesOfParts>
  <Company>SAP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Short Presentation Title</dc:title>
  <dc:creator>vladislav.iliev@sap.com;k.gavrailov@sap.com</dc:creator>
  <cp:lastModifiedBy>Iliev, Vladislav</cp:lastModifiedBy>
  <cp:revision>176</cp:revision>
  <dcterms:created xsi:type="dcterms:W3CDTF">2012-01-25T11:08:33Z</dcterms:created>
  <dcterms:modified xsi:type="dcterms:W3CDTF">2012-12-06T09:07:57Z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1357826825</vt:i4>
  </property>
  <property fmtid="{D5CDD505-2E9C-101B-9397-08002B2CF9AE}" pid="3" name="_NewReviewCycle">
    <vt:lpwstr/>
  </property>
  <property fmtid="{D5CDD505-2E9C-101B-9397-08002B2CF9AE}" pid="4" name="_EmailSubject">
    <vt:lpwstr>Color Palette/Stationery Next Steps </vt:lpwstr>
  </property>
  <property fmtid="{D5CDD505-2E9C-101B-9397-08002B2CF9AE}" pid="5" name="_AuthorEmail">
    <vt:lpwstr>heidi.bitz@sap.com</vt:lpwstr>
  </property>
  <property fmtid="{D5CDD505-2E9C-101B-9397-08002B2CF9AE}" pid="6" name="_AuthorEmailDisplayName">
    <vt:lpwstr>Bitz, Heidi</vt:lpwstr>
  </property>
</Properties>
</file>