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handoutMasterIdLst>
    <p:handoutMasterId r:id="rId58"/>
  </p:handoutMasterIdLst>
  <p:sldIdLst>
    <p:sldId id="340" r:id="rId2"/>
    <p:sldId id="344" r:id="rId3"/>
    <p:sldId id="397" r:id="rId4"/>
    <p:sldId id="370" r:id="rId5"/>
    <p:sldId id="371" r:id="rId6"/>
    <p:sldId id="372" r:id="rId7"/>
    <p:sldId id="373" r:id="rId8"/>
    <p:sldId id="379" r:id="rId9"/>
    <p:sldId id="380" r:id="rId10"/>
    <p:sldId id="376" r:id="rId11"/>
    <p:sldId id="377" r:id="rId12"/>
    <p:sldId id="375" r:id="rId13"/>
    <p:sldId id="381" r:id="rId14"/>
    <p:sldId id="374" r:id="rId15"/>
    <p:sldId id="382" r:id="rId16"/>
    <p:sldId id="378" r:id="rId17"/>
    <p:sldId id="383" r:id="rId18"/>
    <p:sldId id="384" r:id="rId19"/>
    <p:sldId id="385" r:id="rId20"/>
    <p:sldId id="386" r:id="rId21"/>
    <p:sldId id="387" r:id="rId22"/>
    <p:sldId id="388" r:id="rId23"/>
    <p:sldId id="389" r:id="rId24"/>
    <p:sldId id="390" r:id="rId25"/>
    <p:sldId id="391" r:id="rId26"/>
    <p:sldId id="392" r:id="rId27"/>
    <p:sldId id="393" r:id="rId28"/>
    <p:sldId id="394" r:id="rId29"/>
    <p:sldId id="396" r:id="rId30"/>
    <p:sldId id="417" r:id="rId31"/>
    <p:sldId id="398" r:id="rId32"/>
    <p:sldId id="418" r:id="rId33"/>
    <p:sldId id="399" r:id="rId34"/>
    <p:sldId id="400" r:id="rId35"/>
    <p:sldId id="401" r:id="rId36"/>
    <p:sldId id="402" r:id="rId37"/>
    <p:sldId id="403" r:id="rId38"/>
    <p:sldId id="404" r:id="rId39"/>
    <p:sldId id="405" r:id="rId40"/>
    <p:sldId id="406" r:id="rId41"/>
    <p:sldId id="407" r:id="rId42"/>
    <p:sldId id="408" r:id="rId43"/>
    <p:sldId id="409" r:id="rId44"/>
    <p:sldId id="410" r:id="rId45"/>
    <p:sldId id="411" r:id="rId46"/>
    <p:sldId id="412" r:id="rId47"/>
    <p:sldId id="413" r:id="rId48"/>
    <p:sldId id="414" r:id="rId49"/>
    <p:sldId id="415" r:id="rId50"/>
    <p:sldId id="419" r:id="rId51"/>
    <p:sldId id="420" r:id="rId52"/>
    <p:sldId id="421" r:id="rId53"/>
    <p:sldId id="416" r:id="rId54"/>
    <p:sldId id="422" r:id="rId55"/>
    <p:sldId id="265" r:id="rId56"/>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0000"/>
    <a:srgbClr val="003283"/>
    <a:srgbClr val="666666"/>
    <a:srgbClr val="2B3F7B"/>
    <a:srgbClr val="9C277B"/>
    <a:srgbClr val="D4652D"/>
    <a:srgbClr val="9E3039"/>
    <a:srgbClr val="9999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56" autoAdjust="0"/>
    <p:restoredTop sz="94991" autoAdjust="0"/>
  </p:normalViewPr>
  <p:slideViewPr>
    <p:cSldViewPr snapToGrid="0" showGuides="1">
      <p:cViewPr>
        <p:scale>
          <a:sx n="80" d="100"/>
          <a:sy n="80" d="100"/>
        </p:scale>
        <p:origin x="-2742" y="-684"/>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38</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39</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40</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41</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42</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43</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44</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45</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46</a:t>
            </a:fld>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47</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30</a:t>
            </a:fld>
            <a:endParaRPr lang="de-D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48</a:t>
            </a:fld>
            <a:endParaRPr lang="de-DE"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49</a:t>
            </a:fld>
            <a:endParaRPr lang="de-DE"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50</a:t>
            </a:fld>
            <a:endParaRPr lang="de-D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51</a:t>
            </a:fld>
            <a:endParaRPr lang="de-DE"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52</a:t>
            </a:fld>
            <a:endParaRPr lang="de-DE"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53</a:t>
            </a:fld>
            <a:endParaRPr lang="de-DE"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54</a:t>
            </a:fld>
            <a:endParaRPr lang="de-DE"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55</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31</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32</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33</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34</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35</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36</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37</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slow" p14:dur="2000"/>
    </mc:Choice>
    <mc:Fallback>
      <p:transition spd="slow"/>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slow" p14:dur="2000"/>
    </mc:Choice>
    <mc:Fallback>
      <p:transition spd="slow"/>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slow" p14:dur="2000"/>
    </mc:Choice>
    <mc:Fallback>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mc:AlternateContent xmlns:mc="http://schemas.openxmlformats.org/markup-compatibility/2006">
    <mc:Choice xmlns="" xmlns:p14="http://schemas.microsoft.com/office/powerpoint/2010/main" Requires="p14">
      <p:transition spd="slow" p14:dur="2000"/>
    </mc:Choice>
    <mc:Fallback>
      <p:transition spd="slow"/>
    </mc:Fallback>
  </mc:AlternateConten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0.xml"/><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hyperlink" Target="http://www.tutorialspoint.com/jsp/index.htm" TargetMode="External"/><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hyperlink" Target="http://www.tutorialspoint.com/jsp/jsp_directives.htm"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tomcat.apache.org/" TargetMode="Externa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r="11128"/>
          <a:stretch/>
        </p:blipFill>
        <p:spPr bwMode="auto">
          <a:xfrm>
            <a:off x="-1" y="-1"/>
            <a:ext cx="9144001"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4"/>
          <p:cNvSpPr/>
          <p:nvPr/>
        </p:nvSpPr>
        <p:spPr bwMode="gray">
          <a:xfrm>
            <a:off x="324000" y="-2"/>
            <a:ext cx="8496000" cy="2374711"/>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bg-BG" sz="2400" dirty="0" smtClean="0"/>
              <a:t>Уеб технологии в </a:t>
            </a:r>
            <a:r>
              <a:rPr lang="en-US" sz="2400" dirty="0" smtClean="0"/>
              <a:t>Java EE. </a:t>
            </a:r>
            <a:r>
              <a:rPr lang="bg-BG" sz="2400" dirty="0" smtClean="0"/>
              <a:t/>
            </a:r>
            <a:br>
              <a:rPr lang="bg-BG" sz="2400" dirty="0" smtClean="0"/>
            </a:br>
            <a:r>
              <a:rPr lang="en-US" sz="2400" dirty="0" smtClean="0"/>
              <a:t>Java </a:t>
            </a:r>
            <a:r>
              <a:rPr lang="bg-BG" sz="2400" dirty="0" smtClean="0"/>
              <a:t>Сървлети и </a:t>
            </a:r>
            <a:r>
              <a:rPr lang="en-US" sz="2400" dirty="0" smtClean="0"/>
              <a:t>Java Server Pages</a:t>
            </a:r>
            <a:endParaRPr lang="en-US" sz="2400" dirty="0"/>
          </a:p>
        </p:txBody>
      </p:sp>
      <p:sp>
        <p:nvSpPr>
          <p:cNvPr id="3" name="Subtitle 2"/>
          <p:cNvSpPr>
            <a:spLocks noGrp="1"/>
          </p:cNvSpPr>
          <p:nvPr>
            <p:ph type="subTitle" idx="1"/>
          </p:nvPr>
        </p:nvSpPr>
        <p:spPr>
          <a:xfrm>
            <a:off x="354623" y="1262363"/>
            <a:ext cx="6840000" cy="874839"/>
          </a:xfrm>
        </p:spPr>
        <p:txBody>
          <a:bodyPr/>
          <a:lstStyle/>
          <a:p>
            <a:r>
              <a:rPr lang="bg-BG" dirty="0" smtClean="0"/>
              <a:t>Николай Самарджиев</a:t>
            </a:r>
            <a:r>
              <a:rPr lang="en-US" dirty="0" smtClean="0"/>
              <a:t>/</a:t>
            </a:r>
            <a:r>
              <a:rPr lang="bg-BG" dirty="0" smtClean="0"/>
              <a:t>Радослав Смилянов </a:t>
            </a:r>
          </a:p>
          <a:p>
            <a:r>
              <a:rPr lang="en-US" dirty="0" smtClean="0"/>
              <a:t>SAP Labs Bulgaria</a:t>
            </a:r>
            <a:br>
              <a:rPr lang="en-US" dirty="0" smtClean="0"/>
            </a:br>
            <a:endParaRPr lang="bg-BG" dirty="0" smtClean="0"/>
          </a:p>
          <a:p>
            <a:r>
              <a:rPr lang="bg-BG" dirty="0" smtClean="0"/>
              <a:t>София, ноември</a:t>
            </a:r>
            <a:r>
              <a:rPr lang="en-US" dirty="0" smtClean="0"/>
              <a:t>, 2012</a:t>
            </a:r>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Структура на Уеб приложение</a:t>
            </a:r>
            <a:endParaRPr lang="ru-RU" dirty="0"/>
          </a:p>
        </p:txBody>
      </p:sp>
      <p:sp>
        <p:nvSpPr>
          <p:cNvPr id="3" name="Text Placeholder 2"/>
          <p:cNvSpPr>
            <a:spLocks noGrp="1"/>
          </p:cNvSpPr>
          <p:nvPr>
            <p:ph type="body" sz="quarter" idx="10"/>
          </p:nvPr>
        </p:nvSpPr>
        <p:spPr/>
        <p:txBody>
          <a:bodyPr/>
          <a:lstStyle/>
          <a:p>
            <a:pPr marL="285750" indent="-285750">
              <a:buFont typeface="Arial" pitchFamily="34" charset="0"/>
              <a:buChar char="•"/>
            </a:pPr>
            <a:r>
              <a:rPr lang="bg-BG" sz="1600" dirty="0" smtClean="0"/>
              <a:t>В </a:t>
            </a:r>
            <a:r>
              <a:rPr lang="en-US" sz="1600" dirty="0" smtClean="0"/>
              <a:t>Java EE</a:t>
            </a:r>
            <a:r>
              <a:rPr lang="bg-BG" sz="1600" dirty="0" smtClean="0"/>
              <a:t> уеб</a:t>
            </a:r>
            <a:r>
              <a:rPr lang="en-US" sz="1600" dirty="0" smtClean="0"/>
              <a:t> </a:t>
            </a:r>
            <a:r>
              <a:rPr lang="bg-BG" sz="1600" dirty="0" smtClean="0"/>
              <a:t>приложенията се „пакетират“  като </a:t>
            </a:r>
            <a:r>
              <a:rPr lang="en-US" sz="1600" dirty="0" smtClean="0"/>
              <a:t>.war </a:t>
            </a:r>
            <a:r>
              <a:rPr lang="bg-BG" sz="1600" dirty="0" smtClean="0"/>
              <a:t>файлове. Наричат се още „уеб модули“. Едно уеб приложение може да съдържа повече от един сървлет.</a:t>
            </a:r>
            <a:endParaRPr lang="en-US" sz="1600" dirty="0" smtClean="0"/>
          </a:p>
          <a:p>
            <a:pPr marL="285750" indent="-285750">
              <a:buFont typeface="Arial" pitchFamily="34" charset="0"/>
              <a:buChar char="•"/>
            </a:pPr>
            <a:endParaRPr lang="bg-BG" sz="1600" dirty="0" smtClean="0"/>
          </a:p>
        </p:txBody>
      </p:sp>
      <p:pic>
        <p:nvPicPr>
          <p:cNvPr id="3074" name="Picture 2" descr="C:\Users\nikolaygs\Desktop\Servlet Lecture\web-module.gif"/>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199797" y="2907941"/>
            <a:ext cx="3347078" cy="2886075"/>
          </a:xfrm>
          <a:prstGeom prst="rect">
            <a:avLst/>
          </a:prstGeom>
          <a:noFill/>
          <a:extLst>
            <a:ext uri="{909E8E84-426E-40DD-AFC4-6F175D3DCCD1}">
              <a14:hiddenFill xmlns="" xmlns:a14="http://schemas.microsoft.com/office/drawing/2010/main">
                <a:solidFill>
                  <a:srgbClr val="FFFFFF"/>
                </a:solidFill>
              </a14:hiddenFill>
            </a:ext>
          </a:extLst>
        </p:spPr>
      </p:pic>
      <p:sp>
        <p:nvSpPr>
          <p:cNvPr id="4" name="Rectangle 3"/>
          <p:cNvSpPr/>
          <p:nvPr/>
        </p:nvSpPr>
        <p:spPr bwMode="gray">
          <a:xfrm>
            <a:off x="600501" y="2265528"/>
            <a:ext cx="4503762" cy="3889612"/>
          </a:xfrm>
          <a:prstGeom prst="rect">
            <a:avLst/>
          </a:prstGeom>
          <a:noFill/>
          <a:ln w="6350" algn="ctr">
            <a:solidFill>
              <a:schemeClr val="accent1"/>
            </a:solidFill>
            <a:miter lim="800000"/>
            <a:headEnd/>
            <a:tailEnd/>
          </a:ln>
        </p:spPr>
        <p:txBody>
          <a:bodyPr lIns="90000" tIns="72000" rIns="90000" bIns="72000" rtlCol="0" anchor="t"/>
          <a:lstStyle/>
          <a:p>
            <a:pPr marR="0" defTabSz="914400" eaLnBrk="1" fontAlgn="base" latinLnBrk="0" hangingPunct="1">
              <a:lnSpc>
                <a:spcPct val="100000"/>
              </a:lnSpc>
              <a:spcBef>
                <a:spcPct val="50000"/>
              </a:spcBef>
              <a:spcAft>
                <a:spcPct val="0"/>
              </a:spcAft>
              <a:buClr>
                <a:srgbClr val="F0AB00"/>
              </a:buClr>
              <a:buSzPct val="80000"/>
              <a:tabLst/>
            </a:pPr>
            <a:r>
              <a:rPr lang="en-US" sz="1600" b="1" kern="0" dirty="0" smtClean="0">
                <a:ea typeface="Arial Unicode MS" pitchFamily="34" charset="-128"/>
                <a:cs typeface="Arial Unicode MS" pitchFamily="34" charset="-128"/>
              </a:rPr>
              <a:t>Root</a:t>
            </a:r>
            <a:r>
              <a:rPr lang="en-US" sz="1600" kern="0" dirty="0" smtClean="0">
                <a:ea typeface="Arial Unicode MS" pitchFamily="34" charset="-128"/>
                <a:cs typeface="Arial Unicode MS" pitchFamily="34" charset="-128"/>
              </a:rPr>
              <a:t> – </a:t>
            </a:r>
            <a:r>
              <a:rPr lang="bg-BG" sz="1600" kern="0" dirty="0" smtClean="0">
                <a:ea typeface="Arial Unicode MS" pitchFamily="34" charset="-128"/>
                <a:cs typeface="Arial Unicode MS" pitchFamily="34" charset="-128"/>
              </a:rPr>
              <a:t>базовата директория, в която се съхранява съдържанието. Обикновено носи името на приложението и задава началния отстъп в </a:t>
            </a:r>
            <a:r>
              <a:rPr lang="en-US" sz="1600" kern="0" dirty="0" smtClean="0">
                <a:ea typeface="Arial Unicode MS" pitchFamily="34" charset="-128"/>
                <a:cs typeface="Arial Unicode MS" pitchFamily="34" charset="-128"/>
              </a:rPr>
              <a:t>URL-a </a:t>
            </a:r>
            <a:r>
              <a:rPr lang="bg-BG" sz="1600" kern="0" dirty="0" smtClean="0">
                <a:ea typeface="Arial Unicode MS" pitchFamily="34" charset="-128"/>
                <a:cs typeface="Arial Unicode MS" pitchFamily="34" charset="-128"/>
              </a:rPr>
              <a:t>на ресурса;</a:t>
            </a:r>
          </a:p>
          <a:p>
            <a:pPr marR="0" defTabSz="914400" eaLnBrk="1" fontAlgn="base" latinLnBrk="0" hangingPunct="1">
              <a:lnSpc>
                <a:spcPct val="100000"/>
              </a:lnSpc>
              <a:spcBef>
                <a:spcPct val="50000"/>
              </a:spcBef>
              <a:spcAft>
                <a:spcPct val="0"/>
              </a:spcAft>
              <a:buClr>
                <a:srgbClr val="F0AB00"/>
              </a:buClr>
              <a:buSzPct val="80000"/>
              <a:tabLst/>
            </a:pPr>
            <a:r>
              <a:rPr lang="en-US" sz="1600" b="1" kern="0" dirty="0" smtClean="0">
                <a:ea typeface="Arial Unicode MS" pitchFamily="34" charset="-128"/>
                <a:cs typeface="Arial Unicode MS" pitchFamily="34" charset="-128"/>
              </a:rPr>
              <a:t>WEB-INF</a:t>
            </a:r>
            <a:r>
              <a:rPr lang="en-US" sz="1600" kern="0" dirty="0" smtClean="0">
                <a:ea typeface="Arial Unicode MS" pitchFamily="34" charset="-128"/>
                <a:cs typeface="Arial Unicode MS" pitchFamily="34" charset="-128"/>
              </a:rPr>
              <a:t> – </a:t>
            </a:r>
            <a:r>
              <a:rPr lang="bg-BG" sz="1600" kern="0" dirty="0" smtClean="0">
                <a:ea typeface="Arial Unicode MS" pitchFamily="34" charset="-128"/>
                <a:cs typeface="Arial Unicode MS" pitchFamily="34" charset="-128"/>
              </a:rPr>
              <a:t>съдържа мета данни, ресурсите тук не са мрежово достъпни;</a:t>
            </a:r>
          </a:p>
          <a:p>
            <a:pPr marR="0" defTabSz="914400" eaLnBrk="1" fontAlgn="base" latinLnBrk="0" hangingPunct="1">
              <a:lnSpc>
                <a:spcPct val="100000"/>
              </a:lnSpc>
              <a:spcBef>
                <a:spcPct val="50000"/>
              </a:spcBef>
              <a:spcAft>
                <a:spcPct val="0"/>
              </a:spcAft>
              <a:buClr>
                <a:srgbClr val="F0AB00"/>
              </a:buClr>
              <a:buSzPct val="80000"/>
              <a:tabLst/>
            </a:pPr>
            <a:r>
              <a:rPr lang="bg-BG" sz="1600" kern="0" dirty="0" smtClean="0">
                <a:ea typeface="Arial Unicode MS" pitchFamily="34" charset="-128"/>
                <a:cs typeface="Arial Unicode MS" pitchFamily="34" charset="-128"/>
              </a:rPr>
              <a:t> </a:t>
            </a:r>
            <a:r>
              <a:rPr lang="en-US" sz="1600" b="1" kern="0" dirty="0" smtClean="0">
                <a:ea typeface="Arial Unicode MS" pitchFamily="34" charset="-128"/>
                <a:cs typeface="Arial Unicode MS" pitchFamily="34" charset="-128"/>
              </a:rPr>
              <a:t>web.xm</a:t>
            </a:r>
            <a:r>
              <a:rPr lang="en-US" sz="1600" kern="0" dirty="0" smtClean="0">
                <a:ea typeface="Arial Unicode MS" pitchFamily="34" charset="-128"/>
                <a:cs typeface="Arial Unicode MS" pitchFamily="34" charset="-128"/>
              </a:rPr>
              <a:t>l – </a:t>
            </a:r>
            <a:r>
              <a:rPr lang="bg-BG" sz="1600" kern="0" dirty="0" smtClean="0">
                <a:ea typeface="Arial Unicode MS" pitchFamily="34" charset="-128"/>
                <a:cs typeface="Arial Unicode MS" pitchFamily="34" charset="-128"/>
              </a:rPr>
              <a:t>деплоймент дескриптор на приложението;</a:t>
            </a:r>
          </a:p>
          <a:p>
            <a:pPr marR="0" defTabSz="914400" eaLnBrk="1" fontAlgn="base" latinLnBrk="0" hangingPunct="1">
              <a:lnSpc>
                <a:spcPct val="100000"/>
              </a:lnSpc>
              <a:spcBef>
                <a:spcPct val="50000"/>
              </a:spcBef>
              <a:spcAft>
                <a:spcPct val="0"/>
              </a:spcAft>
              <a:buClr>
                <a:srgbClr val="F0AB00"/>
              </a:buClr>
              <a:buSzPct val="80000"/>
              <a:tabLst/>
            </a:pPr>
            <a:r>
              <a:rPr lang="en-US" sz="1600" b="1" kern="0" dirty="0" smtClean="0">
                <a:ea typeface="Arial Unicode MS" pitchFamily="34" charset="-128"/>
                <a:cs typeface="Arial Unicode MS" pitchFamily="34" charset="-128"/>
              </a:rPr>
              <a:t>classes</a:t>
            </a:r>
            <a:r>
              <a:rPr lang="en-US" sz="1600" kern="0" dirty="0" smtClean="0">
                <a:ea typeface="Arial Unicode MS" pitchFamily="34" charset="-128"/>
                <a:cs typeface="Arial Unicode MS" pitchFamily="34" charset="-128"/>
              </a:rPr>
              <a:t> – </a:t>
            </a:r>
            <a:r>
              <a:rPr lang="bg-BG" sz="1600" kern="0" dirty="0" smtClean="0">
                <a:ea typeface="Arial Unicode MS" pitchFamily="34" charset="-128"/>
                <a:cs typeface="Arial Unicode MS" pitchFamily="34" charset="-128"/>
              </a:rPr>
              <a:t>всички компилирани (байткод) класове, част от уеб приложението;</a:t>
            </a:r>
            <a:endParaRPr lang="en-US" sz="1600" kern="0" dirty="0" smtClean="0">
              <a:ea typeface="Arial Unicode MS" pitchFamily="34" charset="-128"/>
              <a:cs typeface="Arial Unicode MS" pitchFamily="34" charset="-128"/>
            </a:endParaRPr>
          </a:p>
          <a:p>
            <a:pPr marR="0" defTabSz="914400" eaLnBrk="1" fontAlgn="base" latinLnBrk="0" hangingPunct="1">
              <a:lnSpc>
                <a:spcPct val="100000"/>
              </a:lnSpc>
              <a:spcBef>
                <a:spcPct val="50000"/>
              </a:spcBef>
              <a:spcAft>
                <a:spcPct val="0"/>
              </a:spcAft>
              <a:buClr>
                <a:srgbClr val="F0AB00"/>
              </a:buClr>
              <a:buSzPct val="80000"/>
              <a:tabLst/>
            </a:pPr>
            <a:r>
              <a:rPr lang="en-US" sz="1600" b="1" kern="0" dirty="0" smtClean="0">
                <a:ea typeface="Arial Unicode MS" pitchFamily="34" charset="-128"/>
                <a:cs typeface="Arial Unicode MS" pitchFamily="34" charset="-128"/>
              </a:rPr>
              <a:t>lib</a:t>
            </a:r>
            <a:r>
              <a:rPr lang="en-US" sz="1600" kern="0" dirty="0" smtClean="0">
                <a:ea typeface="Arial Unicode MS" pitchFamily="34" charset="-128"/>
                <a:cs typeface="Arial Unicode MS" pitchFamily="34" charset="-128"/>
              </a:rPr>
              <a:t> -  </a:t>
            </a:r>
            <a:r>
              <a:rPr lang="bg-BG" sz="1600" kern="0" dirty="0" smtClean="0">
                <a:ea typeface="Arial Unicode MS" pitchFamily="34" charset="-128"/>
                <a:cs typeface="Arial Unicode MS" pitchFamily="34" charset="-128"/>
              </a:rPr>
              <a:t>всички допълнителни </a:t>
            </a:r>
            <a:r>
              <a:rPr lang="en-US" sz="1600" kern="0" dirty="0" smtClean="0">
                <a:ea typeface="Arial Unicode MS" pitchFamily="34" charset="-128"/>
                <a:cs typeface="Arial Unicode MS" pitchFamily="34" charset="-128"/>
              </a:rPr>
              <a:t>jar</a:t>
            </a:r>
            <a:r>
              <a:rPr lang="bg-BG" sz="1600" kern="0" dirty="0" smtClean="0">
                <a:ea typeface="Arial Unicode MS" pitchFamily="34" charset="-128"/>
                <a:cs typeface="Arial Unicode MS" pitchFamily="34" charset="-128"/>
              </a:rPr>
              <a:t>-ове, които нашето приложение ползва.</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 xmlns:p14="http://schemas.microsoft.com/office/powerpoint/2010/main" val="353341078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Жизнен цикъл на сървлета – </a:t>
            </a:r>
            <a:r>
              <a:rPr lang="en-US" dirty="0" err="1" smtClean="0"/>
              <a:t>javax.servlet.Servlet</a:t>
            </a:r>
            <a:endParaRPr lang="ru-RU" dirty="0"/>
          </a:p>
        </p:txBody>
      </p:sp>
      <p:sp>
        <p:nvSpPr>
          <p:cNvPr id="3" name="Text Placeholder 2"/>
          <p:cNvSpPr>
            <a:spLocks noGrp="1"/>
          </p:cNvSpPr>
          <p:nvPr>
            <p:ph type="body" sz="quarter" idx="10"/>
          </p:nvPr>
        </p:nvSpPr>
        <p:spPr>
          <a:xfrm>
            <a:off x="324001" y="1323834"/>
            <a:ext cx="8287736" cy="4612942"/>
          </a:xfrm>
        </p:spPr>
        <p:txBody>
          <a:bodyPr/>
          <a:lstStyle/>
          <a:p>
            <a:pPr marL="285750" indent="-285750">
              <a:buFont typeface="Arial" pitchFamily="34" charset="0"/>
              <a:buChar char="•"/>
            </a:pPr>
            <a:r>
              <a:rPr lang="bg-BG" sz="1600" dirty="0" smtClean="0"/>
              <a:t>Предоставя интерфейс, описващ поведението на всеки клас, който може да бъде „третиран“ като </a:t>
            </a:r>
            <a:r>
              <a:rPr lang="bg-BG" sz="1600" dirty="0"/>
              <a:t>с</a:t>
            </a:r>
            <a:r>
              <a:rPr lang="bg-BG" sz="1600" dirty="0" smtClean="0"/>
              <a:t>ървлет от уеб контейнера.</a:t>
            </a:r>
          </a:p>
          <a:p>
            <a:pPr marL="285750" indent="-285750">
              <a:buFont typeface="Arial" pitchFamily="34" charset="0"/>
              <a:buChar char="•"/>
            </a:pPr>
            <a:r>
              <a:rPr lang="bg-BG" sz="1600" dirty="0" smtClean="0"/>
              <a:t>Дефинира методи, които описват жизнения цикъл на сървлета:</a:t>
            </a:r>
          </a:p>
          <a:p>
            <a:r>
              <a:rPr lang="en-US" sz="1600" b="0" dirty="0" smtClean="0">
                <a:latin typeface="Courier New" pitchFamily="49" charset="0"/>
                <a:cs typeface="Courier New" pitchFamily="49" charset="0"/>
              </a:rPr>
              <a:t>void </a:t>
            </a:r>
            <a:r>
              <a:rPr lang="en-US" sz="1600" b="0" dirty="0" err="1" smtClean="0">
                <a:latin typeface="Courier New" pitchFamily="49" charset="0"/>
                <a:cs typeface="Courier New" pitchFamily="49" charset="0"/>
              </a:rPr>
              <a:t>init</a:t>
            </a:r>
            <a:r>
              <a:rPr lang="bg-BG" sz="1600" b="0" dirty="0" smtClean="0">
                <a:latin typeface="Courier New" pitchFamily="49" charset="0"/>
                <a:cs typeface="Courier New" pitchFamily="49" charset="0"/>
              </a:rPr>
              <a:t>(</a:t>
            </a:r>
            <a:r>
              <a:rPr lang="en-US" sz="1600" b="0" dirty="0" err="1" smtClean="0">
                <a:latin typeface="Courier New" pitchFamily="49" charset="0"/>
                <a:cs typeface="Courier New" pitchFamily="49" charset="0"/>
              </a:rPr>
              <a:t>ServletConfig</a:t>
            </a:r>
            <a:r>
              <a:rPr lang="en-US" sz="1600" b="0" dirty="0">
                <a:latin typeface="Courier New" pitchFamily="49" charset="0"/>
                <a:cs typeface="Courier New" pitchFamily="49" charset="0"/>
              </a:rPr>
              <a:t> </a:t>
            </a:r>
            <a:r>
              <a:rPr lang="en-US" sz="1600" b="0" dirty="0" err="1">
                <a:latin typeface="Courier New" pitchFamily="49" charset="0"/>
                <a:cs typeface="Courier New" pitchFamily="49" charset="0"/>
              </a:rPr>
              <a:t>config</a:t>
            </a:r>
            <a:r>
              <a:rPr lang="en-US" sz="1600" b="0" dirty="0" smtClean="0">
                <a:latin typeface="Courier New" pitchFamily="49" charset="0"/>
                <a:cs typeface="Courier New" pitchFamily="49" charset="0"/>
              </a:rPr>
              <a:t>)</a:t>
            </a:r>
            <a:r>
              <a:rPr lang="bg-BG" sz="1600" b="0" dirty="0" smtClean="0"/>
              <a:t>– извиква се</a:t>
            </a:r>
            <a:r>
              <a:rPr lang="en-US" sz="1600" b="0" dirty="0" smtClean="0"/>
              <a:t> </a:t>
            </a:r>
            <a:r>
              <a:rPr lang="bg-BG" sz="1600" b="0" dirty="0" smtClean="0"/>
              <a:t>еднократно при инициализацията на сървлета (при първи достъп до приложението или при старт на уеб контейнера)</a:t>
            </a:r>
          </a:p>
          <a:p>
            <a:r>
              <a:rPr lang="en-US" sz="1600" b="0" dirty="0">
                <a:latin typeface="Courier New" pitchFamily="49" charset="0"/>
                <a:cs typeface="Courier New" pitchFamily="49" charset="0"/>
              </a:rPr>
              <a:t>void </a:t>
            </a:r>
            <a:r>
              <a:rPr lang="en-US" sz="1600" b="0" dirty="0" smtClean="0">
                <a:latin typeface="Courier New" pitchFamily="49" charset="0"/>
                <a:cs typeface="Courier New" pitchFamily="49" charset="0"/>
              </a:rPr>
              <a:t>service(</a:t>
            </a:r>
            <a:r>
              <a:rPr lang="en-US" sz="1600" b="0" dirty="0" err="1" smtClean="0">
                <a:latin typeface="Courier New" pitchFamily="49" charset="0"/>
                <a:cs typeface="Courier New" pitchFamily="49" charset="0"/>
              </a:rPr>
              <a:t>ServletRequest</a:t>
            </a:r>
            <a:r>
              <a:rPr lang="en-US" sz="1600" b="0" dirty="0">
                <a:latin typeface="Courier New" pitchFamily="49" charset="0"/>
                <a:cs typeface="Courier New" pitchFamily="49" charset="0"/>
              </a:rPr>
              <a:t> </a:t>
            </a:r>
            <a:r>
              <a:rPr lang="en-US" sz="1600" b="0" dirty="0" err="1">
                <a:latin typeface="Courier New" pitchFamily="49" charset="0"/>
                <a:cs typeface="Courier New" pitchFamily="49" charset="0"/>
              </a:rPr>
              <a:t>req</a:t>
            </a:r>
            <a:r>
              <a:rPr lang="en-US" sz="1600" b="0" dirty="0">
                <a:latin typeface="Courier New" pitchFamily="49" charset="0"/>
                <a:cs typeface="Courier New" pitchFamily="49" charset="0"/>
              </a:rPr>
              <a:t>, </a:t>
            </a:r>
            <a:r>
              <a:rPr lang="en-US" sz="1600" b="0" dirty="0" err="1" smtClean="0">
                <a:latin typeface="Courier New" pitchFamily="49" charset="0"/>
                <a:cs typeface="Courier New" pitchFamily="49" charset="0"/>
              </a:rPr>
              <a:t>ServletResponse</a:t>
            </a:r>
            <a:r>
              <a:rPr lang="en-US" sz="1600" b="0" dirty="0">
                <a:latin typeface="Courier New" pitchFamily="49" charset="0"/>
                <a:cs typeface="Courier New" pitchFamily="49" charset="0"/>
              </a:rPr>
              <a:t> res</a:t>
            </a:r>
            <a:r>
              <a:rPr lang="en-US" sz="1600" b="0" dirty="0" smtClean="0">
                <a:latin typeface="Courier New" pitchFamily="49" charset="0"/>
                <a:cs typeface="Courier New" pitchFamily="49" charset="0"/>
              </a:rPr>
              <a:t>)</a:t>
            </a:r>
            <a:r>
              <a:rPr lang="bg-BG" sz="1600" b="0" dirty="0" smtClean="0"/>
              <a:t>– </a:t>
            </a:r>
            <a:r>
              <a:rPr lang="bg-BG" sz="1600" b="0" dirty="0"/>
              <a:t>извиква се при всяка нова заявка</a:t>
            </a:r>
          </a:p>
          <a:p>
            <a:r>
              <a:rPr lang="en-US" sz="1600" b="0" dirty="0">
                <a:latin typeface="Courier New" pitchFamily="49" charset="0"/>
                <a:cs typeface="Courier New" pitchFamily="49" charset="0"/>
              </a:rPr>
              <a:t>void destroy</a:t>
            </a:r>
            <a:r>
              <a:rPr lang="en-US" sz="1600" b="0" dirty="0" smtClean="0">
                <a:latin typeface="Courier New" pitchFamily="49" charset="0"/>
                <a:cs typeface="Courier New" pitchFamily="49" charset="0"/>
              </a:rPr>
              <a:t>()</a:t>
            </a:r>
            <a:r>
              <a:rPr lang="bg-BG" sz="1600" b="0" dirty="0" smtClean="0"/>
              <a:t>– </a:t>
            </a:r>
            <a:r>
              <a:rPr lang="bg-BG" sz="1600" b="0" dirty="0"/>
              <a:t>извиква се </a:t>
            </a:r>
            <a:r>
              <a:rPr lang="bg-BG" sz="1600" b="0" dirty="0" smtClean="0"/>
              <a:t>еднократно при унищожение </a:t>
            </a:r>
            <a:r>
              <a:rPr lang="bg-BG" sz="1600" b="0" dirty="0"/>
              <a:t>на сървлета</a:t>
            </a:r>
            <a:endParaRPr lang="ru-RU" sz="1600" b="0" dirty="0"/>
          </a:p>
        </p:txBody>
      </p:sp>
      <p:pic>
        <p:nvPicPr>
          <p:cNvPr id="1027" name="Picture 3" descr="C:\Users\nikolaygs\Desktop\Servlet Lecture\Servlet_LifeCycle.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617835" y="4258101"/>
            <a:ext cx="3719512" cy="217603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0757106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Жизнен цикъл на Сървлет  – Пример</a:t>
            </a:r>
            <a:endParaRPr lang="ru-RU" dirty="0"/>
          </a:p>
        </p:txBody>
      </p:sp>
      <p:sp>
        <p:nvSpPr>
          <p:cNvPr id="3" name="Text Placeholder 2"/>
          <p:cNvSpPr>
            <a:spLocks noGrp="1"/>
          </p:cNvSpPr>
          <p:nvPr>
            <p:ph type="body" sz="quarter" idx="10"/>
          </p:nvPr>
        </p:nvSpPr>
        <p:spPr>
          <a:xfrm>
            <a:off x="324000" y="1296537"/>
            <a:ext cx="8494713" cy="4785176"/>
          </a:xfrm>
        </p:spPr>
        <p:txBody>
          <a:bodyPr/>
          <a:lstStyle/>
          <a:p>
            <a:r>
              <a:rPr lang="en-US" sz="1600" b="0" dirty="0">
                <a:solidFill>
                  <a:srgbClr val="646464"/>
                </a:solidFill>
                <a:latin typeface="Consolas"/>
              </a:rPr>
              <a:t>@</a:t>
            </a:r>
            <a:r>
              <a:rPr lang="en-US" sz="1600" b="0" dirty="0" err="1">
                <a:solidFill>
                  <a:srgbClr val="646464"/>
                </a:solidFill>
                <a:latin typeface="Consolas"/>
              </a:rPr>
              <a:t>WebServlet</a:t>
            </a:r>
            <a:r>
              <a:rPr lang="en-US" sz="1600" b="0" dirty="0">
                <a:solidFill>
                  <a:srgbClr val="000000"/>
                </a:solidFill>
                <a:latin typeface="Consolas"/>
              </a:rPr>
              <a:t>(</a:t>
            </a:r>
            <a:r>
              <a:rPr lang="en-US" sz="1600" b="0" dirty="0">
                <a:solidFill>
                  <a:srgbClr val="2A00FF"/>
                </a:solidFill>
                <a:latin typeface="Consolas"/>
              </a:rPr>
              <a:t>"/</a:t>
            </a:r>
            <a:r>
              <a:rPr lang="en-US" sz="1600" b="0" dirty="0" err="1">
                <a:solidFill>
                  <a:srgbClr val="2A00FF"/>
                </a:solidFill>
                <a:latin typeface="Consolas"/>
              </a:rPr>
              <a:t>LifeCycleServlet</a:t>
            </a:r>
            <a:r>
              <a:rPr lang="en-US" sz="1600" b="0" dirty="0">
                <a:solidFill>
                  <a:srgbClr val="2A00FF"/>
                </a:solidFill>
                <a:latin typeface="Consolas"/>
              </a:rPr>
              <a:t>"</a:t>
            </a:r>
            <a:r>
              <a:rPr lang="en-US" sz="1600" b="0" dirty="0">
                <a:solidFill>
                  <a:srgbClr val="000000"/>
                </a:solidFill>
                <a:latin typeface="Consolas"/>
              </a:rPr>
              <a:t>)</a:t>
            </a:r>
          </a:p>
          <a:p>
            <a:r>
              <a:rPr lang="en-US" sz="1600" b="0" dirty="0">
                <a:solidFill>
                  <a:srgbClr val="7F0055"/>
                </a:solidFill>
                <a:latin typeface="Consolas"/>
              </a:rPr>
              <a:t>public</a:t>
            </a:r>
            <a:r>
              <a:rPr lang="en-US" sz="1600" b="0" dirty="0">
                <a:solidFill>
                  <a:srgbClr val="000000"/>
                </a:solidFill>
                <a:latin typeface="Consolas"/>
              </a:rPr>
              <a:t> </a:t>
            </a:r>
            <a:r>
              <a:rPr lang="en-US" sz="1600" b="0" dirty="0">
                <a:solidFill>
                  <a:srgbClr val="7F0055"/>
                </a:solidFill>
                <a:latin typeface="Consolas"/>
              </a:rPr>
              <a:t>class</a:t>
            </a:r>
            <a:r>
              <a:rPr lang="en-US" sz="1600" b="0" dirty="0">
                <a:solidFill>
                  <a:srgbClr val="000000"/>
                </a:solidFill>
                <a:latin typeface="Consolas"/>
              </a:rPr>
              <a:t> </a:t>
            </a:r>
            <a:r>
              <a:rPr lang="en-US" sz="1600" b="0" dirty="0" err="1">
                <a:solidFill>
                  <a:srgbClr val="000000"/>
                </a:solidFill>
                <a:latin typeface="Consolas"/>
              </a:rPr>
              <a:t>LifeCycleServlet</a:t>
            </a:r>
            <a:r>
              <a:rPr lang="en-US" sz="1600" b="0" dirty="0">
                <a:solidFill>
                  <a:srgbClr val="000000"/>
                </a:solidFill>
                <a:latin typeface="Consolas"/>
              </a:rPr>
              <a:t> </a:t>
            </a:r>
            <a:r>
              <a:rPr lang="en-US" sz="1600" b="0" dirty="0">
                <a:solidFill>
                  <a:srgbClr val="7F0055"/>
                </a:solidFill>
                <a:latin typeface="Consolas"/>
              </a:rPr>
              <a:t>extends</a:t>
            </a:r>
            <a:r>
              <a:rPr lang="en-US" sz="1600" b="0" dirty="0">
                <a:solidFill>
                  <a:srgbClr val="000000"/>
                </a:solidFill>
                <a:latin typeface="Consolas"/>
              </a:rPr>
              <a:t> </a:t>
            </a:r>
            <a:r>
              <a:rPr lang="en-US" sz="1600" b="0" dirty="0" err="1">
                <a:solidFill>
                  <a:srgbClr val="000000"/>
                </a:solidFill>
                <a:latin typeface="Consolas"/>
              </a:rPr>
              <a:t>HttpServlet</a:t>
            </a:r>
            <a:r>
              <a:rPr lang="en-US" sz="1600" b="0" dirty="0">
                <a:solidFill>
                  <a:srgbClr val="000000"/>
                </a:solidFill>
                <a:latin typeface="Consolas"/>
              </a:rPr>
              <a:t> </a:t>
            </a:r>
            <a:r>
              <a:rPr lang="en-US" sz="1600" b="0" u="sng" dirty="0" smtClean="0">
                <a:solidFill>
                  <a:srgbClr val="000000"/>
                </a:solidFill>
                <a:latin typeface="Consolas"/>
              </a:rPr>
              <a:t>{</a:t>
            </a:r>
            <a:endParaRPr lang="ru-RU" sz="1600" b="0" dirty="0">
              <a:latin typeface="Consolas"/>
            </a:endParaRPr>
          </a:p>
          <a:p>
            <a:r>
              <a:rPr lang="en-US" sz="1600" b="0" dirty="0" smtClean="0">
                <a:solidFill>
                  <a:srgbClr val="7F0055"/>
                </a:solidFill>
                <a:latin typeface="Consolas"/>
              </a:rPr>
              <a:t>  private</a:t>
            </a:r>
            <a:r>
              <a:rPr lang="en-US" sz="1600" b="0" dirty="0" smtClean="0">
                <a:solidFill>
                  <a:srgbClr val="000000"/>
                </a:solidFill>
                <a:latin typeface="Consolas"/>
              </a:rPr>
              <a:t> </a:t>
            </a:r>
            <a:r>
              <a:rPr lang="en-US" sz="1600" b="0" dirty="0" err="1">
                <a:solidFill>
                  <a:srgbClr val="000000"/>
                </a:solidFill>
                <a:latin typeface="Consolas"/>
              </a:rPr>
              <a:t>FileInputStream</a:t>
            </a:r>
            <a:r>
              <a:rPr lang="en-US" sz="1600" b="0" dirty="0">
                <a:solidFill>
                  <a:srgbClr val="000000"/>
                </a:solidFill>
                <a:latin typeface="Consolas"/>
              </a:rPr>
              <a:t> </a:t>
            </a:r>
            <a:r>
              <a:rPr lang="en-US" sz="1600" b="0" dirty="0" err="1">
                <a:solidFill>
                  <a:srgbClr val="0000C0"/>
                </a:solidFill>
                <a:latin typeface="Consolas"/>
              </a:rPr>
              <a:t>contentStorageWriter</a:t>
            </a:r>
            <a:r>
              <a:rPr lang="en-US" sz="1600" b="0" dirty="0">
                <a:solidFill>
                  <a:srgbClr val="000000"/>
                </a:solidFill>
                <a:latin typeface="Consolas"/>
              </a:rPr>
              <a:t>;</a:t>
            </a:r>
          </a:p>
          <a:p>
            <a:r>
              <a:rPr lang="en-US" sz="1600" b="0" dirty="0" smtClean="0">
                <a:solidFill>
                  <a:srgbClr val="7F0055"/>
                </a:solidFill>
                <a:latin typeface="Consolas"/>
              </a:rPr>
              <a:t>  private</a:t>
            </a:r>
            <a:r>
              <a:rPr lang="en-US" sz="1600" b="0" dirty="0" smtClean="0">
                <a:solidFill>
                  <a:srgbClr val="000000"/>
                </a:solidFill>
                <a:latin typeface="Consolas"/>
              </a:rPr>
              <a:t> </a:t>
            </a:r>
            <a:r>
              <a:rPr lang="en-US" sz="1600" b="0" dirty="0" err="1">
                <a:solidFill>
                  <a:srgbClr val="000000"/>
                </a:solidFill>
                <a:latin typeface="Consolas"/>
              </a:rPr>
              <a:t>FileOutputStream</a:t>
            </a:r>
            <a:r>
              <a:rPr lang="en-US" sz="1600" b="0" dirty="0">
                <a:solidFill>
                  <a:srgbClr val="000000"/>
                </a:solidFill>
                <a:latin typeface="Consolas"/>
              </a:rPr>
              <a:t> </a:t>
            </a:r>
            <a:r>
              <a:rPr lang="en-US" sz="1600" b="0" dirty="0" err="1">
                <a:solidFill>
                  <a:srgbClr val="0000C0"/>
                </a:solidFill>
                <a:latin typeface="Consolas"/>
              </a:rPr>
              <a:t>contentStorageReader</a:t>
            </a:r>
            <a:r>
              <a:rPr lang="en-US" sz="1600" b="0" dirty="0" smtClean="0">
                <a:solidFill>
                  <a:srgbClr val="000000"/>
                </a:solidFill>
                <a:latin typeface="Consolas"/>
              </a:rPr>
              <a:t>;</a:t>
            </a:r>
            <a:endParaRPr lang="ru-RU" sz="1600" b="0" dirty="0">
              <a:latin typeface="Consolas"/>
            </a:endParaRPr>
          </a:p>
          <a:p>
            <a:r>
              <a:rPr lang="en-US" sz="1600" b="0" dirty="0" smtClean="0">
                <a:solidFill>
                  <a:srgbClr val="7F0055"/>
                </a:solidFill>
                <a:latin typeface="Consolas"/>
              </a:rPr>
              <a:t>  public</a:t>
            </a:r>
            <a:r>
              <a:rPr lang="en-US" sz="1600" b="0" dirty="0" smtClean="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sz="1600" b="0" dirty="0" err="1">
                <a:solidFill>
                  <a:srgbClr val="000000"/>
                </a:solidFill>
                <a:latin typeface="Consolas"/>
              </a:rPr>
              <a:t>init</a:t>
            </a:r>
            <a:r>
              <a:rPr lang="en-US" sz="1600" b="0" dirty="0">
                <a:solidFill>
                  <a:srgbClr val="000000"/>
                </a:solidFill>
                <a:latin typeface="Consolas"/>
              </a:rPr>
              <a:t>() </a:t>
            </a:r>
            <a:r>
              <a:rPr lang="en-US" sz="1600" b="0" dirty="0">
                <a:solidFill>
                  <a:srgbClr val="7F0055"/>
                </a:solidFill>
                <a:latin typeface="Consolas"/>
              </a:rPr>
              <a:t>throws</a:t>
            </a:r>
            <a:r>
              <a:rPr lang="en-US" sz="1600" b="0" dirty="0">
                <a:solidFill>
                  <a:srgbClr val="000000"/>
                </a:solidFill>
                <a:latin typeface="Consolas"/>
              </a:rPr>
              <a:t> </a:t>
            </a:r>
            <a:r>
              <a:rPr lang="en-US" sz="1600" b="0" dirty="0" err="1">
                <a:solidFill>
                  <a:srgbClr val="000000"/>
                </a:solidFill>
                <a:latin typeface="Consolas"/>
              </a:rPr>
              <a:t>ServletException</a:t>
            </a:r>
            <a:r>
              <a:rPr lang="en-US" sz="1600" b="0" dirty="0">
                <a:solidFill>
                  <a:srgbClr val="000000"/>
                </a:solidFill>
                <a:latin typeface="Consolas"/>
              </a:rPr>
              <a:t> {</a:t>
            </a:r>
          </a:p>
          <a:p>
            <a:r>
              <a:rPr lang="bg-BG" sz="1600" b="0" dirty="0" smtClean="0">
                <a:solidFill>
                  <a:srgbClr val="000000"/>
                </a:solidFill>
                <a:latin typeface="Consolas"/>
              </a:rPr>
              <a:t>  </a:t>
            </a:r>
            <a:r>
              <a:rPr lang="en-US" sz="1600" b="0" dirty="0" smtClean="0">
                <a:solidFill>
                  <a:srgbClr val="000000"/>
                </a:solidFill>
                <a:latin typeface="Consolas"/>
              </a:rPr>
              <a:t>  File </a:t>
            </a:r>
            <a:r>
              <a:rPr lang="en-US" sz="1600" b="0" dirty="0" err="1">
                <a:solidFill>
                  <a:srgbClr val="000000"/>
                </a:solidFill>
                <a:latin typeface="Consolas"/>
              </a:rPr>
              <a:t>contentStorage</a:t>
            </a:r>
            <a:r>
              <a:rPr lang="en-US" sz="1600" b="0" dirty="0">
                <a:solidFill>
                  <a:srgbClr val="000000"/>
                </a:solidFill>
                <a:latin typeface="Consolas"/>
              </a:rPr>
              <a:t> = </a:t>
            </a:r>
            <a:r>
              <a:rPr lang="en-US" sz="1600" b="0" dirty="0">
                <a:solidFill>
                  <a:srgbClr val="7F0055"/>
                </a:solidFill>
                <a:latin typeface="Consolas"/>
              </a:rPr>
              <a:t>new</a:t>
            </a:r>
            <a:r>
              <a:rPr lang="en-US" sz="1600" b="0" dirty="0">
                <a:solidFill>
                  <a:srgbClr val="000000"/>
                </a:solidFill>
                <a:latin typeface="Consolas"/>
              </a:rPr>
              <a:t> File(</a:t>
            </a:r>
            <a:r>
              <a:rPr lang="en-US" sz="1600" b="0" dirty="0">
                <a:solidFill>
                  <a:srgbClr val="2A00FF"/>
                </a:solidFill>
                <a:latin typeface="Consolas"/>
              </a:rPr>
              <a:t>"c:\\</a:t>
            </a:r>
            <a:r>
              <a:rPr lang="en-US" sz="1600" b="0" dirty="0" err="1">
                <a:solidFill>
                  <a:srgbClr val="2A00FF"/>
                </a:solidFill>
                <a:latin typeface="Consolas"/>
              </a:rPr>
              <a:t>storage.db</a:t>
            </a:r>
            <a:r>
              <a:rPr lang="en-US" sz="1600" b="0" dirty="0">
                <a:solidFill>
                  <a:srgbClr val="2A00FF"/>
                </a:solidFill>
                <a:latin typeface="Consolas"/>
              </a:rPr>
              <a:t>"</a:t>
            </a:r>
            <a:r>
              <a:rPr lang="en-US" sz="1600" b="0" dirty="0">
                <a:solidFill>
                  <a:srgbClr val="000000"/>
                </a:solidFill>
                <a:latin typeface="Consolas"/>
              </a:rPr>
              <a:t>);</a:t>
            </a:r>
          </a:p>
          <a:p>
            <a:r>
              <a:rPr lang="bg-BG" sz="1600" b="0" dirty="0" smtClean="0">
                <a:solidFill>
                  <a:srgbClr val="7F0055"/>
                </a:solidFill>
                <a:latin typeface="Consolas"/>
              </a:rPr>
              <a:t>  </a:t>
            </a:r>
            <a:r>
              <a:rPr lang="en-US" sz="1600" b="0" dirty="0" smtClean="0">
                <a:solidFill>
                  <a:srgbClr val="7F0055"/>
                </a:solidFill>
                <a:latin typeface="Consolas"/>
              </a:rPr>
              <a:t>  try</a:t>
            </a:r>
            <a:r>
              <a:rPr lang="en-US" sz="1600" b="0" dirty="0" smtClean="0">
                <a:solidFill>
                  <a:srgbClr val="000000"/>
                </a:solidFill>
                <a:latin typeface="Consolas"/>
              </a:rPr>
              <a:t> </a:t>
            </a:r>
            <a:r>
              <a:rPr lang="en-US" sz="1600" b="0" dirty="0">
                <a:solidFill>
                  <a:srgbClr val="000000"/>
                </a:solidFill>
                <a:latin typeface="Consolas"/>
              </a:rPr>
              <a:t>{</a:t>
            </a:r>
          </a:p>
          <a:p>
            <a:r>
              <a:rPr lang="bg-BG" sz="1600" b="0" dirty="0" smtClean="0">
                <a:solidFill>
                  <a:srgbClr val="0000C0"/>
                </a:solidFill>
                <a:latin typeface="Consolas"/>
              </a:rPr>
              <a:t>    </a:t>
            </a:r>
            <a:r>
              <a:rPr lang="en-US" sz="1600" b="0" dirty="0" smtClean="0">
                <a:solidFill>
                  <a:srgbClr val="0000C0"/>
                </a:solidFill>
                <a:latin typeface="Consolas"/>
              </a:rPr>
              <a:t>  </a:t>
            </a:r>
            <a:r>
              <a:rPr lang="en-US" sz="1600" b="0" dirty="0" err="1" smtClean="0">
                <a:solidFill>
                  <a:srgbClr val="0000C0"/>
                </a:solidFill>
                <a:latin typeface="Consolas"/>
              </a:rPr>
              <a:t>contentStorageWriter</a:t>
            </a:r>
            <a:r>
              <a:rPr lang="en-US" sz="1600" b="0" dirty="0" smtClean="0">
                <a:solidFill>
                  <a:srgbClr val="000000"/>
                </a:solidFill>
                <a:latin typeface="Consolas"/>
              </a:rPr>
              <a:t> </a:t>
            </a:r>
            <a:r>
              <a:rPr lang="en-US" sz="1600" b="0" dirty="0">
                <a:solidFill>
                  <a:srgbClr val="000000"/>
                </a:solidFill>
                <a:latin typeface="Consolas"/>
              </a:rPr>
              <a:t>= </a:t>
            </a:r>
            <a:r>
              <a:rPr lang="en-US" sz="1600" b="0" dirty="0">
                <a:solidFill>
                  <a:srgbClr val="7F0055"/>
                </a:solidFill>
                <a:latin typeface="Consolas"/>
              </a:rPr>
              <a:t>new</a:t>
            </a:r>
            <a:r>
              <a:rPr lang="en-US" sz="1600" b="0" dirty="0">
                <a:solidFill>
                  <a:srgbClr val="000000"/>
                </a:solidFill>
                <a:latin typeface="Consolas"/>
              </a:rPr>
              <a:t> </a:t>
            </a:r>
            <a:r>
              <a:rPr lang="en-US" sz="1600" b="0" dirty="0" err="1">
                <a:solidFill>
                  <a:srgbClr val="000000"/>
                </a:solidFill>
                <a:latin typeface="Consolas"/>
              </a:rPr>
              <a:t>FileInputStream</a:t>
            </a:r>
            <a:r>
              <a:rPr lang="en-US" sz="1600" b="0" dirty="0">
                <a:solidFill>
                  <a:srgbClr val="000000"/>
                </a:solidFill>
                <a:latin typeface="Consolas"/>
              </a:rPr>
              <a:t>(</a:t>
            </a:r>
            <a:r>
              <a:rPr lang="en-US" sz="1600" b="0" dirty="0" err="1">
                <a:solidFill>
                  <a:srgbClr val="000000"/>
                </a:solidFill>
                <a:latin typeface="Consolas"/>
              </a:rPr>
              <a:t>contentStorage</a:t>
            </a:r>
            <a:r>
              <a:rPr lang="en-US" sz="1600" b="0" dirty="0">
                <a:solidFill>
                  <a:srgbClr val="000000"/>
                </a:solidFill>
                <a:latin typeface="Consolas"/>
              </a:rPr>
              <a:t>);</a:t>
            </a:r>
          </a:p>
          <a:p>
            <a:r>
              <a:rPr lang="bg-BG" sz="1600" b="0" dirty="0" smtClean="0">
                <a:solidFill>
                  <a:srgbClr val="0000C0"/>
                </a:solidFill>
                <a:latin typeface="Consolas"/>
              </a:rPr>
              <a:t>    </a:t>
            </a:r>
            <a:r>
              <a:rPr lang="en-US" sz="1600" b="0" dirty="0" smtClean="0">
                <a:solidFill>
                  <a:srgbClr val="0000C0"/>
                </a:solidFill>
                <a:latin typeface="Consolas"/>
              </a:rPr>
              <a:t>  </a:t>
            </a:r>
            <a:r>
              <a:rPr lang="en-US" sz="1600" b="0" dirty="0" err="1" smtClean="0">
                <a:solidFill>
                  <a:srgbClr val="0000C0"/>
                </a:solidFill>
                <a:latin typeface="Consolas"/>
              </a:rPr>
              <a:t>contentStorageReader</a:t>
            </a:r>
            <a:r>
              <a:rPr lang="en-US" sz="1600" b="0" dirty="0" smtClean="0">
                <a:solidFill>
                  <a:srgbClr val="000000"/>
                </a:solidFill>
                <a:latin typeface="Consolas"/>
              </a:rPr>
              <a:t> </a:t>
            </a:r>
            <a:r>
              <a:rPr lang="en-US" sz="1600" b="0" dirty="0">
                <a:solidFill>
                  <a:srgbClr val="000000"/>
                </a:solidFill>
                <a:latin typeface="Consolas"/>
              </a:rPr>
              <a:t>= </a:t>
            </a:r>
            <a:r>
              <a:rPr lang="en-US" sz="1600" b="0" dirty="0">
                <a:solidFill>
                  <a:srgbClr val="7F0055"/>
                </a:solidFill>
                <a:latin typeface="Consolas"/>
              </a:rPr>
              <a:t>new</a:t>
            </a:r>
            <a:r>
              <a:rPr lang="en-US" sz="1600" b="0" dirty="0">
                <a:solidFill>
                  <a:srgbClr val="000000"/>
                </a:solidFill>
                <a:latin typeface="Consolas"/>
              </a:rPr>
              <a:t> </a:t>
            </a:r>
            <a:r>
              <a:rPr lang="en-US" sz="1600" b="0" dirty="0" err="1">
                <a:solidFill>
                  <a:srgbClr val="000000"/>
                </a:solidFill>
                <a:latin typeface="Consolas"/>
              </a:rPr>
              <a:t>FileOutputStream</a:t>
            </a:r>
            <a:r>
              <a:rPr lang="en-US" sz="1600" b="0" dirty="0">
                <a:solidFill>
                  <a:srgbClr val="000000"/>
                </a:solidFill>
                <a:latin typeface="Consolas"/>
              </a:rPr>
              <a:t>(</a:t>
            </a:r>
            <a:r>
              <a:rPr lang="en-US" sz="1600" b="0" dirty="0" err="1">
                <a:solidFill>
                  <a:srgbClr val="000000"/>
                </a:solidFill>
                <a:latin typeface="Consolas"/>
              </a:rPr>
              <a:t>contentStorage</a:t>
            </a:r>
            <a:r>
              <a:rPr lang="en-US" sz="1600" b="0" dirty="0">
                <a:solidFill>
                  <a:srgbClr val="000000"/>
                </a:solidFill>
                <a:latin typeface="Consolas"/>
              </a:rPr>
              <a:t>);</a:t>
            </a:r>
          </a:p>
          <a:p>
            <a:r>
              <a:rPr lang="bg-BG" sz="1600" b="0" dirty="0" smtClean="0">
                <a:solidFill>
                  <a:srgbClr val="000000"/>
                </a:solidFill>
                <a:latin typeface="Consolas"/>
              </a:rPr>
              <a:t>  </a:t>
            </a:r>
            <a:r>
              <a:rPr lang="en-US" sz="1600" b="0" dirty="0" smtClean="0">
                <a:solidFill>
                  <a:srgbClr val="000000"/>
                </a:solidFill>
                <a:latin typeface="Consolas"/>
              </a:rPr>
              <a:t>  } </a:t>
            </a:r>
            <a:r>
              <a:rPr lang="en-US" sz="1600" b="0" dirty="0">
                <a:solidFill>
                  <a:srgbClr val="7F0055"/>
                </a:solidFill>
                <a:latin typeface="Consolas"/>
              </a:rPr>
              <a:t>catch</a:t>
            </a:r>
            <a:r>
              <a:rPr lang="en-US" sz="1600" b="0" dirty="0">
                <a:solidFill>
                  <a:srgbClr val="000000"/>
                </a:solidFill>
                <a:latin typeface="Consolas"/>
              </a:rPr>
              <a:t> (Exception e) </a:t>
            </a:r>
            <a:r>
              <a:rPr lang="en-US" sz="1600" b="0" dirty="0" smtClean="0">
                <a:solidFill>
                  <a:srgbClr val="000000"/>
                </a:solidFill>
                <a:latin typeface="Consolas"/>
              </a:rPr>
              <a:t>{</a:t>
            </a:r>
            <a:r>
              <a:rPr lang="en-US" sz="1600" b="0" dirty="0" smtClean="0">
                <a:solidFill>
                  <a:srgbClr val="3F7F5F"/>
                </a:solidFill>
                <a:latin typeface="Consolas"/>
              </a:rPr>
              <a:t>// </a:t>
            </a:r>
            <a:r>
              <a:rPr lang="en-US" sz="1600" b="0" dirty="0">
                <a:solidFill>
                  <a:srgbClr val="3F7F5F"/>
                </a:solidFill>
                <a:latin typeface="Consolas"/>
              </a:rPr>
              <a:t>handle the </a:t>
            </a:r>
            <a:r>
              <a:rPr lang="en-US" sz="1600" b="0" dirty="0" smtClean="0">
                <a:solidFill>
                  <a:srgbClr val="3F7F5F"/>
                </a:solidFill>
                <a:latin typeface="Consolas"/>
              </a:rPr>
              <a:t>exception</a:t>
            </a:r>
            <a:r>
              <a:rPr lang="bg-BG" sz="1600" b="0" dirty="0" smtClean="0">
                <a:solidFill>
                  <a:srgbClr val="3F7F5F"/>
                </a:solidFill>
                <a:latin typeface="Consolas"/>
              </a:rPr>
              <a:t> </a:t>
            </a:r>
            <a:r>
              <a:rPr lang="ru-RU" sz="1600" b="0" dirty="0" smtClean="0">
                <a:solidFill>
                  <a:srgbClr val="000000"/>
                </a:solidFill>
                <a:latin typeface="Consolas"/>
              </a:rPr>
              <a:t>}</a:t>
            </a:r>
            <a:endParaRPr lang="ru-RU" sz="1600" b="0" dirty="0">
              <a:solidFill>
                <a:srgbClr val="000000"/>
              </a:solidFill>
              <a:latin typeface="Consolas"/>
            </a:endParaRPr>
          </a:p>
          <a:p>
            <a:r>
              <a:rPr lang="en-US" sz="1600" b="0" dirty="0" smtClean="0">
                <a:solidFill>
                  <a:srgbClr val="000000"/>
                </a:solidFill>
                <a:latin typeface="Consolas"/>
              </a:rPr>
              <a:t>  </a:t>
            </a:r>
            <a:r>
              <a:rPr lang="ru-RU" sz="1600" b="0" dirty="0" smtClean="0">
                <a:solidFill>
                  <a:srgbClr val="000000"/>
                </a:solidFill>
                <a:latin typeface="Consolas"/>
              </a:rPr>
              <a:t>}</a:t>
            </a:r>
            <a:endParaRPr lang="ru-RU" sz="1600" b="0" dirty="0">
              <a:solidFill>
                <a:srgbClr val="000000"/>
              </a:solidFill>
              <a:latin typeface="Consolas"/>
            </a:endParaRPr>
          </a:p>
          <a:p>
            <a:endParaRPr lang="ru-RU" sz="1600" b="0" dirty="0">
              <a:latin typeface="Consolas"/>
            </a:endParaRPr>
          </a:p>
          <a:p>
            <a:endParaRPr lang="ru-RU" sz="1600" b="0" dirty="0"/>
          </a:p>
        </p:txBody>
      </p:sp>
    </p:spTree>
    <p:extLst>
      <p:ext uri="{BB962C8B-B14F-4D97-AF65-F5344CB8AC3E}">
        <p14:creationId xmlns="" xmlns:p14="http://schemas.microsoft.com/office/powerpoint/2010/main" val="99935464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Жизнен цикъл на </a:t>
            </a:r>
            <a:r>
              <a:rPr lang="bg-BG" dirty="0" smtClean="0"/>
              <a:t>Сървлет  </a:t>
            </a:r>
            <a:r>
              <a:rPr lang="bg-BG" dirty="0"/>
              <a:t>– Пример</a:t>
            </a:r>
            <a:endParaRPr lang="ru-RU" dirty="0"/>
          </a:p>
        </p:txBody>
      </p:sp>
      <p:sp>
        <p:nvSpPr>
          <p:cNvPr id="3" name="Text Placeholder 2"/>
          <p:cNvSpPr>
            <a:spLocks noGrp="1"/>
          </p:cNvSpPr>
          <p:nvPr>
            <p:ph type="body" sz="quarter" idx="10"/>
          </p:nvPr>
        </p:nvSpPr>
        <p:spPr/>
        <p:txBody>
          <a:bodyPr/>
          <a:lstStyle/>
          <a:p>
            <a:r>
              <a:rPr lang="en-US" sz="1600" b="0" dirty="0">
                <a:solidFill>
                  <a:srgbClr val="7F0055"/>
                </a:solidFill>
                <a:latin typeface="Consolas"/>
              </a:rPr>
              <a:t>public</a:t>
            </a:r>
            <a:r>
              <a:rPr lang="en-US" sz="1600" b="0" dirty="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destroy() {</a:t>
            </a:r>
          </a:p>
          <a:p>
            <a:r>
              <a:rPr lang="bg-BG" sz="1600" b="0" dirty="0" smtClean="0">
                <a:solidFill>
                  <a:srgbClr val="7F0055"/>
                </a:solidFill>
                <a:latin typeface="Consolas"/>
              </a:rPr>
              <a:t>  </a:t>
            </a:r>
            <a:r>
              <a:rPr lang="en-US" sz="1600" b="0" dirty="0" smtClean="0">
                <a:solidFill>
                  <a:srgbClr val="7F0055"/>
                </a:solidFill>
                <a:latin typeface="Consolas"/>
              </a:rPr>
              <a:t>try</a:t>
            </a:r>
            <a:r>
              <a:rPr lang="en-US" sz="1600" b="0" dirty="0" smtClean="0">
                <a:solidFill>
                  <a:srgbClr val="000000"/>
                </a:solidFill>
                <a:latin typeface="Consolas"/>
              </a:rPr>
              <a:t> </a:t>
            </a:r>
            <a:r>
              <a:rPr lang="en-US" sz="1600" b="0" dirty="0">
                <a:solidFill>
                  <a:srgbClr val="000000"/>
                </a:solidFill>
                <a:latin typeface="Consolas"/>
              </a:rPr>
              <a:t>{</a:t>
            </a:r>
          </a:p>
          <a:p>
            <a:r>
              <a:rPr lang="bg-BG" sz="1600" b="0" dirty="0" smtClean="0">
                <a:solidFill>
                  <a:srgbClr val="7F0055"/>
                </a:solidFill>
                <a:latin typeface="Consolas"/>
              </a:rPr>
              <a:t>    </a:t>
            </a:r>
            <a:r>
              <a:rPr lang="en-US" sz="1600" b="0" dirty="0" smtClean="0">
                <a:solidFill>
                  <a:srgbClr val="7F0055"/>
                </a:solidFill>
                <a:latin typeface="Consolas"/>
              </a:rPr>
              <a:t>if</a:t>
            </a:r>
            <a:r>
              <a:rPr lang="en-US" sz="1600" b="0" dirty="0" smtClean="0">
                <a:solidFill>
                  <a:srgbClr val="000000"/>
                </a:solidFill>
                <a:latin typeface="Consolas"/>
              </a:rPr>
              <a:t> </a:t>
            </a:r>
            <a:r>
              <a:rPr lang="en-US" sz="1600" b="0" dirty="0">
                <a:solidFill>
                  <a:srgbClr val="000000"/>
                </a:solidFill>
                <a:latin typeface="Consolas"/>
              </a:rPr>
              <a:t>(</a:t>
            </a:r>
            <a:r>
              <a:rPr lang="en-US" sz="1600" b="0" dirty="0" err="1">
                <a:solidFill>
                  <a:srgbClr val="0000C0"/>
                </a:solidFill>
                <a:latin typeface="Consolas"/>
              </a:rPr>
              <a:t>contentStorageReader</a:t>
            </a:r>
            <a:r>
              <a:rPr lang="en-US" sz="1600" b="0" dirty="0">
                <a:solidFill>
                  <a:srgbClr val="000000"/>
                </a:solidFill>
                <a:latin typeface="Consolas"/>
              </a:rPr>
              <a:t> != </a:t>
            </a:r>
            <a:r>
              <a:rPr lang="en-US" sz="1600" b="0" dirty="0">
                <a:solidFill>
                  <a:srgbClr val="7F0055"/>
                </a:solidFill>
                <a:latin typeface="Consolas"/>
              </a:rPr>
              <a:t>null</a:t>
            </a:r>
            <a:r>
              <a:rPr lang="en-US" sz="1600" b="0" dirty="0">
                <a:solidFill>
                  <a:srgbClr val="000000"/>
                </a:solidFill>
                <a:latin typeface="Consolas"/>
              </a:rPr>
              <a:t>) {</a:t>
            </a:r>
            <a:r>
              <a:rPr lang="en-US" sz="1600" b="0" dirty="0" err="1">
                <a:solidFill>
                  <a:srgbClr val="0000C0"/>
                </a:solidFill>
                <a:latin typeface="Consolas"/>
              </a:rPr>
              <a:t>contentStorageReader</a:t>
            </a:r>
            <a:r>
              <a:rPr lang="en-US" sz="1600" b="0" dirty="0" err="1">
                <a:solidFill>
                  <a:srgbClr val="000000"/>
                </a:solidFill>
                <a:latin typeface="Consolas"/>
              </a:rPr>
              <a:t>.close</a:t>
            </a:r>
            <a:r>
              <a:rPr lang="en-US" sz="1600" b="0" dirty="0">
                <a:solidFill>
                  <a:srgbClr val="000000"/>
                </a:solidFill>
                <a:latin typeface="Consolas"/>
              </a:rPr>
              <a:t>(); }</a:t>
            </a:r>
          </a:p>
          <a:p>
            <a:r>
              <a:rPr lang="bg-BG" sz="1600" b="0" dirty="0" smtClean="0">
                <a:solidFill>
                  <a:srgbClr val="7F0055"/>
                </a:solidFill>
                <a:latin typeface="Consolas"/>
              </a:rPr>
              <a:t>    </a:t>
            </a:r>
            <a:r>
              <a:rPr lang="en-US" sz="1600" b="0" dirty="0" smtClean="0">
                <a:solidFill>
                  <a:srgbClr val="7F0055"/>
                </a:solidFill>
                <a:latin typeface="Consolas"/>
              </a:rPr>
              <a:t>if</a:t>
            </a:r>
            <a:r>
              <a:rPr lang="en-US" sz="1600" b="0" dirty="0" smtClean="0">
                <a:solidFill>
                  <a:srgbClr val="000000"/>
                </a:solidFill>
                <a:latin typeface="Consolas"/>
              </a:rPr>
              <a:t> </a:t>
            </a:r>
            <a:r>
              <a:rPr lang="en-US" sz="1600" b="0" dirty="0">
                <a:solidFill>
                  <a:srgbClr val="000000"/>
                </a:solidFill>
                <a:latin typeface="Consolas"/>
              </a:rPr>
              <a:t>(</a:t>
            </a:r>
            <a:r>
              <a:rPr lang="en-US" sz="1600" b="0" dirty="0" err="1">
                <a:solidFill>
                  <a:srgbClr val="0000C0"/>
                </a:solidFill>
                <a:latin typeface="Consolas"/>
              </a:rPr>
              <a:t>contentStorageWriter</a:t>
            </a:r>
            <a:r>
              <a:rPr lang="en-US" sz="1600" b="0" dirty="0">
                <a:solidFill>
                  <a:srgbClr val="000000"/>
                </a:solidFill>
                <a:latin typeface="Consolas"/>
              </a:rPr>
              <a:t> != </a:t>
            </a:r>
            <a:r>
              <a:rPr lang="en-US" sz="1600" b="0" dirty="0">
                <a:solidFill>
                  <a:srgbClr val="7F0055"/>
                </a:solidFill>
                <a:latin typeface="Consolas"/>
              </a:rPr>
              <a:t>null</a:t>
            </a:r>
            <a:r>
              <a:rPr lang="en-US" sz="1600" b="0" dirty="0">
                <a:solidFill>
                  <a:srgbClr val="000000"/>
                </a:solidFill>
                <a:latin typeface="Consolas"/>
              </a:rPr>
              <a:t>) {</a:t>
            </a:r>
            <a:r>
              <a:rPr lang="en-US" sz="1600" b="0" dirty="0" err="1">
                <a:solidFill>
                  <a:srgbClr val="0000C0"/>
                </a:solidFill>
                <a:latin typeface="Consolas"/>
              </a:rPr>
              <a:t>contentStorageWriter</a:t>
            </a:r>
            <a:r>
              <a:rPr lang="en-US" sz="1600" b="0" dirty="0" err="1">
                <a:solidFill>
                  <a:srgbClr val="000000"/>
                </a:solidFill>
                <a:latin typeface="Consolas"/>
              </a:rPr>
              <a:t>.close</a:t>
            </a:r>
            <a:r>
              <a:rPr lang="en-US" sz="1600" b="0" dirty="0">
                <a:solidFill>
                  <a:srgbClr val="000000"/>
                </a:solidFill>
                <a:latin typeface="Consolas"/>
              </a:rPr>
              <a:t>(); }</a:t>
            </a:r>
          </a:p>
          <a:p>
            <a:r>
              <a:rPr lang="bg-BG" sz="1600" b="0" dirty="0" smtClean="0">
                <a:solidFill>
                  <a:srgbClr val="000000"/>
                </a:solidFill>
                <a:latin typeface="Consolas"/>
              </a:rPr>
              <a:t>  </a:t>
            </a:r>
            <a:r>
              <a:rPr lang="en-US" sz="1600" b="0" dirty="0" smtClean="0">
                <a:solidFill>
                  <a:srgbClr val="000000"/>
                </a:solidFill>
                <a:latin typeface="Consolas"/>
              </a:rPr>
              <a:t>} </a:t>
            </a:r>
            <a:r>
              <a:rPr lang="en-US" sz="1600" b="0" dirty="0">
                <a:solidFill>
                  <a:srgbClr val="7F0055"/>
                </a:solidFill>
                <a:latin typeface="Consolas"/>
              </a:rPr>
              <a:t>catch</a:t>
            </a:r>
            <a:r>
              <a:rPr lang="en-US" sz="1600" b="0" dirty="0">
                <a:solidFill>
                  <a:srgbClr val="000000"/>
                </a:solidFill>
                <a:latin typeface="Consolas"/>
              </a:rPr>
              <a:t> (Exception e) </a:t>
            </a:r>
            <a:r>
              <a:rPr lang="en-US" sz="1600" b="0" dirty="0" smtClean="0">
                <a:solidFill>
                  <a:srgbClr val="000000"/>
                </a:solidFill>
                <a:latin typeface="Consolas"/>
              </a:rPr>
              <a:t>{</a:t>
            </a:r>
            <a:r>
              <a:rPr lang="bg-BG" sz="1600" b="0" dirty="0" smtClean="0">
                <a:solidFill>
                  <a:srgbClr val="000000"/>
                </a:solidFill>
                <a:latin typeface="Consolas"/>
              </a:rPr>
              <a:t> </a:t>
            </a:r>
            <a:r>
              <a:rPr lang="en-US" sz="1600" b="0" dirty="0" smtClean="0">
                <a:solidFill>
                  <a:srgbClr val="3F7F5F"/>
                </a:solidFill>
                <a:latin typeface="Consolas"/>
              </a:rPr>
              <a:t>// </a:t>
            </a:r>
            <a:r>
              <a:rPr lang="en-US" sz="1600" b="0" dirty="0">
                <a:solidFill>
                  <a:srgbClr val="3F7F5F"/>
                </a:solidFill>
                <a:latin typeface="Consolas"/>
              </a:rPr>
              <a:t>handle the </a:t>
            </a:r>
            <a:r>
              <a:rPr lang="en-US" sz="1600" b="0" dirty="0" smtClean="0">
                <a:solidFill>
                  <a:srgbClr val="3F7F5F"/>
                </a:solidFill>
                <a:latin typeface="Consolas"/>
              </a:rPr>
              <a:t>exception</a:t>
            </a:r>
            <a:r>
              <a:rPr lang="bg-BG" sz="1600" b="0" dirty="0" smtClean="0">
                <a:solidFill>
                  <a:srgbClr val="3F7F5F"/>
                </a:solidFill>
                <a:latin typeface="Consolas"/>
              </a:rPr>
              <a:t> </a:t>
            </a:r>
            <a:r>
              <a:rPr lang="ru-RU" sz="1600" b="0" dirty="0" smtClean="0">
                <a:solidFill>
                  <a:srgbClr val="000000"/>
                </a:solidFill>
                <a:latin typeface="Consolas"/>
              </a:rPr>
              <a:t>}</a:t>
            </a:r>
            <a:endParaRPr lang="ru-RU" sz="1600" b="0" dirty="0">
              <a:solidFill>
                <a:srgbClr val="000000"/>
              </a:solidFill>
              <a:latin typeface="Consolas"/>
            </a:endParaRPr>
          </a:p>
          <a:p>
            <a:r>
              <a:rPr lang="ru-RU" sz="1600" b="0" dirty="0" smtClean="0">
                <a:solidFill>
                  <a:srgbClr val="000000"/>
                </a:solidFill>
                <a:latin typeface="Consolas"/>
              </a:rPr>
              <a:t>}</a:t>
            </a:r>
            <a:endParaRPr lang="ru-RU" sz="1600" b="0" dirty="0">
              <a:latin typeface="Consolas"/>
            </a:endParaRPr>
          </a:p>
          <a:p>
            <a:r>
              <a:rPr lang="en-US" sz="1600" b="0" dirty="0">
                <a:solidFill>
                  <a:srgbClr val="7F0055"/>
                </a:solidFill>
                <a:latin typeface="Consolas"/>
              </a:rPr>
              <a:t>protected</a:t>
            </a:r>
            <a:r>
              <a:rPr lang="en-US" sz="1600" b="0" dirty="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sz="1600" b="0" dirty="0" err="1">
                <a:solidFill>
                  <a:srgbClr val="000000"/>
                </a:solidFill>
                <a:latin typeface="Consolas"/>
              </a:rPr>
              <a:t>doGet</a:t>
            </a:r>
            <a:r>
              <a:rPr lang="en-US" sz="1600" b="0" dirty="0">
                <a:solidFill>
                  <a:srgbClr val="000000"/>
                </a:solidFill>
                <a:latin typeface="Consolas"/>
              </a:rPr>
              <a:t>(</a:t>
            </a:r>
            <a:r>
              <a:rPr lang="en-US" sz="1600" b="0" dirty="0" err="1">
                <a:solidFill>
                  <a:srgbClr val="000000"/>
                </a:solidFill>
                <a:latin typeface="Consolas"/>
              </a:rPr>
              <a:t>HttpServletRequest</a:t>
            </a:r>
            <a:r>
              <a:rPr lang="en-US" sz="1600" b="0" dirty="0">
                <a:solidFill>
                  <a:srgbClr val="000000"/>
                </a:solidFill>
                <a:latin typeface="Consolas"/>
              </a:rPr>
              <a:t> request, </a:t>
            </a:r>
            <a:r>
              <a:rPr lang="en-US" sz="1600" b="0" dirty="0" err="1">
                <a:solidFill>
                  <a:srgbClr val="000000"/>
                </a:solidFill>
                <a:latin typeface="Consolas"/>
              </a:rPr>
              <a:t>HttpServletResponse</a:t>
            </a:r>
            <a:r>
              <a:rPr lang="en-US" sz="1600" b="0" dirty="0">
                <a:solidFill>
                  <a:srgbClr val="000000"/>
                </a:solidFill>
                <a:latin typeface="Consolas"/>
              </a:rPr>
              <a:t> </a:t>
            </a:r>
            <a:r>
              <a:rPr lang="bg-BG" sz="1600" b="0" dirty="0" smtClean="0">
                <a:solidFill>
                  <a:srgbClr val="000000"/>
                </a:solidFill>
                <a:latin typeface="Consolas"/>
              </a:rPr>
              <a:t>    	</a:t>
            </a:r>
            <a:r>
              <a:rPr lang="en-US" sz="1600" b="0" dirty="0" smtClean="0">
                <a:solidFill>
                  <a:srgbClr val="000000"/>
                </a:solidFill>
                <a:latin typeface="Consolas"/>
              </a:rPr>
              <a:t>response</a:t>
            </a:r>
            <a:r>
              <a:rPr lang="en-US" sz="1600" b="0" dirty="0">
                <a:solidFill>
                  <a:srgbClr val="000000"/>
                </a:solidFill>
                <a:latin typeface="Consolas"/>
              </a:rPr>
              <a:t>) </a:t>
            </a:r>
            <a:r>
              <a:rPr lang="en-US" sz="1600" b="0" dirty="0">
                <a:solidFill>
                  <a:srgbClr val="7F0055"/>
                </a:solidFill>
                <a:latin typeface="Consolas"/>
              </a:rPr>
              <a:t>throws</a:t>
            </a:r>
            <a:r>
              <a:rPr lang="en-US" sz="1600" b="0" dirty="0">
                <a:solidFill>
                  <a:srgbClr val="000000"/>
                </a:solidFill>
                <a:latin typeface="Consolas"/>
              </a:rPr>
              <a:t> </a:t>
            </a:r>
            <a:r>
              <a:rPr lang="en-US" sz="1600" b="0" dirty="0" err="1">
                <a:solidFill>
                  <a:srgbClr val="000000"/>
                </a:solidFill>
                <a:latin typeface="Consolas"/>
              </a:rPr>
              <a:t>ServletException</a:t>
            </a:r>
            <a:r>
              <a:rPr lang="en-US" sz="1600" b="0" dirty="0">
                <a:solidFill>
                  <a:srgbClr val="000000"/>
                </a:solidFill>
                <a:latin typeface="Consolas"/>
              </a:rPr>
              <a:t>, </a:t>
            </a:r>
            <a:r>
              <a:rPr lang="en-US" sz="1600" b="0" dirty="0" err="1">
                <a:solidFill>
                  <a:srgbClr val="000000"/>
                </a:solidFill>
                <a:latin typeface="Consolas"/>
              </a:rPr>
              <a:t>IOException</a:t>
            </a:r>
            <a:r>
              <a:rPr lang="en-US" sz="1600" b="0" dirty="0">
                <a:solidFill>
                  <a:srgbClr val="000000"/>
                </a:solidFill>
                <a:latin typeface="Consolas"/>
              </a:rPr>
              <a:t> </a:t>
            </a:r>
            <a:r>
              <a:rPr lang="en-US" sz="1600" b="0" dirty="0" smtClean="0">
                <a:solidFill>
                  <a:srgbClr val="000000"/>
                </a:solidFill>
                <a:latin typeface="Consolas"/>
              </a:rPr>
              <a:t>{</a:t>
            </a:r>
            <a:endParaRPr lang="bg-BG" sz="1600" b="0" dirty="0" smtClean="0">
              <a:solidFill>
                <a:srgbClr val="000000"/>
              </a:solidFill>
              <a:latin typeface="Consolas"/>
            </a:endParaRPr>
          </a:p>
          <a:p>
            <a:r>
              <a:rPr lang="bg-BG" sz="1600" b="0" dirty="0" smtClean="0">
                <a:solidFill>
                  <a:srgbClr val="000000"/>
                </a:solidFill>
                <a:latin typeface="Consolas"/>
              </a:rPr>
              <a:t>  </a:t>
            </a:r>
            <a:r>
              <a:rPr lang="en-US" sz="1600" b="0" dirty="0" smtClean="0">
                <a:solidFill>
                  <a:srgbClr val="3F7F5F"/>
                </a:solidFill>
                <a:latin typeface="Consolas"/>
              </a:rPr>
              <a:t>// </a:t>
            </a:r>
            <a:r>
              <a:rPr lang="en-US" sz="1600" b="0" dirty="0">
                <a:solidFill>
                  <a:srgbClr val="3F7F5F"/>
                </a:solidFill>
                <a:latin typeface="Consolas"/>
              </a:rPr>
              <a:t>read/write information in the file on each request</a:t>
            </a:r>
          </a:p>
          <a:p>
            <a:r>
              <a:rPr lang="ru-RU" sz="1600" b="0" dirty="0">
                <a:solidFill>
                  <a:srgbClr val="000000"/>
                </a:solidFill>
                <a:latin typeface="Consolas"/>
              </a:rPr>
              <a:t>}</a:t>
            </a:r>
            <a:endParaRPr lang="ru-RU" sz="1600" b="0" dirty="0"/>
          </a:p>
        </p:txBody>
      </p:sp>
    </p:spTree>
    <p:extLst>
      <p:ext uri="{BB962C8B-B14F-4D97-AF65-F5344CB8AC3E}">
        <p14:creationId xmlns="" xmlns:p14="http://schemas.microsoft.com/office/powerpoint/2010/main" val="127042474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javax.servlet.http.HttpServlet</a:t>
            </a:r>
            <a:endParaRPr lang="ru-RU" dirty="0"/>
          </a:p>
        </p:txBody>
      </p:sp>
      <p:sp>
        <p:nvSpPr>
          <p:cNvPr id="3" name="Text Placeholder 2"/>
          <p:cNvSpPr>
            <a:spLocks noGrp="1"/>
          </p:cNvSpPr>
          <p:nvPr>
            <p:ph type="body" sz="quarter" idx="10"/>
          </p:nvPr>
        </p:nvSpPr>
        <p:spPr>
          <a:xfrm>
            <a:off x="324000" y="1690687"/>
            <a:ext cx="8494713" cy="4473222"/>
          </a:xfrm>
        </p:spPr>
        <p:txBody>
          <a:bodyPr/>
          <a:lstStyle/>
          <a:p>
            <a:pPr marL="285750" indent="-285750">
              <a:buFont typeface="Arial" pitchFamily="34" charset="0"/>
              <a:buChar char="•"/>
            </a:pPr>
            <a:r>
              <a:rPr lang="bg-BG" sz="1600" dirty="0" smtClean="0"/>
              <a:t>Базов клас от </a:t>
            </a:r>
            <a:r>
              <a:rPr lang="en-US" sz="1600" dirty="0" smtClean="0"/>
              <a:t>Servlet </a:t>
            </a:r>
            <a:r>
              <a:rPr lang="bg-BG" sz="1600" dirty="0" smtClean="0"/>
              <a:t> </a:t>
            </a:r>
            <a:r>
              <a:rPr lang="en-US" sz="1600" dirty="0" smtClean="0"/>
              <a:t>API</a:t>
            </a:r>
            <a:r>
              <a:rPr lang="bg-BG" sz="1600" dirty="0" smtClean="0"/>
              <a:t>, служи за управление на </a:t>
            </a:r>
            <a:r>
              <a:rPr lang="en-US" sz="1600" dirty="0" smtClean="0"/>
              <a:t>HTTP </a:t>
            </a:r>
            <a:r>
              <a:rPr lang="bg-BG" sz="1600" dirty="0" smtClean="0"/>
              <a:t>комуникация.</a:t>
            </a:r>
            <a:r>
              <a:rPr lang="en-US" sz="1600" dirty="0" smtClean="0"/>
              <a:t> </a:t>
            </a:r>
            <a:r>
              <a:rPr lang="bg-BG" sz="1600" dirty="0" smtClean="0"/>
              <a:t>За да „включим“ нашия сървлет в </a:t>
            </a:r>
            <a:r>
              <a:rPr lang="en-US" sz="1600" dirty="0" smtClean="0"/>
              <a:t>HTTP </a:t>
            </a:r>
            <a:r>
              <a:rPr lang="bg-BG" sz="1600" dirty="0" smtClean="0"/>
              <a:t>транзакцията, трябва да наследим</a:t>
            </a:r>
            <a:r>
              <a:rPr lang="en-US" sz="1600" dirty="0" smtClean="0"/>
              <a:t> </a:t>
            </a:r>
            <a:r>
              <a:rPr lang="en-US" sz="1600" dirty="0" err="1" smtClean="0"/>
              <a:t>javax.servlet.HttpServlet</a:t>
            </a:r>
            <a:r>
              <a:rPr lang="bg-BG" sz="1600" dirty="0"/>
              <a:t> </a:t>
            </a:r>
            <a:r>
              <a:rPr lang="bg-BG" sz="1600" dirty="0" smtClean="0"/>
              <a:t>и съответно да предефинираме </a:t>
            </a:r>
            <a:r>
              <a:rPr lang="en-US" sz="1600" dirty="0" smtClean="0"/>
              <a:t>HTTP </a:t>
            </a:r>
            <a:r>
              <a:rPr lang="bg-BG" sz="1600" dirty="0" smtClean="0"/>
              <a:t>методите, които искаме да изпълняваме за дадения ресурс.</a:t>
            </a:r>
            <a:r>
              <a:rPr lang="en-US" sz="1600" dirty="0" smtClean="0"/>
              <a:t>  </a:t>
            </a:r>
          </a:p>
          <a:p>
            <a:pPr marL="285750" indent="-285750">
              <a:buFont typeface="Arial" pitchFamily="34" charset="0"/>
              <a:buChar char="•"/>
            </a:pPr>
            <a:r>
              <a:rPr lang="bg-BG" sz="1600" dirty="0"/>
              <a:t>За всеки </a:t>
            </a:r>
            <a:r>
              <a:rPr lang="en-US" sz="1600" dirty="0"/>
              <a:t>HTTP </a:t>
            </a:r>
            <a:r>
              <a:rPr lang="bg-BG" sz="1600" dirty="0"/>
              <a:t>глагол </a:t>
            </a:r>
            <a:r>
              <a:rPr lang="bg-BG" sz="1600" dirty="0" smtClean="0"/>
              <a:t>се предоставя метод</a:t>
            </a:r>
            <a:r>
              <a:rPr lang="bg-BG" sz="1600" dirty="0"/>
              <a:t> </a:t>
            </a:r>
            <a:r>
              <a:rPr lang="bg-BG" sz="1600" dirty="0" smtClean="0"/>
              <a:t>за обработка. При постъпване на нова заявка </a:t>
            </a:r>
            <a:r>
              <a:rPr lang="en-US" sz="1600" dirty="0" smtClean="0"/>
              <a:t>service() </a:t>
            </a:r>
            <a:r>
              <a:rPr lang="bg-BG" sz="1600" dirty="0" smtClean="0"/>
              <a:t>разпределя към дадения метод: </a:t>
            </a:r>
            <a:endParaRPr lang="bg-BG" sz="1600" dirty="0"/>
          </a:p>
          <a:p>
            <a:r>
              <a:rPr lang="bg-BG"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doXXX</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HttpServletRequest</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req</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HttpServletResponse</a:t>
            </a:r>
            <a:r>
              <a:rPr lang="en-US" sz="1600" dirty="0" smtClean="0">
                <a:latin typeface="Courier New" pitchFamily="49" charset="0"/>
                <a:cs typeface="Courier New" pitchFamily="49" charset="0"/>
              </a:rPr>
              <a:t> res) </a:t>
            </a:r>
          </a:p>
          <a:p>
            <a:pPr marL="285750" indent="-285750">
              <a:buFont typeface="Arial" pitchFamily="34" charset="0"/>
              <a:buChar char="•"/>
            </a:pPr>
            <a:endParaRPr lang="ru-RU" sz="1600" dirty="0"/>
          </a:p>
        </p:txBody>
      </p:sp>
      <p:pic>
        <p:nvPicPr>
          <p:cNvPr id="1026" name="Picture 2" descr="C:\Users\nikolaygs\Desktop\Servlet Lecture\http_servlet.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40675" y="3858859"/>
            <a:ext cx="4773881" cy="230505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ounded Rectangle 4"/>
          <p:cNvSpPr/>
          <p:nvPr/>
        </p:nvSpPr>
        <p:spPr bwMode="gray">
          <a:xfrm>
            <a:off x="502484" y="3515096"/>
            <a:ext cx="7275854" cy="343763"/>
          </a:xfrm>
          <a:prstGeom prst="roundRect">
            <a:avLst/>
          </a:prstGeom>
          <a:noFill/>
          <a:ln w="38100" algn="ctr">
            <a:solidFill>
              <a:schemeClr val="accent1"/>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Tree>
    <p:extLst>
      <p:ext uri="{BB962C8B-B14F-4D97-AF65-F5344CB8AC3E}">
        <p14:creationId xmlns="" xmlns:p14="http://schemas.microsoft.com/office/powerpoint/2010/main" val="294443340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javax.servlet.http.HttpServletRequest</a:t>
            </a:r>
            <a:r>
              <a:rPr lang="bg-BG" dirty="0" smtClean="0"/>
              <a:t> –</a:t>
            </a:r>
            <a:r>
              <a:rPr lang="en-US" dirty="0" smtClean="0"/>
              <a:t> HTTP </a:t>
            </a:r>
            <a:r>
              <a:rPr lang="bg-BG" dirty="0" smtClean="0"/>
              <a:t>Заявка</a:t>
            </a:r>
            <a:endParaRPr lang="ru-RU" dirty="0"/>
          </a:p>
        </p:txBody>
      </p:sp>
      <p:sp>
        <p:nvSpPr>
          <p:cNvPr id="3" name="Text Placeholder 2"/>
          <p:cNvSpPr>
            <a:spLocks noGrp="1"/>
          </p:cNvSpPr>
          <p:nvPr>
            <p:ph type="body" sz="quarter" idx="10"/>
          </p:nvPr>
        </p:nvSpPr>
        <p:spPr/>
        <p:txBody>
          <a:bodyPr/>
          <a:lstStyle/>
          <a:p>
            <a:r>
              <a:rPr lang="bg-BG" sz="1600" dirty="0" smtClean="0"/>
              <a:t>Обектна резпрезентация на </a:t>
            </a:r>
            <a:r>
              <a:rPr lang="en-US" sz="1600" dirty="0" smtClean="0"/>
              <a:t>HTTP </a:t>
            </a:r>
            <a:r>
              <a:rPr lang="bg-BG" sz="1600" dirty="0" smtClean="0"/>
              <a:t>заявка. Предоставя методи за:</a:t>
            </a:r>
          </a:p>
          <a:p>
            <a:pPr marL="342900" indent="-342900">
              <a:buAutoNum type="arabicPeriod"/>
            </a:pPr>
            <a:r>
              <a:rPr lang="bg-BG" sz="1600" dirty="0" smtClean="0"/>
              <a:t>Четене на </a:t>
            </a:r>
            <a:r>
              <a:rPr lang="bg-BG" sz="1600" dirty="0"/>
              <a:t>п</a:t>
            </a:r>
            <a:r>
              <a:rPr lang="bg-BG" sz="1600" dirty="0" smtClean="0"/>
              <a:t>араметри – от „низа на заявката“ или тялото.</a:t>
            </a:r>
          </a:p>
          <a:p>
            <a:pPr marL="342900" indent="-342900">
              <a:buAutoNum type="arabicPeriod"/>
            </a:pPr>
            <a:endParaRPr lang="bg-BG" sz="1600" dirty="0" smtClean="0"/>
          </a:p>
          <a:p>
            <a:pPr marL="342900" indent="-342900">
              <a:buAutoNum type="arabicPeriod"/>
            </a:pPr>
            <a:r>
              <a:rPr lang="bg-BG" sz="1600" dirty="0" smtClean="0"/>
              <a:t>Информация за хедъри</a:t>
            </a:r>
          </a:p>
          <a:p>
            <a:pPr marL="342900" indent="-342900">
              <a:buAutoNum type="arabicPeriod"/>
            </a:pPr>
            <a:endParaRPr lang="bg-BG" sz="1600" dirty="0"/>
          </a:p>
          <a:p>
            <a:pPr marL="342900" indent="-342900">
              <a:buAutoNum type="arabicPeriod"/>
            </a:pPr>
            <a:r>
              <a:rPr lang="bg-BG" sz="1600" dirty="0" smtClean="0"/>
              <a:t>Информация за </a:t>
            </a:r>
            <a:r>
              <a:rPr lang="bg-BG" sz="1600" dirty="0"/>
              <a:t>с</a:t>
            </a:r>
            <a:r>
              <a:rPr lang="bg-BG" sz="1600" dirty="0" smtClean="0"/>
              <a:t>есия</a:t>
            </a:r>
          </a:p>
          <a:p>
            <a:pPr marL="342900" indent="-342900">
              <a:buAutoNum type="arabicPeriod"/>
            </a:pPr>
            <a:endParaRPr lang="bg-BG" sz="1600" dirty="0" smtClean="0"/>
          </a:p>
          <a:p>
            <a:pPr marL="342900" indent="-342900">
              <a:buAutoNum type="arabicPeriod"/>
            </a:pPr>
            <a:r>
              <a:rPr lang="bg-BG" sz="1600" dirty="0" smtClean="0"/>
              <a:t>Стрийм за четене</a:t>
            </a:r>
            <a:endParaRPr lang="bg-BG" sz="1600" dirty="0"/>
          </a:p>
          <a:p>
            <a:pPr marL="342900" indent="-342900">
              <a:buAutoNum type="arabicPeriod"/>
            </a:pPr>
            <a:endParaRPr lang="bg-BG" sz="1600" kern="0" dirty="0">
              <a:latin typeface="Courier New" pitchFamily="49" charset="0"/>
              <a:ea typeface="Arial Unicode MS" pitchFamily="34" charset="-128"/>
              <a:cs typeface="Courier New" pitchFamily="49" charset="0"/>
            </a:endParaRPr>
          </a:p>
        </p:txBody>
      </p:sp>
      <p:sp>
        <p:nvSpPr>
          <p:cNvPr id="6" name="Rounded Rectangle 5"/>
          <p:cNvSpPr/>
          <p:nvPr/>
        </p:nvSpPr>
        <p:spPr bwMode="gray">
          <a:xfrm>
            <a:off x="668740" y="2415654"/>
            <a:ext cx="1828800" cy="518615"/>
          </a:xfrm>
          <a:prstGeom prst="roundRect">
            <a:avLst/>
          </a:prstGeom>
          <a:noFill/>
          <a:ln w="38100" algn="ctr">
            <a:solidFill>
              <a:schemeClr val="accent1"/>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bg-BG" sz="1600" kern="0" dirty="0" smtClean="0">
                <a:latin typeface="Courier New" pitchFamily="49" charset="0"/>
                <a:ea typeface="Arial Unicode MS" pitchFamily="34" charset="-128"/>
                <a:cs typeface="Courier New" pitchFamily="49" charset="0"/>
              </a:rPr>
              <a:t>?</a:t>
            </a:r>
            <a:r>
              <a:rPr lang="en-US" sz="1600" kern="0" dirty="0" smtClean="0">
                <a:latin typeface="Courier New" pitchFamily="49" charset="0"/>
                <a:ea typeface="Arial Unicode MS" pitchFamily="34" charset="-128"/>
                <a:cs typeface="Courier New" pitchFamily="49" charset="0"/>
              </a:rPr>
              <a:t>name=</a:t>
            </a:r>
            <a:r>
              <a:rPr lang="en-US" sz="1600" kern="0" dirty="0" err="1" smtClean="0">
                <a:latin typeface="Courier New" pitchFamily="49" charset="0"/>
                <a:ea typeface="Arial Unicode MS" pitchFamily="34" charset="-128"/>
                <a:cs typeface="Courier New" pitchFamily="49" charset="0"/>
              </a:rPr>
              <a:t>Nikolay</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
        <p:nvSpPr>
          <p:cNvPr id="7" name="Rounded Rectangle 6"/>
          <p:cNvSpPr/>
          <p:nvPr/>
        </p:nvSpPr>
        <p:spPr bwMode="gray">
          <a:xfrm>
            <a:off x="2649940" y="2415654"/>
            <a:ext cx="4965511" cy="518615"/>
          </a:xfrm>
          <a:prstGeom prst="roundRect">
            <a:avLst/>
          </a:prstGeom>
          <a:noFill/>
          <a:ln w="38100" algn="ctr">
            <a:solidFill>
              <a:schemeClr val="accent1"/>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en-US" sz="1600" kern="0" noProof="0" dirty="0" smtClean="0">
                <a:latin typeface="Courier New" pitchFamily="49" charset="0"/>
                <a:ea typeface="Arial Unicode MS" pitchFamily="34" charset="-128"/>
                <a:cs typeface="Courier New" pitchFamily="49" charset="0"/>
              </a:rPr>
              <a:t>String name = </a:t>
            </a:r>
            <a:r>
              <a:rPr lang="en-US" sz="1600" kern="0" dirty="0">
                <a:latin typeface="Courier New" pitchFamily="49" charset="0"/>
                <a:ea typeface="Arial Unicode MS" pitchFamily="34" charset="-128"/>
                <a:cs typeface="Courier New" pitchFamily="49" charset="0"/>
              </a:rPr>
              <a:t>r</a:t>
            </a:r>
            <a:r>
              <a:rPr lang="en-US" sz="1600" kern="0" noProof="0" dirty="0" err="1" smtClean="0">
                <a:latin typeface="Courier New" pitchFamily="49" charset="0"/>
                <a:ea typeface="Arial Unicode MS" pitchFamily="34" charset="-128"/>
                <a:cs typeface="Courier New" pitchFamily="49" charset="0"/>
              </a:rPr>
              <a:t>equest.getParam</a:t>
            </a:r>
            <a:r>
              <a:rPr lang="en-US" sz="1600" kern="0" dirty="0" smtClean="0">
                <a:latin typeface="Courier New" pitchFamily="49" charset="0"/>
                <a:ea typeface="Arial Unicode MS" pitchFamily="34" charset="-128"/>
                <a:cs typeface="Courier New" pitchFamily="49" charset="0"/>
              </a:rPr>
              <a:t>(“name”)</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
        <p:nvSpPr>
          <p:cNvPr id="8" name="Rounded Rectangle 7"/>
          <p:cNvSpPr/>
          <p:nvPr/>
        </p:nvSpPr>
        <p:spPr bwMode="gray">
          <a:xfrm>
            <a:off x="668740" y="3305033"/>
            <a:ext cx="5663821" cy="518615"/>
          </a:xfrm>
          <a:prstGeom prst="roundRect">
            <a:avLst/>
          </a:prstGeom>
          <a:noFill/>
          <a:ln w="38100" algn="ctr">
            <a:solidFill>
              <a:schemeClr val="accent1"/>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en-US" sz="1600" kern="0" noProof="0" dirty="0" smtClean="0">
                <a:latin typeface="Courier New" pitchFamily="49" charset="0"/>
                <a:ea typeface="Arial Unicode MS" pitchFamily="34" charset="-128"/>
                <a:cs typeface="Courier New" pitchFamily="49" charset="0"/>
              </a:rPr>
              <a:t>String </a:t>
            </a:r>
            <a:r>
              <a:rPr lang="en-US" sz="1600" kern="0" noProof="0" dirty="0" err="1" smtClean="0">
                <a:latin typeface="Courier New" pitchFamily="49" charset="0"/>
                <a:ea typeface="Arial Unicode MS" pitchFamily="34" charset="-128"/>
                <a:cs typeface="Courier New" pitchFamily="49" charset="0"/>
              </a:rPr>
              <a:t>hostName</a:t>
            </a:r>
            <a:r>
              <a:rPr lang="en-US" sz="1600" kern="0" noProof="0" dirty="0" smtClean="0">
                <a:latin typeface="Courier New" pitchFamily="49" charset="0"/>
                <a:ea typeface="Arial Unicode MS" pitchFamily="34" charset="-128"/>
                <a:cs typeface="Courier New" pitchFamily="49" charset="0"/>
              </a:rPr>
              <a:t> = </a:t>
            </a:r>
            <a:r>
              <a:rPr lang="en-US" sz="1600" kern="0" noProof="0" dirty="0" err="1" smtClean="0">
                <a:latin typeface="Courier New" pitchFamily="49" charset="0"/>
                <a:ea typeface="Arial Unicode MS" pitchFamily="34" charset="-128"/>
                <a:cs typeface="Courier New" pitchFamily="49" charset="0"/>
              </a:rPr>
              <a:t>request.getHeader</a:t>
            </a:r>
            <a:r>
              <a:rPr lang="en-US" sz="1600" kern="0" dirty="0" smtClean="0">
                <a:latin typeface="Courier New" pitchFamily="49" charset="0"/>
                <a:ea typeface="Arial Unicode MS" pitchFamily="34" charset="-128"/>
                <a:cs typeface="Courier New" pitchFamily="49" charset="0"/>
              </a:rPr>
              <a:t>(“Host”)</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
        <p:nvSpPr>
          <p:cNvPr id="9" name="Rounded Rectangle 8"/>
          <p:cNvSpPr/>
          <p:nvPr/>
        </p:nvSpPr>
        <p:spPr bwMode="gray">
          <a:xfrm>
            <a:off x="668740" y="5162164"/>
            <a:ext cx="7110484"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kern="0" dirty="0" err="1">
                <a:latin typeface="Courier New" pitchFamily="49" charset="0"/>
                <a:ea typeface="Arial Unicode MS" pitchFamily="34" charset="-128"/>
                <a:cs typeface="Courier New" pitchFamily="49" charset="0"/>
              </a:rPr>
              <a:t>InputStream</a:t>
            </a:r>
            <a:r>
              <a:rPr lang="en-US" sz="1600" kern="0" dirty="0">
                <a:latin typeface="Courier New" pitchFamily="49" charset="0"/>
                <a:ea typeface="Arial Unicode MS" pitchFamily="34" charset="-128"/>
                <a:cs typeface="Courier New" pitchFamily="49" charset="0"/>
              </a:rPr>
              <a:t> </a:t>
            </a:r>
            <a:r>
              <a:rPr lang="en-US" sz="1600" kern="0" dirty="0" err="1">
                <a:latin typeface="Courier New" pitchFamily="49" charset="0"/>
                <a:ea typeface="Arial Unicode MS" pitchFamily="34" charset="-128"/>
                <a:cs typeface="Courier New" pitchFamily="49" charset="0"/>
              </a:rPr>
              <a:t>requestBodyInput</a:t>
            </a:r>
            <a:r>
              <a:rPr lang="en-US" sz="1600" kern="0" dirty="0">
                <a:latin typeface="Courier New" pitchFamily="49" charset="0"/>
                <a:ea typeface="Arial Unicode MS" pitchFamily="34" charset="-128"/>
                <a:cs typeface="Courier New" pitchFamily="49" charset="0"/>
              </a:rPr>
              <a:t> = </a:t>
            </a:r>
            <a:r>
              <a:rPr lang="en-US" sz="1600" kern="0" dirty="0" err="1">
                <a:latin typeface="Courier New" pitchFamily="49" charset="0"/>
                <a:ea typeface="Arial Unicode MS" pitchFamily="34" charset="-128"/>
                <a:cs typeface="Courier New" pitchFamily="49" charset="0"/>
              </a:rPr>
              <a:t>request.getInputStream</a:t>
            </a:r>
            <a:r>
              <a:rPr lang="en-US" sz="1600" kern="0" dirty="0">
                <a:latin typeface="Courier New" pitchFamily="49" charset="0"/>
                <a:ea typeface="Arial Unicode MS" pitchFamily="34" charset="-128"/>
                <a:cs typeface="Courier New" pitchFamily="49" charset="0"/>
              </a:rPr>
              <a:t>();</a:t>
            </a:r>
            <a:endParaRPr lang="ru-RU" sz="1600" kern="0" dirty="0">
              <a:latin typeface="Courier New" pitchFamily="49" charset="0"/>
              <a:ea typeface="Arial Unicode MS" pitchFamily="34" charset="-128"/>
              <a:cs typeface="Courier New" pitchFamily="49" charset="0"/>
            </a:endParaRPr>
          </a:p>
        </p:txBody>
      </p:sp>
      <p:sp>
        <p:nvSpPr>
          <p:cNvPr id="10" name="Rounded Rectangle 9"/>
          <p:cNvSpPr/>
          <p:nvPr/>
        </p:nvSpPr>
        <p:spPr bwMode="gray">
          <a:xfrm>
            <a:off x="668740" y="4237629"/>
            <a:ext cx="5663821"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kern="0" dirty="0" err="1" smtClean="0">
                <a:latin typeface="Courier New" pitchFamily="49" charset="0"/>
                <a:ea typeface="Arial Unicode MS" pitchFamily="34" charset="-128"/>
                <a:cs typeface="Courier New" pitchFamily="49" charset="0"/>
              </a:rPr>
              <a:t>HttpSession</a:t>
            </a:r>
            <a:r>
              <a:rPr lang="en-US" sz="1600" kern="0" dirty="0" smtClean="0">
                <a:latin typeface="Courier New" pitchFamily="49" charset="0"/>
                <a:ea typeface="Arial Unicode MS" pitchFamily="34" charset="-128"/>
                <a:cs typeface="Courier New" pitchFamily="49" charset="0"/>
              </a:rPr>
              <a:t> session </a:t>
            </a:r>
            <a:r>
              <a:rPr lang="en-US" sz="1600" kern="0" dirty="0">
                <a:latin typeface="Courier New" pitchFamily="49" charset="0"/>
                <a:ea typeface="Arial Unicode MS" pitchFamily="34" charset="-128"/>
                <a:cs typeface="Courier New" pitchFamily="49" charset="0"/>
              </a:rPr>
              <a:t>= </a:t>
            </a:r>
            <a:r>
              <a:rPr lang="en-US" sz="1600" kern="0" dirty="0" err="1" smtClean="0">
                <a:latin typeface="Courier New" pitchFamily="49" charset="0"/>
                <a:ea typeface="Arial Unicode MS" pitchFamily="34" charset="-128"/>
                <a:cs typeface="Courier New" pitchFamily="49" charset="0"/>
              </a:rPr>
              <a:t>request.getSession</a:t>
            </a:r>
            <a:r>
              <a:rPr lang="en-US" sz="1600" kern="0" dirty="0" smtClean="0">
                <a:latin typeface="Courier New" pitchFamily="49" charset="0"/>
                <a:ea typeface="Arial Unicode MS" pitchFamily="34" charset="-128"/>
                <a:cs typeface="Courier New" pitchFamily="49" charset="0"/>
              </a:rPr>
              <a:t>();</a:t>
            </a:r>
            <a:endParaRPr lang="ru-RU" sz="1600" kern="0" dirty="0">
              <a:latin typeface="Courier New" pitchFamily="49" charset="0"/>
              <a:ea typeface="Arial Unicode MS" pitchFamily="34" charset="-128"/>
              <a:cs typeface="Courier New" pitchFamily="49" charset="0"/>
            </a:endParaRPr>
          </a:p>
        </p:txBody>
      </p:sp>
    </p:spTree>
    <p:extLst>
      <p:ext uri="{BB962C8B-B14F-4D97-AF65-F5344CB8AC3E}">
        <p14:creationId xmlns="" xmlns:p14="http://schemas.microsoft.com/office/powerpoint/2010/main" val="187166613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Работа с </a:t>
            </a:r>
            <a:r>
              <a:rPr lang="en-US" dirty="0" smtClean="0"/>
              <a:t>HTTP </a:t>
            </a:r>
            <a:r>
              <a:rPr lang="bg-BG" dirty="0" smtClean="0"/>
              <a:t>Заявка</a:t>
            </a:r>
            <a:r>
              <a:rPr lang="en-US" dirty="0" smtClean="0"/>
              <a:t> (</a:t>
            </a:r>
            <a:r>
              <a:rPr lang="bg-BG" dirty="0" smtClean="0"/>
              <a:t>кодът е част от </a:t>
            </a:r>
            <a:r>
              <a:rPr lang="en-US" dirty="0" err="1" smtClean="0"/>
              <a:t>doGet</a:t>
            </a:r>
            <a:r>
              <a:rPr lang="en-US" dirty="0" smtClean="0"/>
              <a:t>()</a:t>
            </a:r>
            <a:r>
              <a:rPr lang="bg-BG" dirty="0" smtClean="0"/>
              <a:t>)</a:t>
            </a:r>
            <a:endParaRPr lang="ru-RU" dirty="0"/>
          </a:p>
        </p:txBody>
      </p:sp>
      <p:sp>
        <p:nvSpPr>
          <p:cNvPr id="3" name="Text Placeholder 2"/>
          <p:cNvSpPr>
            <a:spLocks noGrp="1"/>
          </p:cNvSpPr>
          <p:nvPr>
            <p:ph type="body" sz="quarter" idx="10"/>
          </p:nvPr>
        </p:nvSpPr>
        <p:spPr>
          <a:xfrm>
            <a:off x="324000" y="1433014"/>
            <a:ext cx="8494713" cy="4981433"/>
          </a:xfrm>
        </p:spPr>
        <p:txBody>
          <a:bodyPr/>
          <a:lstStyle/>
          <a:p>
            <a:r>
              <a:rPr lang="en-US" sz="1400" b="0" dirty="0" smtClean="0">
                <a:solidFill>
                  <a:srgbClr val="000000"/>
                </a:solidFill>
                <a:latin typeface="Consolas"/>
              </a:rPr>
              <a:t>  String </a:t>
            </a:r>
            <a:r>
              <a:rPr lang="en-US" sz="1400" b="0" dirty="0">
                <a:solidFill>
                  <a:srgbClr val="000000"/>
                </a:solidFill>
                <a:latin typeface="Consolas"/>
              </a:rPr>
              <a:t>name = </a:t>
            </a:r>
            <a:r>
              <a:rPr lang="en-US" sz="1400" b="0" dirty="0" err="1">
                <a:solidFill>
                  <a:srgbClr val="000000"/>
                </a:solidFill>
                <a:latin typeface="Consolas"/>
              </a:rPr>
              <a:t>request.getParameter</a:t>
            </a:r>
            <a:r>
              <a:rPr lang="en-US" sz="1400" b="0" dirty="0">
                <a:solidFill>
                  <a:srgbClr val="000000"/>
                </a:solidFill>
                <a:latin typeface="Consolas"/>
              </a:rPr>
              <a:t>(</a:t>
            </a:r>
            <a:r>
              <a:rPr lang="en-US" sz="1400" b="0" dirty="0">
                <a:solidFill>
                  <a:srgbClr val="2A00FF"/>
                </a:solidFill>
                <a:latin typeface="Consolas"/>
              </a:rPr>
              <a:t>"name"</a:t>
            </a:r>
            <a:r>
              <a:rPr lang="en-US" sz="1400" b="0" dirty="0">
                <a:solidFill>
                  <a:srgbClr val="000000"/>
                </a:solidFill>
                <a:latin typeface="Consolas"/>
              </a:rPr>
              <a:t>);</a:t>
            </a:r>
          </a:p>
          <a:p>
            <a:r>
              <a:rPr lang="en-US" sz="1400" b="0" dirty="0" smtClean="0">
                <a:solidFill>
                  <a:srgbClr val="000000"/>
                </a:solidFill>
                <a:latin typeface="Consolas"/>
              </a:rPr>
              <a:t>  String </a:t>
            </a:r>
            <a:r>
              <a:rPr lang="en-US" sz="1400" b="0" dirty="0" err="1">
                <a:solidFill>
                  <a:srgbClr val="000000"/>
                </a:solidFill>
                <a:latin typeface="Consolas"/>
              </a:rPr>
              <a:t>userAgent</a:t>
            </a:r>
            <a:r>
              <a:rPr lang="en-US" sz="1400" b="0" dirty="0">
                <a:solidFill>
                  <a:srgbClr val="000000"/>
                </a:solidFill>
                <a:latin typeface="Consolas"/>
              </a:rPr>
              <a:t> = </a:t>
            </a:r>
            <a:r>
              <a:rPr lang="en-US" sz="1400" b="0" dirty="0" err="1">
                <a:solidFill>
                  <a:srgbClr val="000000"/>
                </a:solidFill>
                <a:latin typeface="Consolas"/>
              </a:rPr>
              <a:t>request.getHeader</a:t>
            </a:r>
            <a:r>
              <a:rPr lang="en-US" sz="1400" b="0" dirty="0">
                <a:solidFill>
                  <a:srgbClr val="000000"/>
                </a:solidFill>
                <a:latin typeface="Consolas"/>
              </a:rPr>
              <a:t>(</a:t>
            </a:r>
            <a:r>
              <a:rPr lang="en-US" sz="1400" b="0" dirty="0">
                <a:solidFill>
                  <a:srgbClr val="2A00FF"/>
                </a:solidFill>
                <a:latin typeface="Consolas"/>
              </a:rPr>
              <a:t>"User-Agent"</a:t>
            </a:r>
            <a:r>
              <a:rPr lang="en-US" sz="1400" b="0" dirty="0">
                <a:solidFill>
                  <a:srgbClr val="000000"/>
                </a:solidFill>
                <a:latin typeface="Consolas"/>
              </a:rPr>
              <a:t>);</a:t>
            </a:r>
          </a:p>
          <a:p>
            <a:r>
              <a:rPr lang="en-US" sz="1400" b="0" dirty="0" smtClean="0">
                <a:solidFill>
                  <a:srgbClr val="000000"/>
                </a:solidFill>
                <a:latin typeface="Consolas"/>
              </a:rPr>
              <a:t>  </a:t>
            </a:r>
            <a:r>
              <a:rPr lang="en-US" sz="1400" b="0" dirty="0" err="1" smtClean="0">
                <a:solidFill>
                  <a:srgbClr val="000000"/>
                </a:solidFill>
                <a:latin typeface="Consolas"/>
              </a:rPr>
              <a:t>StringBuffer</a:t>
            </a:r>
            <a:r>
              <a:rPr lang="en-US" sz="1400" b="0" dirty="0" smtClean="0">
                <a:solidFill>
                  <a:srgbClr val="000000"/>
                </a:solidFill>
                <a:latin typeface="Consolas"/>
              </a:rPr>
              <a:t> </a:t>
            </a:r>
            <a:r>
              <a:rPr lang="en-US" sz="1400" b="0" dirty="0">
                <a:solidFill>
                  <a:srgbClr val="000000"/>
                </a:solidFill>
                <a:latin typeface="Consolas"/>
              </a:rPr>
              <a:t>buffer = </a:t>
            </a:r>
            <a:r>
              <a:rPr lang="en-US" sz="1400" b="0" dirty="0">
                <a:solidFill>
                  <a:srgbClr val="7F0055"/>
                </a:solidFill>
                <a:latin typeface="Consolas"/>
              </a:rPr>
              <a:t>new</a:t>
            </a:r>
            <a:r>
              <a:rPr lang="en-US" sz="1400" b="0" dirty="0">
                <a:solidFill>
                  <a:srgbClr val="000000"/>
                </a:solidFill>
                <a:latin typeface="Consolas"/>
              </a:rPr>
              <a:t> </a:t>
            </a:r>
            <a:r>
              <a:rPr lang="en-US" sz="1400" b="0" dirty="0" err="1">
                <a:solidFill>
                  <a:srgbClr val="000000"/>
                </a:solidFill>
                <a:latin typeface="Consolas"/>
              </a:rPr>
              <a:t>StringBuffer</a:t>
            </a:r>
            <a:r>
              <a:rPr lang="en-US" sz="1400" b="0" dirty="0">
                <a:solidFill>
                  <a:srgbClr val="000000"/>
                </a:solidFill>
                <a:latin typeface="Consolas"/>
              </a:rPr>
              <a:t>();</a:t>
            </a:r>
          </a:p>
          <a:p>
            <a:r>
              <a:rPr lang="en-US" sz="1400" b="0" dirty="0" smtClean="0">
                <a:solidFill>
                  <a:srgbClr val="000000"/>
                </a:solidFill>
                <a:latin typeface="Consolas"/>
              </a:rPr>
              <a:t>  </a:t>
            </a:r>
            <a:r>
              <a:rPr lang="en-US" sz="1400" b="0" dirty="0" err="1" smtClean="0">
                <a:solidFill>
                  <a:srgbClr val="000000"/>
                </a:solidFill>
                <a:latin typeface="Consolas"/>
              </a:rPr>
              <a:t>buffer.append</a:t>
            </a:r>
            <a:r>
              <a:rPr lang="en-US" sz="1400" b="0" dirty="0">
                <a:solidFill>
                  <a:srgbClr val="000000"/>
                </a:solidFill>
                <a:latin typeface="Consolas"/>
              </a:rPr>
              <a:t>(</a:t>
            </a:r>
            <a:r>
              <a:rPr lang="en-US" sz="1400" b="0" dirty="0">
                <a:solidFill>
                  <a:srgbClr val="2A00FF"/>
                </a:solidFill>
                <a:latin typeface="Consolas"/>
              </a:rPr>
              <a:t>"&lt;h1&gt;Hello, "</a:t>
            </a:r>
            <a:r>
              <a:rPr lang="en-US" sz="1400" b="0" dirty="0">
                <a:solidFill>
                  <a:srgbClr val="000000"/>
                </a:solidFill>
                <a:latin typeface="Consolas"/>
              </a:rPr>
              <a:t> + name + </a:t>
            </a:r>
            <a:r>
              <a:rPr lang="en-US" sz="1400" b="0" dirty="0">
                <a:solidFill>
                  <a:srgbClr val="2A00FF"/>
                </a:solidFill>
                <a:latin typeface="Consolas"/>
              </a:rPr>
              <a:t>"!&lt;h1&gt;&lt;</a:t>
            </a:r>
            <a:r>
              <a:rPr lang="en-US" sz="1400" b="0" dirty="0" err="1">
                <a:solidFill>
                  <a:srgbClr val="2A00FF"/>
                </a:solidFill>
                <a:latin typeface="Consolas"/>
              </a:rPr>
              <a:t>br</a:t>
            </a:r>
            <a:r>
              <a:rPr lang="en-US" sz="1400" b="0" dirty="0">
                <a:solidFill>
                  <a:srgbClr val="2A00FF"/>
                </a:solidFill>
                <a:latin typeface="Consolas"/>
              </a:rPr>
              <a:t>&gt;"</a:t>
            </a:r>
            <a:r>
              <a:rPr lang="en-US" sz="1400" b="0" dirty="0">
                <a:solidFill>
                  <a:srgbClr val="000000"/>
                </a:solidFill>
                <a:latin typeface="Consolas"/>
              </a:rPr>
              <a:t>);</a:t>
            </a:r>
          </a:p>
          <a:p>
            <a:r>
              <a:rPr lang="en-US" sz="1400" b="0" dirty="0" smtClean="0">
                <a:solidFill>
                  <a:srgbClr val="000000"/>
                </a:solidFill>
                <a:latin typeface="Consolas"/>
              </a:rPr>
              <a:t>  </a:t>
            </a:r>
            <a:r>
              <a:rPr lang="en-US" sz="1400" b="0" dirty="0" err="1" smtClean="0">
                <a:solidFill>
                  <a:srgbClr val="000000"/>
                </a:solidFill>
                <a:latin typeface="Consolas"/>
              </a:rPr>
              <a:t>buffer.append</a:t>
            </a:r>
            <a:r>
              <a:rPr lang="en-US" sz="1400" b="0" dirty="0">
                <a:solidFill>
                  <a:srgbClr val="000000"/>
                </a:solidFill>
                <a:latin typeface="Consolas"/>
              </a:rPr>
              <a:t>(</a:t>
            </a:r>
            <a:r>
              <a:rPr lang="en-US" sz="1400" b="0" dirty="0">
                <a:solidFill>
                  <a:srgbClr val="2A00FF"/>
                </a:solidFill>
                <a:latin typeface="Consolas"/>
              </a:rPr>
              <a:t>"&lt;h2&gt;Your request has been triggered via: "</a:t>
            </a:r>
            <a:r>
              <a:rPr lang="en-US" sz="1400" b="0" dirty="0">
                <a:solidFill>
                  <a:srgbClr val="000000"/>
                </a:solidFill>
                <a:latin typeface="Consolas"/>
              </a:rPr>
              <a:t> + </a:t>
            </a:r>
            <a:r>
              <a:rPr lang="en-US" sz="1400" b="0" dirty="0" err="1">
                <a:solidFill>
                  <a:srgbClr val="000000"/>
                </a:solidFill>
                <a:latin typeface="Consolas"/>
              </a:rPr>
              <a:t>userAgent</a:t>
            </a:r>
            <a:r>
              <a:rPr lang="en-US" sz="1400" b="0" dirty="0">
                <a:solidFill>
                  <a:srgbClr val="000000"/>
                </a:solidFill>
                <a:latin typeface="Consolas"/>
              </a:rPr>
              <a:t> + </a:t>
            </a:r>
            <a:r>
              <a:rPr lang="en-US" sz="1400" b="0" dirty="0">
                <a:solidFill>
                  <a:srgbClr val="2A00FF"/>
                </a:solidFill>
                <a:latin typeface="Consolas"/>
              </a:rPr>
              <a:t>"&lt;h2&gt;"</a:t>
            </a:r>
            <a:r>
              <a:rPr lang="en-US" sz="1400" b="0" dirty="0">
                <a:solidFill>
                  <a:srgbClr val="000000"/>
                </a:solidFill>
                <a:latin typeface="Consolas"/>
              </a:rPr>
              <a:t>);</a:t>
            </a:r>
          </a:p>
          <a:p>
            <a:r>
              <a:rPr lang="en-US" sz="1400" b="0" dirty="0" smtClean="0">
                <a:solidFill>
                  <a:srgbClr val="000000"/>
                </a:solidFill>
                <a:latin typeface="Consolas"/>
              </a:rPr>
              <a:t>  </a:t>
            </a:r>
            <a:r>
              <a:rPr lang="en-US" sz="1400" b="0" dirty="0" err="1" smtClean="0">
                <a:solidFill>
                  <a:srgbClr val="000000"/>
                </a:solidFill>
                <a:latin typeface="Consolas"/>
              </a:rPr>
              <a:t>response.setContentType</a:t>
            </a:r>
            <a:r>
              <a:rPr lang="en-US" sz="1400" b="0" dirty="0">
                <a:solidFill>
                  <a:srgbClr val="000000"/>
                </a:solidFill>
                <a:latin typeface="Consolas"/>
              </a:rPr>
              <a:t>(</a:t>
            </a:r>
            <a:r>
              <a:rPr lang="en-US" sz="1400" b="0" dirty="0">
                <a:solidFill>
                  <a:srgbClr val="2A00FF"/>
                </a:solidFill>
                <a:latin typeface="Consolas"/>
              </a:rPr>
              <a:t>"text/html"</a:t>
            </a:r>
            <a:r>
              <a:rPr lang="en-US" sz="1400" b="0" dirty="0">
                <a:solidFill>
                  <a:srgbClr val="000000"/>
                </a:solidFill>
                <a:latin typeface="Consolas"/>
              </a:rPr>
              <a:t>);</a:t>
            </a:r>
          </a:p>
          <a:p>
            <a:r>
              <a:rPr lang="en-US" sz="1400" b="0" dirty="0" smtClean="0">
                <a:solidFill>
                  <a:srgbClr val="000000"/>
                </a:solidFill>
                <a:latin typeface="Consolas"/>
              </a:rPr>
              <a:t>  </a:t>
            </a:r>
            <a:r>
              <a:rPr lang="en-US" sz="1400" b="0" dirty="0" err="1" smtClean="0">
                <a:solidFill>
                  <a:srgbClr val="000000"/>
                </a:solidFill>
                <a:latin typeface="Consolas"/>
              </a:rPr>
              <a:t>response.getWriter</a:t>
            </a:r>
            <a:r>
              <a:rPr lang="en-US" sz="1400" b="0" dirty="0">
                <a:solidFill>
                  <a:srgbClr val="000000"/>
                </a:solidFill>
                <a:latin typeface="Consolas"/>
              </a:rPr>
              <a:t>().write(</a:t>
            </a:r>
            <a:r>
              <a:rPr lang="en-US" sz="1400" b="0" dirty="0" err="1">
                <a:solidFill>
                  <a:srgbClr val="000000"/>
                </a:solidFill>
                <a:latin typeface="Consolas"/>
              </a:rPr>
              <a:t>buffer.toString</a:t>
            </a:r>
            <a:r>
              <a:rPr lang="en-US" sz="1400" b="0" dirty="0">
                <a:solidFill>
                  <a:srgbClr val="000000"/>
                </a:solidFill>
                <a:latin typeface="Consolas"/>
              </a:rPr>
              <a:t>());</a:t>
            </a:r>
          </a:p>
          <a:p>
            <a:endParaRPr lang="ru-RU" sz="1400" b="0" dirty="0">
              <a:latin typeface="Courier New" pitchFamily="49" charset="0"/>
              <a:cs typeface="Courier New" pitchFamily="49" charset="0"/>
            </a:endParaRPr>
          </a:p>
        </p:txBody>
      </p:sp>
      <p:pic>
        <p:nvPicPr>
          <p:cNvPr id="2050" name="Picture 2" descr="C:\Users\nikolaygs\Desktop\Servlet Lecture\request_exampl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11176" y="4285397"/>
            <a:ext cx="6162580" cy="201986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0256350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javax.servlet.http.HttpServletResponse</a:t>
            </a:r>
            <a:r>
              <a:rPr lang="bg-BG" dirty="0" smtClean="0"/>
              <a:t> </a:t>
            </a:r>
            <a:r>
              <a:rPr lang="bg-BG" dirty="0"/>
              <a:t>–</a:t>
            </a:r>
            <a:r>
              <a:rPr lang="en-US" dirty="0"/>
              <a:t> HTTP </a:t>
            </a:r>
            <a:r>
              <a:rPr lang="bg-BG" dirty="0" smtClean="0"/>
              <a:t>отговор</a:t>
            </a:r>
            <a:endParaRPr lang="ru-RU" dirty="0"/>
          </a:p>
        </p:txBody>
      </p:sp>
      <p:sp>
        <p:nvSpPr>
          <p:cNvPr id="3" name="Text Placeholder 2"/>
          <p:cNvSpPr>
            <a:spLocks noGrp="1"/>
          </p:cNvSpPr>
          <p:nvPr>
            <p:ph type="body" sz="quarter" idx="10"/>
          </p:nvPr>
        </p:nvSpPr>
        <p:spPr/>
        <p:txBody>
          <a:bodyPr/>
          <a:lstStyle/>
          <a:p>
            <a:r>
              <a:rPr lang="bg-BG" dirty="0" smtClean="0"/>
              <a:t>Обектна резпрезентация на </a:t>
            </a:r>
            <a:r>
              <a:rPr lang="en-US" dirty="0" smtClean="0"/>
              <a:t>HTTP </a:t>
            </a:r>
            <a:r>
              <a:rPr lang="bg-BG" dirty="0" smtClean="0"/>
              <a:t>отговора, който сървлетът ще изпрати до клиента. Предоставя методи за:</a:t>
            </a:r>
          </a:p>
          <a:p>
            <a:pPr marL="342900" indent="-342900">
              <a:buAutoNum type="arabicPeriod"/>
            </a:pPr>
            <a:r>
              <a:rPr lang="bg-BG" sz="1600" dirty="0" smtClean="0"/>
              <a:t>Писане в тялото (В </a:t>
            </a:r>
            <a:r>
              <a:rPr lang="en-US" sz="1600" dirty="0" smtClean="0"/>
              <a:t>HTML </a:t>
            </a:r>
            <a:r>
              <a:rPr lang="bg-BG" sz="1600" dirty="0" smtClean="0"/>
              <a:t>или друг формат):</a:t>
            </a:r>
          </a:p>
          <a:p>
            <a:pPr marL="342900" indent="-342900">
              <a:buAutoNum type="arabicPeriod"/>
            </a:pPr>
            <a:endParaRPr lang="bg-BG" dirty="0" smtClean="0"/>
          </a:p>
          <a:p>
            <a:pPr marL="342900" indent="-342900">
              <a:buAutoNum type="arabicPeriod"/>
            </a:pPr>
            <a:r>
              <a:rPr lang="bg-BG" sz="1600" dirty="0"/>
              <a:t>Добавяне на хедъри:</a:t>
            </a:r>
          </a:p>
          <a:p>
            <a:pPr marL="342900" indent="-342900">
              <a:buAutoNum type="arabicPeriod"/>
            </a:pPr>
            <a:endParaRPr lang="bg-BG" b="0" dirty="0" smtClean="0"/>
          </a:p>
          <a:p>
            <a:pPr marL="342900" indent="-342900">
              <a:buFontTx/>
              <a:buAutoNum type="arabicPeriod"/>
            </a:pPr>
            <a:r>
              <a:rPr lang="bg-BG" sz="1600" dirty="0"/>
              <a:t>Мета-информация за съдържанието:</a:t>
            </a:r>
            <a:endParaRPr lang="en-US" sz="1600" dirty="0"/>
          </a:p>
          <a:p>
            <a:pPr marL="342900" indent="-342900">
              <a:buAutoNum type="arabicPeriod"/>
            </a:pPr>
            <a:endParaRPr lang="en-US" dirty="0"/>
          </a:p>
          <a:p>
            <a:pPr marL="342900" indent="-342900">
              <a:buFontTx/>
              <a:buAutoNum type="arabicPeriod"/>
            </a:pPr>
            <a:r>
              <a:rPr lang="bg-BG" sz="1600" dirty="0" smtClean="0"/>
              <a:t>Поставяне на статус кодове:</a:t>
            </a:r>
            <a:endParaRPr lang="ru-RU" sz="1600" dirty="0"/>
          </a:p>
        </p:txBody>
      </p:sp>
      <p:sp>
        <p:nvSpPr>
          <p:cNvPr id="4" name="Rounded Rectangle 3"/>
          <p:cNvSpPr/>
          <p:nvPr/>
        </p:nvSpPr>
        <p:spPr bwMode="gray">
          <a:xfrm>
            <a:off x="589128" y="2756848"/>
            <a:ext cx="7654120"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dirty="0" err="1" smtClean="0">
                <a:latin typeface="Courier New" pitchFamily="49" charset="0"/>
                <a:cs typeface="Courier New" pitchFamily="49" charset="0"/>
              </a:rPr>
              <a:t>httpResponse.getWriter</a:t>
            </a:r>
            <a:r>
              <a:rPr lang="en-US" sz="1600" dirty="0">
                <a:latin typeface="Courier New" pitchFamily="49" charset="0"/>
                <a:cs typeface="Courier New" pitchFamily="49" charset="0"/>
              </a:rPr>
              <a:t>().write("&lt;h1&gt; Hello World! &lt;/h1&gt;");</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
        <p:nvSpPr>
          <p:cNvPr id="5" name="Rounded Rectangle 4"/>
          <p:cNvSpPr/>
          <p:nvPr/>
        </p:nvSpPr>
        <p:spPr bwMode="gray">
          <a:xfrm>
            <a:off x="589128" y="3700818"/>
            <a:ext cx="6262048"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dirty="0" err="1" smtClean="0">
                <a:latin typeface="Courier New" pitchFamily="49" charset="0"/>
                <a:cs typeface="Courier New" pitchFamily="49" charset="0"/>
              </a:rPr>
              <a:t>httpResponse.setHeader</a:t>
            </a:r>
            <a:r>
              <a:rPr lang="en-US" sz="1600" dirty="0" smtClean="0">
                <a:latin typeface="Courier New" pitchFamily="49" charset="0"/>
                <a:cs typeface="Courier New" pitchFamily="49" charset="0"/>
              </a:rPr>
              <a:t>(“Server”, “</a:t>
            </a:r>
            <a:r>
              <a:rPr lang="en-US" sz="1600" dirty="0" err="1" smtClean="0">
                <a:latin typeface="Courier New" pitchFamily="49" charset="0"/>
                <a:cs typeface="Courier New" pitchFamily="49" charset="0"/>
              </a:rPr>
              <a:t>MyTestServer</a:t>
            </a:r>
            <a:r>
              <a:rPr lang="en-US" sz="1600" dirty="0" smtClean="0">
                <a:latin typeface="Courier New" pitchFamily="49" charset="0"/>
                <a:cs typeface="Courier New" pitchFamily="49" charset="0"/>
              </a:rPr>
              <a:t>”)</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
        <p:nvSpPr>
          <p:cNvPr id="6" name="Rounded Rectangle 5"/>
          <p:cNvSpPr/>
          <p:nvPr/>
        </p:nvSpPr>
        <p:spPr bwMode="gray">
          <a:xfrm>
            <a:off x="589128" y="4631139"/>
            <a:ext cx="5306705"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dirty="0" err="1" smtClean="0">
                <a:latin typeface="Courier New" pitchFamily="49" charset="0"/>
                <a:cs typeface="Courier New" pitchFamily="49" charset="0"/>
              </a:rPr>
              <a:t>httpResponse.setContentType</a:t>
            </a:r>
            <a:r>
              <a:rPr lang="en-US" sz="1600" dirty="0">
                <a:latin typeface="Courier New" pitchFamily="49" charset="0"/>
                <a:cs typeface="Courier New" pitchFamily="49" charset="0"/>
              </a:rPr>
              <a:t>("text/html");</a:t>
            </a:r>
            <a:endParaRPr lang="ru-RU" sz="1600" dirty="0">
              <a:latin typeface="Courier New" pitchFamily="49" charset="0"/>
              <a:cs typeface="Courier New" pitchFamily="49" charset="0"/>
            </a:endParaRPr>
          </a:p>
        </p:txBody>
      </p:sp>
      <p:sp>
        <p:nvSpPr>
          <p:cNvPr id="7" name="Rounded Rectangle 6"/>
          <p:cNvSpPr/>
          <p:nvPr/>
        </p:nvSpPr>
        <p:spPr bwMode="gray">
          <a:xfrm>
            <a:off x="589128" y="5575109"/>
            <a:ext cx="7654120"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dirty="0" err="1" smtClean="0">
                <a:latin typeface="Courier New" pitchFamily="49" charset="0"/>
                <a:cs typeface="Courier New" pitchFamily="49" charset="0"/>
              </a:rPr>
              <a:t>httpResponse.setStatus</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HttpServletResponse.</a:t>
            </a:r>
            <a:r>
              <a:rPr lang="en-US" sz="1600" i="1" dirty="0" err="1" smtClean="0">
                <a:latin typeface="Courier New" pitchFamily="49" charset="0"/>
                <a:cs typeface="Courier New" pitchFamily="49" charset="0"/>
              </a:rPr>
              <a:t>SC_NOT_MODIFIED</a:t>
            </a:r>
            <a:r>
              <a:rPr lang="en-US" sz="1600" i="1" dirty="0">
                <a:latin typeface="Courier New" pitchFamily="49" charset="0"/>
                <a:cs typeface="Courier New" pitchFamily="49" charset="0"/>
              </a:rPr>
              <a:t>);</a:t>
            </a:r>
            <a:endParaRPr lang="ru-RU" sz="1600" dirty="0">
              <a:latin typeface="Courier New" pitchFamily="49" charset="0"/>
              <a:cs typeface="Courier New" pitchFamily="49" charset="0"/>
            </a:endParaRPr>
          </a:p>
        </p:txBody>
      </p:sp>
    </p:spTree>
    <p:extLst>
      <p:ext uri="{BB962C8B-B14F-4D97-AF65-F5344CB8AC3E}">
        <p14:creationId xmlns="" xmlns:p14="http://schemas.microsoft.com/office/powerpoint/2010/main" val="312315726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Работа с </a:t>
            </a:r>
            <a:r>
              <a:rPr lang="en-US" dirty="0" smtClean="0"/>
              <a:t>HTTP </a:t>
            </a:r>
            <a:r>
              <a:rPr lang="bg-BG" dirty="0" smtClean="0"/>
              <a:t>отговор</a:t>
            </a:r>
            <a:endParaRPr lang="ru-RU" dirty="0"/>
          </a:p>
        </p:txBody>
      </p:sp>
      <p:sp>
        <p:nvSpPr>
          <p:cNvPr id="3" name="Text Placeholder 2"/>
          <p:cNvSpPr>
            <a:spLocks noGrp="1"/>
          </p:cNvSpPr>
          <p:nvPr>
            <p:ph type="body" sz="quarter" idx="10"/>
          </p:nvPr>
        </p:nvSpPr>
        <p:spPr/>
        <p:txBody>
          <a:bodyPr/>
          <a:lstStyle/>
          <a:p>
            <a:r>
              <a:rPr lang="en-US" sz="1600" b="0" dirty="0">
                <a:solidFill>
                  <a:srgbClr val="7F0055"/>
                </a:solidFill>
                <a:latin typeface="Consolas"/>
              </a:rPr>
              <a:t>protected</a:t>
            </a:r>
            <a:r>
              <a:rPr lang="en-US" sz="1600" b="0" dirty="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sz="1600" b="0" dirty="0" err="1">
                <a:solidFill>
                  <a:srgbClr val="000000"/>
                </a:solidFill>
                <a:latin typeface="Consolas"/>
              </a:rPr>
              <a:t>doGet</a:t>
            </a:r>
            <a:r>
              <a:rPr lang="en-US" sz="1600" b="0" dirty="0">
                <a:solidFill>
                  <a:srgbClr val="000000"/>
                </a:solidFill>
                <a:latin typeface="Consolas"/>
              </a:rPr>
              <a:t>(</a:t>
            </a:r>
            <a:r>
              <a:rPr lang="en-US" sz="1600" b="0" dirty="0" err="1">
                <a:solidFill>
                  <a:srgbClr val="000000"/>
                </a:solidFill>
                <a:latin typeface="Consolas"/>
              </a:rPr>
              <a:t>HttpServletRequest</a:t>
            </a:r>
            <a:r>
              <a:rPr lang="en-US" sz="1600" b="0" dirty="0">
                <a:solidFill>
                  <a:srgbClr val="000000"/>
                </a:solidFill>
                <a:latin typeface="Consolas"/>
              </a:rPr>
              <a:t> request, </a:t>
            </a:r>
            <a:r>
              <a:rPr lang="en-US" sz="1600" b="0" dirty="0" err="1">
                <a:solidFill>
                  <a:srgbClr val="000000"/>
                </a:solidFill>
                <a:latin typeface="Consolas"/>
              </a:rPr>
              <a:t>HttpServletResponse</a:t>
            </a:r>
            <a:r>
              <a:rPr lang="en-US" sz="1600" b="0" dirty="0">
                <a:solidFill>
                  <a:srgbClr val="000000"/>
                </a:solidFill>
                <a:latin typeface="Consolas"/>
              </a:rPr>
              <a:t> </a:t>
            </a:r>
            <a:r>
              <a:rPr lang="en-US" sz="1600" b="0" dirty="0" smtClean="0">
                <a:solidFill>
                  <a:srgbClr val="000000"/>
                </a:solidFill>
                <a:latin typeface="Consolas"/>
              </a:rPr>
              <a:t>	response</a:t>
            </a:r>
            <a:r>
              <a:rPr lang="en-US" sz="1600" b="0" dirty="0">
                <a:solidFill>
                  <a:srgbClr val="000000"/>
                </a:solidFill>
                <a:latin typeface="Consolas"/>
              </a:rPr>
              <a:t>) </a:t>
            </a:r>
            <a:r>
              <a:rPr lang="en-US" sz="1600" b="0" dirty="0">
                <a:solidFill>
                  <a:srgbClr val="7F0055"/>
                </a:solidFill>
                <a:latin typeface="Consolas"/>
              </a:rPr>
              <a:t>throws</a:t>
            </a:r>
            <a:r>
              <a:rPr lang="en-US" sz="1600" b="0" dirty="0">
                <a:solidFill>
                  <a:srgbClr val="000000"/>
                </a:solidFill>
                <a:latin typeface="Consolas"/>
              </a:rPr>
              <a:t> </a:t>
            </a:r>
            <a:r>
              <a:rPr lang="en-US" sz="1600" b="0" dirty="0" err="1">
                <a:solidFill>
                  <a:srgbClr val="000000"/>
                </a:solidFill>
                <a:latin typeface="Consolas"/>
              </a:rPr>
              <a:t>ServletException</a:t>
            </a:r>
            <a:r>
              <a:rPr lang="en-US" sz="1600" b="0" dirty="0">
                <a:solidFill>
                  <a:srgbClr val="000000"/>
                </a:solidFill>
                <a:latin typeface="Consolas"/>
              </a:rPr>
              <a:t>, </a:t>
            </a:r>
            <a:r>
              <a:rPr lang="en-US" sz="1600" b="0" dirty="0" err="1">
                <a:solidFill>
                  <a:srgbClr val="000000"/>
                </a:solidFill>
                <a:latin typeface="Consolas"/>
              </a:rPr>
              <a:t>IOException</a:t>
            </a:r>
            <a:r>
              <a:rPr lang="en-US" sz="1600" b="0" dirty="0">
                <a:solidFill>
                  <a:srgbClr val="000000"/>
                </a:solidFill>
                <a:latin typeface="Consolas"/>
              </a:rPr>
              <a:t> {</a:t>
            </a:r>
          </a:p>
          <a:p>
            <a:r>
              <a:rPr lang="en-US" sz="1600" b="0" dirty="0" smtClean="0">
                <a:solidFill>
                  <a:srgbClr val="000000"/>
                </a:solidFill>
                <a:latin typeface="Consolas"/>
              </a:rPr>
              <a:t>  </a:t>
            </a:r>
            <a:r>
              <a:rPr lang="en-US" sz="1600" b="0" dirty="0" err="1" smtClean="0">
                <a:solidFill>
                  <a:srgbClr val="000000"/>
                </a:solidFill>
                <a:latin typeface="Consolas"/>
              </a:rPr>
              <a:t>PrintWriter</a:t>
            </a:r>
            <a:r>
              <a:rPr lang="en-US" sz="1600" b="0" dirty="0" smtClean="0">
                <a:solidFill>
                  <a:srgbClr val="000000"/>
                </a:solidFill>
                <a:latin typeface="Consolas"/>
              </a:rPr>
              <a:t> </a:t>
            </a:r>
            <a:r>
              <a:rPr lang="en-US" sz="1600" b="0" dirty="0">
                <a:solidFill>
                  <a:srgbClr val="000000"/>
                </a:solidFill>
                <a:latin typeface="Consolas"/>
              </a:rPr>
              <a:t>writer = </a:t>
            </a:r>
            <a:r>
              <a:rPr lang="en-US" sz="1600" b="0" dirty="0" err="1">
                <a:solidFill>
                  <a:srgbClr val="000000"/>
                </a:solidFill>
                <a:latin typeface="Consolas"/>
              </a:rPr>
              <a:t>response.getWriter</a:t>
            </a:r>
            <a:r>
              <a:rPr lang="en-US" sz="1600" b="0" dirty="0">
                <a:solidFill>
                  <a:srgbClr val="000000"/>
                </a:solidFill>
                <a:latin typeface="Consolas"/>
              </a:rPr>
              <a:t>();</a:t>
            </a:r>
          </a:p>
          <a:p>
            <a:r>
              <a:rPr lang="en-US" sz="1600" b="0" dirty="0" smtClean="0">
                <a:solidFill>
                  <a:srgbClr val="000000"/>
                </a:solidFill>
                <a:latin typeface="Consolas"/>
              </a:rPr>
              <a:t>  </a:t>
            </a:r>
            <a:r>
              <a:rPr lang="en-US" sz="1600" b="0" dirty="0" err="1" smtClean="0">
                <a:solidFill>
                  <a:srgbClr val="000000"/>
                </a:solidFill>
                <a:latin typeface="Consolas"/>
              </a:rPr>
              <a:t>response.setContentType</a:t>
            </a:r>
            <a:r>
              <a:rPr lang="en-US" sz="1600" b="0" dirty="0">
                <a:solidFill>
                  <a:srgbClr val="000000"/>
                </a:solidFill>
                <a:latin typeface="Consolas"/>
              </a:rPr>
              <a:t>(</a:t>
            </a:r>
            <a:r>
              <a:rPr lang="en-US" sz="1600" b="0" dirty="0">
                <a:solidFill>
                  <a:srgbClr val="2A00FF"/>
                </a:solidFill>
                <a:latin typeface="Consolas"/>
              </a:rPr>
              <a:t>"text/plain"</a:t>
            </a:r>
            <a:r>
              <a:rPr lang="en-US" sz="1600" b="0" dirty="0">
                <a:solidFill>
                  <a:srgbClr val="000000"/>
                </a:solidFill>
                <a:latin typeface="Consolas"/>
              </a:rPr>
              <a:t>);</a:t>
            </a:r>
          </a:p>
          <a:p>
            <a:r>
              <a:rPr lang="en-US" sz="1600" b="0" dirty="0" smtClean="0">
                <a:solidFill>
                  <a:srgbClr val="000000"/>
                </a:solidFill>
                <a:latin typeface="Consolas"/>
              </a:rPr>
              <a:t>  </a:t>
            </a:r>
            <a:r>
              <a:rPr lang="en-US" sz="1600" b="0" dirty="0" err="1" smtClean="0">
                <a:solidFill>
                  <a:srgbClr val="000000"/>
                </a:solidFill>
                <a:latin typeface="Consolas"/>
              </a:rPr>
              <a:t>response.addHeader</a:t>
            </a:r>
            <a:r>
              <a:rPr lang="en-US" sz="1600" b="0" dirty="0">
                <a:solidFill>
                  <a:srgbClr val="000000"/>
                </a:solidFill>
                <a:latin typeface="Consolas"/>
              </a:rPr>
              <a:t>(</a:t>
            </a:r>
            <a:r>
              <a:rPr lang="en-US" sz="1600" b="0" dirty="0">
                <a:solidFill>
                  <a:srgbClr val="2A00FF"/>
                </a:solidFill>
                <a:latin typeface="Consolas"/>
              </a:rPr>
              <a:t>"Server"</a:t>
            </a:r>
            <a:r>
              <a:rPr lang="en-US" sz="1600" b="0" dirty="0">
                <a:solidFill>
                  <a:srgbClr val="000000"/>
                </a:solidFill>
                <a:latin typeface="Consolas"/>
              </a:rPr>
              <a:t>, </a:t>
            </a:r>
            <a:r>
              <a:rPr lang="en-US" sz="1600" b="0" dirty="0">
                <a:solidFill>
                  <a:srgbClr val="2A00FF"/>
                </a:solidFill>
                <a:latin typeface="Consolas"/>
              </a:rPr>
              <a:t>"</a:t>
            </a:r>
            <a:r>
              <a:rPr lang="en-US" sz="1600" b="0" dirty="0" err="1">
                <a:solidFill>
                  <a:srgbClr val="2A00FF"/>
                </a:solidFill>
                <a:latin typeface="Consolas"/>
              </a:rPr>
              <a:t>MyServerExtension</a:t>
            </a:r>
            <a:r>
              <a:rPr lang="en-US" sz="1600" b="0" dirty="0">
                <a:solidFill>
                  <a:srgbClr val="2A00FF"/>
                </a:solidFill>
                <a:latin typeface="Consolas"/>
              </a:rPr>
              <a:t>"</a:t>
            </a:r>
            <a:r>
              <a:rPr lang="en-US" sz="1600" b="0" dirty="0">
                <a:solidFill>
                  <a:srgbClr val="000000"/>
                </a:solidFill>
                <a:latin typeface="Consolas"/>
              </a:rPr>
              <a:t>);</a:t>
            </a:r>
          </a:p>
          <a:p>
            <a:r>
              <a:rPr lang="en-US" sz="1600" b="0" dirty="0" smtClean="0">
                <a:solidFill>
                  <a:srgbClr val="000000"/>
                </a:solidFill>
                <a:latin typeface="Consolas"/>
              </a:rPr>
              <a:t>  </a:t>
            </a:r>
            <a:r>
              <a:rPr lang="en-US" sz="1600" b="0" dirty="0" err="1" smtClean="0">
                <a:solidFill>
                  <a:srgbClr val="000000"/>
                </a:solidFill>
                <a:latin typeface="Consolas"/>
              </a:rPr>
              <a:t>writer.println</a:t>
            </a:r>
            <a:r>
              <a:rPr lang="en-US" sz="1600" b="0" dirty="0">
                <a:solidFill>
                  <a:srgbClr val="000000"/>
                </a:solidFill>
                <a:latin typeface="Consolas"/>
              </a:rPr>
              <a:t>(</a:t>
            </a:r>
            <a:r>
              <a:rPr lang="en-US" sz="1600" b="0" dirty="0">
                <a:solidFill>
                  <a:srgbClr val="2A00FF"/>
                </a:solidFill>
                <a:latin typeface="Consolas"/>
              </a:rPr>
              <a:t>"&lt;h1&gt;This is not a &lt;B&gt;HTML&lt;/B&gt; file &lt;BR&gt; and no </a:t>
            </a:r>
            <a:r>
              <a:rPr lang="en-US" sz="1600" b="0" dirty="0" err="1">
                <a:solidFill>
                  <a:srgbClr val="2A00FF"/>
                </a:solidFill>
                <a:latin typeface="Consolas"/>
              </a:rPr>
              <a:t>formating</a:t>
            </a:r>
            <a:r>
              <a:rPr lang="en-US" sz="1600" b="0" dirty="0">
                <a:solidFill>
                  <a:srgbClr val="2A00FF"/>
                </a:solidFill>
                <a:latin typeface="Consolas"/>
              </a:rPr>
              <a:t> </a:t>
            </a:r>
            <a:r>
              <a:rPr lang="en-US" sz="1600" b="0" dirty="0" smtClean="0">
                <a:solidFill>
                  <a:srgbClr val="2A00FF"/>
                </a:solidFill>
                <a:latin typeface="Consolas"/>
              </a:rPr>
              <a:t>	should </a:t>
            </a:r>
            <a:r>
              <a:rPr lang="en-US" sz="1600" b="0" dirty="0">
                <a:solidFill>
                  <a:srgbClr val="2A00FF"/>
                </a:solidFill>
                <a:latin typeface="Consolas"/>
              </a:rPr>
              <a:t>be available&lt;</a:t>
            </a:r>
            <a:r>
              <a:rPr lang="en-US" sz="1600" b="0" dirty="0" err="1">
                <a:solidFill>
                  <a:srgbClr val="2A00FF"/>
                </a:solidFill>
                <a:latin typeface="Consolas"/>
              </a:rPr>
              <a:t>br</a:t>
            </a:r>
            <a:r>
              <a:rPr lang="en-US" sz="1600" b="0" dirty="0">
                <a:solidFill>
                  <a:srgbClr val="2A00FF"/>
                </a:solidFill>
                <a:latin typeface="Consolas"/>
              </a:rPr>
              <a:t>&gt;"</a:t>
            </a:r>
            <a:r>
              <a:rPr lang="en-US" sz="1600" b="0" dirty="0">
                <a:solidFill>
                  <a:srgbClr val="000000"/>
                </a:solidFill>
                <a:latin typeface="Consolas"/>
              </a:rPr>
              <a:t>);</a:t>
            </a:r>
          </a:p>
          <a:p>
            <a:r>
              <a:rPr lang="ru-RU" sz="1600" b="0" dirty="0">
                <a:solidFill>
                  <a:srgbClr val="000000"/>
                </a:solidFill>
                <a:latin typeface="Consolas"/>
              </a:rPr>
              <a:t>}</a:t>
            </a:r>
            <a:endParaRPr lang="ru-RU" sz="1600" b="0" dirty="0"/>
          </a:p>
        </p:txBody>
      </p:sp>
      <p:pic>
        <p:nvPicPr>
          <p:cNvPr id="3074" name="Picture 2" descr="C:\Users\nikolaygs\Desktop\Servlet Lecture\response_exampl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89283" y="4499733"/>
            <a:ext cx="7130884" cy="18097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1123914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Конкурентен достъп до сървлет</a:t>
            </a:r>
            <a:endParaRPr lang="ru-RU" dirty="0"/>
          </a:p>
        </p:txBody>
      </p:sp>
      <p:sp>
        <p:nvSpPr>
          <p:cNvPr id="3" name="Text Placeholder 2"/>
          <p:cNvSpPr>
            <a:spLocks noGrp="1"/>
          </p:cNvSpPr>
          <p:nvPr>
            <p:ph type="body" sz="quarter" idx="10"/>
          </p:nvPr>
        </p:nvSpPr>
        <p:spPr>
          <a:xfrm>
            <a:off x="288374" y="1441305"/>
            <a:ext cx="8494713" cy="4614579"/>
          </a:xfrm>
        </p:spPr>
        <p:txBody>
          <a:bodyPr/>
          <a:lstStyle/>
          <a:p>
            <a:pPr marL="285750" indent="-285750">
              <a:buFont typeface="Arial" pitchFamily="34" charset="0"/>
              <a:buChar char="•"/>
            </a:pPr>
            <a:r>
              <a:rPr lang="en-US" sz="1600" dirty="0" smtClean="0"/>
              <a:t>Java </a:t>
            </a:r>
            <a:r>
              <a:rPr lang="bg-BG" sz="1600" dirty="0" smtClean="0"/>
              <a:t>уеб контейнерите са многонишкови, а по подразбиране се създава само една инстанция на конкретния сървлет клас. В резултат на това може да се получи асинхронен достъп до дадени променливи.</a:t>
            </a:r>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r>
              <a:rPr lang="en-US" sz="1600" dirty="0" err="1" smtClean="0"/>
              <a:t>SingleThreadModel</a:t>
            </a:r>
            <a:r>
              <a:rPr lang="en-US" sz="1600" dirty="0" smtClean="0"/>
              <a:t> – </a:t>
            </a:r>
            <a:r>
              <a:rPr lang="bg-BG" sz="1600" dirty="0" smtClean="0"/>
              <a:t>по желание може да имплементираме този интерфейс. Така контейнерът ще обслужва всяка паралелна заявка в различна инстанция на сърлета (Важно! – Спецификацията не окуражава ползването на този модел).</a:t>
            </a:r>
            <a:endParaRPr lang="ru-RU" sz="1600" dirty="0"/>
          </a:p>
        </p:txBody>
      </p:sp>
      <p:sp>
        <p:nvSpPr>
          <p:cNvPr id="4" name="Rectangle 3"/>
          <p:cNvSpPr/>
          <p:nvPr/>
        </p:nvSpPr>
        <p:spPr bwMode="gray">
          <a:xfrm>
            <a:off x="639673" y="2404844"/>
            <a:ext cx="3944203" cy="2620371"/>
          </a:xfrm>
          <a:prstGeom prst="rect">
            <a:avLst/>
          </a:prstGeom>
          <a:noFill/>
          <a:ln w="6350" algn="ctr">
            <a:solidFill>
              <a:schemeClr val="accent1"/>
            </a:solidFill>
            <a:miter lim="800000"/>
            <a:headEnd/>
            <a:tailEnd/>
          </a:ln>
        </p:spPr>
        <p:txBody>
          <a:bodyPr lIns="90000" tIns="72000" rIns="90000" bIns="72000" rtlCol="0" anchor="t"/>
          <a:lstStyle/>
          <a:p>
            <a:pPr algn="ctr" fontAlgn="base">
              <a:spcBef>
                <a:spcPct val="50000"/>
              </a:spcBef>
              <a:spcAft>
                <a:spcPct val="0"/>
              </a:spcAft>
              <a:buClr>
                <a:srgbClr val="F0AB00"/>
              </a:buClr>
              <a:buSzPct val="80000"/>
            </a:pPr>
            <a:r>
              <a:rPr lang="en-US" sz="1600" b="1" kern="0" dirty="0">
                <a:ea typeface="Arial Unicode MS" pitchFamily="34" charset="-128"/>
                <a:cs typeface="Arial Unicode MS" pitchFamily="34" charset="-128"/>
              </a:rPr>
              <a:t>“Thread-Safe</a:t>
            </a:r>
            <a:r>
              <a:rPr lang="en-US" sz="1600" b="1" kern="0" dirty="0" smtClean="0">
                <a:ea typeface="Arial Unicode MS" pitchFamily="34" charset="-128"/>
                <a:cs typeface="Arial Unicode MS" pitchFamily="34" charset="-128"/>
              </a:rPr>
              <a:t>”</a:t>
            </a:r>
            <a:r>
              <a:rPr lang="bg-BG" sz="1600" b="1" kern="0" dirty="0" smtClean="0">
                <a:ea typeface="Arial Unicode MS" pitchFamily="34" charset="-128"/>
                <a:cs typeface="Arial Unicode MS" pitchFamily="34" charset="-128"/>
              </a:rPr>
              <a:t> </a:t>
            </a:r>
            <a:endParaRPr lang="en-US" sz="1600" b="1" kern="0" dirty="0">
              <a:ea typeface="Arial Unicode MS" pitchFamily="34" charset="-128"/>
              <a:cs typeface="Arial Unicode MS" pitchFamily="34" charset="-128"/>
            </a:endParaRPr>
          </a:p>
          <a:p>
            <a:pPr algn="ctr" fontAlgn="base">
              <a:spcBef>
                <a:spcPct val="50000"/>
              </a:spcBef>
              <a:spcAft>
                <a:spcPct val="0"/>
              </a:spcAft>
              <a:buClr>
                <a:srgbClr val="F0AB00"/>
              </a:buClr>
              <a:buSzPct val="80000"/>
            </a:pPr>
            <a:r>
              <a:rPr lang="bg-BG" sz="1600" kern="0" dirty="0">
                <a:ea typeface="Arial Unicode MS" pitchFamily="34" charset="-128"/>
                <a:cs typeface="Arial Unicode MS" pitchFamily="34" charset="-128"/>
              </a:rPr>
              <a:t>Константи</a:t>
            </a:r>
            <a:endParaRPr lang="en-US" sz="1600" kern="0" dirty="0">
              <a:ea typeface="Arial Unicode MS" pitchFamily="34" charset="-128"/>
              <a:cs typeface="Arial Unicode MS" pitchFamily="34" charset="-128"/>
            </a:endParaRPr>
          </a:p>
          <a:p>
            <a:pPr algn="ctr" fontAlgn="base">
              <a:spcBef>
                <a:spcPct val="50000"/>
              </a:spcBef>
              <a:spcAft>
                <a:spcPct val="0"/>
              </a:spcAft>
              <a:buClr>
                <a:srgbClr val="F0AB00"/>
              </a:buClr>
              <a:buSzPct val="80000"/>
            </a:pPr>
            <a:r>
              <a:rPr lang="bg-BG" sz="1600" kern="0" dirty="0">
                <a:ea typeface="Arial Unicode MS" pitchFamily="34" charset="-128"/>
                <a:cs typeface="Arial Unicode MS" pitchFamily="34" charset="-128"/>
              </a:rPr>
              <a:t>Локални променливи</a:t>
            </a:r>
          </a:p>
          <a:p>
            <a:pPr algn="ct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Stateless </a:t>
            </a:r>
            <a:r>
              <a:rPr lang="bg-BG" sz="1600" kern="0" dirty="0">
                <a:ea typeface="Arial Unicode MS" pitchFamily="34" charset="-128"/>
                <a:cs typeface="Arial Unicode MS" pitchFamily="34" charset="-128"/>
              </a:rPr>
              <a:t>променливи</a:t>
            </a:r>
          </a:p>
          <a:p>
            <a:pPr algn="ct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Immutable </a:t>
            </a:r>
            <a:r>
              <a:rPr lang="bg-BG" sz="1600" kern="0" dirty="0">
                <a:ea typeface="Arial Unicode MS" pitchFamily="34" charset="-128"/>
                <a:cs typeface="Arial Unicode MS" pitchFamily="34" charset="-128"/>
              </a:rPr>
              <a:t>променливи</a:t>
            </a:r>
          </a:p>
          <a:p>
            <a:pPr algn="ctr" fontAlgn="base">
              <a:spcBef>
                <a:spcPct val="50000"/>
              </a:spcBef>
              <a:spcAft>
                <a:spcPct val="0"/>
              </a:spcAft>
              <a:buClr>
                <a:srgbClr val="F0AB00"/>
              </a:buClr>
              <a:buSzPct val="80000"/>
            </a:pPr>
            <a:r>
              <a:rPr lang="en-US" sz="1600" kern="0" dirty="0" err="1">
                <a:ea typeface="Arial Unicode MS" pitchFamily="34" charset="-128"/>
                <a:cs typeface="Arial Unicode MS" pitchFamily="34" charset="-128"/>
              </a:rPr>
              <a:t>HttpServletRequest</a:t>
            </a:r>
            <a:endParaRPr lang="en-US" sz="1600" kern="0" dirty="0">
              <a:ea typeface="Arial Unicode MS" pitchFamily="34" charset="-128"/>
              <a:cs typeface="Arial Unicode MS" pitchFamily="34" charset="-128"/>
            </a:endParaRPr>
          </a:p>
          <a:p>
            <a:pPr algn="ctr" fontAlgn="base">
              <a:spcBef>
                <a:spcPct val="50000"/>
              </a:spcBef>
              <a:spcAft>
                <a:spcPct val="0"/>
              </a:spcAft>
              <a:buClr>
                <a:srgbClr val="F0AB00"/>
              </a:buClr>
              <a:buSzPct val="80000"/>
            </a:pPr>
            <a:r>
              <a:rPr lang="en-US" sz="1600" kern="0" dirty="0" err="1">
                <a:ea typeface="Arial Unicode MS" pitchFamily="34" charset="-128"/>
                <a:cs typeface="Arial Unicode MS" pitchFamily="34" charset="-128"/>
              </a:rPr>
              <a:t>HttpServletResponse</a:t>
            </a:r>
            <a:endParaRPr lang="ru-RU" sz="1600" kern="0" dirty="0">
              <a:ea typeface="Arial Unicode MS" pitchFamily="34" charset="-128"/>
              <a:cs typeface="Arial Unicode MS" pitchFamily="34" charset="-128"/>
            </a:endParaRPr>
          </a:p>
        </p:txBody>
      </p:sp>
      <p:sp>
        <p:nvSpPr>
          <p:cNvPr id="5" name="Rectangle 4"/>
          <p:cNvSpPr/>
          <p:nvPr/>
        </p:nvSpPr>
        <p:spPr bwMode="gray">
          <a:xfrm>
            <a:off x="4572000" y="2404846"/>
            <a:ext cx="3944203" cy="2620372"/>
          </a:xfrm>
          <a:prstGeom prst="rect">
            <a:avLst/>
          </a:prstGeom>
          <a:noFill/>
          <a:ln w="6350" algn="ctr">
            <a:solidFill>
              <a:schemeClr val="accent1"/>
            </a:solidFill>
            <a:miter lim="800000"/>
            <a:headEnd/>
            <a:tailEnd/>
          </a:ln>
        </p:spPr>
        <p:txBody>
          <a:bodyPr lIns="90000" tIns="72000" rIns="90000" bIns="72000" rtlCol="0" anchor="t"/>
          <a:lstStyle/>
          <a:p>
            <a:pPr algn="ctr" fontAlgn="base">
              <a:spcBef>
                <a:spcPct val="50000"/>
              </a:spcBef>
              <a:spcAft>
                <a:spcPct val="0"/>
              </a:spcAft>
              <a:buClr>
                <a:srgbClr val="F0AB00"/>
              </a:buClr>
              <a:buSzPct val="80000"/>
            </a:pPr>
            <a:r>
              <a:rPr lang="ru-RU" sz="1600" b="1" kern="0" dirty="0">
                <a:ea typeface="Arial Unicode MS" pitchFamily="34" charset="-128"/>
                <a:cs typeface="Arial Unicode MS" pitchFamily="34" charset="-128"/>
              </a:rPr>
              <a:t>Не са “Thread-Safe“</a:t>
            </a:r>
          </a:p>
          <a:p>
            <a:pPr algn="ctr" fontAlgn="base">
              <a:spcBef>
                <a:spcPct val="50000"/>
              </a:spcBef>
              <a:spcAft>
                <a:spcPct val="0"/>
              </a:spcAft>
              <a:buClr>
                <a:srgbClr val="F0AB00"/>
              </a:buClr>
              <a:buSzPct val="80000"/>
            </a:pPr>
            <a:r>
              <a:rPr lang="ru-RU" sz="1600" kern="0" dirty="0">
                <a:ea typeface="Arial Unicode MS" pitchFamily="34" charset="-128"/>
                <a:cs typeface="Arial Unicode MS" pitchFamily="34" charset="-128"/>
              </a:rPr>
              <a:t>Всички останали член-променливи</a:t>
            </a:r>
          </a:p>
          <a:p>
            <a:pPr algn="ctr" fontAlgn="base">
              <a:spcBef>
                <a:spcPct val="50000"/>
              </a:spcBef>
              <a:spcAft>
                <a:spcPct val="0"/>
              </a:spcAft>
              <a:buClr>
                <a:srgbClr val="F0AB00"/>
              </a:buClr>
              <a:buSzPct val="80000"/>
            </a:pPr>
            <a:r>
              <a:rPr lang="ru-RU" sz="1600" kern="0" dirty="0">
                <a:ea typeface="Arial Unicode MS" pitchFamily="34" charset="-128"/>
                <a:cs typeface="Arial Unicode MS" pitchFamily="34" charset="-128"/>
              </a:rPr>
              <a:t>Споделени обекти</a:t>
            </a:r>
          </a:p>
        </p:txBody>
      </p:sp>
    </p:spTree>
    <p:extLst>
      <p:ext uri="{BB962C8B-B14F-4D97-AF65-F5344CB8AC3E}">
        <p14:creationId xmlns="" xmlns:p14="http://schemas.microsoft.com/office/powerpoint/2010/main" val="63016117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p:txBody>
          <a:bodyPr/>
          <a:lstStyle/>
          <a:p>
            <a:r>
              <a:rPr lang="en-US" dirty="0" smtClean="0"/>
              <a:t>Java </a:t>
            </a:r>
            <a:r>
              <a:rPr lang="bg-BG" dirty="0" smtClean="0"/>
              <a:t>Сървлети</a:t>
            </a:r>
            <a:endParaRPr lang="en-US" dirty="0" smtClean="0"/>
          </a:p>
          <a:p>
            <a:pPr lvl="1"/>
            <a:r>
              <a:rPr lang="bg-BG" sz="1600" dirty="0"/>
              <a:t>Общи </a:t>
            </a:r>
            <a:r>
              <a:rPr lang="bg-BG" sz="1600" dirty="0" smtClean="0"/>
              <a:t>сведения</a:t>
            </a:r>
          </a:p>
          <a:p>
            <a:pPr lvl="1"/>
            <a:r>
              <a:rPr lang="bg-BG" sz="1600" dirty="0" smtClean="0"/>
              <a:t>Сървлет контейнер</a:t>
            </a:r>
          </a:p>
          <a:p>
            <a:pPr lvl="1"/>
            <a:r>
              <a:rPr lang="bg-BG" sz="1600" dirty="0" smtClean="0"/>
              <a:t>Жизнен цикъл на сървлета</a:t>
            </a:r>
          </a:p>
          <a:p>
            <a:pPr lvl="1"/>
            <a:r>
              <a:rPr lang="en-US" sz="1600" dirty="0" smtClean="0"/>
              <a:t>HTTP </a:t>
            </a:r>
            <a:r>
              <a:rPr lang="bg-BG" sz="1600" dirty="0" smtClean="0"/>
              <a:t>Сървлети</a:t>
            </a:r>
          </a:p>
          <a:p>
            <a:pPr lvl="1"/>
            <a:r>
              <a:rPr lang="bg-BG" sz="1600" dirty="0" smtClean="0"/>
              <a:t>Сървлет анотации</a:t>
            </a:r>
          </a:p>
          <a:p>
            <a:pPr marL="0" lvl="1" indent="0">
              <a:spcBef>
                <a:spcPts val="1200"/>
              </a:spcBef>
              <a:buSzPct val="80000"/>
              <a:buNone/>
            </a:pPr>
            <a:r>
              <a:rPr lang="bg-BG" dirty="0" smtClean="0"/>
              <a:t>Уеб сесии и </a:t>
            </a:r>
            <a:r>
              <a:rPr lang="en-US" dirty="0" smtClean="0"/>
              <a:t>Java Server Pages</a:t>
            </a:r>
          </a:p>
          <a:p>
            <a:pPr lvl="1"/>
            <a:r>
              <a:rPr lang="bg-BG" sz="1600" dirty="0" smtClean="0"/>
              <a:t>Сесии в уеб приложение. Интерфейс на </a:t>
            </a:r>
            <a:r>
              <a:rPr lang="en-US" sz="1600" dirty="0" err="1" smtClean="0"/>
              <a:t>javax.servlet.http.HttpSession</a:t>
            </a:r>
            <a:r>
              <a:rPr lang="bg-BG" sz="1600" dirty="0" smtClean="0"/>
              <a:t>.</a:t>
            </a:r>
            <a:endParaRPr lang="en-US" sz="1600" dirty="0" smtClean="0"/>
          </a:p>
          <a:p>
            <a:pPr lvl="1"/>
            <a:r>
              <a:rPr lang="en-US" sz="1600" dirty="0" smtClean="0"/>
              <a:t>JSP (Java Server Pages). </a:t>
            </a:r>
            <a:r>
              <a:rPr lang="bg-BG" sz="1600" dirty="0" smtClean="0"/>
              <a:t>Въведение.</a:t>
            </a:r>
          </a:p>
          <a:p>
            <a:pPr lvl="1"/>
            <a:r>
              <a:rPr lang="bg-BG" sz="1600" dirty="0" smtClean="0"/>
              <a:t>Защо е добре да ползваме </a:t>
            </a:r>
            <a:r>
              <a:rPr lang="en-US" sz="1600" dirty="0" smtClean="0"/>
              <a:t>JSP</a:t>
            </a:r>
            <a:r>
              <a:rPr lang="bg-BG" sz="1600" dirty="0" smtClean="0"/>
              <a:t>-та?</a:t>
            </a:r>
          </a:p>
          <a:p>
            <a:pPr lvl="1"/>
            <a:r>
              <a:rPr lang="bg-BG" sz="1600" dirty="0" smtClean="0"/>
              <a:t>Как да вмъкваме </a:t>
            </a:r>
            <a:r>
              <a:rPr lang="en-US" sz="1600" dirty="0" smtClean="0"/>
              <a:t>java </a:t>
            </a:r>
            <a:r>
              <a:rPr lang="bg-BG" sz="1600" dirty="0" smtClean="0"/>
              <a:t>код в </a:t>
            </a:r>
            <a:r>
              <a:rPr lang="en-US" sz="1600" dirty="0" smtClean="0"/>
              <a:t>JSP-ta?</a:t>
            </a:r>
            <a:endParaRPr lang="bg-BG" sz="1600" dirty="0" smtClean="0"/>
          </a:p>
          <a:p>
            <a:pPr lvl="1"/>
            <a:endParaRPr lang="en-US" dirty="0" smtClean="0"/>
          </a:p>
          <a:p>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Конкурентен достъп - Пример</a:t>
            </a:r>
            <a:endParaRPr lang="ru-RU" dirty="0"/>
          </a:p>
        </p:txBody>
      </p:sp>
      <p:sp>
        <p:nvSpPr>
          <p:cNvPr id="3" name="Text Placeholder 2"/>
          <p:cNvSpPr>
            <a:spLocks noGrp="1"/>
          </p:cNvSpPr>
          <p:nvPr>
            <p:ph type="body" sz="quarter" idx="10"/>
          </p:nvPr>
        </p:nvSpPr>
        <p:spPr>
          <a:xfrm>
            <a:off x="324000" y="1405719"/>
            <a:ext cx="8494713" cy="4749422"/>
          </a:xfrm>
        </p:spPr>
        <p:txBody>
          <a:bodyPr/>
          <a:lstStyle/>
          <a:p>
            <a:r>
              <a:rPr lang="en-US" sz="1600" b="0" dirty="0">
                <a:solidFill>
                  <a:srgbClr val="646464"/>
                </a:solidFill>
                <a:latin typeface="Consolas"/>
              </a:rPr>
              <a:t>@</a:t>
            </a:r>
            <a:r>
              <a:rPr lang="en-US" sz="1600" b="0" dirty="0" err="1">
                <a:solidFill>
                  <a:srgbClr val="646464"/>
                </a:solidFill>
                <a:latin typeface="Consolas"/>
              </a:rPr>
              <a:t>WebServlet</a:t>
            </a:r>
            <a:r>
              <a:rPr lang="en-US" sz="1600" b="0" dirty="0">
                <a:solidFill>
                  <a:srgbClr val="000000"/>
                </a:solidFill>
                <a:latin typeface="Consolas"/>
              </a:rPr>
              <a:t>(</a:t>
            </a:r>
            <a:r>
              <a:rPr lang="en-US" sz="1600" b="0" dirty="0">
                <a:solidFill>
                  <a:srgbClr val="2A00FF"/>
                </a:solidFill>
                <a:latin typeface="Consolas"/>
              </a:rPr>
              <a:t>"/</a:t>
            </a:r>
            <a:r>
              <a:rPr lang="en-US" sz="1600" b="0" dirty="0" err="1">
                <a:solidFill>
                  <a:srgbClr val="2A00FF"/>
                </a:solidFill>
                <a:latin typeface="Consolas"/>
              </a:rPr>
              <a:t>CounterServlet</a:t>
            </a:r>
            <a:r>
              <a:rPr lang="en-US" sz="1600" b="0" dirty="0">
                <a:solidFill>
                  <a:srgbClr val="2A00FF"/>
                </a:solidFill>
                <a:latin typeface="Consolas"/>
              </a:rPr>
              <a:t>"</a:t>
            </a:r>
            <a:r>
              <a:rPr lang="en-US" sz="1600" b="0" dirty="0">
                <a:solidFill>
                  <a:srgbClr val="000000"/>
                </a:solidFill>
                <a:latin typeface="Consolas"/>
              </a:rPr>
              <a:t>)</a:t>
            </a:r>
          </a:p>
          <a:p>
            <a:r>
              <a:rPr lang="en-US" sz="1600" b="0" dirty="0">
                <a:solidFill>
                  <a:srgbClr val="7F0055"/>
                </a:solidFill>
                <a:latin typeface="Consolas"/>
              </a:rPr>
              <a:t>public</a:t>
            </a:r>
            <a:r>
              <a:rPr lang="en-US" sz="1600" b="0" dirty="0">
                <a:solidFill>
                  <a:srgbClr val="000000"/>
                </a:solidFill>
                <a:latin typeface="Consolas"/>
              </a:rPr>
              <a:t> </a:t>
            </a:r>
            <a:r>
              <a:rPr lang="en-US" sz="1600" b="0" dirty="0">
                <a:solidFill>
                  <a:srgbClr val="7F0055"/>
                </a:solidFill>
                <a:latin typeface="Consolas"/>
              </a:rPr>
              <a:t>class</a:t>
            </a:r>
            <a:r>
              <a:rPr lang="en-US" sz="1600" b="0" dirty="0">
                <a:solidFill>
                  <a:srgbClr val="000000"/>
                </a:solidFill>
                <a:latin typeface="Consolas"/>
              </a:rPr>
              <a:t> </a:t>
            </a:r>
            <a:r>
              <a:rPr lang="en-US" sz="1600" b="0" dirty="0" err="1">
                <a:solidFill>
                  <a:srgbClr val="000000"/>
                </a:solidFill>
                <a:latin typeface="Consolas"/>
              </a:rPr>
              <a:t>CounterServlet</a:t>
            </a:r>
            <a:r>
              <a:rPr lang="en-US" sz="1600" b="0" dirty="0">
                <a:solidFill>
                  <a:srgbClr val="000000"/>
                </a:solidFill>
                <a:latin typeface="Consolas"/>
              </a:rPr>
              <a:t> </a:t>
            </a:r>
            <a:r>
              <a:rPr lang="en-US" sz="1600" b="0" dirty="0">
                <a:solidFill>
                  <a:srgbClr val="7F0055"/>
                </a:solidFill>
                <a:latin typeface="Consolas"/>
              </a:rPr>
              <a:t>extends</a:t>
            </a:r>
            <a:r>
              <a:rPr lang="en-US" sz="1600" b="0" dirty="0">
                <a:solidFill>
                  <a:srgbClr val="000000"/>
                </a:solidFill>
                <a:latin typeface="Consolas"/>
              </a:rPr>
              <a:t> </a:t>
            </a:r>
            <a:r>
              <a:rPr lang="en-US" sz="1600" b="0" dirty="0" err="1">
                <a:solidFill>
                  <a:srgbClr val="000000"/>
                </a:solidFill>
                <a:latin typeface="Consolas"/>
              </a:rPr>
              <a:t>HttpServlet</a:t>
            </a:r>
            <a:r>
              <a:rPr lang="en-US" sz="1600" b="0" dirty="0">
                <a:solidFill>
                  <a:srgbClr val="000000"/>
                </a:solidFill>
                <a:latin typeface="Consolas"/>
              </a:rPr>
              <a:t> {</a:t>
            </a:r>
          </a:p>
          <a:p>
            <a:r>
              <a:rPr lang="bg-BG" sz="1600" b="0" dirty="0" smtClean="0">
                <a:solidFill>
                  <a:srgbClr val="7F0055"/>
                </a:solidFill>
                <a:latin typeface="Consolas"/>
              </a:rPr>
              <a:t>  </a:t>
            </a:r>
            <a:r>
              <a:rPr lang="en-US" sz="1600" b="0" dirty="0" smtClean="0">
                <a:solidFill>
                  <a:srgbClr val="7F0055"/>
                </a:solidFill>
                <a:latin typeface="Consolas"/>
              </a:rPr>
              <a:t>private</a:t>
            </a:r>
            <a:r>
              <a:rPr lang="en-US" sz="1600" b="0" dirty="0" smtClean="0">
                <a:solidFill>
                  <a:srgbClr val="000000"/>
                </a:solidFill>
                <a:latin typeface="Consolas"/>
              </a:rPr>
              <a:t> </a:t>
            </a:r>
            <a:r>
              <a:rPr lang="en-US" sz="1600" b="0" dirty="0" err="1">
                <a:solidFill>
                  <a:srgbClr val="7F0055"/>
                </a:solidFill>
                <a:latin typeface="Consolas"/>
              </a:rPr>
              <a:t>int</a:t>
            </a:r>
            <a:r>
              <a:rPr lang="en-US" sz="1600" b="0" dirty="0">
                <a:solidFill>
                  <a:srgbClr val="000000"/>
                </a:solidFill>
                <a:latin typeface="Consolas"/>
              </a:rPr>
              <a:t> counter</a:t>
            </a:r>
            <a:r>
              <a:rPr lang="bg-BG" sz="1600" b="0" dirty="0">
                <a:solidFill>
                  <a:srgbClr val="000000"/>
                </a:solidFill>
                <a:latin typeface="Consolas"/>
              </a:rPr>
              <a:t> = </a:t>
            </a:r>
            <a:r>
              <a:rPr lang="bg-BG" sz="1600" b="0" dirty="0" smtClean="0">
                <a:solidFill>
                  <a:srgbClr val="000000"/>
                </a:solidFill>
                <a:latin typeface="Consolas"/>
              </a:rPr>
              <a:t>0;</a:t>
            </a:r>
            <a:endParaRPr lang="en-US" sz="1600" b="0" u="sng" dirty="0">
              <a:solidFill>
                <a:srgbClr val="000000"/>
              </a:solidFill>
              <a:latin typeface="Consolas"/>
            </a:endParaRPr>
          </a:p>
          <a:p>
            <a:r>
              <a:rPr lang="bg-BG" sz="1600" b="0" dirty="0" smtClean="0">
                <a:solidFill>
                  <a:srgbClr val="7F0055"/>
                </a:solidFill>
                <a:latin typeface="Consolas"/>
              </a:rPr>
              <a:t>  </a:t>
            </a:r>
            <a:r>
              <a:rPr lang="en-US" sz="1600" b="0" dirty="0" smtClean="0">
                <a:solidFill>
                  <a:srgbClr val="7F0055"/>
                </a:solidFill>
                <a:latin typeface="Consolas"/>
              </a:rPr>
              <a:t>protected</a:t>
            </a:r>
            <a:r>
              <a:rPr lang="en-US" sz="1600" b="0" dirty="0" smtClean="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sz="1600" b="0" dirty="0" err="1">
                <a:solidFill>
                  <a:srgbClr val="000000"/>
                </a:solidFill>
                <a:latin typeface="Consolas"/>
              </a:rPr>
              <a:t>doGet</a:t>
            </a:r>
            <a:r>
              <a:rPr lang="en-US" sz="1600" b="0" dirty="0">
                <a:solidFill>
                  <a:srgbClr val="000000"/>
                </a:solidFill>
                <a:latin typeface="Consolas"/>
              </a:rPr>
              <a:t>(</a:t>
            </a:r>
            <a:r>
              <a:rPr lang="en-US" sz="1600" b="0" dirty="0" err="1">
                <a:solidFill>
                  <a:srgbClr val="000000"/>
                </a:solidFill>
                <a:latin typeface="Consolas"/>
              </a:rPr>
              <a:t>HttpServletRequest</a:t>
            </a:r>
            <a:r>
              <a:rPr lang="en-US" sz="1600" b="0" dirty="0">
                <a:solidFill>
                  <a:srgbClr val="000000"/>
                </a:solidFill>
                <a:latin typeface="Consolas"/>
              </a:rPr>
              <a:t> </a:t>
            </a:r>
            <a:r>
              <a:rPr lang="en-US" sz="1600" b="0" dirty="0" err="1">
                <a:solidFill>
                  <a:srgbClr val="000000"/>
                </a:solidFill>
                <a:latin typeface="Consolas"/>
              </a:rPr>
              <a:t>req</a:t>
            </a:r>
            <a:r>
              <a:rPr lang="en-US" sz="1600" b="0" dirty="0">
                <a:solidFill>
                  <a:srgbClr val="000000"/>
                </a:solidFill>
                <a:latin typeface="Consolas"/>
              </a:rPr>
              <a:t>, </a:t>
            </a:r>
            <a:r>
              <a:rPr lang="en-US" sz="1600" b="0" dirty="0" err="1">
                <a:solidFill>
                  <a:srgbClr val="000000"/>
                </a:solidFill>
                <a:latin typeface="Consolas"/>
              </a:rPr>
              <a:t>HttpServletResponse</a:t>
            </a:r>
            <a:r>
              <a:rPr lang="en-US" sz="1600" b="0" dirty="0">
                <a:solidFill>
                  <a:srgbClr val="000000"/>
                </a:solidFill>
                <a:latin typeface="Consolas"/>
              </a:rPr>
              <a:t> </a:t>
            </a:r>
            <a:r>
              <a:rPr lang="en-US" sz="1600" b="0" dirty="0" err="1">
                <a:solidFill>
                  <a:srgbClr val="000000"/>
                </a:solidFill>
                <a:latin typeface="Consolas"/>
              </a:rPr>
              <a:t>resp</a:t>
            </a:r>
            <a:r>
              <a:rPr lang="en-US" sz="1600" b="0" dirty="0">
                <a:solidFill>
                  <a:srgbClr val="000000"/>
                </a:solidFill>
                <a:latin typeface="Consolas"/>
              </a:rPr>
              <a:t>)</a:t>
            </a:r>
          </a:p>
          <a:p>
            <a:r>
              <a:rPr lang="bg-BG" sz="1600" b="0" dirty="0" smtClean="0">
                <a:solidFill>
                  <a:srgbClr val="7F0055"/>
                </a:solidFill>
                <a:latin typeface="Consolas"/>
              </a:rPr>
              <a:t>	</a:t>
            </a:r>
            <a:r>
              <a:rPr lang="en-US" sz="1600" b="0" dirty="0" smtClean="0">
                <a:solidFill>
                  <a:srgbClr val="7F0055"/>
                </a:solidFill>
                <a:latin typeface="Consolas"/>
              </a:rPr>
              <a:t>throws</a:t>
            </a:r>
            <a:r>
              <a:rPr lang="en-US" sz="1600" b="0" dirty="0" smtClean="0">
                <a:solidFill>
                  <a:srgbClr val="000000"/>
                </a:solidFill>
                <a:latin typeface="Consolas"/>
              </a:rPr>
              <a:t> </a:t>
            </a:r>
            <a:r>
              <a:rPr lang="en-US" sz="1600" b="0" dirty="0" err="1">
                <a:solidFill>
                  <a:srgbClr val="000000"/>
                </a:solidFill>
                <a:latin typeface="Consolas"/>
              </a:rPr>
              <a:t>ServletException</a:t>
            </a:r>
            <a:r>
              <a:rPr lang="en-US" sz="1600" b="0" dirty="0">
                <a:solidFill>
                  <a:srgbClr val="000000"/>
                </a:solidFill>
                <a:latin typeface="Consolas"/>
              </a:rPr>
              <a:t>, </a:t>
            </a:r>
            <a:r>
              <a:rPr lang="en-US" sz="1600" b="0" dirty="0" err="1">
                <a:solidFill>
                  <a:srgbClr val="000000"/>
                </a:solidFill>
                <a:latin typeface="Consolas"/>
              </a:rPr>
              <a:t>IOException</a:t>
            </a:r>
            <a:r>
              <a:rPr lang="en-US" sz="1600" b="0" dirty="0">
                <a:solidFill>
                  <a:srgbClr val="000000"/>
                </a:solidFill>
                <a:latin typeface="Consolas"/>
              </a:rPr>
              <a:t> {</a:t>
            </a:r>
          </a:p>
          <a:p>
            <a:r>
              <a:rPr lang="bg-BG" sz="1600" b="0" dirty="0" smtClean="0">
                <a:solidFill>
                  <a:srgbClr val="000000"/>
                </a:solidFill>
                <a:latin typeface="Consolas"/>
              </a:rPr>
              <a:t>    </a:t>
            </a:r>
            <a:r>
              <a:rPr lang="en-US" sz="1600" b="0" dirty="0" err="1" smtClean="0">
                <a:solidFill>
                  <a:srgbClr val="000000"/>
                </a:solidFill>
                <a:latin typeface="Consolas"/>
              </a:rPr>
              <a:t>doPost</a:t>
            </a:r>
            <a:r>
              <a:rPr lang="en-US" sz="1600" b="0" dirty="0" smtClean="0">
                <a:solidFill>
                  <a:srgbClr val="000000"/>
                </a:solidFill>
                <a:latin typeface="Consolas"/>
              </a:rPr>
              <a:t>(</a:t>
            </a:r>
            <a:r>
              <a:rPr lang="en-US" sz="1600" b="0" dirty="0" err="1" smtClean="0">
                <a:solidFill>
                  <a:srgbClr val="000000"/>
                </a:solidFill>
                <a:latin typeface="Consolas"/>
              </a:rPr>
              <a:t>req</a:t>
            </a:r>
            <a:r>
              <a:rPr lang="en-US" sz="1600" b="0" dirty="0">
                <a:solidFill>
                  <a:srgbClr val="000000"/>
                </a:solidFill>
                <a:latin typeface="Consolas"/>
              </a:rPr>
              <a:t>, </a:t>
            </a:r>
            <a:r>
              <a:rPr lang="en-US" sz="1600" b="0" dirty="0" err="1">
                <a:solidFill>
                  <a:srgbClr val="000000"/>
                </a:solidFill>
                <a:latin typeface="Consolas"/>
              </a:rPr>
              <a:t>resp</a:t>
            </a:r>
            <a:r>
              <a:rPr lang="en-US" sz="1600" b="0" dirty="0">
                <a:solidFill>
                  <a:srgbClr val="000000"/>
                </a:solidFill>
                <a:latin typeface="Consolas"/>
              </a:rPr>
              <a:t>);</a:t>
            </a:r>
          </a:p>
          <a:p>
            <a:r>
              <a:rPr lang="ru-RU" sz="1600" b="0" dirty="0" smtClean="0">
                <a:solidFill>
                  <a:srgbClr val="000000"/>
                </a:solidFill>
                <a:latin typeface="Consolas"/>
              </a:rPr>
              <a:t>  }</a:t>
            </a:r>
            <a:endParaRPr lang="ru-RU" sz="1600" b="0" dirty="0">
              <a:latin typeface="Consolas"/>
            </a:endParaRPr>
          </a:p>
          <a:p>
            <a:r>
              <a:rPr lang="bg-BG" sz="1600" b="0" dirty="0" smtClean="0">
                <a:solidFill>
                  <a:srgbClr val="7F0055"/>
                </a:solidFill>
                <a:latin typeface="Consolas"/>
              </a:rPr>
              <a:t>  </a:t>
            </a:r>
            <a:r>
              <a:rPr lang="en-US" sz="1600" b="0" dirty="0" smtClean="0">
                <a:solidFill>
                  <a:srgbClr val="7F0055"/>
                </a:solidFill>
                <a:latin typeface="Consolas"/>
              </a:rPr>
              <a:t>protected</a:t>
            </a:r>
            <a:r>
              <a:rPr lang="en-US" sz="1600" b="0" dirty="0" smtClean="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sz="1600" b="0" dirty="0" err="1">
                <a:solidFill>
                  <a:srgbClr val="000000"/>
                </a:solidFill>
                <a:latin typeface="Consolas"/>
              </a:rPr>
              <a:t>doPost</a:t>
            </a:r>
            <a:r>
              <a:rPr lang="en-US" sz="1600" b="0" dirty="0">
                <a:solidFill>
                  <a:srgbClr val="000000"/>
                </a:solidFill>
                <a:latin typeface="Consolas"/>
              </a:rPr>
              <a:t>(</a:t>
            </a:r>
            <a:r>
              <a:rPr lang="en-US" sz="1600" b="0" dirty="0" err="1">
                <a:solidFill>
                  <a:srgbClr val="000000"/>
                </a:solidFill>
                <a:latin typeface="Consolas"/>
              </a:rPr>
              <a:t>HttpServletRequest</a:t>
            </a:r>
            <a:r>
              <a:rPr lang="en-US" sz="1600" b="0" dirty="0">
                <a:solidFill>
                  <a:srgbClr val="000000"/>
                </a:solidFill>
                <a:latin typeface="Consolas"/>
              </a:rPr>
              <a:t> </a:t>
            </a:r>
            <a:r>
              <a:rPr lang="en-US" sz="1600" b="0" dirty="0" err="1">
                <a:solidFill>
                  <a:srgbClr val="000000"/>
                </a:solidFill>
                <a:latin typeface="Consolas"/>
              </a:rPr>
              <a:t>req</a:t>
            </a:r>
            <a:r>
              <a:rPr lang="en-US" sz="1600" b="0" dirty="0">
                <a:solidFill>
                  <a:srgbClr val="000000"/>
                </a:solidFill>
                <a:latin typeface="Consolas"/>
              </a:rPr>
              <a:t>, </a:t>
            </a:r>
            <a:r>
              <a:rPr lang="en-US" sz="1600" b="0" dirty="0" err="1">
                <a:solidFill>
                  <a:srgbClr val="000000"/>
                </a:solidFill>
                <a:latin typeface="Consolas"/>
              </a:rPr>
              <a:t>HttpServletResponse</a:t>
            </a:r>
            <a:r>
              <a:rPr lang="en-US" sz="1600" b="0" dirty="0">
                <a:solidFill>
                  <a:srgbClr val="000000"/>
                </a:solidFill>
                <a:latin typeface="Consolas"/>
              </a:rPr>
              <a:t> </a:t>
            </a:r>
            <a:r>
              <a:rPr lang="en-US" sz="1600" b="0" dirty="0" err="1">
                <a:solidFill>
                  <a:srgbClr val="000000"/>
                </a:solidFill>
                <a:latin typeface="Consolas"/>
              </a:rPr>
              <a:t>resp</a:t>
            </a:r>
            <a:r>
              <a:rPr lang="en-US" sz="1600" b="0" dirty="0">
                <a:solidFill>
                  <a:srgbClr val="000000"/>
                </a:solidFill>
                <a:latin typeface="Consolas"/>
              </a:rPr>
              <a:t>)</a:t>
            </a:r>
          </a:p>
          <a:p>
            <a:r>
              <a:rPr lang="bg-BG" sz="1600" b="0" dirty="0" smtClean="0">
                <a:solidFill>
                  <a:srgbClr val="7F0055"/>
                </a:solidFill>
                <a:latin typeface="Consolas"/>
              </a:rPr>
              <a:t>	</a:t>
            </a:r>
            <a:r>
              <a:rPr lang="en-US" sz="1600" b="0" dirty="0" smtClean="0">
                <a:solidFill>
                  <a:srgbClr val="7F0055"/>
                </a:solidFill>
                <a:latin typeface="Consolas"/>
              </a:rPr>
              <a:t>throws</a:t>
            </a:r>
            <a:r>
              <a:rPr lang="en-US" sz="1600" b="0" dirty="0" smtClean="0">
                <a:solidFill>
                  <a:srgbClr val="000000"/>
                </a:solidFill>
                <a:latin typeface="Consolas"/>
              </a:rPr>
              <a:t> </a:t>
            </a:r>
            <a:r>
              <a:rPr lang="en-US" sz="1600" b="0" dirty="0" err="1">
                <a:solidFill>
                  <a:srgbClr val="000000"/>
                </a:solidFill>
                <a:latin typeface="Consolas"/>
              </a:rPr>
              <a:t>ServletException</a:t>
            </a:r>
            <a:r>
              <a:rPr lang="en-US" sz="1600" b="0" dirty="0">
                <a:solidFill>
                  <a:srgbClr val="000000"/>
                </a:solidFill>
                <a:latin typeface="Consolas"/>
              </a:rPr>
              <a:t>, </a:t>
            </a:r>
            <a:r>
              <a:rPr lang="en-US" sz="1600" b="0" dirty="0" err="1">
                <a:solidFill>
                  <a:srgbClr val="000000"/>
                </a:solidFill>
                <a:latin typeface="Consolas"/>
              </a:rPr>
              <a:t>IOException</a:t>
            </a:r>
            <a:r>
              <a:rPr lang="en-US" sz="1600" b="0" dirty="0">
                <a:solidFill>
                  <a:srgbClr val="000000"/>
                </a:solidFill>
                <a:latin typeface="Consolas"/>
              </a:rPr>
              <a:t> {</a:t>
            </a:r>
          </a:p>
          <a:p>
            <a:r>
              <a:rPr lang="bg-BG" sz="1600" b="0" dirty="0" smtClean="0">
                <a:solidFill>
                  <a:srgbClr val="0000C0"/>
                </a:solidFill>
                <a:latin typeface="Consolas"/>
              </a:rPr>
              <a:t>    </a:t>
            </a:r>
            <a:r>
              <a:rPr lang="en-US" sz="1600" b="0" dirty="0" smtClean="0">
                <a:solidFill>
                  <a:srgbClr val="0000C0"/>
                </a:solidFill>
                <a:latin typeface="Consolas"/>
              </a:rPr>
              <a:t>counter</a:t>
            </a:r>
            <a:r>
              <a:rPr lang="en-US" sz="1600" b="0" dirty="0">
                <a:solidFill>
                  <a:srgbClr val="000000"/>
                </a:solidFill>
                <a:latin typeface="Consolas"/>
              </a:rPr>
              <a:t>++;</a:t>
            </a:r>
          </a:p>
          <a:p>
            <a:r>
              <a:rPr lang="ru-RU" sz="1600" b="0" dirty="0" smtClean="0">
                <a:solidFill>
                  <a:srgbClr val="000000"/>
                </a:solidFill>
                <a:latin typeface="Consolas"/>
              </a:rPr>
              <a:t>  }</a:t>
            </a:r>
          </a:p>
          <a:p>
            <a:endParaRPr lang="ru-RU" sz="1600" b="0" dirty="0">
              <a:solidFill>
                <a:srgbClr val="000000"/>
              </a:solidFill>
              <a:latin typeface="Consolas"/>
            </a:endParaRPr>
          </a:p>
          <a:p>
            <a:endParaRPr lang="ru-RU" sz="1600" b="0" dirty="0"/>
          </a:p>
        </p:txBody>
      </p:sp>
      <p:sp>
        <p:nvSpPr>
          <p:cNvPr id="5" name="Rounded Rectangle 4"/>
          <p:cNvSpPr/>
          <p:nvPr/>
        </p:nvSpPr>
        <p:spPr bwMode="gray">
          <a:xfrm>
            <a:off x="641445" y="5308979"/>
            <a:ext cx="1501254" cy="491320"/>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7" name="Straight Arrow Connector 6"/>
          <p:cNvCxnSpPr/>
          <p:nvPr/>
        </p:nvCxnSpPr>
        <p:spPr>
          <a:xfrm flipV="1">
            <a:off x="2142699" y="4408228"/>
            <a:ext cx="668740" cy="90075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bwMode="gray">
          <a:xfrm>
            <a:off x="2811439" y="3766782"/>
            <a:ext cx="4176215" cy="641446"/>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sz="1600" b="0" i="0" u="none" strike="noStrike" kern="0" cap="none" spc="0" normalizeH="0" baseline="0" noProof="0" dirty="0" smtClean="0">
                <a:ln>
                  <a:noFill/>
                </a:ln>
                <a:effectLst/>
                <a:uLnTx/>
                <a:uFillTx/>
                <a:ea typeface="Arial Unicode MS" pitchFamily="34" charset="-128"/>
                <a:cs typeface="Arial Unicode MS" pitchFamily="34" charset="-128"/>
              </a:rPr>
              <a:t>Трябва да е в синхронизирана</a:t>
            </a:r>
            <a:r>
              <a:rPr kumimoji="0" lang="bg-BG" sz="1600" b="0" i="0" u="none" strike="noStrike" kern="0" cap="none" spc="0" normalizeH="0" noProof="0" dirty="0" smtClean="0">
                <a:ln>
                  <a:noFill/>
                </a:ln>
                <a:effectLst/>
                <a:uLnTx/>
                <a:uFillTx/>
                <a:ea typeface="Arial Unicode MS" pitchFamily="34" charset="-128"/>
                <a:cs typeface="Arial Unicode MS" pitchFamily="34" charset="-128"/>
              </a:rPr>
              <a:t> секция</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 xmlns:p14="http://schemas.microsoft.com/office/powerpoint/2010/main" val="231433285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Пренасочване на заявки</a:t>
            </a:r>
            <a:endParaRPr lang="ru-RU" dirty="0"/>
          </a:p>
        </p:txBody>
      </p:sp>
      <p:sp>
        <p:nvSpPr>
          <p:cNvPr id="3" name="Text Placeholder 2"/>
          <p:cNvSpPr>
            <a:spLocks noGrp="1"/>
          </p:cNvSpPr>
          <p:nvPr>
            <p:ph type="body" sz="quarter" idx="10"/>
          </p:nvPr>
        </p:nvSpPr>
        <p:spPr/>
        <p:txBody>
          <a:bodyPr/>
          <a:lstStyle/>
          <a:p>
            <a:pPr marL="285750" indent="-285750">
              <a:buFont typeface="Arial" pitchFamily="34" charset="0"/>
              <a:buChar char="•"/>
            </a:pPr>
            <a:r>
              <a:rPr lang="en-US" sz="1600" dirty="0" err="1" smtClean="0"/>
              <a:t>javax.servlet.RequestDispatcher</a:t>
            </a:r>
            <a:r>
              <a:rPr lang="en-US" sz="1600" dirty="0" smtClean="0"/>
              <a:t> </a:t>
            </a:r>
            <a:r>
              <a:rPr lang="en-US" sz="1600" b="0" dirty="0"/>
              <a:t>–</a:t>
            </a:r>
            <a:r>
              <a:rPr lang="en-US" sz="1600" dirty="0" smtClean="0"/>
              <a:t> </a:t>
            </a:r>
            <a:r>
              <a:rPr lang="bg-BG" sz="1600" b="0" dirty="0" smtClean="0"/>
              <a:t>чрез този </a:t>
            </a:r>
            <a:r>
              <a:rPr lang="bg-BG" sz="1600" b="0" dirty="0" smtClean="0"/>
              <a:t>клас можем </a:t>
            </a:r>
            <a:r>
              <a:rPr lang="bg-BG" sz="1600" b="0" dirty="0" smtClean="0"/>
              <a:t>да пренасочваме заявката от даден сървлет към друг. Този парадигма играе ключова роля при имплементиране на </a:t>
            </a:r>
            <a:r>
              <a:rPr lang="en-US" sz="1600" b="0" dirty="0" smtClean="0"/>
              <a:t> MVC</a:t>
            </a:r>
            <a:r>
              <a:rPr lang="bg-BG" sz="1600" b="0" dirty="0" smtClean="0"/>
              <a:t> </a:t>
            </a:r>
            <a:r>
              <a:rPr lang="en-US" sz="1600" b="0" dirty="0" smtClean="0"/>
              <a:t>(Model-View-Controller) </a:t>
            </a:r>
            <a:r>
              <a:rPr lang="bg-BG" sz="1600" b="0" dirty="0" smtClean="0"/>
              <a:t>архитектура, където имаме определен сървлет, който служи като „контролер“ и пренасочва заявката към различни </a:t>
            </a:r>
            <a:r>
              <a:rPr lang="en-US" sz="1600" b="0" dirty="0" smtClean="0"/>
              <a:t>JSP-</a:t>
            </a:r>
            <a:r>
              <a:rPr lang="bg-BG" sz="1600" b="0" dirty="0" smtClean="0"/>
              <a:t>та на базата на определен параметър. Заявката се пренасочва така, сякаш е предизвикана директно от клиента (без посредничество). Пренасочването бива 2 вида:</a:t>
            </a:r>
          </a:p>
          <a:p>
            <a:pPr marL="285750" indent="-285750">
              <a:buFont typeface="Arial" pitchFamily="34" charset="0"/>
              <a:buChar char="•"/>
            </a:pPr>
            <a:r>
              <a:rPr lang="en-US" sz="1600" dirty="0" smtClean="0"/>
              <a:t>forward </a:t>
            </a:r>
            <a:r>
              <a:rPr lang="en-US" sz="1600" b="0" dirty="0" smtClean="0"/>
              <a:t>– </a:t>
            </a:r>
            <a:r>
              <a:rPr lang="bg-BG" sz="1600" b="0" dirty="0" smtClean="0"/>
              <a:t>резултатът от изпълнението на двата сървлета не се обединява. Връща се резултатът от пренасочения сървлет.</a:t>
            </a:r>
          </a:p>
          <a:p>
            <a:pPr marL="285750" indent="-285750">
              <a:buFont typeface="Arial" pitchFamily="34" charset="0"/>
              <a:buChar char="•"/>
            </a:pPr>
            <a:endParaRPr lang="en-US" sz="1600" dirty="0" smtClean="0"/>
          </a:p>
          <a:p>
            <a:pPr marL="285750" indent="-285750">
              <a:buFont typeface="Arial" pitchFamily="34" charset="0"/>
              <a:buChar char="•"/>
            </a:pPr>
            <a:r>
              <a:rPr lang="en-US" sz="1600" dirty="0" smtClean="0"/>
              <a:t>include</a:t>
            </a:r>
            <a:r>
              <a:rPr lang="bg-BG" sz="1600" dirty="0" smtClean="0"/>
              <a:t> </a:t>
            </a:r>
            <a:r>
              <a:rPr lang="bg-BG" sz="1600" b="0" dirty="0"/>
              <a:t>–</a:t>
            </a:r>
            <a:r>
              <a:rPr lang="en-US" sz="1600" b="0" dirty="0"/>
              <a:t> </a:t>
            </a:r>
            <a:r>
              <a:rPr lang="bg-BG" sz="1600" b="0" dirty="0"/>
              <a:t>резултатът от изпълнението на двата сървлета се обединява </a:t>
            </a:r>
          </a:p>
          <a:p>
            <a:endParaRPr lang="ru-RU" sz="1600" b="0" dirty="0"/>
          </a:p>
        </p:txBody>
      </p:sp>
      <p:sp>
        <p:nvSpPr>
          <p:cNvPr id="4" name="Rounded Rectangle 3"/>
          <p:cNvSpPr/>
          <p:nvPr/>
        </p:nvSpPr>
        <p:spPr bwMode="gray">
          <a:xfrm>
            <a:off x="668740" y="3916908"/>
            <a:ext cx="6086902" cy="491319"/>
          </a:xfrm>
          <a:prstGeom prst="roundRect">
            <a:avLst/>
          </a:prstGeom>
          <a:noFill/>
          <a:ln w="38100" algn="ctr">
            <a:solidFill>
              <a:schemeClr val="accent1"/>
            </a:solid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en-US" sz="1600" kern="0" dirty="0" err="1">
                <a:latin typeface="Courier New" pitchFamily="49" charset="0"/>
                <a:ea typeface="Arial Unicode MS" pitchFamily="34" charset="-128"/>
                <a:cs typeface="Courier New" pitchFamily="49" charset="0"/>
              </a:rPr>
              <a:t>requestDispatcher.forward</a:t>
            </a:r>
            <a:r>
              <a:rPr lang="en-US" sz="1600" kern="0" dirty="0">
                <a:latin typeface="Courier New" pitchFamily="49" charset="0"/>
                <a:ea typeface="Arial Unicode MS" pitchFamily="34" charset="-128"/>
                <a:cs typeface="Courier New" pitchFamily="49" charset="0"/>
              </a:rPr>
              <a:t>(request, response);</a:t>
            </a:r>
            <a:endParaRPr lang="ru-RU" sz="1600" kern="0" dirty="0">
              <a:latin typeface="Courier New" pitchFamily="49" charset="0"/>
              <a:ea typeface="Arial Unicode MS" pitchFamily="34" charset="-128"/>
              <a:cs typeface="Courier New" pitchFamily="49" charset="0"/>
            </a:endParaRPr>
          </a:p>
        </p:txBody>
      </p:sp>
      <p:sp>
        <p:nvSpPr>
          <p:cNvPr id="6" name="Rounded Rectangle 5"/>
          <p:cNvSpPr/>
          <p:nvPr/>
        </p:nvSpPr>
        <p:spPr bwMode="gray">
          <a:xfrm>
            <a:off x="668740" y="4874526"/>
            <a:ext cx="6086902" cy="491319"/>
          </a:xfrm>
          <a:prstGeom prst="round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1600" kern="0" dirty="0" err="1" smtClean="0">
                <a:latin typeface="Courier New" pitchFamily="49" charset="0"/>
                <a:ea typeface="Arial Unicode MS" pitchFamily="34" charset="-128"/>
                <a:cs typeface="Courier New" pitchFamily="49" charset="0"/>
              </a:rPr>
              <a:t>requestDispatcher.include</a:t>
            </a:r>
            <a:r>
              <a:rPr lang="en-US" sz="1600" kern="0" dirty="0" smtClean="0">
                <a:latin typeface="Courier New" pitchFamily="49" charset="0"/>
                <a:ea typeface="Arial Unicode MS" pitchFamily="34" charset="-128"/>
                <a:cs typeface="Courier New" pitchFamily="49" charset="0"/>
              </a:rPr>
              <a:t>(request, response);</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Tree>
    <p:extLst>
      <p:ext uri="{BB962C8B-B14F-4D97-AF65-F5344CB8AC3E}">
        <p14:creationId xmlns="" xmlns:p14="http://schemas.microsoft.com/office/powerpoint/2010/main" val="424538741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Пренасочване </a:t>
            </a:r>
            <a:r>
              <a:rPr lang="bg-BG" dirty="0"/>
              <a:t>– Пример </a:t>
            </a:r>
            <a:r>
              <a:rPr lang="bg-BG" dirty="0" smtClean="0"/>
              <a:t>(кодът </a:t>
            </a:r>
            <a:r>
              <a:rPr lang="bg-BG" dirty="0"/>
              <a:t>е част от </a:t>
            </a:r>
            <a:r>
              <a:rPr lang="en-US" dirty="0" err="1"/>
              <a:t>doGet</a:t>
            </a:r>
            <a:r>
              <a:rPr lang="en-US" dirty="0" smtClean="0"/>
              <a:t>()</a:t>
            </a:r>
            <a:r>
              <a:rPr lang="bg-BG" dirty="0" smtClean="0"/>
              <a:t>)</a:t>
            </a:r>
            <a:endParaRPr lang="ru-RU" dirty="0"/>
          </a:p>
        </p:txBody>
      </p:sp>
      <p:sp>
        <p:nvSpPr>
          <p:cNvPr id="3" name="Text Placeholder 2"/>
          <p:cNvSpPr>
            <a:spLocks noGrp="1"/>
          </p:cNvSpPr>
          <p:nvPr>
            <p:ph type="body" sz="quarter" idx="10"/>
          </p:nvPr>
        </p:nvSpPr>
        <p:spPr>
          <a:xfrm>
            <a:off x="324000" y="1351128"/>
            <a:ext cx="8494713" cy="5008729"/>
          </a:xfrm>
        </p:spPr>
        <p:txBody>
          <a:bodyPr/>
          <a:lstStyle/>
          <a:p>
            <a:r>
              <a:rPr lang="en-US" sz="1500" b="0" dirty="0" err="1">
                <a:solidFill>
                  <a:srgbClr val="000000"/>
                </a:solidFill>
                <a:latin typeface="Consolas"/>
              </a:rPr>
              <a:t>response.setContentType</a:t>
            </a:r>
            <a:r>
              <a:rPr lang="en-US" sz="1500" b="0" dirty="0">
                <a:solidFill>
                  <a:srgbClr val="000000"/>
                </a:solidFill>
                <a:latin typeface="Consolas"/>
              </a:rPr>
              <a:t>(</a:t>
            </a:r>
            <a:r>
              <a:rPr lang="en-US" sz="1500" b="0" dirty="0">
                <a:solidFill>
                  <a:srgbClr val="2A00FF"/>
                </a:solidFill>
                <a:latin typeface="Consolas"/>
              </a:rPr>
              <a:t>"text/html"</a:t>
            </a:r>
            <a:r>
              <a:rPr lang="en-US" sz="1500" b="0" dirty="0">
                <a:solidFill>
                  <a:srgbClr val="000000"/>
                </a:solidFill>
                <a:latin typeface="Consolas"/>
              </a:rPr>
              <a:t>);</a:t>
            </a:r>
          </a:p>
          <a:p>
            <a:r>
              <a:rPr lang="en-US" sz="1500" b="0" dirty="0" err="1">
                <a:solidFill>
                  <a:srgbClr val="000000"/>
                </a:solidFill>
                <a:latin typeface="Consolas"/>
              </a:rPr>
              <a:t>response.getWriter</a:t>
            </a:r>
            <a:r>
              <a:rPr lang="en-US" sz="1500" b="0" dirty="0">
                <a:solidFill>
                  <a:srgbClr val="000000"/>
                </a:solidFill>
                <a:latin typeface="Consolas"/>
              </a:rPr>
              <a:t>().</a:t>
            </a:r>
            <a:r>
              <a:rPr lang="en-US" sz="1500" b="0" dirty="0" err="1">
                <a:solidFill>
                  <a:srgbClr val="000000"/>
                </a:solidFill>
                <a:latin typeface="Consolas"/>
              </a:rPr>
              <a:t>println</a:t>
            </a:r>
            <a:r>
              <a:rPr lang="en-US" sz="1500" b="0" dirty="0">
                <a:solidFill>
                  <a:srgbClr val="000000"/>
                </a:solidFill>
                <a:latin typeface="Consolas"/>
              </a:rPr>
              <a:t>(</a:t>
            </a:r>
            <a:r>
              <a:rPr lang="en-US" sz="1500" b="0" dirty="0">
                <a:solidFill>
                  <a:srgbClr val="2A00FF"/>
                </a:solidFill>
                <a:latin typeface="Consolas"/>
              </a:rPr>
              <a:t>"&lt;h1&gt;In the controller servlet&lt;/h1&gt;"</a:t>
            </a:r>
            <a:r>
              <a:rPr lang="en-US" sz="1500" b="0" dirty="0">
                <a:solidFill>
                  <a:srgbClr val="000000"/>
                </a:solidFill>
                <a:latin typeface="Consolas"/>
              </a:rPr>
              <a:t>);</a:t>
            </a:r>
          </a:p>
          <a:p>
            <a:r>
              <a:rPr lang="en-US" sz="1500" b="0" dirty="0">
                <a:solidFill>
                  <a:srgbClr val="000000"/>
                </a:solidFill>
                <a:latin typeface="Consolas"/>
              </a:rPr>
              <a:t>String dispatch = </a:t>
            </a:r>
            <a:r>
              <a:rPr lang="en-US" sz="1500" b="0" dirty="0" err="1">
                <a:solidFill>
                  <a:srgbClr val="000000"/>
                </a:solidFill>
                <a:latin typeface="Consolas"/>
              </a:rPr>
              <a:t>request.getParameter</a:t>
            </a:r>
            <a:r>
              <a:rPr lang="en-US" sz="1500" b="0" dirty="0">
                <a:solidFill>
                  <a:srgbClr val="000000"/>
                </a:solidFill>
                <a:latin typeface="Consolas"/>
              </a:rPr>
              <a:t>(</a:t>
            </a:r>
            <a:r>
              <a:rPr lang="en-US" sz="1500" b="0" dirty="0">
                <a:solidFill>
                  <a:srgbClr val="2A00FF"/>
                </a:solidFill>
                <a:latin typeface="Consolas"/>
              </a:rPr>
              <a:t>"dispatch"</a:t>
            </a:r>
            <a:r>
              <a:rPr lang="en-US" sz="1500" b="0" dirty="0">
                <a:solidFill>
                  <a:srgbClr val="000000"/>
                </a:solidFill>
                <a:latin typeface="Consolas"/>
              </a:rPr>
              <a:t>);</a:t>
            </a:r>
          </a:p>
          <a:p>
            <a:r>
              <a:rPr lang="en-US" sz="1500" b="0" dirty="0">
                <a:solidFill>
                  <a:srgbClr val="7F0055"/>
                </a:solidFill>
                <a:latin typeface="Consolas"/>
              </a:rPr>
              <a:t>if</a:t>
            </a:r>
            <a:r>
              <a:rPr lang="en-US" sz="1500" b="0" dirty="0">
                <a:solidFill>
                  <a:srgbClr val="000000"/>
                </a:solidFill>
                <a:latin typeface="Consolas"/>
              </a:rPr>
              <a:t> (dispatch != </a:t>
            </a:r>
            <a:r>
              <a:rPr lang="en-US" sz="1500" b="0" dirty="0">
                <a:solidFill>
                  <a:srgbClr val="7F0055"/>
                </a:solidFill>
                <a:latin typeface="Consolas"/>
              </a:rPr>
              <a:t>null</a:t>
            </a:r>
            <a:r>
              <a:rPr lang="en-US" sz="1500" b="0" dirty="0">
                <a:solidFill>
                  <a:srgbClr val="000000"/>
                </a:solidFill>
                <a:latin typeface="Consolas"/>
              </a:rPr>
              <a:t>) {</a:t>
            </a:r>
          </a:p>
          <a:p>
            <a:r>
              <a:rPr lang="en-US" sz="1500" b="0" dirty="0" smtClean="0">
                <a:solidFill>
                  <a:srgbClr val="7F0055"/>
                </a:solidFill>
                <a:latin typeface="Consolas"/>
              </a:rPr>
              <a:t>  if</a:t>
            </a:r>
            <a:r>
              <a:rPr lang="en-US" sz="1500" b="0" dirty="0" smtClean="0">
                <a:solidFill>
                  <a:srgbClr val="000000"/>
                </a:solidFill>
                <a:latin typeface="Consolas"/>
              </a:rPr>
              <a:t> </a:t>
            </a:r>
            <a:r>
              <a:rPr lang="en-US" sz="1500" b="0" dirty="0">
                <a:solidFill>
                  <a:srgbClr val="000000"/>
                </a:solidFill>
                <a:latin typeface="Consolas"/>
              </a:rPr>
              <a:t>(</a:t>
            </a:r>
            <a:r>
              <a:rPr lang="en-US" sz="1500" b="0" dirty="0" err="1">
                <a:solidFill>
                  <a:srgbClr val="000000"/>
                </a:solidFill>
                <a:latin typeface="Consolas"/>
              </a:rPr>
              <a:t>dispatch.equalsIgnoreCase</a:t>
            </a:r>
            <a:r>
              <a:rPr lang="en-US" sz="1500" b="0" dirty="0">
                <a:solidFill>
                  <a:srgbClr val="000000"/>
                </a:solidFill>
                <a:latin typeface="Consolas"/>
              </a:rPr>
              <a:t>(</a:t>
            </a:r>
            <a:r>
              <a:rPr lang="en-US" sz="1500" b="0" dirty="0">
                <a:solidFill>
                  <a:srgbClr val="2A00FF"/>
                </a:solidFill>
                <a:latin typeface="Consolas"/>
              </a:rPr>
              <a:t>"forward"</a:t>
            </a:r>
            <a:r>
              <a:rPr lang="en-US" sz="1500" b="0" dirty="0">
                <a:solidFill>
                  <a:srgbClr val="000000"/>
                </a:solidFill>
                <a:latin typeface="Consolas"/>
              </a:rPr>
              <a:t>)) {</a:t>
            </a:r>
          </a:p>
          <a:p>
            <a:r>
              <a:rPr lang="en-US" sz="1500" b="0" dirty="0" smtClean="0">
                <a:solidFill>
                  <a:srgbClr val="000000"/>
                </a:solidFill>
                <a:latin typeface="Consolas"/>
              </a:rPr>
              <a:t>    </a:t>
            </a:r>
            <a:r>
              <a:rPr lang="en-US" sz="1500" b="0" dirty="0" err="1" smtClean="0">
                <a:solidFill>
                  <a:srgbClr val="000000"/>
                </a:solidFill>
                <a:latin typeface="Consolas"/>
              </a:rPr>
              <a:t>RequestDispatcher</a:t>
            </a:r>
            <a:r>
              <a:rPr lang="en-US" sz="1500" b="0" dirty="0" smtClean="0">
                <a:solidFill>
                  <a:srgbClr val="000000"/>
                </a:solidFill>
                <a:latin typeface="Consolas"/>
              </a:rPr>
              <a:t> </a:t>
            </a:r>
            <a:r>
              <a:rPr lang="en-US" sz="1500" b="0" dirty="0" err="1">
                <a:solidFill>
                  <a:srgbClr val="000000"/>
                </a:solidFill>
                <a:latin typeface="Consolas"/>
              </a:rPr>
              <a:t>rd</a:t>
            </a:r>
            <a:r>
              <a:rPr lang="en-US" sz="1500" b="0" dirty="0">
                <a:solidFill>
                  <a:srgbClr val="000000"/>
                </a:solidFill>
                <a:latin typeface="Consolas"/>
              </a:rPr>
              <a:t> = </a:t>
            </a:r>
            <a:r>
              <a:rPr lang="en-US" sz="1500" b="0" dirty="0" err="1">
                <a:solidFill>
                  <a:srgbClr val="000000"/>
                </a:solidFill>
                <a:latin typeface="Consolas"/>
              </a:rPr>
              <a:t>request.getRequestDispatcher</a:t>
            </a:r>
            <a:r>
              <a:rPr lang="en-US" sz="1500" b="0" dirty="0">
                <a:solidFill>
                  <a:srgbClr val="000000"/>
                </a:solidFill>
                <a:latin typeface="Consolas"/>
              </a:rPr>
              <a:t>(</a:t>
            </a:r>
            <a:r>
              <a:rPr lang="en-US" sz="1500" b="0" dirty="0">
                <a:solidFill>
                  <a:srgbClr val="2A00FF"/>
                </a:solidFill>
                <a:latin typeface="Consolas"/>
              </a:rPr>
              <a:t>"/</a:t>
            </a:r>
            <a:r>
              <a:rPr lang="en-US" sz="1500" b="0" dirty="0" err="1">
                <a:solidFill>
                  <a:srgbClr val="2A00FF"/>
                </a:solidFill>
                <a:latin typeface="Consolas"/>
              </a:rPr>
              <a:t>ForwardServlet</a:t>
            </a:r>
            <a:r>
              <a:rPr lang="en-US" sz="1500" b="0" dirty="0">
                <a:solidFill>
                  <a:srgbClr val="2A00FF"/>
                </a:solidFill>
                <a:latin typeface="Consolas"/>
              </a:rPr>
              <a:t>"</a:t>
            </a:r>
            <a:r>
              <a:rPr lang="en-US" sz="1500" b="0" dirty="0">
                <a:solidFill>
                  <a:srgbClr val="000000"/>
                </a:solidFill>
                <a:latin typeface="Consolas"/>
              </a:rPr>
              <a:t>);</a:t>
            </a:r>
          </a:p>
          <a:p>
            <a:r>
              <a:rPr lang="en-US" sz="1500" b="0" dirty="0" smtClean="0">
                <a:solidFill>
                  <a:srgbClr val="000000"/>
                </a:solidFill>
                <a:latin typeface="Consolas"/>
              </a:rPr>
              <a:t>    </a:t>
            </a:r>
            <a:r>
              <a:rPr lang="en-US" sz="1500" b="0" dirty="0" err="1" smtClean="0">
                <a:solidFill>
                  <a:srgbClr val="000000"/>
                </a:solidFill>
                <a:latin typeface="Consolas"/>
              </a:rPr>
              <a:t>rd.forward</a:t>
            </a:r>
            <a:r>
              <a:rPr lang="en-US" sz="1500" b="0" dirty="0" smtClean="0">
                <a:solidFill>
                  <a:srgbClr val="000000"/>
                </a:solidFill>
                <a:latin typeface="Consolas"/>
              </a:rPr>
              <a:t>(request</a:t>
            </a:r>
            <a:r>
              <a:rPr lang="en-US" sz="1500" b="0" dirty="0">
                <a:solidFill>
                  <a:srgbClr val="000000"/>
                </a:solidFill>
                <a:latin typeface="Consolas"/>
              </a:rPr>
              <a:t>, response); </a:t>
            </a:r>
          </a:p>
          <a:p>
            <a:r>
              <a:rPr lang="en-US" sz="1500" b="0" dirty="0" smtClean="0">
                <a:solidFill>
                  <a:srgbClr val="000000"/>
                </a:solidFill>
                <a:latin typeface="Consolas"/>
              </a:rPr>
              <a:t>  } </a:t>
            </a:r>
            <a:r>
              <a:rPr lang="en-US" sz="1500" b="0" dirty="0">
                <a:solidFill>
                  <a:srgbClr val="7F0055"/>
                </a:solidFill>
                <a:latin typeface="Consolas"/>
              </a:rPr>
              <a:t>else</a:t>
            </a:r>
            <a:r>
              <a:rPr lang="en-US" sz="1500" b="0" dirty="0">
                <a:solidFill>
                  <a:srgbClr val="000000"/>
                </a:solidFill>
                <a:latin typeface="Consolas"/>
              </a:rPr>
              <a:t> </a:t>
            </a:r>
            <a:r>
              <a:rPr lang="en-US" sz="1500" b="0" dirty="0">
                <a:solidFill>
                  <a:srgbClr val="7F0055"/>
                </a:solidFill>
                <a:latin typeface="Consolas"/>
              </a:rPr>
              <a:t>if</a:t>
            </a:r>
            <a:r>
              <a:rPr lang="en-US" sz="1500" b="0" dirty="0">
                <a:solidFill>
                  <a:srgbClr val="000000"/>
                </a:solidFill>
                <a:latin typeface="Consolas"/>
              </a:rPr>
              <a:t> (</a:t>
            </a:r>
            <a:r>
              <a:rPr lang="en-US" sz="1500" b="0" dirty="0" err="1">
                <a:solidFill>
                  <a:srgbClr val="000000"/>
                </a:solidFill>
                <a:latin typeface="Consolas"/>
              </a:rPr>
              <a:t>dispatch.equalsIgnoreCase</a:t>
            </a:r>
            <a:r>
              <a:rPr lang="en-US" sz="1500" b="0" dirty="0">
                <a:solidFill>
                  <a:srgbClr val="000000"/>
                </a:solidFill>
                <a:latin typeface="Consolas"/>
              </a:rPr>
              <a:t>(</a:t>
            </a:r>
            <a:r>
              <a:rPr lang="en-US" sz="1500" b="0" dirty="0">
                <a:solidFill>
                  <a:srgbClr val="2A00FF"/>
                </a:solidFill>
                <a:latin typeface="Consolas"/>
              </a:rPr>
              <a:t>"include"</a:t>
            </a:r>
            <a:r>
              <a:rPr lang="en-US" sz="1500" b="0" dirty="0">
                <a:solidFill>
                  <a:srgbClr val="000000"/>
                </a:solidFill>
                <a:latin typeface="Consolas"/>
              </a:rPr>
              <a:t>)) {</a:t>
            </a:r>
          </a:p>
          <a:p>
            <a:r>
              <a:rPr lang="en-US" sz="1500" b="0" dirty="0" smtClean="0">
                <a:solidFill>
                  <a:srgbClr val="000000"/>
                </a:solidFill>
                <a:latin typeface="Consolas"/>
              </a:rPr>
              <a:t>    </a:t>
            </a:r>
            <a:r>
              <a:rPr lang="en-US" sz="1500" b="0" dirty="0" err="1" smtClean="0">
                <a:solidFill>
                  <a:srgbClr val="000000"/>
                </a:solidFill>
                <a:latin typeface="Consolas"/>
              </a:rPr>
              <a:t>RequestDispatcher</a:t>
            </a:r>
            <a:r>
              <a:rPr lang="en-US" sz="1500" b="0" dirty="0" smtClean="0">
                <a:solidFill>
                  <a:srgbClr val="000000"/>
                </a:solidFill>
                <a:latin typeface="Consolas"/>
              </a:rPr>
              <a:t> </a:t>
            </a:r>
            <a:r>
              <a:rPr lang="en-US" sz="1500" b="0" dirty="0" err="1">
                <a:solidFill>
                  <a:srgbClr val="000000"/>
                </a:solidFill>
                <a:latin typeface="Consolas"/>
              </a:rPr>
              <a:t>rd</a:t>
            </a:r>
            <a:r>
              <a:rPr lang="en-US" sz="1500" b="0" dirty="0">
                <a:solidFill>
                  <a:srgbClr val="000000"/>
                </a:solidFill>
                <a:latin typeface="Consolas"/>
              </a:rPr>
              <a:t> = </a:t>
            </a:r>
            <a:r>
              <a:rPr lang="en-US" sz="1500" b="0" dirty="0" err="1">
                <a:solidFill>
                  <a:srgbClr val="000000"/>
                </a:solidFill>
                <a:latin typeface="Consolas"/>
              </a:rPr>
              <a:t>request.getRequestDispatcher</a:t>
            </a:r>
            <a:r>
              <a:rPr lang="en-US" sz="1500" b="0" dirty="0">
                <a:solidFill>
                  <a:srgbClr val="000000"/>
                </a:solidFill>
                <a:latin typeface="Consolas"/>
              </a:rPr>
              <a:t>(</a:t>
            </a:r>
            <a:r>
              <a:rPr lang="en-US" sz="1500" b="0" dirty="0">
                <a:solidFill>
                  <a:srgbClr val="2A00FF"/>
                </a:solidFill>
                <a:latin typeface="Consolas"/>
              </a:rPr>
              <a:t>"/</a:t>
            </a:r>
            <a:r>
              <a:rPr lang="en-US" sz="1500" b="0" dirty="0" err="1">
                <a:solidFill>
                  <a:srgbClr val="2A00FF"/>
                </a:solidFill>
                <a:latin typeface="Consolas"/>
              </a:rPr>
              <a:t>IncludeServlet</a:t>
            </a:r>
            <a:r>
              <a:rPr lang="en-US" sz="1500" b="0" dirty="0">
                <a:solidFill>
                  <a:srgbClr val="2A00FF"/>
                </a:solidFill>
                <a:latin typeface="Consolas"/>
              </a:rPr>
              <a:t>"</a:t>
            </a:r>
            <a:r>
              <a:rPr lang="en-US" sz="1500" b="0" dirty="0">
                <a:solidFill>
                  <a:srgbClr val="000000"/>
                </a:solidFill>
                <a:latin typeface="Consolas"/>
              </a:rPr>
              <a:t>);</a:t>
            </a:r>
          </a:p>
          <a:p>
            <a:r>
              <a:rPr lang="en-US" sz="1500" b="0" dirty="0" smtClean="0">
                <a:solidFill>
                  <a:srgbClr val="000000"/>
                </a:solidFill>
                <a:latin typeface="Consolas"/>
              </a:rPr>
              <a:t>    </a:t>
            </a:r>
            <a:r>
              <a:rPr lang="en-US" sz="1500" b="0" dirty="0" err="1" smtClean="0">
                <a:solidFill>
                  <a:srgbClr val="000000"/>
                </a:solidFill>
                <a:latin typeface="Consolas"/>
              </a:rPr>
              <a:t>rd.include</a:t>
            </a:r>
            <a:r>
              <a:rPr lang="en-US" sz="1500" b="0" dirty="0" smtClean="0">
                <a:solidFill>
                  <a:srgbClr val="000000"/>
                </a:solidFill>
                <a:latin typeface="Consolas"/>
              </a:rPr>
              <a:t>(request</a:t>
            </a:r>
            <a:r>
              <a:rPr lang="en-US" sz="1500" b="0" dirty="0">
                <a:solidFill>
                  <a:srgbClr val="000000"/>
                </a:solidFill>
                <a:latin typeface="Consolas"/>
              </a:rPr>
              <a:t>, response); </a:t>
            </a:r>
          </a:p>
          <a:p>
            <a:r>
              <a:rPr lang="en-US" sz="1500" b="0" dirty="0" smtClean="0">
                <a:solidFill>
                  <a:srgbClr val="000000"/>
                </a:solidFill>
                <a:latin typeface="Consolas"/>
              </a:rPr>
              <a:t>  </a:t>
            </a:r>
            <a:r>
              <a:rPr lang="ru-RU" sz="1500" b="0" dirty="0" smtClean="0">
                <a:solidFill>
                  <a:srgbClr val="000000"/>
                </a:solidFill>
                <a:latin typeface="Consolas"/>
              </a:rPr>
              <a:t>}</a:t>
            </a:r>
            <a:endParaRPr lang="ru-RU" sz="1500" b="0" dirty="0">
              <a:solidFill>
                <a:srgbClr val="000000"/>
              </a:solidFill>
              <a:latin typeface="Consolas"/>
            </a:endParaRPr>
          </a:p>
          <a:p>
            <a:r>
              <a:rPr lang="ru-RU" sz="1500" b="0" dirty="0">
                <a:solidFill>
                  <a:srgbClr val="000000"/>
                </a:solidFill>
                <a:latin typeface="Consolas"/>
              </a:rPr>
              <a:t>}</a:t>
            </a:r>
            <a:endParaRPr lang="ru-RU" sz="1500" b="0" dirty="0"/>
          </a:p>
        </p:txBody>
      </p:sp>
    </p:spTree>
    <p:extLst>
      <p:ext uri="{BB962C8B-B14F-4D97-AF65-F5344CB8AC3E}">
        <p14:creationId xmlns="" xmlns:p14="http://schemas.microsoft.com/office/powerpoint/2010/main" val="94659364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Резултати от пренасочването</a:t>
            </a:r>
            <a:endParaRPr lang="ru-RU" dirty="0"/>
          </a:p>
        </p:txBody>
      </p:sp>
      <p:pic>
        <p:nvPicPr>
          <p:cNvPr id="5122" name="Picture 2" descr="C:\Users\nikolaygs\Desktop\Servlet Lecture\rd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63750" y="1356721"/>
            <a:ext cx="6315075" cy="1372831"/>
          </a:xfrm>
          <a:prstGeom prst="rect">
            <a:avLst/>
          </a:prstGeom>
          <a:noFill/>
          <a:extLst>
            <a:ext uri="{909E8E84-426E-40DD-AFC4-6F175D3DCCD1}">
              <a14:hiddenFill xmlns="" xmlns:a14="http://schemas.microsoft.com/office/drawing/2010/main">
                <a:solidFill>
                  <a:srgbClr val="FFFFFF"/>
                </a:solidFill>
              </a14:hiddenFill>
            </a:ext>
          </a:extLst>
        </p:spPr>
      </p:pic>
      <p:pic>
        <p:nvPicPr>
          <p:cNvPr id="5123" name="Picture 3" descr="C:\Users\nikolaygs\Desktop\Servlet Lecture\rd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63750" y="2934269"/>
            <a:ext cx="6991350" cy="1378424"/>
          </a:xfrm>
          <a:prstGeom prst="rect">
            <a:avLst/>
          </a:prstGeom>
          <a:noFill/>
          <a:extLst>
            <a:ext uri="{909E8E84-426E-40DD-AFC4-6F175D3DCCD1}">
              <a14:hiddenFill xmlns="" xmlns:a14="http://schemas.microsoft.com/office/drawing/2010/main">
                <a:solidFill>
                  <a:srgbClr val="FFFFFF"/>
                </a:solidFill>
              </a14:hiddenFill>
            </a:ext>
          </a:extLst>
        </p:spPr>
      </p:pic>
      <p:pic>
        <p:nvPicPr>
          <p:cNvPr id="5124" name="Picture 4" descr="C:\Users\nikolaygs\Desktop\Servlet Lecture\rd3.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3750" y="4558353"/>
            <a:ext cx="6991350" cy="1694596"/>
          </a:xfrm>
          <a:prstGeom prst="rect">
            <a:avLst/>
          </a:prstGeom>
          <a:noFill/>
          <a:extLst>
            <a:ext uri="{909E8E84-426E-40DD-AFC4-6F175D3DCCD1}">
              <a14:hiddenFill xmlns="" xmlns:a14="http://schemas.microsoft.com/office/drawing/2010/main">
                <a:solidFill>
                  <a:srgbClr val="FFFFFF"/>
                </a:solidFill>
              </a14:hiddenFill>
            </a:ext>
          </a:extLst>
        </p:spPr>
      </p:pic>
      <p:sp>
        <p:nvSpPr>
          <p:cNvPr id="4" name="Rounded Rectangle 3"/>
          <p:cNvSpPr/>
          <p:nvPr/>
        </p:nvSpPr>
        <p:spPr bwMode="gray">
          <a:xfrm>
            <a:off x="5581934" y="3289113"/>
            <a:ext cx="1201003" cy="214952"/>
          </a:xfrm>
          <a:prstGeom prst="roundRect">
            <a:avLst/>
          </a:prstGeom>
          <a:noFill/>
          <a:ln w="28575"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 name="Rounded Rectangle 4"/>
          <p:cNvSpPr/>
          <p:nvPr/>
        </p:nvSpPr>
        <p:spPr bwMode="gray">
          <a:xfrm>
            <a:off x="5581934" y="4872251"/>
            <a:ext cx="1201003" cy="245659"/>
          </a:xfrm>
          <a:prstGeom prst="roundRect">
            <a:avLst/>
          </a:prstGeom>
          <a:noFill/>
          <a:ln w="28575"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 xmlns:p14="http://schemas.microsoft.com/office/powerpoint/2010/main" val="227831393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Анотацията </a:t>
            </a:r>
            <a:r>
              <a:rPr lang="en-US" dirty="0" smtClean="0"/>
              <a:t>@</a:t>
            </a:r>
            <a:r>
              <a:rPr lang="en-US" dirty="0" err="1" smtClean="0"/>
              <a:t>WebServlet</a:t>
            </a:r>
            <a:endParaRPr lang="ru-RU" dirty="0"/>
          </a:p>
        </p:txBody>
      </p:sp>
      <p:sp>
        <p:nvSpPr>
          <p:cNvPr id="3" name="Text Placeholder 2"/>
          <p:cNvSpPr>
            <a:spLocks noGrp="1"/>
          </p:cNvSpPr>
          <p:nvPr>
            <p:ph type="body" sz="quarter" idx="10"/>
          </p:nvPr>
        </p:nvSpPr>
        <p:spPr/>
        <p:txBody>
          <a:bodyPr/>
          <a:lstStyle/>
          <a:p>
            <a:pPr marL="285750" indent="-285750">
              <a:buFont typeface="Arial" pitchFamily="34" charset="0"/>
              <a:buChar char="•"/>
            </a:pPr>
            <a:r>
              <a:rPr lang="bg-BG" sz="1600" dirty="0" smtClean="0"/>
              <a:t>Служи за представяне на мета-данни за самия сървлет (Важно! – мета-данните могат да се зададат и чрез </a:t>
            </a:r>
            <a:r>
              <a:rPr lang="en-US" sz="1600" dirty="0" smtClean="0"/>
              <a:t>xml</a:t>
            </a:r>
            <a:r>
              <a:rPr lang="bg-BG" sz="1600" dirty="0" smtClean="0"/>
              <a:t> стойности в служебния </a:t>
            </a:r>
            <a:r>
              <a:rPr lang="en-US" sz="1600" dirty="0" smtClean="0"/>
              <a:t>web.xml</a:t>
            </a:r>
            <a:r>
              <a:rPr lang="bg-BG" sz="1600" dirty="0" smtClean="0"/>
              <a:t>. </a:t>
            </a:r>
            <a:r>
              <a:rPr lang="en-US" sz="1600" dirty="0" smtClean="0"/>
              <a:t>Java EE </a:t>
            </a:r>
            <a:r>
              <a:rPr lang="bg-BG" sz="1600" dirty="0" smtClean="0"/>
              <a:t>препоръчва използването на анотация</a:t>
            </a:r>
            <a:r>
              <a:rPr lang="en-US" sz="1600" dirty="0" smtClean="0"/>
              <a:t>.</a:t>
            </a:r>
            <a:r>
              <a:rPr lang="bg-BG" sz="1600" dirty="0" smtClean="0"/>
              <a:t> Ако даден елемент е специфициран, едновеременно в </a:t>
            </a:r>
            <a:r>
              <a:rPr lang="en-US" sz="1600" dirty="0" smtClean="0"/>
              <a:t>xml</a:t>
            </a:r>
            <a:r>
              <a:rPr lang="bg-BG" sz="1600" dirty="0"/>
              <a:t> </a:t>
            </a:r>
            <a:r>
              <a:rPr lang="bg-BG" sz="1600" dirty="0" smtClean="0"/>
              <a:t>и анотация, този в </a:t>
            </a:r>
            <a:r>
              <a:rPr lang="en-US" sz="1600" dirty="0" smtClean="0"/>
              <a:t>xml</a:t>
            </a:r>
            <a:r>
              <a:rPr lang="bg-BG" sz="1600" dirty="0" smtClean="0"/>
              <a:t> е с по-висок приоритет и се взима под внимание от уеб контейнера). В тази анотация може да се опише следната информация:</a:t>
            </a:r>
          </a:p>
          <a:p>
            <a:pPr lvl="3" indent="0">
              <a:buNone/>
            </a:pPr>
            <a:r>
              <a:rPr lang="bg-BG" sz="1600" dirty="0"/>
              <a:t> </a:t>
            </a:r>
            <a:r>
              <a:rPr lang="bg-BG" sz="1600" dirty="0" smtClean="0"/>
              <a:t>   </a:t>
            </a:r>
            <a:r>
              <a:rPr lang="en-US" sz="1600" dirty="0" smtClean="0">
                <a:latin typeface="Courier New" pitchFamily="49" charset="0"/>
                <a:cs typeface="Courier New" pitchFamily="49" charset="0"/>
              </a:rPr>
              <a:t>name</a:t>
            </a:r>
            <a:r>
              <a:rPr lang="bg-BG" sz="1600" dirty="0" smtClean="0">
                <a:latin typeface="Courier New" pitchFamily="49" charset="0"/>
                <a:cs typeface="Courier New" pitchFamily="49" charset="0"/>
              </a:rPr>
              <a:t> </a:t>
            </a:r>
            <a:r>
              <a:rPr lang="en-US" sz="1600" dirty="0" smtClean="0">
                <a:latin typeface="Courier New" pitchFamily="49" charset="0"/>
                <a:cs typeface="Courier New" pitchFamily="49" charset="0"/>
              </a:rPr>
              <a:t>– </a:t>
            </a:r>
            <a:r>
              <a:rPr lang="bg-BG" sz="1600" dirty="0"/>
              <a:t>името на сървлета</a:t>
            </a:r>
            <a:endParaRPr lang="en-US" sz="1600" dirty="0"/>
          </a:p>
          <a:p>
            <a:pPr lvl="3"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urlPatterns</a:t>
            </a:r>
            <a:r>
              <a:rPr lang="bg-BG" sz="1600" dirty="0" smtClean="0"/>
              <a:t> – </a:t>
            </a:r>
            <a:r>
              <a:rPr lang="bg-BG" sz="1600" b="0" dirty="0" smtClean="0"/>
              <a:t>задава списък от </a:t>
            </a:r>
            <a:r>
              <a:rPr lang="en-US" sz="1600" b="0" dirty="0" smtClean="0"/>
              <a:t>URL</a:t>
            </a:r>
            <a:r>
              <a:rPr lang="bg-BG" sz="1600" b="0" dirty="0" smtClean="0"/>
              <a:t> (сървлет път)</a:t>
            </a:r>
            <a:r>
              <a:rPr lang="en-US" sz="1600" b="0" dirty="0" smtClean="0"/>
              <a:t>, </a:t>
            </a:r>
            <a:r>
              <a:rPr lang="bg-BG" sz="1600" b="0" dirty="0" smtClean="0"/>
              <a:t>с който съответният ресурс </a:t>
            </a:r>
            <a:r>
              <a:rPr lang="en-US" sz="1600" b="0" dirty="0" smtClean="0"/>
              <a:t>     	</a:t>
            </a:r>
            <a:r>
              <a:rPr lang="bg-BG" sz="1600" b="0" dirty="0" smtClean="0"/>
              <a:t>може да бъде достъпен;</a:t>
            </a:r>
          </a:p>
          <a:p>
            <a:pPr lvl="3"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initParams</a:t>
            </a:r>
            <a:r>
              <a:rPr lang="en-US" sz="1600" dirty="0" smtClean="0"/>
              <a:t> – </a:t>
            </a:r>
            <a:r>
              <a:rPr lang="bg-BG" sz="1600" dirty="0" smtClean="0"/>
              <a:t>списък от параметри, който се подава на сървлета при </a:t>
            </a:r>
            <a:r>
              <a:rPr lang="en-US" sz="1600" dirty="0" smtClean="0"/>
              <a:t>	</a:t>
            </a:r>
            <a:r>
              <a:rPr lang="bg-BG" sz="1600" dirty="0" smtClean="0"/>
              <a:t>инициализация</a:t>
            </a:r>
            <a:endParaRPr lang="en-US" sz="1600" dirty="0" smtClean="0"/>
          </a:p>
          <a:p>
            <a:pPr lvl="3" indent="0">
              <a:buNone/>
            </a:pPr>
            <a:endParaRPr lang="en-US" sz="1600" dirty="0" smtClean="0"/>
          </a:p>
          <a:p>
            <a:pPr marL="465750" lvl="2" indent="-285750"/>
            <a:r>
              <a:rPr lang="en-US" b="1" dirty="0" err="1" smtClean="0"/>
              <a:t>javax.servlet.ServletConfig</a:t>
            </a:r>
            <a:r>
              <a:rPr lang="en-US" b="1" dirty="0" smtClean="0"/>
              <a:t> </a:t>
            </a:r>
            <a:r>
              <a:rPr lang="en-US" dirty="0"/>
              <a:t>– </a:t>
            </a:r>
            <a:r>
              <a:rPr lang="bg-BG" dirty="0" smtClean="0"/>
              <a:t>обект, създаван след инициализацията на сървлета, който пази конфигурационни данни.</a:t>
            </a:r>
            <a:endParaRPr lang="en-US" dirty="0"/>
          </a:p>
        </p:txBody>
      </p:sp>
      <p:sp>
        <p:nvSpPr>
          <p:cNvPr id="5" name="Rounded Rectangle 4"/>
          <p:cNvSpPr/>
          <p:nvPr/>
        </p:nvSpPr>
        <p:spPr bwMode="gray">
          <a:xfrm>
            <a:off x="586854" y="3179927"/>
            <a:ext cx="8079474" cy="1501255"/>
          </a:xfrm>
          <a:prstGeom prst="round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 xmlns:p14="http://schemas.microsoft.com/office/powerpoint/2010/main" val="46199791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WebServlet</a:t>
            </a:r>
            <a:r>
              <a:rPr lang="bg-BG" dirty="0" smtClean="0"/>
              <a:t> – Пример</a:t>
            </a:r>
            <a:endParaRPr lang="ru-RU" dirty="0"/>
          </a:p>
        </p:txBody>
      </p:sp>
      <p:sp>
        <p:nvSpPr>
          <p:cNvPr id="3" name="Text Placeholder 2"/>
          <p:cNvSpPr>
            <a:spLocks noGrp="1"/>
          </p:cNvSpPr>
          <p:nvPr>
            <p:ph type="body" sz="quarter" idx="10"/>
          </p:nvPr>
        </p:nvSpPr>
        <p:spPr>
          <a:xfrm>
            <a:off x="324000" y="1310184"/>
            <a:ext cx="8494713" cy="5117911"/>
          </a:xfrm>
        </p:spPr>
        <p:txBody>
          <a:bodyPr/>
          <a:lstStyle/>
          <a:p>
            <a:r>
              <a:rPr lang="en-US" sz="1500" b="0" dirty="0">
                <a:solidFill>
                  <a:srgbClr val="646464"/>
                </a:solidFill>
                <a:latin typeface="Consolas"/>
              </a:rPr>
              <a:t>@</a:t>
            </a:r>
            <a:r>
              <a:rPr lang="en-US" sz="1500" b="0" dirty="0" err="1">
                <a:solidFill>
                  <a:srgbClr val="646464"/>
                </a:solidFill>
                <a:latin typeface="Consolas"/>
              </a:rPr>
              <a:t>WebServlet</a:t>
            </a:r>
            <a:r>
              <a:rPr lang="en-US" sz="1500" b="0" dirty="0">
                <a:solidFill>
                  <a:srgbClr val="000000"/>
                </a:solidFill>
                <a:latin typeface="Consolas"/>
              </a:rPr>
              <a:t>(name=</a:t>
            </a:r>
            <a:r>
              <a:rPr lang="en-US" sz="1500" b="0" dirty="0">
                <a:solidFill>
                  <a:srgbClr val="2A00FF"/>
                </a:solidFill>
                <a:latin typeface="Consolas"/>
              </a:rPr>
              <a:t>"</a:t>
            </a:r>
            <a:r>
              <a:rPr lang="en-US" sz="1500" b="0" dirty="0" err="1">
                <a:solidFill>
                  <a:srgbClr val="2A00FF"/>
                </a:solidFill>
                <a:latin typeface="Consolas"/>
              </a:rPr>
              <a:t>DummyName</a:t>
            </a:r>
            <a:r>
              <a:rPr lang="en-US" sz="1500" b="0" dirty="0">
                <a:solidFill>
                  <a:srgbClr val="2A00FF"/>
                </a:solidFill>
                <a:latin typeface="Consolas"/>
              </a:rPr>
              <a:t>"</a:t>
            </a:r>
            <a:r>
              <a:rPr lang="en-US" sz="1500" b="0" dirty="0">
                <a:solidFill>
                  <a:srgbClr val="000000"/>
                </a:solidFill>
                <a:latin typeface="Consolas"/>
              </a:rPr>
              <a:t>,</a:t>
            </a:r>
          </a:p>
          <a:p>
            <a:r>
              <a:rPr lang="bg-BG" sz="1500" b="0" dirty="0">
                <a:solidFill>
                  <a:srgbClr val="000000"/>
                </a:solidFill>
                <a:latin typeface="Consolas"/>
              </a:rPr>
              <a:t>	</a:t>
            </a:r>
            <a:r>
              <a:rPr lang="bg-BG" sz="1500" b="0" dirty="0" smtClean="0">
                <a:solidFill>
                  <a:srgbClr val="000000"/>
                </a:solidFill>
                <a:latin typeface="Consolas"/>
              </a:rPr>
              <a:t>   </a:t>
            </a:r>
            <a:r>
              <a:rPr lang="en-US" sz="1500" b="0" dirty="0" err="1" smtClean="0">
                <a:solidFill>
                  <a:srgbClr val="000000"/>
                </a:solidFill>
                <a:latin typeface="Consolas"/>
              </a:rPr>
              <a:t>urlPatterns</a:t>
            </a:r>
            <a:r>
              <a:rPr lang="en-US" sz="1500" b="0" dirty="0">
                <a:solidFill>
                  <a:srgbClr val="000000"/>
                </a:solidFill>
                <a:latin typeface="Consolas"/>
              </a:rPr>
              <a:t>={</a:t>
            </a:r>
            <a:r>
              <a:rPr lang="en-US" sz="1500" b="0" dirty="0">
                <a:solidFill>
                  <a:srgbClr val="2A00FF"/>
                </a:solidFill>
                <a:latin typeface="Consolas"/>
              </a:rPr>
              <a:t>"/dummy"</a:t>
            </a:r>
            <a:r>
              <a:rPr lang="en-US" sz="1500" b="0" dirty="0">
                <a:solidFill>
                  <a:srgbClr val="000000"/>
                </a:solidFill>
                <a:latin typeface="Consolas"/>
              </a:rPr>
              <a:t>, </a:t>
            </a:r>
            <a:r>
              <a:rPr lang="en-US" sz="1500" b="0" dirty="0">
                <a:solidFill>
                  <a:srgbClr val="2A00FF"/>
                </a:solidFill>
                <a:latin typeface="Consolas"/>
              </a:rPr>
              <a:t>"/DUMMY"</a:t>
            </a:r>
            <a:r>
              <a:rPr lang="en-US" sz="1500" b="0" dirty="0">
                <a:solidFill>
                  <a:srgbClr val="000000"/>
                </a:solidFill>
                <a:latin typeface="Consolas"/>
              </a:rPr>
              <a:t>},</a:t>
            </a:r>
          </a:p>
          <a:p>
            <a:r>
              <a:rPr lang="bg-BG" sz="1500" b="0" dirty="0" smtClean="0">
                <a:solidFill>
                  <a:srgbClr val="000000"/>
                </a:solidFill>
                <a:latin typeface="Consolas"/>
              </a:rPr>
              <a:t>	   </a:t>
            </a:r>
            <a:r>
              <a:rPr lang="en-US" sz="1500" b="0" dirty="0" err="1" smtClean="0">
                <a:solidFill>
                  <a:srgbClr val="000000"/>
                </a:solidFill>
                <a:latin typeface="Consolas"/>
              </a:rPr>
              <a:t>initParams</a:t>
            </a:r>
            <a:r>
              <a:rPr lang="en-US" sz="1500" b="0" dirty="0">
                <a:solidFill>
                  <a:srgbClr val="000000"/>
                </a:solidFill>
                <a:latin typeface="Consolas"/>
              </a:rPr>
              <a:t>={</a:t>
            </a:r>
            <a:r>
              <a:rPr lang="en-US" sz="1500" b="0" dirty="0">
                <a:solidFill>
                  <a:srgbClr val="646464"/>
                </a:solidFill>
                <a:latin typeface="Consolas"/>
              </a:rPr>
              <a:t>@</a:t>
            </a:r>
            <a:r>
              <a:rPr lang="en-US" sz="1500" b="0" dirty="0" err="1">
                <a:solidFill>
                  <a:srgbClr val="646464"/>
                </a:solidFill>
                <a:latin typeface="Consolas"/>
              </a:rPr>
              <a:t>WebInitParam</a:t>
            </a:r>
            <a:r>
              <a:rPr lang="en-US" sz="1500" b="0" dirty="0">
                <a:solidFill>
                  <a:srgbClr val="000000"/>
                </a:solidFill>
                <a:latin typeface="Consolas"/>
              </a:rPr>
              <a:t>(name=</a:t>
            </a:r>
            <a:r>
              <a:rPr lang="en-US" sz="1500" b="0" dirty="0">
                <a:solidFill>
                  <a:srgbClr val="2A00FF"/>
                </a:solidFill>
                <a:latin typeface="Consolas"/>
              </a:rPr>
              <a:t>"Param1"</a:t>
            </a:r>
            <a:r>
              <a:rPr lang="en-US" sz="1500" b="0" dirty="0">
                <a:solidFill>
                  <a:srgbClr val="000000"/>
                </a:solidFill>
                <a:latin typeface="Consolas"/>
              </a:rPr>
              <a:t>, value=</a:t>
            </a:r>
            <a:r>
              <a:rPr lang="en-US" sz="1500" b="0" dirty="0">
                <a:solidFill>
                  <a:srgbClr val="2A00FF"/>
                </a:solidFill>
                <a:latin typeface="Consolas"/>
              </a:rPr>
              <a:t>"Value1"</a:t>
            </a:r>
            <a:r>
              <a:rPr lang="en-US" sz="1500" b="0" dirty="0">
                <a:solidFill>
                  <a:srgbClr val="000000"/>
                </a:solidFill>
                <a:latin typeface="Consolas"/>
              </a:rPr>
              <a:t>),</a:t>
            </a:r>
          </a:p>
          <a:p>
            <a:r>
              <a:rPr lang="bg-BG" sz="1500" b="0" dirty="0" smtClean="0">
                <a:solidFill>
                  <a:srgbClr val="646464"/>
                </a:solidFill>
                <a:latin typeface="Consolas"/>
              </a:rPr>
              <a:t>		      </a:t>
            </a:r>
            <a:r>
              <a:rPr lang="en-US" sz="1500" b="0" dirty="0" smtClean="0">
                <a:solidFill>
                  <a:srgbClr val="646464"/>
                </a:solidFill>
                <a:latin typeface="Consolas"/>
              </a:rPr>
              <a:t>@</a:t>
            </a:r>
            <a:r>
              <a:rPr lang="en-US" sz="1500" b="0" dirty="0" err="1">
                <a:solidFill>
                  <a:srgbClr val="646464"/>
                </a:solidFill>
                <a:latin typeface="Consolas"/>
              </a:rPr>
              <a:t>WebInitParam</a:t>
            </a:r>
            <a:r>
              <a:rPr lang="en-US" sz="1500" b="0" dirty="0">
                <a:solidFill>
                  <a:srgbClr val="000000"/>
                </a:solidFill>
                <a:latin typeface="Consolas"/>
              </a:rPr>
              <a:t>(name=</a:t>
            </a:r>
            <a:r>
              <a:rPr lang="en-US" sz="1500" b="0" dirty="0">
                <a:solidFill>
                  <a:srgbClr val="2A00FF"/>
                </a:solidFill>
                <a:latin typeface="Consolas"/>
              </a:rPr>
              <a:t>"Param2"</a:t>
            </a:r>
            <a:r>
              <a:rPr lang="en-US" sz="1500" b="0" dirty="0">
                <a:solidFill>
                  <a:srgbClr val="000000"/>
                </a:solidFill>
                <a:latin typeface="Consolas"/>
              </a:rPr>
              <a:t>, value=</a:t>
            </a:r>
            <a:r>
              <a:rPr lang="en-US" sz="1500" b="0" dirty="0">
                <a:solidFill>
                  <a:srgbClr val="2A00FF"/>
                </a:solidFill>
                <a:latin typeface="Consolas"/>
              </a:rPr>
              <a:t>"Value2"</a:t>
            </a:r>
            <a:r>
              <a:rPr lang="en-US" sz="1500" b="0" dirty="0">
                <a:solidFill>
                  <a:srgbClr val="000000"/>
                </a:solidFill>
                <a:latin typeface="Consolas"/>
              </a:rPr>
              <a:t>)})</a:t>
            </a:r>
          </a:p>
          <a:p>
            <a:r>
              <a:rPr lang="en-US" sz="1500" b="0" dirty="0">
                <a:solidFill>
                  <a:srgbClr val="7F0055"/>
                </a:solidFill>
                <a:latin typeface="Consolas"/>
              </a:rPr>
              <a:t>public</a:t>
            </a:r>
            <a:r>
              <a:rPr lang="en-US" sz="1500" b="0" dirty="0">
                <a:solidFill>
                  <a:srgbClr val="000000"/>
                </a:solidFill>
                <a:latin typeface="Consolas"/>
              </a:rPr>
              <a:t> </a:t>
            </a:r>
            <a:r>
              <a:rPr lang="en-US" sz="1500" b="0" dirty="0">
                <a:solidFill>
                  <a:srgbClr val="7F0055"/>
                </a:solidFill>
                <a:latin typeface="Consolas"/>
              </a:rPr>
              <a:t>class</a:t>
            </a:r>
            <a:r>
              <a:rPr lang="en-US" sz="1500" b="0" dirty="0">
                <a:solidFill>
                  <a:srgbClr val="000000"/>
                </a:solidFill>
                <a:latin typeface="Consolas"/>
              </a:rPr>
              <a:t> </a:t>
            </a:r>
            <a:r>
              <a:rPr lang="en-US" sz="1500" b="0" u="sng" dirty="0" err="1">
                <a:solidFill>
                  <a:srgbClr val="000000"/>
                </a:solidFill>
                <a:latin typeface="Consolas"/>
              </a:rPr>
              <a:t>D</a:t>
            </a:r>
            <a:r>
              <a:rPr lang="en-US" sz="1500" b="0" dirty="0" err="1">
                <a:solidFill>
                  <a:srgbClr val="000000"/>
                </a:solidFill>
                <a:latin typeface="Consolas"/>
              </a:rPr>
              <a:t>eploymentDescriptors</a:t>
            </a:r>
            <a:r>
              <a:rPr lang="en-US" sz="1500" b="0" dirty="0">
                <a:solidFill>
                  <a:srgbClr val="000000"/>
                </a:solidFill>
                <a:latin typeface="Consolas"/>
              </a:rPr>
              <a:t> </a:t>
            </a:r>
            <a:r>
              <a:rPr lang="en-US" sz="1500" b="0" dirty="0">
                <a:solidFill>
                  <a:srgbClr val="7F0055"/>
                </a:solidFill>
                <a:latin typeface="Consolas"/>
              </a:rPr>
              <a:t>extends</a:t>
            </a:r>
            <a:r>
              <a:rPr lang="en-US" sz="1500" b="0" dirty="0">
                <a:solidFill>
                  <a:srgbClr val="000000"/>
                </a:solidFill>
                <a:latin typeface="Consolas"/>
              </a:rPr>
              <a:t> </a:t>
            </a:r>
            <a:r>
              <a:rPr lang="en-US" sz="1500" b="0" dirty="0" err="1">
                <a:solidFill>
                  <a:srgbClr val="000000"/>
                </a:solidFill>
                <a:latin typeface="Consolas"/>
              </a:rPr>
              <a:t>HttpServlet</a:t>
            </a:r>
            <a:r>
              <a:rPr lang="en-US" sz="1500" b="0" dirty="0">
                <a:solidFill>
                  <a:srgbClr val="000000"/>
                </a:solidFill>
                <a:latin typeface="Consolas"/>
              </a:rPr>
              <a:t> {</a:t>
            </a:r>
          </a:p>
          <a:p>
            <a:r>
              <a:rPr lang="bg-BG" sz="1500" b="0" dirty="0" smtClean="0">
                <a:solidFill>
                  <a:srgbClr val="7F0055"/>
                </a:solidFill>
                <a:latin typeface="Consolas"/>
              </a:rPr>
              <a:t>  </a:t>
            </a:r>
            <a:r>
              <a:rPr lang="en-US" sz="1500" b="0" dirty="0" smtClean="0">
                <a:solidFill>
                  <a:srgbClr val="7F0055"/>
                </a:solidFill>
                <a:latin typeface="Consolas"/>
              </a:rPr>
              <a:t>protected</a:t>
            </a:r>
            <a:r>
              <a:rPr lang="en-US" sz="1500" b="0" dirty="0" smtClean="0">
                <a:solidFill>
                  <a:srgbClr val="000000"/>
                </a:solidFill>
                <a:latin typeface="Consolas"/>
              </a:rPr>
              <a:t> </a:t>
            </a:r>
            <a:r>
              <a:rPr lang="en-US" sz="1500" b="0" dirty="0">
                <a:solidFill>
                  <a:srgbClr val="7F0055"/>
                </a:solidFill>
                <a:latin typeface="Consolas"/>
              </a:rPr>
              <a:t>void</a:t>
            </a:r>
            <a:r>
              <a:rPr lang="en-US" sz="1500" b="0" dirty="0">
                <a:solidFill>
                  <a:srgbClr val="000000"/>
                </a:solidFill>
                <a:latin typeface="Consolas"/>
              </a:rPr>
              <a:t> </a:t>
            </a:r>
            <a:r>
              <a:rPr lang="en-US" sz="1500" b="0" dirty="0" err="1">
                <a:solidFill>
                  <a:srgbClr val="000000"/>
                </a:solidFill>
                <a:latin typeface="Consolas"/>
              </a:rPr>
              <a:t>doGet</a:t>
            </a:r>
            <a:r>
              <a:rPr lang="en-US" sz="1500" b="0" dirty="0">
                <a:solidFill>
                  <a:srgbClr val="000000"/>
                </a:solidFill>
                <a:latin typeface="Consolas"/>
              </a:rPr>
              <a:t>(</a:t>
            </a:r>
            <a:r>
              <a:rPr lang="en-US" sz="1500" b="0" dirty="0" err="1">
                <a:solidFill>
                  <a:srgbClr val="000000"/>
                </a:solidFill>
                <a:latin typeface="Consolas"/>
              </a:rPr>
              <a:t>HttpServletRequest</a:t>
            </a:r>
            <a:r>
              <a:rPr lang="en-US" sz="1500" b="0" dirty="0">
                <a:solidFill>
                  <a:srgbClr val="000000"/>
                </a:solidFill>
                <a:latin typeface="Consolas"/>
              </a:rPr>
              <a:t> </a:t>
            </a:r>
            <a:r>
              <a:rPr lang="en-US" sz="1500" b="0" dirty="0" err="1">
                <a:solidFill>
                  <a:srgbClr val="000000"/>
                </a:solidFill>
                <a:latin typeface="Consolas"/>
              </a:rPr>
              <a:t>req</a:t>
            </a:r>
            <a:r>
              <a:rPr lang="en-US" sz="1500" b="0" dirty="0">
                <a:solidFill>
                  <a:srgbClr val="000000"/>
                </a:solidFill>
                <a:latin typeface="Consolas"/>
              </a:rPr>
              <a:t>, </a:t>
            </a:r>
            <a:r>
              <a:rPr lang="en-US" sz="1500" b="0" dirty="0" err="1">
                <a:solidFill>
                  <a:srgbClr val="000000"/>
                </a:solidFill>
                <a:latin typeface="Consolas"/>
              </a:rPr>
              <a:t>HttpServletResponse</a:t>
            </a:r>
            <a:r>
              <a:rPr lang="en-US" sz="1500" b="0" dirty="0">
                <a:solidFill>
                  <a:srgbClr val="000000"/>
                </a:solidFill>
                <a:latin typeface="Consolas"/>
              </a:rPr>
              <a:t> </a:t>
            </a:r>
            <a:r>
              <a:rPr lang="en-US" sz="1500" b="0" dirty="0" err="1">
                <a:solidFill>
                  <a:srgbClr val="000000"/>
                </a:solidFill>
                <a:latin typeface="Consolas"/>
              </a:rPr>
              <a:t>resp</a:t>
            </a:r>
            <a:r>
              <a:rPr lang="en-US" sz="1500" b="0" dirty="0" smtClean="0">
                <a:solidFill>
                  <a:srgbClr val="000000"/>
                </a:solidFill>
                <a:latin typeface="Consolas"/>
              </a:rPr>
              <a:t>)</a:t>
            </a:r>
            <a:r>
              <a:rPr lang="bg-BG" sz="1500" b="0" dirty="0" smtClean="0">
                <a:solidFill>
                  <a:srgbClr val="000000"/>
                </a:solidFill>
                <a:latin typeface="Consolas"/>
              </a:rPr>
              <a:t> </a:t>
            </a:r>
            <a:r>
              <a:rPr lang="en-US" sz="1500" b="0" dirty="0" smtClean="0">
                <a:solidFill>
                  <a:srgbClr val="000000"/>
                </a:solidFill>
                <a:latin typeface="Consolas"/>
              </a:rPr>
              <a:t>{</a:t>
            </a:r>
            <a:endParaRPr lang="en-US" sz="1500" b="0" dirty="0">
              <a:solidFill>
                <a:srgbClr val="000000"/>
              </a:solidFill>
              <a:latin typeface="Consolas"/>
            </a:endParaRPr>
          </a:p>
          <a:p>
            <a:r>
              <a:rPr lang="bg-BG" sz="1500" b="0" dirty="0" smtClean="0">
                <a:solidFill>
                  <a:srgbClr val="000000"/>
                </a:solidFill>
                <a:latin typeface="Consolas"/>
              </a:rPr>
              <a:t>    </a:t>
            </a:r>
            <a:r>
              <a:rPr lang="en-US" sz="1500" b="0" dirty="0" err="1" smtClean="0">
                <a:solidFill>
                  <a:srgbClr val="000000"/>
                </a:solidFill>
                <a:latin typeface="Consolas"/>
              </a:rPr>
              <a:t>ServletConfig</a:t>
            </a:r>
            <a:r>
              <a:rPr lang="en-US" sz="1500" b="0" dirty="0" smtClean="0">
                <a:solidFill>
                  <a:srgbClr val="000000"/>
                </a:solidFill>
                <a:latin typeface="Consolas"/>
              </a:rPr>
              <a:t> </a:t>
            </a:r>
            <a:r>
              <a:rPr lang="en-US" sz="1500" b="0" dirty="0" err="1">
                <a:solidFill>
                  <a:srgbClr val="000000"/>
                </a:solidFill>
                <a:latin typeface="Consolas"/>
              </a:rPr>
              <a:t>config</a:t>
            </a:r>
            <a:r>
              <a:rPr lang="en-US" sz="1500" b="0" dirty="0">
                <a:solidFill>
                  <a:srgbClr val="000000"/>
                </a:solidFill>
                <a:latin typeface="Consolas"/>
              </a:rPr>
              <a:t> = </a:t>
            </a:r>
            <a:r>
              <a:rPr lang="en-US" sz="1500" b="0" dirty="0" err="1">
                <a:solidFill>
                  <a:srgbClr val="000000"/>
                </a:solidFill>
                <a:latin typeface="Consolas"/>
              </a:rPr>
              <a:t>getServletConfig</a:t>
            </a:r>
            <a:r>
              <a:rPr lang="en-US" sz="1500" b="0" dirty="0">
                <a:solidFill>
                  <a:srgbClr val="000000"/>
                </a:solidFill>
                <a:latin typeface="Consolas"/>
              </a:rPr>
              <a:t>();</a:t>
            </a:r>
          </a:p>
          <a:p>
            <a:r>
              <a:rPr lang="bg-BG" sz="1500" b="0" dirty="0" smtClean="0">
                <a:solidFill>
                  <a:srgbClr val="000000"/>
                </a:solidFill>
                <a:latin typeface="Consolas"/>
              </a:rPr>
              <a:t>    </a:t>
            </a:r>
            <a:r>
              <a:rPr lang="en-US" sz="1500" b="0" dirty="0" err="1" smtClean="0">
                <a:solidFill>
                  <a:srgbClr val="000000"/>
                </a:solidFill>
                <a:latin typeface="Consolas"/>
              </a:rPr>
              <a:t>resp.setContentType</a:t>
            </a:r>
            <a:r>
              <a:rPr lang="en-US" sz="1500" b="0" dirty="0">
                <a:solidFill>
                  <a:srgbClr val="000000"/>
                </a:solidFill>
                <a:latin typeface="Consolas"/>
              </a:rPr>
              <a:t>(</a:t>
            </a:r>
            <a:r>
              <a:rPr lang="en-US" sz="1500" b="0" dirty="0">
                <a:solidFill>
                  <a:srgbClr val="2A00FF"/>
                </a:solidFill>
                <a:latin typeface="Consolas"/>
              </a:rPr>
              <a:t>"text/html"</a:t>
            </a:r>
            <a:r>
              <a:rPr lang="en-US" sz="1500" b="0" dirty="0">
                <a:solidFill>
                  <a:srgbClr val="000000"/>
                </a:solidFill>
                <a:latin typeface="Consolas"/>
              </a:rPr>
              <a:t>);</a:t>
            </a:r>
          </a:p>
          <a:p>
            <a:r>
              <a:rPr lang="bg-BG" sz="1500" b="0" dirty="0" smtClean="0">
                <a:solidFill>
                  <a:srgbClr val="000000"/>
                </a:solidFill>
                <a:latin typeface="Consolas"/>
              </a:rPr>
              <a:t>    </a:t>
            </a:r>
            <a:r>
              <a:rPr lang="pt-BR" sz="1500" b="0" dirty="0" smtClean="0">
                <a:solidFill>
                  <a:srgbClr val="000000"/>
                </a:solidFill>
                <a:latin typeface="Consolas"/>
              </a:rPr>
              <a:t>resp.getWriter</a:t>
            </a:r>
            <a:r>
              <a:rPr lang="pt-BR" sz="1500" b="0" dirty="0">
                <a:solidFill>
                  <a:srgbClr val="000000"/>
                </a:solidFill>
                <a:latin typeface="Consolas"/>
              </a:rPr>
              <a:t>().println(</a:t>
            </a:r>
            <a:r>
              <a:rPr lang="pt-BR" sz="1500" b="0" dirty="0">
                <a:solidFill>
                  <a:srgbClr val="2A00FF"/>
                </a:solidFill>
                <a:latin typeface="Consolas"/>
              </a:rPr>
              <a:t>"&lt;H1&gt;"</a:t>
            </a:r>
            <a:r>
              <a:rPr lang="pt-BR" sz="1500" b="0" dirty="0">
                <a:solidFill>
                  <a:srgbClr val="000000"/>
                </a:solidFill>
                <a:latin typeface="Consolas"/>
              </a:rPr>
              <a:t> + config.getInitParameter(</a:t>
            </a:r>
            <a:r>
              <a:rPr lang="pt-BR" sz="1500" b="0" dirty="0">
                <a:solidFill>
                  <a:srgbClr val="2A00FF"/>
                </a:solidFill>
                <a:latin typeface="Consolas"/>
              </a:rPr>
              <a:t>"Param1</a:t>
            </a:r>
            <a:r>
              <a:rPr lang="pt-BR" sz="1500" b="0" dirty="0" smtClean="0">
                <a:solidFill>
                  <a:srgbClr val="2A00FF"/>
                </a:solidFill>
                <a:latin typeface="Consolas"/>
              </a:rPr>
              <a:t>"</a:t>
            </a:r>
            <a:r>
              <a:rPr lang="pt-BR" sz="1500" b="0" dirty="0" smtClean="0">
                <a:solidFill>
                  <a:srgbClr val="000000"/>
                </a:solidFill>
                <a:latin typeface="Consolas"/>
              </a:rPr>
              <a:t>));</a:t>
            </a:r>
            <a:endParaRPr lang="pt-BR" sz="1500" b="0" dirty="0">
              <a:solidFill>
                <a:srgbClr val="000000"/>
              </a:solidFill>
              <a:latin typeface="Consolas"/>
            </a:endParaRPr>
          </a:p>
          <a:p>
            <a:r>
              <a:rPr lang="bg-BG" sz="1500" b="0" dirty="0" smtClean="0">
                <a:solidFill>
                  <a:srgbClr val="000000"/>
                </a:solidFill>
                <a:latin typeface="Consolas"/>
              </a:rPr>
              <a:t>    </a:t>
            </a:r>
            <a:r>
              <a:rPr lang="pt-BR" sz="1500" b="0" dirty="0" smtClean="0">
                <a:solidFill>
                  <a:srgbClr val="000000"/>
                </a:solidFill>
                <a:latin typeface="Consolas"/>
              </a:rPr>
              <a:t>resp.getWriter</a:t>
            </a:r>
            <a:r>
              <a:rPr lang="pt-BR" sz="1500" b="0" dirty="0">
                <a:solidFill>
                  <a:srgbClr val="000000"/>
                </a:solidFill>
                <a:latin typeface="Consolas"/>
              </a:rPr>
              <a:t>().println(</a:t>
            </a:r>
            <a:r>
              <a:rPr lang="pt-BR" sz="1500" b="0" dirty="0">
                <a:solidFill>
                  <a:srgbClr val="2A00FF"/>
                </a:solidFill>
                <a:latin typeface="Consolas"/>
              </a:rPr>
              <a:t>"&lt;H1&gt;"</a:t>
            </a:r>
            <a:r>
              <a:rPr lang="pt-BR" sz="1500" b="0" dirty="0">
                <a:solidFill>
                  <a:srgbClr val="000000"/>
                </a:solidFill>
                <a:latin typeface="Consolas"/>
              </a:rPr>
              <a:t> + config.getInitParameter(</a:t>
            </a:r>
            <a:r>
              <a:rPr lang="pt-BR" sz="1500" b="0" dirty="0">
                <a:solidFill>
                  <a:srgbClr val="2A00FF"/>
                </a:solidFill>
                <a:latin typeface="Consolas"/>
              </a:rPr>
              <a:t>"Param2</a:t>
            </a:r>
            <a:r>
              <a:rPr lang="pt-BR" sz="1500" b="0" dirty="0" smtClean="0">
                <a:solidFill>
                  <a:srgbClr val="2A00FF"/>
                </a:solidFill>
                <a:latin typeface="Consolas"/>
              </a:rPr>
              <a:t>"</a:t>
            </a:r>
            <a:r>
              <a:rPr lang="pt-BR" sz="1500" b="0" dirty="0" smtClean="0">
                <a:solidFill>
                  <a:srgbClr val="000000"/>
                </a:solidFill>
                <a:latin typeface="Consolas"/>
              </a:rPr>
              <a:t>));</a:t>
            </a:r>
            <a:endParaRPr lang="bg-BG" sz="1500" b="0" dirty="0" smtClean="0">
              <a:solidFill>
                <a:srgbClr val="000000"/>
              </a:solidFill>
              <a:latin typeface="Consolas"/>
            </a:endParaRPr>
          </a:p>
          <a:p>
            <a:r>
              <a:rPr lang="bg-BG" sz="1500" b="0" dirty="0" smtClean="0">
                <a:solidFill>
                  <a:srgbClr val="000000"/>
                </a:solidFill>
                <a:latin typeface="Consolas"/>
              </a:rPr>
              <a:t>  </a:t>
            </a:r>
            <a:r>
              <a:rPr lang="pt-BR" sz="1500" b="0" dirty="0" smtClean="0">
                <a:solidFill>
                  <a:srgbClr val="000000"/>
                </a:solidFill>
                <a:latin typeface="Consolas"/>
              </a:rPr>
              <a:t>}</a:t>
            </a:r>
            <a:endParaRPr lang="bg-BG" sz="1500" b="0" dirty="0" smtClean="0">
              <a:solidFill>
                <a:srgbClr val="000000"/>
              </a:solidFill>
              <a:latin typeface="Consolas"/>
            </a:endParaRPr>
          </a:p>
          <a:p>
            <a:r>
              <a:rPr lang="en-US" sz="1500" b="0" dirty="0" smtClean="0">
                <a:solidFill>
                  <a:srgbClr val="000000"/>
                </a:solidFill>
                <a:latin typeface="Consolas"/>
              </a:rPr>
              <a:t>}</a:t>
            </a:r>
            <a:endParaRPr lang="pt-BR" sz="1500" b="0" dirty="0">
              <a:solidFill>
                <a:srgbClr val="000000"/>
              </a:solidFill>
              <a:latin typeface="Consolas"/>
            </a:endParaRPr>
          </a:p>
          <a:p>
            <a:endParaRPr lang="ru-RU" sz="1500" b="0" dirty="0"/>
          </a:p>
        </p:txBody>
      </p:sp>
    </p:spTree>
    <p:extLst>
      <p:ext uri="{BB962C8B-B14F-4D97-AF65-F5344CB8AC3E}">
        <p14:creationId xmlns="" xmlns:p14="http://schemas.microsoft.com/office/powerpoint/2010/main" val="369890236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Анотацията </a:t>
            </a:r>
            <a:r>
              <a:rPr lang="en-US" dirty="0" smtClean="0"/>
              <a:t>@</a:t>
            </a:r>
            <a:r>
              <a:rPr lang="en-US" dirty="0" err="1" smtClean="0"/>
              <a:t>WebFilter</a:t>
            </a:r>
            <a:endParaRPr lang="ru-RU" dirty="0"/>
          </a:p>
        </p:txBody>
      </p:sp>
      <p:sp>
        <p:nvSpPr>
          <p:cNvPr id="3" name="Text Placeholder 2"/>
          <p:cNvSpPr>
            <a:spLocks noGrp="1"/>
          </p:cNvSpPr>
          <p:nvPr>
            <p:ph type="body" sz="quarter" idx="10"/>
          </p:nvPr>
        </p:nvSpPr>
        <p:spPr>
          <a:xfrm>
            <a:off x="324001" y="1389413"/>
            <a:ext cx="6516186" cy="4692300"/>
          </a:xfrm>
        </p:spPr>
        <p:txBody>
          <a:bodyPr/>
          <a:lstStyle/>
          <a:p>
            <a:pPr marL="285750" indent="-285750">
              <a:buFont typeface="Arial" pitchFamily="34" charset="0"/>
              <a:buChar char="•"/>
            </a:pPr>
            <a:r>
              <a:rPr lang="bg-BG" sz="1600" dirty="0" smtClean="0"/>
              <a:t>Филтърът се задава за определен(и) </a:t>
            </a:r>
            <a:r>
              <a:rPr lang="en-US" sz="1600" dirty="0" smtClean="0"/>
              <a:t>URL</a:t>
            </a:r>
            <a:r>
              <a:rPr lang="bg-BG" sz="1600" dirty="0" smtClean="0"/>
              <a:t>-и</a:t>
            </a:r>
            <a:r>
              <a:rPr lang="en-US" sz="1600" dirty="0" smtClean="0"/>
              <a:t>. </a:t>
            </a:r>
            <a:r>
              <a:rPr lang="bg-BG" sz="1600" dirty="0" smtClean="0"/>
              <a:t>Когато се получи заявка за дадения ресурс, уеб контейнерът ще извика първо метода </a:t>
            </a:r>
            <a:r>
              <a:rPr lang="en-US" sz="1600" dirty="0" err="1" smtClean="0"/>
              <a:t>doFilter</a:t>
            </a:r>
            <a:r>
              <a:rPr lang="bg-BG" sz="1600" dirty="0" smtClean="0"/>
              <a:t>() на съответната филтър инстанция преди да извика метода „</a:t>
            </a:r>
            <a:r>
              <a:rPr lang="en-US" sz="1600" dirty="0" err="1" smtClean="0"/>
              <a:t>doXXX</a:t>
            </a:r>
            <a:r>
              <a:rPr lang="en-US" sz="1600" dirty="0" smtClean="0"/>
              <a:t>” </a:t>
            </a:r>
            <a:r>
              <a:rPr lang="bg-BG" sz="1600" dirty="0" smtClean="0"/>
              <a:t>на съответния сървлет. По този начин във филтрите може да се вгради някакъв тип генерална логика – одитинг, броячи и т.н.</a:t>
            </a:r>
          </a:p>
          <a:p>
            <a:pPr marL="285750" indent="-285750">
              <a:buFont typeface="Arial" pitchFamily="34" charset="0"/>
              <a:buChar char="•"/>
            </a:pPr>
            <a:r>
              <a:rPr lang="bg-BG" sz="1600" dirty="0" smtClean="0"/>
              <a:t>Служат за симулация н</a:t>
            </a:r>
            <a:r>
              <a:rPr lang="en-US" sz="1600" dirty="0" smtClean="0"/>
              <a:t>a </a:t>
            </a:r>
            <a:r>
              <a:rPr lang="bg-BG" sz="1600" dirty="0" smtClean="0"/>
              <a:t>Аспектно-ориентирано програмиране – генералната логика се преизползва „хоризонтално“, а не „вертикално“ както при ООП.</a:t>
            </a:r>
          </a:p>
          <a:p>
            <a:pPr marL="285750" indent="-285750">
              <a:buFont typeface="Arial" pitchFamily="34" charset="0"/>
              <a:buChar char="•"/>
            </a:pPr>
            <a:r>
              <a:rPr lang="bg-BG" sz="1600" dirty="0" smtClean="0"/>
              <a:t>Дадена заявка може да бъде „интерсепната“ (пресечена) от няколко филтъра, по този начин се изгражда верига от филтри, чието изпълнение приключва с извикването на метода за обработка на заявката.</a:t>
            </a:r>
          </a:p>
          <a:p>
            <a:r>
              <a:rPr lang="bg-BG" sz="1600" dirty="0" smtClean="0"/>
              <a:t>  </a:t>
            </a:r>
          </a:p>
          <a:p>
            <a:pPr marL="285750" indent="-285750">
              <a:buFont typeface="Arial" pitchFamily="34" charset="0"/>
              <a:buChar char="•"/>
            </a:pPr>
            <a:endParaRPr lang="ru-RU" sz="1600" dirty="0"/>
          </a:p>
        </p:txBody>
      </p:sp>
      <p:sp>
        <p:nvSpPr>
          <p:cNvPr id="4" name="Rounded Rectangle 3"/>
          <p:cNvSpPr/>
          <p:nvPr/>
        </p:nvSpPr>
        <p:spPr bwMode="gray">
          <a:xfrm>
            <a:off x="523932" y="5204775"/>
            <a:ext cx="5308979" cy="839337"/>
          </a:xfrm>
          <a:prstGeom prst="roundRect">
            <a:avLst/>
          </a:prstGeom>
          <a:noFill/>
          <a:ln w="38100" algn="ctr">
            <a:solidFill>
              <a:schemeClr val="accent1"/>
            </a:solidFill>
            <a:miter lim="800000"/>
            <a:headEnd/>
            <a:tailEnd/>
          </a:ln>
        </p:spPr>
        <p:txBody>
          <a:bodyPr lIns="90000" tIns="72000" rIns="90000" bIns="72000" rtlCol="0" anchor="t"/>
          <a:lstStyle/>
          <a:p>
            <a:r>
              <a:rPr lang="en-US" sz="1600" dirty="0">
                <a:solidFill>
                  <a:srgbClr val="646464"/>
                </a:solidFill>
                <a:latin typeface="Consolas"/>
              </a:rPr>
              <a:t>@</a:t>
            </a:r>
            <a:r>
              <a:rPr lang="en-US" sz="1600" dirty="0" err="1">
                <a:solidFill>
                  <a:srgbClr val="646464"/>
                </a:solidFill>
                <a:latin typeface="Consolas"/>
              </a:rPr>
              <a:t>WebFilter</a:t>
            </a:r>
            <a:r>
              <a:rPr lang="en-US" sz="1600" dirty="0">
                <a:solidFill>
                  <a:srgbClr val="000000"/>
                </a:solidFill>
                <a:latin typeface="Consolas"/>
              </a:rPr>
              <a:t>(</a:t>
            </a:r>
            <a:r>
              <a:rPr lang="en-US" sz="1600" dirty="0" err="1">
                <a:solidFill>
                  <a:srgbClr val="000000"/>
                </a:solidFill>
                <a:latin typeface="Consolas"/>
              </a:rPr>
              <a:t>urlPatterns</a:t>
            </a:r>
            <a:r>
              <a:rPr lang="en-US" sz="1600" dirty="0">
                <a:solidFill>
                  <a:srgbClr val="000000"/>
                </a:solidFill>
                <a:latin typeface="Consolas"/>
              </a:rPr>
              <a:t>={</a:t>
            </a:r>
            <a:r>
              <a:rPr lang="en-US" sz="1600" dirty="0">
                <a:solidFill>
                  <a:srgbClr val="2A00FF"/>
                </a:solidFill>
                <a:latin typeface="Consolas"/>
              </a:rPr>
              <a:t>"/*"</a:t>
            </a:r>
            <a:r>
              <a:rPr lang="en-US" sz="1600" dirty="0">
                <a:solidFill>
                  <a:srgbClr val="000000"/>
                </a:solidFill>
                <a:latin typeface="Consolas"/>
              </a:rPr>
              <a:t>})</a:t>
            </a:r>
          </a:p>
          <a:p>
            <a:r>
              <a:rPr lang="en-US" sz="1600" b="1" dirty="0">
                <a:solidFill>
                  <a:srgbClr val="7F0055"/>
                </a:solidFill>
                <a:latin typeface="Consolas"/>
              </a:rPr>
              <a:t>public</a:t>
            </a:r>
            <a:r>
              <a:rPr lang="en-US" sz="1600" b="1" dirty="0">
                <a:solidFill>
                  <a:srgbClr val="000000"/>
                </a:solidFill>
                <a:latin typeface="Consolas"/>
              </a:rPr>
              <a:t> </a:t>
            </a:r>
            <a:r>
              <a:rPr lang="en-US" sz="1600" b="1" dirty="0">
                <a:solidFill>
                  <a:srgbClr val="7F0055"/>
                </a:solidFill>
                <a:latin typeface="Consolas"/>
              </a:rPr>
              <a:t>class</a:t>
            </a:r>
            <a:r>
              <a:rPr lang="en-US" sz="1600" b="1" dirty="0">
                <a:solidFill>
                  <a:srgbClr val="000000"/>
                </a:solidFill>
                <a:latin typeface="Consolas"/>
              </a:rPr>
              <a:t> </a:t>
            </a:r>
            <a:r>
              <a:rPr lang="en-US" sz="1600" b="1" dirty="0" err="1">
                <a:solidFill>
                  <a:srgbClr val="000000"/>
                </a:solidFill>
                <a:latin typeface="Consolas"/>
              </a:rPr>
              <a:t>LoggingFilter</a:t>
            </a:r>
            <a:r>
              <a:rPr lang="en-US" sz="1600" b="1" dirty="0">
                <a:solidFill>
                  <a:srgbClr val="000000"/>
                </a:solidFill>
                <a:latin typeface="Consolas"/>
              </a:rPr>
              <a:t> </a:t>
            </a:r>
            <a:r>
              <a:rPr lang="en-US" sz="1600" b="1" dirty="0">
                <a:solidFill>
                  <a:srgbClr val="7F0055"/>
                </a:solidFill>
                <a:latin typeface="Consolas"/>
              </a:rPr>
              <a:t>implements</a:t>
            </a:r>
            <a:r>
              <a:rPr lang="en-US" sz="1600" b="1" dirty="0">
                <a:solidFill>
                  <a:srgbClr val="000000"/>
                </a:solidFill>
                <a:latin typeface="Consolas"/>
              </a:rPr>
              <a:t> Filter </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2050" name="Picture 2" descr="C:\Users\nikolaygs\Desktop\Servlet Lecture\filters.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768935" y="1318161"/>
            <a:ext cx="2078182" cy="489263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5497501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a:r>
            <a:r>
              <a:rPr lang="en-US" dirty="0" err="1" smtClean="0"/>
              <a:t>WebFilter</a:t>
            </a:r>
            <a:r>
              <a:rPr lang="bg-BG" dirty="0" smtClean="0"/>
              <a:t> - Пример</a:t>
            </a:r>
            <a:endParaRPr lang="ru-RU" dirty="0"/>
          </a:p>
        </p:txBody>
      </p:sp>
      <p:sp>
        <p:nvSpPr>
          <p:cNvPr id="3" name="Text Placeholder 2"/>
          <p:cNvSpPr>
            <a:spLocks noGrp="1"/>
          </p:cNvSpPr>
          <p:nvPr>
            <p:ph type="body" sz="quarter" idx="10"/>
          </p:nvPr>
        </p:nvSpPr>
        <p:spPr>
          <a:xfrm>
            <a:off x="324000" y="1296536"/>
            <a:ext cx="8494713" cy="5117911"/>
          </a:xfrm>
        </p:spPr>
        <p:txBody>
          <a:bodyPr/>
          <a:lstStyle/>
          <a:p>
            <a:r>
              <a:rPr lang="en-US" sz="1500" b="0" dirty="0">
                <a:solidFill>
                  <a:srgbClr val="7F0055"/>
                </a:solidFill>
                <a:latin typeface="Consolas"/>
              </a:rPr>
              <a:t>private</a:t>
            </a:r>
            <a:r>
              <a:rPr lang="en-US" sz="1500" b="0" dirty="0">
                <a:solidFill>
                  <a:srgbClr val="000000"/>
                </a:solidFill>
                <a:latin typeface="Consolas"/>
              </a:rPr>
              <a:t> Map&lt;String, Integer&gt; </a:t>
            </a:r>
            <a:r>
              <a:rPr lang="en-US" sz="1500" b="0" dirty="0" err="1">
                <a:solidFill>
                  <a:srgbClr val="000000"/>
                </a:solidFill>
                <a:latin typeface="Consolas"/>
              </a:rPr>
              <a:t>visitorsCount</a:t>
            </a:r>
            <a:r>
              <a:rPr lang="en-US" sz="1500" b="0" dirty="0">
                <a:solidFill>
                  <a:srgbClr val="000000"/>
                </a:solidFill>
                <a:latin typeface="Consolas"/>
              </a:rPr>
              <a:t> = </a:t>
            </a:r>
            <a:r>
              <a:rPr lang="en-US" sz="1500" b="0" dirty="0">
                <a:solidFill>
                  <a:srgbClr val="7F0055"/>
                </a:solidFill>
                <a:latin typeface="Consolas"/>
              </a:rPr>
              <a:t>new</a:t>
            </a:r>
            <a:r>
              <a:rPr lang="en-US" sz="1500" b="0" dirty="0">
                <a:solidFill>
                  <a:srgbClr val="000000"/>
                </a:solidFill>
                <a:latin typeface="Consolas"/>
              </a:rPr>
              <a:t> </a:t>
            </a:r>
            <a:r>
              <a:rPr lang="en-US" sz="1500" b="0" dirty="0" err="1">
                <a:solidFill>
                  <a:srgbClr val="000000"/>
                </a:solidFill>
                <a:latin typeface="Consolas"/>
              </a:rPr>
              <a:t>HashMap</a:t>
            </a:r>
            <a:r>
              <a:rPr lang="en-US" sz="1500" b="0" dirty="0">
                <a:solidFill>
                  <a:srgbClr val="000000"/>
                </a:solidFill>
                <a:latin typeface="Consolas"/>
              </a:rPr>
              <a:t>&lt;String, Integer&gt;();</a:t>
            </a:r>
            <a:endParaRPr lang="bg-BG" sz="1500" b="0" dirty="0">
              <a:solidFill>
                <a:srgbClr val="000000"/>
              </a:solidFill>
              <a:latin typeface="Consolas"/>
            </a:endParaRPr>
          </a:p>
          <a:p>
            <a:r>
              <a:rPr lang="en-US" sz="1500" b="0" dirty="0" smtClean="0">
                <a:solidFill>
                  <a:srgbClr val="7F0055"/>
                </a:solidFill>
                <a:latin typeface="Consolas"/>
              </a:rPr>
              <a:t>public</a:t>
            </a:r>
            <a:r>
              <a:rPr lang="en-US" sz="1500" b="0" dirty="0" smtClean="0">
                <a:solidFill>
                  <a:srgbClr val="000000"/>
                </a:solidFill>
                <a:latin typeface="Consolas"/>
              </a:rPr>
              <a:t> </a:t>
            </a:r>
            <a:r>
              <a:rPr lang="en-US" sz="1500" b="0" dirty="0">
                <a:solidFill>
                  <a:srgbClr val="7F0055"/>
                </a:solidFill>
                <a:latin typeface="Consolas"/>
              </a:rPr>
              <a:t>void</a:t>
            </a:r>
            <a:r>
              <a:rPr lang="en-US" sz="1500" b="0" dirty="0">
                <a:solidFill>
                  <a:srgbClr val="000000"/>
                </a:solidFill>
                <a:latin typeface="Consolas"/>
              </a:rPr>
              <a:t> </a:t>
            </a:r>
            <a:r>
              <a:rPr lang="en-US" sz="1500" b="0" dirty="0" err="1">
                <a:solidFill>
                  <a:srgbClr val="000000"/>
                </a:solidFill>
                <a:latin typeface="Consolas"/>
              </a:rPr>
              <a:t>doFilter</a:t>
            </a:r>
            <a:r>
              <a:rPr lang="en-US" sz="1500" b="0" dirty="0">
                <a:solidFill>
                  <a:srgbClr val="000000"/>
                </a:solidFill>
                <a:latin typeface="Consolas"/>
              </a:rPr>
              <a:t>(</a:t>
            </a:r>
            <a:r>
              <a:rPr lang="en-US" sz="1500" b="0" dirty="0" err="1">
                <a:solidFill>
                  <a:srgbClr val="000000"/>
                </a:solidFill>
                <a:latin typeface="Consolas"/>
              </a:rPr>
              <a:t>ServletRequest</a:t>
            </a:r>
            <a:r>
              <a:rPr lang="en-US" sz="1500" b="0" dirty="0">
                <a:solidFill>
                  <a:srgbClr val="000000"/>
                </a:solidFill>
                <a:latin typeface="Consolas"/>
              </a:rPr>
              <a:t> request, </a:t>
            </a:r>
            <a:r>
              <a:rPr lang="en-US" sz="1500" b="0" dirty="0" err="1">
                <a:solidFill>
                  <a:srgbClr val="000000"/>
                </a:solidFill>
                <a:latin typeface="Consolas"/>
              </a:rPr>
              <a:t>ServletResponse</a:t>
            </a:r>
            <a:r>
              <a:rPr lang="en-US" sz="1500" b="0" dirty="0">
                <a:solidFill>
                  <a:srgbClr val="000000"/>
                </a:solidFill>
                <a:latin typeface="Consolas"/>
              </a:rPr>
              <a:t> response, </a:t>
            </a:r>
            <a:r>
              <a:rPr lang="bg-BG" sz="1500" b="0" dirty="0" smtClean="0">
                <a:solidFill>
                  <a:srgbClr val="000000"/>
                </a:solidFill>
                <a:latin typeface="Consolas"/>
              </a:rPr>
              <a:t>   	</a:t>
            </a:r>
            <a:r>
              <a:rPr lang="en-US" sz="1500" b="0" dirty="0" err="1" smtClean="0">
                <a:solidFill>
                  <a:srgbClr val="000000"/>
                </a:solidFill>
                <a:latin typeface="Consolas"/>
              </a:rPr>
              <a:t>FilterChain</a:t>
            </a:r>
            <a:r>
              <a:rPr lang="en-US" sz="1500" b="0" dirty="0" smtClean="0">
                <a:solidFill>
                  <a:srgbClr val="000000"/>
                </a:solidFill>
                <a:latin typeface="Consolas"/>
              </a:rPr>
              <a:t> </a:t>
            </a:r>
            <a:r>
              <a:rPr lang="en-US" sz="1500" b="0" dirty="0">
                <a:solidFill>
                  <a:srgbClr val="000000"/>
                </a:solidFill>
                <a:latin typeface="Consolas"/>
              </a:rPr>
              <a:t>chain) </a:t>
            </a:r>
            <a:r>
              <a:rPr lang="en-US" sz="1500" b="0" dirty="0">
                <a:solidFill>
                  <a:srgbClr val="7F0055"/>
                </a:solidFill>
                <a:latin typeface="Consolas"/>
              </a:rPr>
              <a:t>throws</a:t>
            </a:r>
            <a:r>
              <a:rPr lang="en-US" sz="1500" b="0" dirty="0">
                <a:solidFill>
                  <a:srgbClr val="000000"/>
                </a:solidFill>
                <a:latin typeface="Consolas"/>
              </a:rPr>
              <a:t> </a:t>
            </a:r>
            <a:r>
              <a:rPr lang="en-US" sz="1500" b="0" dirty="0" err="1">
                <a:solidFill>
                  <a:srgbClr val="000000"/>
                </a:solidFill>
                <a:latin typeface="Consolas"/>
              </a:rPr>
              <a:t>IOException</a:t>
            </a:r>
            <a:r>
              <a:rPr lang="en-US" sz="1500" b="0" dirty="0">
                <a:solidFill>
                  <a:srgbClr val="000000"/>
                </a:solidFill>
                <a:latin typeface="Consolas"/>
              </a:rPr>
              <a:t>, </a:t>
            </a:r>
            <a:r>
              <a:rPr lang="en-US" sz="1500" b="0" dirty="0" err="1">
                <a:solidFill>
                  <a:srgbClr val="000000"/>
                </a:solidFill>
                <a:latin typeface="Consolas"/>
              </a:rPr>
              <a:t>ServletException</a:t>
            </a:r>
            <a:r>
              <a:rPr lang="en-US" sz="1500" b="0" dirty="0">
                <a:solidFill>
                  <a:srgbClr val="000000"/>
                </a:solidFill>
                <a:latin typeface="Consolas"/>
              </a:rPr>
              <a:t> {</a:t>
            </a:r>
          </a:p>
          <a:p>
            <a:r>
              <a:rPr lang="bg-BG" sz="1500" b="0" dirty="0" smtClean="0">
                <a:solidFill>
                  <a:srgbClr val="000000"/>
                </a:solidFill>
                <a:latin typeface="Consolas"/>
              </a:rPr>
              <a:t>  </a:t>
            </a:r>
            <a:r>
              <a:rPr lang="en-US" sz="1500" b="0" dirty="0" smtClean="0">
                <a:solidFill>
                  <a:srgbClr val="000000"/>
                </a:solidFill>
                <a:latin typeface="Consolas"/>
              </a:rPr>
              <a:t>String </a:t>
            </a:r>
            <a:r>
              <a:rPr lang="en-US" sz="1500" b="0" dirty="0">
                <a:solidFill>
                  <a:srgbClr val="000000"/>
                </a:solidFill>
                <a:latin typeface="Consolas"/>
              </a:rPr>
              <a:t>user = </a:t>
            </a:r>
            <a:r>
              <a:rPr lang="en-US" sz="1500" b="0" dirty="0" err="1">
                <a:solidFill>
                  <a:srgbClr val="000000"/>
                </a:solidFill>
                <a:latin typeface="Consolas"/>
              </a:rPr>
              <a:t>request.getParameter</a:t>
            </a:r>
            <a:r>
              <a:rPr lang="en-US" sz="1500" b="0" dirty="0">
                <a:solidFill>
                  <a:srgbClr val="000000"/>
                </a:solidFill>
                <a:latin typeface="Consolas"/>
              </a:rPr>
              <a:t>(</a:t>
            </a:r>
            <a:r>
              <a:rPr lang="en-US" sz="1500" b="0" dirty="0">
                <a:solidFill>
                  <a:srgbClr val="2A00FF"/>
                </a:solidFill>
                <a:latin typeface="Consolas"/>
              </a:rPr>
              <a:t>"user"</a:t>
            </a:r>
            <a:r>
              <a:rPr lang="en-US" sz="1500" b="0" dirty="0">
                <a:solidFill>
                  <a:srgbClr val="000000"/>
                </a:solidFill>
                <a:latin typeface="Consolas"/>
              </a:rPr>
              <a:t>);</a:t>
            </a:r>
          </a:p>
          <a:p>
            <a:r>
              <a:rPr lang="bg-BG" sz="1500" b="0" dirty="0" smtClean="0">
                <a:solidFill>
                  <a:srgbClr val="7F0055"/>
                </a:solidFill>
                <a:latin typeface="Consolas"/>
              </a:rPr>
              <a:t>  </a:t>
            </a:r>
            <a:r>
              <a:rPr lang="en-US" sz="1500" b="0" dirty="0" smtClean="0">
                <a:solidFill>
                  <a:srgbClr val="7F0055"/>
                </a:solidFill>
                <a:latin typeface="Consolas"/>
              </a:rPr>
              <a:t>if</a:t>
            </a:r>
            <a:r>
              <a:rPr lang="en-US" sz="1500" b="0" dirty="0" smtClean="0">
                <a:solidFill>
                  <a:srgbClr val="000000"/>
                </a:solidFill>
                <a:latin typeface="Consolas"/>
              </a:rPr>
              <a:t> </a:t>
            </a:r>
            <a:r>
              <a:rPr lang="en-US" sz="1500" b="0" dirty="0">
                <a:solidFill>
                  <a:srgbClr val="000000"/>
                </a:solidFill>
                <a:latin typeface="Consolas"/>
              </a:rPr>
              <a:t>(user != </a:t>
            </a:r>
            <a:r>
              <a:rPr lang="en-US" sz="1500" b="0" dirty="0">
                <a:solidFill>
                  <a:srgbClr val="7F0055"/>
                </a:solidFill>
                <a:latin typeface="Consolas"/>
              </a:rPr>
              <a:t>null</a:t>
            </a:r>
            <a:r>
              <a:rPr lang="en-US" sz="1500" b="0" dirty="0">
                <a:solidFill>
                  <a:srgbClr val="000000"/>
                </a:solidFill>
                <a:latin typeface="Consolas"/>
              </a:rPr>
              <a:t>) {</a:t>
            </a:r>
          </a:p>
          <a:p>
            <a:r>
              <a:rPr lang="bg-BG" sz="1500" b="0" dirty="0" smtClean="0">
                <a:solidFill>
                  <a:srgbClr val="000000"/>
                </a:solidFill>
                <a:latin typeface="Consolas"/>
              </a:rPr>
              <a:t>    </a:t>
            </a:r>
            <a:r>
              <a:rPr lang="en-US" sz="1500" b="0" dirty="0" smtClean="0">
                <a:solidFill>
                  <a:srgbClr val="000000"/>
                </a:solidFill>
                <a:latin typeface="Consolas"/>
              </a:rPr>
              <a:t>Integer </a:t>
            </a:r>
            <a:r>
              <a:rPr lang="en-US" sz="1500" b="0" dirty="0">
                <a:solidFill>
                  <a:srgbClr val="000000"/>
                </a:solidFill>
                <a:latin typeface="Consolas"/>
              </a:rPr>
              <a:t>visits = </a:t>
            </a:r>
            <a:r>
              <a:rPr lang="en-US" sz="1500" b="0" dirty="0" err="1">
                <a:solidFill>
                  <a:srgbClr val="0000C0"/>
                </a:solidFill>
                <a:latin typeface="Consolas"/>
              </a:rPr>
              <a:t>visitorsCount</a:t>
            </a:r>
            <a:r>
              <a:rPr lang="en-US" sz="1500" b="0" dirty="0" err="1">
                <a:solidFill>
                  <a:srgbClr val="000000"/>
                </a:solidFill>
                <a:latin typeface="Consolas"/>
              </a:rPr>
              <a:t>.get</a:t>
            </a:r>
            <a:r>
              <a:rPr lang="en-US" sz="1500" b="0" dirty="0">
                <a:solidFill>
                  <a:srgbClr val="000000"/>
                </a:solidFill>
                <a:latin typeface="Consolas"/>
              </a:rPr>
              <a:t>(user);</a:t>
            </a:r>
          </a:p>
          <a:p>
            <a:r>
              <a:rPr lang="bg-BG" sz="1500" b="0" dirty="0" smtClean="0">
                <a:solidFill>
                  <a:srgbClr val="7F0055"/>
                </a:solidFill>
                <a:latin typeface="Consolas"/>
              </a:rPr>
              <a:t>    </a:t>
            </a:r>
            <a:r>
              <a:rPr lang="en-US" sz="1500" b="0" dirty="0" smtClean="0">
                <a:solidFill>
                  <a:srgbClr val="7F0055"/>
                </a:solidFill>
                <a:latin typeface="Consolas"/>
              </a:rPr>
              <a:t>if</a:t>
            </a:r>
            <a:r>
              <a:rPr lang="en-US" sz="1500" b="0" dirty="0" smtClean="0">
                <a:solidFill>
                  <a:srgbClr val="000000"/>
                </a:solidFill>
                <a:latin typeface="Consolas"/>
              </a:rPr>
              <a:t> </a:t>
            </a:r>
            <a:r>
              <a:rPr lang="en-US" sz="1500" b="0" dirty="0">
                <a:solidFill>
                  <a:srgbClr val="000000"/>
                </a:solidFill>
                <a:latin typeface="Consolas"/>
              </a:rPr>
              <a:t>(visits == </a:t>
            </a:r>
            <a:r>
              <a:rPr lang="en-US" sz="1500" b="0" dirty="0">
                <a:solidFill>
                  <a:srgbClr val="7F0055"/>
                </a:solidFill>
                <a:latin typeface="Consolas"/>
              </a:rPr>
              <a:t>null</a:t>
            </a:r>
            <a:r>
              <a:rPr lang="en-US" sz="1500" b="0" dirty="0">
                <a:solidFill>
                  <a:srgbClr val="000000"/>
                </a:solidFill>
                <a:latin typeface="Consolas"/>
              </a:rPr>
              <a:t>) { </a:t>
            </a:r>
            <a:r>
              <a:rPr lang="en-US" sz="1500" b="0" dirty="0" err="1">
                <a:solidFill>
                  <a:srgbClr val="0000C0"/>
                </a:solidFill>
                <a:latin typeface="Consolas"/>
              </a:rPr>
              <a:t>visitorsCount</a:t>
            </a:r>
            <a:r>
              <a:rPr lang="en-US" sz="1500" b="0" dirty="0" err="1">
                <a:solidFill>
                  <a:srgbClr val="000000"/>
                </a:solidFill>
                <a:latin typeface="Consolas"/>
              </a:rPr>
              <a:t>.put</a:t>
            </a:r>
            <a:r>
              <a:rPr lang="en-US" sz="1500" b="0" dirty="0">
                <a:solidFill>
                  <a:srgbClr val="000000"/>
                </a:solidFill>
                <a:latin typeface="Consolas"/>
              </a:rPr>
              <a:t>(user, 1);} </a:t>
            </a:r>
          </a:p>
          <a:p>
            <a:r>
              <a:rPr lang="bg-BG" sz="1500" b="0" dirty="0" smtClean="0">
                <a:solidFill>
                  <a:srgbClr val="7F0055"/>
                </a:solidFill>
                <a:latin typeface="Consolas"/>
              </a:rPr>
              <a:t>    </a:t>
            </a:r>
            <a:r>
              <a:rPr lang="en-US" sz="1500" b="0" dirty="0" smtClean="0">
                <a:solidFill>
                  <a:srgbClr val="7F0055"/>
                </a:solidFill>
                <a:latin typeface="Consolas"/>
              </a:rPr>
              <a:t>else</a:t>
            </a:r>
            <a:r>
              <a:rPr lang="en-US" sz="1500" b="0" dirty="0" smtClean="0">
                <a:solidFill>
                  <a:srgbClr val="000000"/>
                </a:solidFill>
                <a:latin typeface="Consolas"/>
              </a:rPr>
              <a:t> </a:t>
            </a:r>
            <a:r>
              <a:rPr lang="en-US" sz="1500" b="0" dirty="0">
                <a:solidFill>
                  <a:srgbClr val="000000"/>
                </a:solidFill>
                <a:latin typeface="Consolas"/>
              </a:rPr>
              <a:t>{ </a:t>
            </a:r>
            <a:r>
              <a:rPr lang="en-US" sz="1500" b="0" dirty="0" err="1">
                <a:solidFill>
                  <a:srgbClr val="0000C0"/>
                </a:solidFill>
                <a:latin typeface="Consolas"/>
              </a:rPr>
              <a:t>visitorsCount</a:t>
            </a:r>
            <a:r>
              <a:rPr lang="en-US" sz="1500" b="0" dirty="0" err="1">
                <a:solidFill>
                  <a:srgbClr val="000000"/>
                </a:solidFill>
                <a:latin typeface="Consolas"/>
              </a:rPr>
              <a:t>.put</a:t>
            </a:r>
            <a:r>
              <a:rPr lang="en-US" sz="1500" b="0" dirty="0">
                <a:solidFill>
                  <a:srgbClr val="000000"/>
                </a:solidFill>
                <a:latin typeface="Consolas"/>
              </a:rPr>
              <a:t>(user, </a:t>
            </a:r>
            <a:r>
              <a:rPr lang="en-US" sz="1500" b="0" dirty="0" err="1">
                <a:solidFill>
                  <a:srgbClr val="000000"/>
                </a:solidFill>
                <a:latin typeface="Consolas"/>
              </a:rPr>
              <a:t>visits.intValue</a:t>
            </a:r>
            <a:r>
              <a:rPr lang="en-US" sz="1500" b="0" dirty="0">
                <a:solidFill>
                  <a:srgbClr val="000000"/>
                </a:solidFill>
                <a:latin typeface="Consolas"/>
              </a:rPr>
              <a:t>() + 1); }</a:t>
            </a:r>
          </a:p>
          <a:p>
            <a:r>
              <a:rPr lang="ru-RU" sz="1500" b="0" dirty="0" smtClean="0">
                <a:solidFill>
                  <a:srgbClr val="000000"/>
                </a:solidFill>
                <a:latin typeface="Consolas"/>
              </a:rPr>
              <a:t>  }</a:t>
            </a:r>
            <a:endParaRPr lang="ru-RU" sz="1500" b="0" dirty="0">
              <a:solidFill>
                <a:srgbClr val="000000"/>
              </a:solidFill>
              <a:latin typeface="Consolas"/>
            </a:endParaRPr>
          </a:p>
          <a:p>
            <a:r>
              <a:rPr lang="bg-BG" sz="1500" b="0" dirty="0" smtClean="0">
                <a:solidFill>
                  <a:srgbClr val="000000"/>
                </a:solidFill>
                <a:latin typeface="Consolas"/>
              </a:rPr>
              <a:t>  </a:t>
            </a:r>
            <a:r>
              <a:rPr lang="en-US" sz="1500" b="0" dirty="0" smtClean="0">
                <a:solidFill>
                  <a:srgbClr val="000000"/>
                </a:solidFill>
                <a:latin typeface="Consolas"/>
              </a:rPr>
              <a:t>((</a:t>
            </a:r>
            <a:r>
              <a:rPr lang="en-US" sz="1500" b="0" dirty="0" err="1">
                <a:solidFill>
                  <a:srgbClr val="000000"/>
                </a:solidFill>
                <a:latin typeface="Consolas"/>
              </a:rPr>
              <a:t>HttpServletResponse</a:t>
            </a:r>
            <a:r>
              <a:rPr lang="en-US" sz="1500" b="0" dirty="0">
                <a:solidFill>
                  <a:srgbClr val="000000"/>
                </a:solidFill>
                <a:latin typeface="Consolas"/>
              </a:rPr>
              <a:t>)response).</a:t>
            </a:r>
            <a:r>
              <a:rPr lang="en-US" sz="1500" b="0" dirty="0" err="1">
                <a:solidFill>
                  <a:srgbClr val="000000"/>
                </a:solidFill>
                <a:latin typeface="Consolas"/>
              </a:rPr>
              <a:t>setContentType</a:t>
            </a:r>
            <a:r>
              <a:rPr lang="en-US" sz="1500" b="0" dirty="0">
                <a:solidFill>
                  <a:srgbClr val="000000"/>
                </a:solidFill>
                <a:latin typeface="Consolas"/>
              </a:rPr>
              <a:t>(</a:t>
            </a:r>
            <a:r>
              <a:rPr lang="en-US" sz="1500" b="0" dirty="0">
                <a:solidFill>
                  <a:srgbClr val="2A00FF"/>
                </a:solidFill>
                <a:latin typeface="Consolas"/>
              </a:rPr>
              <a:t>"text/html"</a:t>
            </a:r>
            <a:r>
              <a:rPr lang="en-US" sz="1500" b="0" dirty="0">
                <a:solidFill>
                  <a:srgbClr val="000000"/>
                </a:solidFill>
                <a:latin typeface="Consolas"/>
              </a:rPr>
              <a:t>);</a:t>
            </a:r>
          </a:p>
          <a:p>
            <a:r>
              <a:rPr lang="bg-BG" sz="1500" b="0" dirty="0" smtClean="0">
                <a:solidFill>
                  <a:srgbClr val="000000"/>
                </a:solidFill>
                <a:latin typeface="Consolas"/>
              </a:rPr>
              <a:t>  </a:t>
            </a:r>
            <a:r>
              <a:rPr lang="en-US" sz="1500" b="0" dirty="0" smtClean="0">
                <a:solidFill>
                  <a:srgbClr val="000000"/>
                </a:solidFill>
                <a:latin typeface="Consolas"/>
              </a:rPr>
              <a:t>((</a:t>
            </a:r>
            <a:r>
              <a:rPr lang="en-US" sz="1500" b="0" dirty="0" err="1">
                <a:solidFill>
                  <a:srgbClr val="000000"/>
                </a:solidFill>
                <a:latin typeface="Consolas"/>
              </a:rPr>
              <a:t>HttpServletResponse</a:t>
            </a:r>
            <a:r>
              <a:rPr lang="en-US" sz="1500" b="0" dirty="0">
                <a:solidFill>
                  <a:srgbClr val="000000"/>
                </a:solidFill>
                <a:latin typeface="Consolas"/>
              </a:rPr>
              <a:t>)response).</a:t>
            </a:r>
            <a:r>
              <a:rPr lang="en-US" sz="1500" b="0" dirty="0" err="1">
                <a:solidFill>
                  <a:srgbClr val="000000"/>
                </a:solidFill>
                <a:latin typeface="Consolas"/>
              </a:rPr>
              <a:t>getWriter</a:t>
            </a:r>
            <a:r>
              <a:rPr lang="en-US" sz="1500" b="0" dirty="0">
                <a:solidFill>
                  <a:srgbClr val="000000"/>
                </a:solidFill>
                <a:latin typeface="Consolas"/>
              </a:rPr>
              <a:t>().</a:t>
            </a:r>
            <a:r>
              <a:rPr lang="en-US" sz="1500" b="0" dirty="0" err="1">
                <a:solidFill>
                  <a:srgbClr val="000000"/>
                </a:solidFill>
                <a:latin typeface="Consolas"/>
              </a:rPr>
              <a:t>println</a:t>
            </a:r>
            <a:r>
              <a:rPr lang="en-US" sz="1500" b="0" dirty="0">
                <a:solidFill>
                  <a:srgbClr val="000000"/>
                </a:solidFill>
                <a:latin typeface="Consolas"/>
              </a:rPr>
              <a:t>(</a:t>
            </a:r>
            <a:r>
              <a:rPr lang="en-US" sz="1500" b="0" dirty="0" err="1">
                <a:solidFill>
                  <a:srgbClr val="000000"/>
                </a:solidFill>
                <a:latin typeface="Consolas"/>
              </a:rPr>
              <a:t>printVisitorCount</a:t>
            </a:r>
            <a:r>
              <a:rPr lang="en-US" sz="1500" b="0" dirty="0" smtClean="0">
                <a:solidFill>
                  <a:srgbClr val="000000"/>
                </a:solidFill>
                <a:latin typeface="Consolas"/>
              </a:rPr>
              <a:t>());</a:t>
            </a:r>
            <a:endParaRPr lang="ru-RU" sz="1500" b="0" dirty="0">
              <a:latin typeface="Consolas"/>
            </a:endParaRPr>
          </a:p>
          <a:p>
            <a:r>
              <a:rPr lang="bg-BG" sz="1500" b="0" dirty="0" smtClean="0">
                <a:solidFill>
                  <a:srgbClr val="000000"/>
                </a:solidFill>
                <a:latin typeface="Consolas"/>
              </a:rPr>
              <a:t>  </a:t>
            </a:r>
            <a:r>
              <a:rPr lang="en-US" sz="1500" b="0" dirty="0" err="1" smtClean="0">
                <a:solidFill>
                  <a:srgbClr val="000000"/>
                </a:solidFill>
                <a:latin typeface="Consolas"/>
              </a:rPr>
              <a:t>chain.doFilter</a:t>
            </a:r>
            <a:r>
              <a:rPr lang="en-US" sz="1500" b="0" dirty="0" smtClean="0">
                <a:solidFill>
                  <a:srgbClr val="000000"/>
                </a:solidFill>
                <a:latin typeface="Consolas"/>
              </a:rPr>
              <a:t>(request</a:t>
            </a:r>
            <a:r>
              <a:rPr lang="en-US" sz="1500" b="0" dirty="0">
                <a:solidFill>
                  <a:srgbClr val="000000"/>
                </a:solidFill>
                <a:latin typeface="Consolas"/>
              </a:rPr>
              <a:t>, response);</a:t>
            </a:r>
          </a:p>
          <a:p>
            <a:r>
              <a:rPr lang="ru-RU" sz="1500" b="0" dirty="0">
                <a:solidFill>
                  <a:srgbClr val="000000"/>
                </a:solidFill>
                <a:latin typeface="Consolas"/>
              </a:rPr>
              <a:t>}</a:t>
            </a:r>
            <a:endParaRPr lang="ru-RU" sz="1500" b="0" dirty="0"/>
          </a:p>
        </p:txBody>
      </p:sp>
    </p:spTree>
    <p:extLst>
      <p:ext uri="{BB962C8B-B14F-4D97-AF65-F5344CB8AC3E}">
        <p14:creationId xmlns="" xmlns:p14="http://schemas.microsoft.com/office/powerpoint/2010/main" val="391567259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Анотацията </a:t>
            </a:r>
            <a:r>
              <a:rPr lang="en-US" dirty="0" smtClean="0"/>
              <a:t>@</a:t>
            </a:r>
            <a:r>
              <a:rPr lang="en-US" dirty="0" err="1" smtClean="0"/>
              <a:t>WebListener</a:t>
            </a:r>
            <a:endParaRPr lang="ru-RU" dirty="0"/>
          </a:p>
        </p:txBody>
      </p:sp>
      <p:sp>
        <p:nvSpPr>
          <p:cNvPr id="3" name="Text Placeholder 2"/>
          <p:cNvSpPr>
            <a:spLocks noGrp="1"/>
          </p:cNvSpPr>
          <p:nvPr>
            <p:ph type="body" sz="quarter" idx="10"/>
          </p:nvPr>
        </p:nvSpPr>
        <p:spPr>
          <a:xfrm>
            <a:off x="324000" y="1351129"/>
            <a:ext cx="8494713" cy="5090614"/>
          </a:xfrm>
        </p:spPr>
        <p:txBody>
          <a:bodyPr/>
          <a:lstStyle/>
          <a:p>
            <a:pPr marL="285750" indent="-285750">
              <a:buFont typeface="Arial" pitchFamily="34" charset="0"/>
              <a:buChar char="•"/>
            </a:pPr>
            <a:r>
              <a:rPr lang="bg-BG" sz="1600" dirty="0" smtClean="0"/>
              <a:t>Служи за</a:t>
            </a:r>
            <a:r>
              <a:rPr lang="en-US" sz="1600" dirty="0" smtClean="0"/>
              <a:t> “</a:t>
            </a:r>
            <a:r>
              <a:rPr lang="bg-BG" sz="1600" dirty="0" smtClean="0"/>
              <a:t>абониране“ за получаване на  известия за определени събития относно:</a:t>
            </a:r>
          </a:p>
          <a:p>
            <a:r>
              <a:rPr lang="en-US" sz="1600" dirty="0" err="1" smtClean="0"/>
              <a:t>ServletContext</a:t>
            </a:r>
            <a:r>
              <a:rPr lang="bg-BG" sz="1600" dirty="0" smtClean="0"/>
              <a:t>:</a:t>
            </a:r>
            <a:endParaRPr lang="en-US" sz="1600" dirty="0" smtClean="0"/>
          </a:p>
          <a:p>
            <a:r>
              <a:rPr lang="en-US" sz="1600" b="0" dirty="0"/>
              <a:t> </a:t>
            </a:r>
            <a:r>
              <a:rPr lang="en-US" sz="1600" b="0" dirty="0" smtClean="0"/>
              <a:t>      </a:t>
            </a:r>
            <a:r>
              <a:rPr lang="bg-BG" sz="1600" b="0" dirty="0" smtClean="0"/>
              <a:t>Жизнен цикъл на контекста – </a:t>
            </a:r>
            <a:r>
              <a:rPr lang="en-US" sz="1600" b="0" dirty="0" err="1" smtClean="0">
                <a:latin typeface="Courier New" pitchFamily="49" charset="0"/>
                <a:cs typeface="Courier New" pitchFamily="49" charset="0"/>
              </a:rPr>
              <a:t>javax.servlet.ServletContextListener</a:t>
            </a:r>
            <a:endParaRPr lang="en-US" sz="1600" b="0" dirty="0" smtClean="0">
              <a:latin typeface="Courier New" pitchFamily="49" charset="0"/>
              <a:cs typeface="Courier New" pitchFamily="49" charset="0"/>
            </a:endParaRPr>
          </a:p>
          <a:p>
            <a:r>
              <a:rPr lang="en-US" sz="1600" b="0" dirty="0"/>
              <a:t> </a:t>
            </a:r>
            <a:r>
              <a:rPr lang="en-US" sz="1600" b="0" dirty="0" smtClean="0"/>
              <a:t>      </a:t>
            </a:r>
            <a:r>
              <a:rPr lang="bg-BG" sz="1600" b="0" dirty="0" smtClean="0"/>
              <a:t>Промяна в атрибутите - </a:t>
            </a:r>
            <a:r>
              <a:rPr lang="en-US" sz="1600" b="0" dirty="0" err="1">
                <a:latin typeface="Courier New" pitchFamily="49" charset="0"/>
                <a:cs typeface="Courier New" pitchFamily="49" charset="0"/>
              </a:rPr>
              <a:t>javax.servlet</a:t>
            </a:r>
            <a:r>
              <a:rPr lang="bg-BG" sz="1600" b="0" dirty="0">
                <a:latin typeface="Courier New" pitchFamily="49" charset="0"/>
                <a:cs typeface="Courier New" pitchFamily="49" charset="0"/>
              </a:rPr>
              <a:t>.</a:t>
            </a:r>
            <a:r>
              <a:rPr lang="en-US" sz="1600" b="0" dirty="0" err="1">
                <a:latin typeface="Courier New" pitchFamily="49" charset="0"/>
                <a:cs typeface="Courier New" pitchFamily="49" charset="0"/>
              </a:rPr>
              <a:t>ServletContextAttributeListener</a:t>
            </a:r>
            <a:endParaRPr lang="en-US" sz="1600" b="0" dirty="0">
              <a:latin typeface="Courier New" pitchFamily="49" charset="0"/>
              <a:cs typeface="Courier New" pitchFamily="49" charset="0"/>
            </a:endParaRPr>
          </a:p>
          <a:p>
            <a:r>
              <a:rPr lang="en-US" sz="1600" dirty="0" err="1" smtClean="0"/>
              <a:t>ServletRequest</a:t>
            </a:r>
            <a:r>
              <a:rPr lang="bg-BG" sz="1600" dirty="0" smtClean="0"/>
              <a:t>:</a:t>
            </a:r>
            <a:endParaRPr lang="bg-BG" sz="1600" dirty="0"/>
          </a:p>
          <a:p>
            <a:r>
              <a:rPr lang="en-US" sz="1600" b="0" dirty="0"/>
              <a:t> </a:t>
            </a:r>
            <a:r>
              <a:rPr lang="en-US" sz="1600" b="0" dirty="0" smtClean="0"/>
              <a:t>      </a:t>
            </a:r>
            <a:r>
              <a:rPr lang="bg-BG" sz="1600" b="0" dirty="0" smtClean="0"/>
              <a:t>Жизнен цикъл - </a:t>
            </a:r>
            <a:r>
              <a:rPr lang="en-US" sz="1600" b="0" dirty="0" err="1" smtClean="0">
                <a:latin typeface="Courier New" pitchFamily="49" charset="0"/>
                <a:cs typeface="Courier New" pitchFamily="49" charset="0"/>
              </a:rPr>
              <a:t>javax.servlet</a:t>
            </a:r>
            <a:r>
              <a:rPr lang="bg-BG" sz="1600" b="0" dirty="0" smtClean="0">
                <a:latin typeface="Courier New" pitchFamily="49" charset="0"/>
                <a:cs typeface="Courier New" pitchFamily="49" charset="0"/>
              </a:rPr>
              <a:t>.</a:t>
            </a:r>
            <a:r>
              <a:rPr lang="en-US" sz="1600" b="0" dirty="0" err="1" smtClean="0">
                <a:latin typeface="Courier New" pitchFamily="49" charset="0"/>
                <a:cs typeface="Courier New" pitchFamily="49" charset="0"/>
              </a:rPr>
              <a:t>ServletRequestListener</a:t>
            </a:r>
            <a:endParaRPr lang="bg-BG" sz="1600" b="0" dirty="0" smtClean="0">
              <a:latin typeface="Courier New" pitchFamily="49" charset="0"/>
              <a:cs typeface="Courier New" pitchFamily="49" charset="0"/>
            </a:endParaRPr>
          </a:p>
          <a:p>
            <a:r>
              <a:rPr lang="en-US" sz="1600" b="0" dirty="0"/>
              <a:t> </a:t>
            </a:r>
            <a:r>
              <a:rPr lang="en-US" sz="1600" b="0" dirty="0" smtClean="0"/>
              <a:t>      </a:t>
            </a:r>
            <a:r>
              <a:rPr lang="bg-BG" sz="1600" b="0" dirty="0" smtClean="0"/>
              <a:t>Промяна в атрибутите</a:t>
            </a:r>
            <a:r>
              <a:rPr lang="en-US" sz="1600" b="0" dirty="0" smtClean="0"/>
              <a:t> </a:t>
            </a:r>
            <a:r>
              <a:rPr lang="bg-BG" sz="1600" b="0" dirty="0" smtClean="0"/>
              <a:t>- </a:t>
            </a:r>
            <a:r>
              <a:rPr lang="en-US" sz="1600" b="0" dirty="0" err="1" smtClean="0">
                <a:latin typeface="Courier New" pitchFamily="49" charset="0"/>
                <a:cs typeface="Courier New" pitchFamily="49" charset="0"/>
              </a:rPr>
              <a:t>javax.servlet</a:t>
            </a:r>
            <a:r>
              <a:rPr lang="bg-BG" sz="1600" b="0" dirty="0" smtClean="0">
                <a:latin typeface="Courier New" pitchFamily="49" charset="0"/>
                <a:cs typeface="Courier New" pitchFamily="49" charset="0"/>
              </a:rPr>
              <a:t>.</a:t>
            </a:r>
            <a:r>
              <a:rPr lang="en-US" sz="1600" b="0" dirty="0" err="1" smtClean="0">
                <a:latin typeface="Courier New" pitchFamily="49" charset="0"/>
                <a:cs typeface="Courier New" pitchFamily="49" charset="0"/>
              </a:rPr>
              <a:t>ServletRequestAttributeListener</a:t>
            </a:r>
            <a:endParaRPr lang="en-US" sz="1600" b="0" dirty="0" smtClean="0">
              <a:latin typeface="Courier New" pitchFamily="49" charset="0"/>
              <a:cs typeface="Courier New" pitchFamily="49" charset="0"/>
            </a:endParaRPr>
          </a:p>
          <a:p>
            <a:r>
              <a:rPr lang="en-US" sz="1600" dirty="0" err="1" smtClean="0"/>
              <a:t>HttpSession</a:t>
            </a:r>
            <a:r>
              <a:rPr lang="bg-BG" sz="1600" dirty="0" smtClean="0"/>
              <a:t>:</a:t>
            </a:r>
          </a:p>
          <a:p>
            <a:r>
              <a:rPr lang="en-US" sz="1600" b="0" dirty="0" smtClean="0"/>
              <a:t>       </a:t>
            </a:r>
            <a:r>
              <a:rPr lang="bg-BG" sz="1600" b="0" dirty="0" smtClean="0"/>
              <a:t>Жизнен цикъл</a:t>
            </a:r>
            <a:r>
              <a:rPr lang="en-US" sz="1600" b="0" dirty="0" smtClean="0"/>
              <a:t> - </a:t>
            </a:r>
            <a:r>
              <a:rPr lang="en-US" sz="1600" b="0" dirty="0" err="1">
                <a:latin typeface="Courier New" pitchFamily="49" charset="0"/>
                <a:cs typeface="Courier New" pitchFamily="49" charset="0"/>
              </a:rPr>
              <a:t>javax.servlet.http.HttpSessionListener</a:t>
            </a:r>
            <a:endParaRPr lang="bg-BG" sz="1600" b="0" dirty="0" smtClean="0">
              <a:latin typeface="Courier New" pitchFamily="49" charset="0"/>
              <a:cs typeface="Courier New" pitchFamily="49" charset="0"/>
            </a:endParaRPr>
          </a:p>
          <a:p>
            <a:r>
              <a:rPr lang="en-US" sz="1600" b="0" dirty="0" smtClean="0"/>
              <a:t>       </a:t>
            </a:r>
            <a:r>
              <a:rPr lang="bg-BG" sz="1600" b="0" dirty="0" smtClean="0"/>
              <a:t>Промяна в атрибутите</a:t>
            </a:r>
            <a:r>
              <a:rPr lang="en-US" sz="1600" b="0" dirty="0" smtClean="0"/>
              <a:t> - </a:t>
            </a:r>
            <a:r>
              <a:rPr lang="en-US" sz="1600" b="0" dirty="0" err="1" smtClean="0">
                <a:latin typeface="Courier New" pitchFamily="49" charset="0"/>
                <a:cs typeface="Courier New" pitchFamily="49" charset="0"/>
              </a:rPr>
              <a:t>javax.servlet.http.HttpSessionAttributeListener</a:t>
            </a:r>
            <a:endParaRPr lang="bg-BG" sz="1600" b="0" dirty="0" smtClean="0"/>
          </a:p>
          <a:p>
            <a:r>
              <a:rPr lang="en-US" sz="1600" b="0" dirty="0" smtClean="0"/>
              <a:t>       </a:t>
            </a:r>
            <a:r>
              <a:rPr lang="bg-BG" sz="1600" b="0" dirty="0" smtClean="0"/>
              <a:t>Миграция на сесия</a:t>
            </a:r>
            <a:r>
              <a:rPr lang="en-US" sz="1600" b="0" dirty="0" smtClean="0"/>
              <a:t> - </a:t>
            </a:r>
            <a:r>
              <a:rPr lang="en-US" sz="1600" b="0" dirty="0" err="1">
                <a:latin typeface="Courier New" pitchFamily="49" charset="0"/>
                <a:cs typeface="Courier New" pitchFamily="49" charset="0"/>
              </a:rPr>
              <a:t>javax.servlet.http.HttpSessionActivationListener</a:t>
            </a:r>
            <a:endParaRPr lang="ru-RU" sz="1600" b="0" dirty="0">
              <a:latin typeface="Courier New" pitchFamily="49" charset="0"/>
              <a:cs typeface="Courier New" pitchFamily="49" charset="0"/>
            </a:endParaRPr>
          </a:p>
        </p:txBody>
      </p:sp>
      <p:sp>
        <p:nvSpPr>
          <p:cNvPr id="4" name="Rounded Rectangle 3"/>
          <p:cNvSpPr/>
          <p:nvPr/>
        </p:nvSpPr>
        <p:spPr bwMode="gray">
          <a:xfrm>
            <a:off x="518615" y="2388359"/>
            <a:ext cx="8338782" cy="887104"/>
          </a:xfrm>
          <a:prstGeom prst="round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 name="Rounded Rectangle 4"/>
          <p:cNvSpPr/>
          <p:nvPr/>
        </p:nvSpPr>
        <p:spPr bwMode="gray">
          <a:xfrm>
            <a:off x="518615" y="3728135"/>
            <a:ext cx="8338782" cy="898457"/>
          </a:xfrm>
          <a:prstGeom prst="round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6" name="Rounded Rectangle 5"/>
          <p:cNvSpPr/>
          <p:nvPr/>
        </p:nvSpPr>
        <p:spPr bwMode="gray">
          <a:xfrm>
            <a:off x="518615" y="5095184"/>
            <a:ext cx="8338782" cy="1332911"/>
          </a:xfrm>
          <a:prstGeom prst="round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 xmlns:p14="http://schemas.microsoft.com/office/powerpoint/2010/main" val="110645310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WebList</a:t>
            </a:r>
            <a:r>
              <a:rPr lang="bg-BG" dirty="0" smtClean="0"/>
              <a:t>е</a:t>
            </a:r>
            <a:r>
              <a:rPr lang="en-US" dirty="0" err="1" smtClean="0"/>
              <a:t>ner</a:t>
            </a:r>
            <a:r>
              <a:rPr lang="en-US" dirty="0" smtClean="0"/>
              <a:t> - </a:t>
            </a:r>
            <a:r>
              <a:rPr lang="bg-BG" dirty="0" smtClean="0"/>
              <a:t>Пример</a:t>
            </a:r>
            <a:endParaRPr lang="ru-RU" dirty="0"/>
          </a:p>
        </p:txBody>
      </p:sp>
      <p:sp>
        <p:nvSpPr>
          <p:cNvPr id="3" name="Text Placeholder 2"/>
          <p:cNvSpPr>
            <a:spLocks noGrp="1"/>
          </p:cNvSpPr>
          <p:nvPr>
            <p:ph type="body" sz="quarter" idx="10"/>
          </p:nvPr>
        </p:nvSpPr>
        <p:spPr/>
        <p:txBody>
          <a:bodyPr/>
          <a:lstStyle/>
          <a:p>
            <a:r>
              <a:rPr lang="en-US" sz="1500" b="0" dirty="0">
                <a:solidFill>
                  <a:srgbClr val="646464"/>
                </a:solidFill>
                <a:latin typeface="Consolas"/>
              </a:rPr>
              <a:t>@</a:t>
            </a:r>
            <a:r>
              <a:rPr lang="en-US" sz="1500" b="0" dirty="0" err="1">
                <a:solidFill>
                  <a:srgbClr val="646464"/>
                </a:solidFill>
                <a:latin typeface="Consolas"/>
              </a:rPr>
              <a:t>WebListener</a:t>
            </a:r>
            <a:endParaRPr lang="en-US" sz="1500" b="0" dirty="0">
              <a:solidFill>
                <a:srgbClr val="646464"/>
              </a:solidFill>
              <a:latin typeface="Consolas"/>
            </a:endParaRPr>
          </a:p>
          <a:p>
            <a:r>
              <a:rPr lang="en-US" sz="1500" b="0" dirty="0">
                <a:solidFill>
                  <a:srgbClr val="7F0055"/>
                </a:solidFill>
                <a:latin typeface="Consolas"/>
              </a:rPr>
              <a:t>public</a:t>
            </a:r>
            <a:r>
              <a:rPr lang="en-US" sz="1500" b="0" dirty="0">
                <a:solidFill>
                  <a:srgbClr val="000000"/>
                </a:solidFill>
                <a:latin typeface="Consolas"/>
              </a:rPr>
              <a:t> </a:t>
            </a:r>
            <a:r>
              <a:rPr lang="en-US" sz="1500" b="0" dirty="0">
                <a:solidFill>
                  <a:srgbClr val="7F0055"/>
                </a:solidFill>
                <a:latin typeface="Consolas"/>
              </a:rPr>
              <a:t>class</a:t>
            </a:r>
            <a:r>
              <a:rPr lang="en-US" sz="1500" b="0" dirty="0">
                <a:solidFill>
                  <a:srgbClr val="000000"/>
                </a:solidFill>
                <a:latin typeface="Consolas"/>
              </a:rPr>
              <a:t> </a:t>
            </a:r>
            <a:r>
              <a:rPr lang="en-US" sz="1500" b="0" dirty="0" err="1">
                <a:solidFill>
                  <a:srgbClr val="000000"/>
                </a:solidFill>
                <a:latin typeface="Consolas"/>
              </a:rPr>
              <a:t>EventListner</a:t>
            </a:r>
            <a:r>
              <a:rPr lang="en-US" sz="1500" b="0" dirty="0">
                <a:solidFill>
                  <a:srgbClr val="000000"/>
                </a:solidFill>
                <a:latin typeface="Consolas"/>
              </a:rPr>
              <a:t> </a:t>
            </a:r>
            <a:r>
              <a:rPr lang="en-US" sz="1500" b="0" dirty="0">
                <a:solidFill>
                  <a:srgbClr val="7F0055"/>
                </a:solidFill>
                <a:latin typeface="Consolas"/>
              </a:rPr>
              <a:t>implements</a:t>
            </a:r>
            <a:r>
              <a:rPr lang="en-US" sz="1500" b="0" dirty="0">
                <a:solidFill>
                  <a:srgbClr val="000000"/>
                </a:solidFill>
                <a:latin typeface="Consolas"/>
              </a:rPr>
              <a:t> </a:t>
            </a:r>
            <a:r>
              <a:rPr lang="en-US" sz="1500" b="0" dirty="0" err="1">
                <a:solidFill>
                  <a:srgbClr val="000000"/>
                </a:solidFill>
                <a:latin typeface="Consolas"/>
              </a:rPr>
              <a:t>ServletRequestListener</a:t>
            </a:r>
            <a:r>
              <a:rPr lang="en-US" sz="1500" b="0" dirty="0">
                <a:solidFill>
                  <a:srgbClr val="000000"/>
                </a:solidFill>
                <a:latin typeface="Consolas"/>
              </a:rPr>
              <a:t> {</a:t>
            </a:r>
          </a:p>
          <a:p>
            <a:r>
              <a:rPr lang="en-US" sz="1500" b="0" dirty="0" smtClean="0">
                <a:solidFill>
                  <a:srgbClr val="7F0055"/>
                </a:solidFill>
                <a:latin typeface="Consolas"/>
              </a:rPr>
              <a:t>  public</a:t>
            </a:r>
            <a:r>
              <a:rPr lang="en-US" sz="1500" b="0" dirty="0" smtClean="0">
                <a:solidFill>
                  <a:srgbClr val="000000"/>
                </a:solidFill>
                <a:latin typeface="Consolas"/>
              </a:rPr>
              <a:t> </a:t>
            </a:r>
            <a:r>
              <a:rPr lang="en-US" sz="1500" b="0" dirty="0">
                <a:solidFill>
                  <a:srgbClr val="7F0055"/>
                </a:solidFill>
                <a:latin typeface="Consolas"/>
              </a:rPr>
              <a:t>void</a:t>
            </a:r>
            <a:r>
              <a:rPr lang="en-US" sz="1500" b="0" dirty="0">
                <a:solidFill>
                  <a:srgbClr val="000000"/>
                </a:solidFill>
                <a:latin typeface="Consolas"/>
              </a:rPr>
              <a:t> </a:t>
            </a:r>
            <a:r>
              <a:rPr lang="en-US" sz="1500" b="0" dirty="0" err="1">
                <a:solidFill>
                  <a:srgbClr val="000000"/>
                </a:solidFill>
                <a:latin typeface="Consolas"/>
              </a:rPr>
              <a:t>requestInitialized</a:t>
            </a:r>
            <a:r>
              <a:rPr lang="en-US" sz="1500" b="0" dirty="0">
                <a:solidFill>
                  <a:srgbClr val="000000"/>
                </a:solidFill>
                <a:latin typeface="Consolas"/>
              </a:rPr>
              <a:t>(</a:t>
            </a:r>
            <a:r>
              <a:rPr lang="en-US" sz="1500" b="0" dirty="0" err="1">
                <a:solidFill>
                  <a:srgbClr val="000000"/>
                </a:solidFill>
                <a:latin typeface="Consolas"/>
              </a:rPr>
              <a:t>ServletRequestEvent</a:t>
            </a:r>
            <a:r>
              <a:rPr lang="en-US" sz="1500" b="0" dirty="0">
                <a:solidFill>
                  <a:srgbClr val="000000"/>
                </a:solidFill>
                <a:latin typeface="Consolas"/>
              </a:rPr>
              <a:t> event) {</a:t>
            </a:r>
          </a:p>
          <a:p>
            <a:r>
              <a:rPr lang="en-US" sz="1500" b="0" dirty="0" smtClean="0">
                <a:solidFill>
                  <a:srgbClr val="000000"/>
                </a:solidFill>
                <a:latin typeface="Consolas"/>
              </a:rPr>
              <a:t>    </a:t>
            </a:r>
            <a:r>
              <a:rPr lang="en-US" sz="1500" b="0" dirty="0" err="1" smtClean="0">
                <a:solidFill>
                  <a:srgbClr val="000000"/>
                </a:solidFill>
                <a:latin typeface="Consolas"/>
              </a:rPr>
              <a:t>System.</a:t>
            </a:r>
            <a:r>
              <a:rPr lang="en-US" sz="1500" b="0" i="1" dirty="0" err="1" smtClean="0">
                <a:solidFill>
                  <a:srgbClr val="0000C0"/>
                </a:solidFill>
                <a:latin typeface="Consolas"/>
              </a:rPr>
              <a:t>out</a:t>
            </a:r>
            <a:r>
              <a:rPr lang="en-US" sz="1500" b="0" i="1" dirty="0" err="1" smtClean="0">
                <a:solidFill>
                  <a:srgbClr val="000000"/>
                </a:solidFill>
                <a:latin typeface="Consolas"/>
              </a:rPr>
              <a:t>.println</a:t>
            </a:r>
            <a:r>
              <a:rPr lang="en-US" sz="1500" b="0" i="1" dirty="0">
                <a:solidFill>
                  <a:srgbClr val="000000"/>
                </a:solidFill>
                <a:latin typeface="Consolas"/>
              </a:rPr>
              <a:t>(((</a:t>
            </a:r>
            <a:r>
              <a:rPr lang="en-US" sz="1500" b="0" i="1" dirty="0" err="1">
                <a:solidFill>
                  <a:srgbClr val="000000"/>
                </a:solidFill>
                <a:latin typeface="Consolas"/>
              </a:rPr>
              <a:t>HttpServletRequest</a:t>
            </a:r>
            <a:r>
              <a:rPr lang="en-US" sz="1500" b="0" i="1" dirty="0">
                <a:solidFill>
                  <a:srgbClr val="000000"/>
                </a:solidFill>
                <a:latin typeface="Consolas"/>
              </a:rPr>
              <a:t>)</a:t>
            </a:r>
            <a:r>
              <a:rPr lang="en-US" sz="1500" b="0" i="1" dirty="0" err="1">
                <a:solidFill>
                  <a:srgbClr val="000000"/>
                </a:solidFill>
                <a:latin typeface="Consolas"/>
              </a:rPr>
              <a:t>event.getServletRequest</a:t>
            </a:r>
            <a:r>
              <a:rPr lang="en-US" sz="1500" b="0" i="1" dirty="0" smtClean="0">
                <a:solidFill>
                  <a:srgbClr val="000000"/>
                </a:solidFill>
                <a:latin typeface="Consolas"/>
              </a:rPr>
              <a:t>()).</a:t>
            </a:r>
          </a:p>
          <a:p>
            <a:r>
              <a:rPr lang="en-US" sz="1500" b="0" i="1" dirty="0">
                <a:solidFill>
                  <a:srgbClr val="000000"/>
                </a:solidFill>
                <a:latin typeface="Consolas"/>
              </a:rPr>
              <a:t>	</a:t>
            </a:r>
            <a:r>
              <a:rPr lang="en-US" sz="1500" b="0" i="1" dirty="0" err="1" smtClean="0">
                <a:solidFill>
                  <a:srgbClr val="000000"/>
                </a:solidFill>
                <a:latin typeface="Consolas"/>
              </a:rPr>
              <a:t>getMethod</a:t>
            </a:r>
            <a:r>
              <a:rPr lang="en-US" sz="1500" b="0" i="1" dirty="0">
                <a:solidFill>
                  <a:srgbClr val="000000"/>
                </a:solidFill>
                <a:latin typeface="Consolas"/>
              </a:rPr>
              <a:t>() + </a:t>
            </a:r>
            <a:r>
              <a:rPr lang="en-US" sz="1500" b="0" i="1" dirty="0" smtClean="0">
                <a:solidFill>
                  <a:srgbClr val="2A00FF"/>
                </a:solidFill>
                <a:latin typeface="Consolas"/>
              </a:rPr>
              <a:t>“ METHOD </a:t>
            </a:r>
            <a:r>
              <a:rPr lang="en-US" sz="1500" b="0" i="1" dirty="0">
                <a:solidFill>
                  <a:srgbClr val="2A00FF"/>
                </a:solidFill>
                <a:latin typeface="Consolas"/>
              </a:rPr>
              <a:t>was invoked!"</a:t>
            </a:r>
            <a:r>
              <a:rPr lang="en-US" sz="1500" b="0" i="1" dirty="0">
                <a:solidFill>
                  <a:srgbClr val="000000"/>
                </a:solidFill>
                <a:latin typeface="Consolas"/>
              </a:rPr>
              <a:t>);</a:t>
            </a:r>
          </a:p>
          <a:p>
            <a:r>
              <a:rPr lang="en-US" sz="1500" b="0" dirty="0" smtClean="0">
                <a:solidFill>
                  <a:srgbClr val="000000"/>
                </a:solidFill>
                <a:latin typeface="Consolas"/>
              </a:rPr>
              <a:t>  </a:t>
            </a:r>
            <a:r>
              <a:rPr lang="ru-RU" sz="1500" b="0" dirty="0" smtClean="0">
                <a:solidFill>
                  <a:srgbClr val="000000"/>
                </a:solidFill>
                <a:latin typeface="Consolas"/>
              </a:rPr>
              <a:t>}</a:t>
            </a:r>
            <a:endParaRPr lang="ru-RU" sz="1500" b="0" dirty="0">
              <a:latin typeface="Consolas"/>
            </a:endParaRPr>
          </a:p>
          <a:p>
            <a:r>
              <a:rPr lang="en-US" sz="1500" b="0" dirty="0" smtClean="0">
                <a:solidFill>
                  <a:srgbClr val="7F0055"/>
                </a:solidFill>
                <a:latin typeface="Consolas"/>
              </a:rPr>
              <a:t>  public</a:t>
            </a:r>
            <a:r>
              <a:rPr lang="en-US" sz="1500" b="0" dirty="0" smtClean="0">
                <a:solidFill>
                  <a:srgbClr val="000000"/>
                </a:solidFill>
                <a:latin typeface="Consolas"/>
              </a:rPr>
              <a:t> </a:t>
            </a:r>
            <a:r>
              <a:rPr lang="en-US" sz="1500" b="0" dirty="0">
                <a:solidFill>
                  <a:srgbClr val="7F0055"/>
                </a:solidFill>
                <a:latin typeface="Consolas"/>
              </a:rPr>
              <a:t>void</a:t>
            </a:r>
            <a:r>
              <a:rPr lang="en-US" sz="1500" b="0" dirty="0">
                <a:solidFill>
                  <a:srgbClr val="000000"/>
                </a:solidFill>
                <a:latin typeface="Consolas"/>
              </a:rPr>
              <a:t> </a:t>
            </a:r>
            <a:r>
              <a:rPr lang="en-US" sz="1500" b="0" dirty="0" err="1">
                <a:solidFill>
                  <a:srgbClr val="000000"/>
                </a:solidFill>
                <a:latin typeface="Consolas"/>
              </a:rPr>
              <a:t>requestDestroyed</a:t>
            </a:r>
            <a:r>
              <a:rPr lang="en-US" sz="1500" b="0" dirty="0">
                <a:solidFill>
                  <a:srgbClr val="000000"/>
                </a:solidFill>
                <a:latin typeface="Consolas"/>
              </a:rPr>
              <a:t>(</a:t>
            </a:r>
            <a:r>
              <a:rPr lang="en-US" sz="1500" b="0" dirty="0" err="1">
                <a:solidFill>
                  <a:srgbClr val="000000"/>
                </a:solidFill>
                <a:latin typeface="Consolas"/>
              </a:rPr>
              <a:t>ServletRequestEvent</a:t>
            </a:r>
            <a:r>
              <a:rPr lang="en-US" sz="1500" b="0" dirty="0">
                <a:solidFill>
                  <a:srgbClr val="000000"/>
                </a:solidFill>
                <a:latin typeface="Consolas"/>
              </a:rPr>
              <a:t> event) { </a:t>
            </a:r>
            <a:r>
              <a:rPr lang="en-US" sz="1500" b="0" dirty="0" smtClean="0">
                <a:solidFill>
                  <a:srgbClr val="000000"/>
                </a:solidFill>
                <a:latin typeface="Consolas"/>
              </a:rPr>
              <a:t>}</a:t>
            </a:r>
          </a:p>
          <a:p>
            <a:r>
              <a:rPr lang="en-US" sz="1500" b="0" dirty="0">
                <a:solidFill>
                  <a:srgbClr val="000000"/>
                </a:solidFill>
                <a:latin typeface="Consolas"/>
              </a:rPr>
              <a:t>}</a:t>
            </a:r>
          </a:p>
          <a:p>
            <a:endParaRPr lang="ru-RU" sz="1500" b="0" dirty="0"/>
          </a:p>
        </p:txBody>
      </p:sp>
      <p:pic>
        <p:nvPicPr>
          <p:cNvPr id="1026" name="Picture 2" descr="C:\Users\nikolaygs\Desktop\Servlet Lecture\listeners.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20287" y="4784371"/>
            <a:ext cx="5457825" cy="14859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8579737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Необходими знания за имплементиране на </a:t>
            </a:r>
            <a:r>
              <a:rPr lang="en-US" dirty="0" smtClean="0"/>
              <a:t>Java </a:t>
            </a:r>
            <a:r>
              <a:rPr lang="bg-BG" dirty="0" smtClean="0"/>
              <a:t>уеб приложение</a:t>
            </a:r>
            <a:endParaRPr lang="ru-RU" dirty="0"/>
          </a:p>
        </p:txBody>
      </p:sp>
      <p:sp>
        <p:nvSpPr>
          <p:cNvPr id="3" name="Text Placeholder 2"/>
          <p:cNvSpPr>
            <a:spLocks noGrp="1"/>
          </p:cNvSpPr>
          <p:nvPr>
            <p:ph type="body" sz="quarter" idx="10"/>
          </p:nvPr>
        </p:nvSpPr>
        <p:spPr>
          <a:xfrm>
            <a:off x="324000" y="1528550"/>
            <a:ext cx="8494713" cy="341194"/>
          </a:xfrm>
        </p:spPr>
        <p:txBody>
          <a:bodyPr/>
          <a:lstStyle/>
          <a:p>
            <a:r>
              <a:rPr lang="bg-BG" sz="1600" dirty="0" smtClean="0"/>
              <a:t>1. Слушаме за нова заявка на даден порт (Мрежово програмиране);</a:t>
            </a:r>
            <a:endParaRPr lang="ru-RU" sz="1600" dirty="0"/>
          </a:p>
        </p:txBody>
      </p:sp>
      <p:sp>
        <p:nvSpPr>
          <p:cNvPr id="6" name="Text Placeholder 2"/>
          <p:cNvSpPr txBox="1">
            <a:spLocks/>
          </p:cNvSpPr>
          <p:nvPr/>
        </p:nvSpPr>
        <p:spPr bwMode="gray">
          <a:xfrm>
            <a:off x="353567" y="1865669"/>
            <a:ext cx="8494713" cy="595952"/>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2. За да постигнем паралелизъм, трябва да изпълняваме всяка заявка в отделна нишка (Многонишково програмиране);</a:t>
            </a:r>
            <a:endParaRPr lang="ru-RU" sz="1600" dirty="0"/>
          </a:p>
        </p:txBody>
      </p:sp>
      <p:sp>
        <p:nvSpPr>
          <p:cNvPr id="7" name="Text Placeholder 2"/>
          <p:cNvSpPr txBox="1">
            <a:spLocks/>
          </p:cNvSpPr>
          <p:nvPr/>
        </p:nvSpPr>
        <p:spPr bwMode="gray">
          <a:xfrm>
            <a:off x="353567" y="2414992"/>
            <a:ext cx="8494713" cy="529986"/>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3. За оптимална работа трябва да имаме механизъм, с който да преизползваме дадени системни ресурси (конекции, нишки);</a:t>
            </a:r>
            <a:endParaRPr lang="ru-RU" sz="1600" dirty="0"/>
          </a:p>
        </p:txBody>
      </p:sp>
      <p:sp>
        <p:nvSpPr>
          <p:cNvPr id="8" name="Text Placeholder 2"/>
          <p:cNvSpPr txBox="1">
            <a:spLocks/>
          </p:cNvSpPr>
          <p:nvPr/>
        </p:nvSpPr>
        <p:spPr bwMode="gray">
          <a:xfrm>
            <a:off x="353566" y="2964027"/>
            <a:ext cx="8494713" cy="805219"/>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4. Трябва да познаваме в детайли правилата на прокола, използван за комуникация. Трябва да можем да създадем </a:t>
            </a:r>
            <a:r>
              <a:rPr lang="en-US" sz="1600" dirty="0" smtClean="0"/>
              <a:t>Java </a:t>
            </a:r>
            <a:r>
              <a:rPr lang="bg-BG" sz="1600" dirty="0" smtClean="0"/>
              <a:t>обект, който да представя заявката;</a:t>
            </a:r>
            <a:endParaRPr lang="ru-RU" sz="1600" dirty="0"/>
          </a:p>
        </p:txBody>
      </p:sp>
      <p:sp>
        <p:nvSpPr>
          <p:cNvPr id="9" name="Text Placeholder 2"/>
          <p:cNvSpPr txBox="1">
            <a:spLocks/>
          </p:cNvSpPr>
          <p:nvPr/>
        </p:nvSpPr>
        <p:spPr bwMode="gray">
          <a:xfrm>
            <a:off x="353567" y="3731146"/>
            <a:ext cx="8494713" cy="627797"/>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5. Трябва да алокираме точния ресурс на базата на </a:t>
            </a:r>
            <a:r>
              <a:rPr lang="en-US" sz="1600" dirty="0" smtClean="0"/>
              <a:t>URL-a</a:t>
            </a:r>
            <a:r>
              <a:rPr lang="bg-BG" sz="1600" dirty="0" smtClean="0"/>
              <a:t> и, съответно, да изпълним операция, съответваща на </a:t>
            </a:r>
            <a:r>
              <a:rPr lang="en-US" sz="1600" dirty="0" smtClean="0"/>
              <a:t>HTTP </a:t>
            </a:r>
            <a:r>
              <a:rPr lang="bg-BG" sz="1600" dirty="0" smtClean="0"/>
              <a:t>метода;</a:t>
            </a:r>
            <a:endParaRPr lang="ru-RU" sz="1600" dirty="0"/>
          </a:p>
        </p:txBody>
      </p:sp>
      <p:sp>
        <p:nvSpPr>
          <p:cNvPr id="10" name="Text Placeholder 2"/>
          <p:cNvSpPr txBox="1">
            <a:spLocks/>
          </p:cNvSpPr>
          <p:nvPr/>
        </p:nvSpPr>
        <p:spPr bwMode="gray">
          <a:xfrm>
            <a:off x="355838" y="4312312"/>
            <a:ext cx="8494713" cy="313898"/>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6. Да имплементираме специфичната логика на конкретното приложение;</a:t>
            </a:r>
            <a:endParaRPr lang="ru-RU" sz="1600" dirty="0"/>
          </a:p>
        </p:txBody>
      </p:sp>
      <p:sp>
        <p:nvSpPr>
          <p:cNvPr id="11" name="Text Placeholder 2"/>
          <p:cNvSpPr txBox="1">
            <a:spLocks/>
          </p:cNvSpPr>
          <p:nvPr/>
        </p:nvSpPr>
        <p:spPr bwMode="gray">
          <a:xfrm>
            <a:off x="353565" y="4647817"/>
            <a:ext cx="8494713" cy="623251"/>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7. Да запишем резултата в </a:t>
            </a:r>
            <a:r>
              <a:rPr lang="en-US" sz="1600" dirty="0" smtClean="0"/>
              <a:t>HTTP </a:t>
            </a:r>
            <a:r>
              <a:rPr lang="bg-BG" sz="1600" dirty="0" smtClean="0"/>
              <a:t>отговор (</a:t>
            </a:r>
            <a:r>
              <a:rPr lang="en-US" sz="1600" dirty="0" smtClean="0"/>
              <a:t>Java</a:t>
            </a:r>
            <a:r>
              <a:rPr lang="bg-BG" sz="1600" dirty="0" smtClean="0"/>
              <a:t> обект) и, съответно, да конвертираме</a:t>
            </a:r>
            <a:r>
              <a:rPr lang="en-US" sz="1600" dirty="0" smtClean="0"/>
              <a:t> </a:t>
            </a:r>
            <a:r>
              <a:rPr lang="bg-BG" sz="1600" dirty="0" smtClean="0"/>
              <a:t>обекта в низ, следващ правилата на </a:t>
            </a:r>
            <a:r>
              <a:rPr lang="en-US" sz="1600" dirty="0" smtClean="0"/>
              <a:t>HTTP </a:t>
            </a:r>
            <a:r>
              <a:rPr lang="bg-BG" sz="1600" dirty="0" smtClean="0"/>
              <a:t>прокотола;</a:t>
            </a:r>
          </a:p>
        </p:txBody>
      </p:sp>
      <p:sp>
        <p:nvSpPr>
          <p:cNvPr id="14" name="Text Placeholder 2"/>
          <p:cNvSpPr txBox="1">
            <a:spLocks/>
          </p:cNvSpPr>
          <p:nvPr/>
        </p:nvSpPr>
        <p:spPr bwMode="gray">
          <a:xfrm>
            <a:off x="353564" y="5228417"/>
            <a:ext cx="8494713" cy="313898"/>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8. Да изпратим отговора обратно по мрежата на клиента</a:t>
            </a:r>
            <a:endParaRPr lang="ru-RU" sz="1600" dirty="0"/>
          </a:p>
        </p:txBody>
      </p:sp>
      <p:sp>
        <p:nvSpPr>
          <p:cNvPr id="12" name="Rounded Rectangle 11"/>
          <p:cNvSpPr/>
          <p:nvPr/>
        </p:nvSpPr>
        <p:spPr bwMode="gray">
          <a:xfrm>
            <a:off x="266700" y="1517650"/>
            <a:ext cx="311150" cy="2444750"/>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3" name="Rounded Rectangle 12"/>
          <p:cNvSpPr/>
          <p:nvPr/>
        </p:nvSpPr>
        <p:spPr bwMode="gray">
          <a:xfrm>
            <a:off x="254000" y="4641850"/>
            <a:ext cx="311150" cy="831850"/>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6" name="Rounded Rectangle 15"/>
          <p:cNvSpPr/>
          <p:nvPr/>
        </p:nvSpPr>
        <p:spPr bwMode="gray">
          <a:xfrm>
            <a:off x="254000" y="4279900"/>
            <a:ext cx="311150" cy="273050"/>
          </a:xfrm>
          <a:prstGeom prst="roundRect">
            <a:avLst/>
          </a:prstGeom>
          <a:noFill/>
          <a:ln w="38100" algn="ctr">
            <a:solidFill>
              <a:schemeClr val="accent3"/>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7" name="Rounded Rectangle 16"/>
          <p:cNvSpPr/>
          <p:nvPr/>
        </p:nvSpPr>
        <p:spPr bwMode="gray">
          <a:xfrm rot="10800000" flipV="1">
            <a:off x="539748" y="5542315"/>
            <a:ext cx="1954070" cy="371595"/>
          </a:xfrm>
          <a:prstGeom prst="roundRect">
            <a:avLst/>
          </a:prstGeom>
          <a:noFill/>
          <a:ln w="38100" algn="ctr">
            <a:solidFill>
              <a:srgbClr val="FF0000"/>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bg-BG" sz="1600" b="1" kern="0" dirty="0">
                <a:ea typeface="Arial Unicode MS" pitchFamily="34" charset="-128"/>
                <a:cs typeface="Arial Unicode MS" pitchFamily="34" charset="-128"/>
              </a:rPr>
              <a:t>И</a:t>
            </a:r>
            <a:r>
              <a:rPr kumimoji="0" lang="bg-BG" sz="1600" b="1" i="0" u="none" strike="noStrike" kern="0" cap="none" spc="0" normalizeH="0" baseline="0" noProof="0" dirty="0" smtClean="0">
                <a:ln>
                  <a:noFill/>
                </a:ln>
                <a:effectLst/>
                <a:uLnTx/>
                <a:uFillTx/>
                <a:ea typeface="Arial Unicode MS" pitchFamily="34" charset="-128"/>
                <a:cs typeface="Arial Unicode MS" pitchFamily="34" charset="-128"/>
              </a:rPr>
              <a:t>нфраструктура</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9" name="Rounded Rectangle 18"/>
          <p:cNvSpPr/>
          <p:nvPr/>
        </p:nvSpPr>
        <p:spPr bwMode="gray">
          <a:xfrm rot="10800000" flipV="1">
            <a:off x="537772" y="6006190"/>
            <a:ext cx="3416710" cy="347109"/>
          </a:xfrm>
          <a:prstGeom prst="roundRect">
            <a:avLst/>
          </a:prstGeom>
          <a:noFill/>
          <a:ln w="38100" algn="ctr">
            <a:solidFill>
              <a:schemeClr val="accent3"/>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bg-BG" sz="1600" b="1" kern="0" noProof="0" dirty="0" smtClean="0">
                <a:ea typeface="Arial Unicode MS" pitchFamily="34" charset="-128"/>
                <a:cs typeface="Arial Unicode MS" pitchFamily="34" charset="-128"/>
              </a:rPr>
              <a:t>Специфично за приложението</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 xmlns:p14="http://schemas.microsoft.com/office/powerpoint/2010/main" val="116738761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down)">
                                      <p:cBhvr>
                                        <p:cTn id="45" dur="500"/>
                                        <p:tgtEl>
                                          <p:spTgt spid="16"/>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down)">
                                      <p:cBhvr>
                                        <p:cTn id="48" dur="500"/>
                                        <p:tgtEl>
                                          <p:spTgt spid="17"/>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8" grpId="0"/>
      <p:bldP spid="9" grpId="0"/>
      <p:bldP spid="10" grpId="0"/>
      <p:bldP spid="11" grpId="0"/>
      <p:bldP spid="14" grpId="0"/>
      <p:bldP spid="12" grpId="0" animBg="1"/>
      <p:bldP spid="13" grpId="0" animBg="1"/>
      <p:bldP spid="16" grpId="0" animBg="1"/>
      <p:bldP spid="17" grpId="0" animBg="1"/>
      <p:bldP spid="1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създаваме сесия в едно приложение?</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en-US" dirty="0" smtClean="0"/>
              <a:t> </a:t>
            </a:r>
            <a:r>
              <a:rPr lang="bg-BG" dirty="0"/>
              <a:t>Сесията бива създадена когато в кода на някой сървлет се извика</a:t>
            </a:r>
            <a:r>
              <a:rPr lang="bg-BG" dirty="0" smtClean="0"/>
              <a:t>:</a:t>
            </a:r>
          </a:p>
          <a:p>
            <a:pPr>
              <a:spcBef>
                <a:spcPts val="600"/>
              </a:spcBef>
            </a:pPr>
            <a:r>
              <a:rPr lang="en-US" sz="1400" b="0" dirty="0" smtClean="0">
                <a:solidFill>
                  <a:srgbClr val="950B18"/>
                </a:solidFill>
              </a:rPr>
              <a:t>  </a:t>
            </a:r>
            <a:r>
              <a:rPr lang="en-US" sz="1500" b="0" dirty="0">
                <a:solidFill>
                  <a:srgbClr val="7F0055"/>
                </a:solidFill>
                <a:latin typeface="Consolas"/>
              </a:rPr>
              <a:t>public void </a:t>
            </a:r>
            <a:r>
              <a:rPr lang="en-US" sz="1500" b="0" dirty="0" err="1">
                <a:latin typeface="Consolas"/>
              </a:rPr>
              <a:t>doGet</a:t>
            </a:r>
            <a:r>
              <a:rPr lang="en-US" sz="1500" b="0" dirty="0">
                <a:latin typeface="Consolas"/>
              </a:rPr>
              <a:t>(</a:t>
            </a:r>
            <a:r>
              <a:rPr lang="en-US" sz="1500" b="0" dirty="0" err="1">
                <a:latin typeface="Consolas"/>
              </a:rPr>
              <a:t>HttpServletRequest</a:t>
            </a:r>
            <a:r>
              <a:rPr lang="en-US" sz="1500" b="0" dirty="0">
                <a:latin typeface="Consolas"/>
              </a:rPr>
              <a:t> request, </a:t>
            </a:r>
            <a:r>
              <a:rPr lang="en-US" sz="1500" b="0" dirty="0" err="1">
                <a:latin typeface="Consolas"/>
              </a:rPr>
              <a:t>HttpServletResponse</a:t>
            </a:r>
            <a:r>
              <a:rPr lang="en-US" sz="1500" b="0" dirty="0">
                <a:latin typeface="Consolas"/>
              </a:rPr>
              <a:t> response)</a:t>
            </a:r>
          </a:p>
          <a:p>
            <a:pPr>
              <a:spcBef>
                <a:spcPts val="600"/>
              </a:spcBef>
            </a:pPr>
            <a:r>
              <a:rPr lang="bg-BG" sz="1500" b="0" dirty="0">
                <a:latin typeface="Consolas"/>
              </a:rPr>
              <a:t>				</a:t>
            </a:r>
            <a:r>
              <a:rPr lang="en-US" sz="1500" b="0" dirty="0" smtClean="0">
                <a:latin typeface="Consolas"/>
              </a:rPr>
              <a:t>throws </a:t>
            </a:r>
            <a:r>
              <a:rPr lang="en-US" sz="1500" b="0" dirty="0" err="1">
                <a:latin typeface="Consolas"/>
              </a:rPr>
              <a:t>ServletException</a:t>
            </a:r>
            <a:r>
              <a:rPr lang="en-US" sz="1500" b="0" dirty="0">
                <a:latin typeface="Consolas"/>
              </a:rPr>
              <a:t>, </a:t>
            </a:r>
            <a:r>
              <a:rPr lang="en-US" sz="1500" b="0" dirty="0" err="1">
                <a:latin typeface="Consolas"/>
              </a:rPr>
              <a:t>IOException</a:t>
            </a:r>
            <a:r>
              <a:rPr lang="en-US" sz="1500" b="0" dirty="0">
                <a:latin typeface="Consolas"/>
              </a:rPr>
              <a:t> {</a:t>
            </a:r>
          </a:p>
          <a:p>
            <a:pPr>
              <a:spcBef>
                <a:spcPts val="600"/>
              </a:spcBef>
            </a:pPr>
            <a:r>
              <a:rPr lang="bg-BG" sz="1500" b="0" dirty="0">
                <a:latin typeface="Consolas"/>
              </a:rPr>
              <a:t>          </a:t>
            </a:r>
            <a:r>
              <a:rPr lang="en-US" sz="1500" b="0" dirty="0" err="1">
                <a:latin typeface="Consolas"/>
              </a:rPr>
              <a:t>HttpSession</a:t>
            </a:r>
            <a:r>
              <a:rPr lang="en-US" sz="1500" b="0" dirty="0">
                <a:latin typeface="Consolas"/>
              </a:rPr>
              <a:t> session = </a:t>
            </a:r>
            <a:r>
              <a:rPr lang="en-US" sz="1500" b="0" dirty="0" err="1">
                <a:latin typeface="Consolas"/>
              </a:rPr>
              <a:t>request.getSession</a:t>
            </a:r>
            <a:r>
              <a:rPr lang="en-US" sz="1500" b="0" dirty="0">
                <a:latin typeface="Consolas"/>
              </a:rPr>
              <a:t>(</a:t>
            </a:r>
            <a:r>
              <a:rPr lang="en-US" sz="1500" dirty="0">
                <a:solidFill>
                  <a:srgbClr val="7F0055"/>
                </a:solidFill>
                <a:latin typeface="Consolas"/>
              </a:rPr>
              <a:t>true</a:t>
            </a:r>
            <a:r>
              <a:rPr lang="en-US" sz="1500" b="0" dirty="0">
                <a:latin typeface="Consolas"/>
              </a:rPr>
              <a:t>);</a:t>
            </a:r>
            <a:endParaRPr lang="bg-BG" sz="1500" b="0" dirty="0">
              <a:latin typeface="Consolas"/>
            </a:endParaRPr>
          </a:p>
          <a:p>
            <a:pPr>
              <a:spcBef>
                <a:spcPts val="600"/>
              </a:spcBef>
            </a:pPr>
            <a:r>
              <a:rPr lang="bg-BG" sz="1500" b="0" dirty="0">
                <a:latin typeface="Consolas"/>
              </a:rPr>
              <a:t>          ....................</a:t>
            </a:r>
          </a:p>
          <a:p>
            <a:pPr>
              <a:spcBef>
                <a:spcPts val="600"/>
              </a:spcBef>
            </a:pPr>
            <a:r>
              <a:rPr lang="en-US" sz="1500" b="0" dirty="0" smtClean="0">
                <a:latin typeface="Consolas"/>
              </a:rPr>
              <a:t> }</a:t>
            </a:r>
            <a:endParaRPr lang="bg-BG" sz="1500" b="0" dirty="0">
              <a:latin typeface="Consolas"/>
            </a:endParaRPr>
          </a:p>
          <a:p>
            <a:pPr marL="88900" lvl="2" indent="0">
              <a:buNone/>
            </a:pPr>
            <a:endParaRPr lang="bg-BG" dirty="0" smtClean="0"/>
          </a:p>
          <a:p>
            <a:pPr marL="88900" lvl="2" indent="0">
              <a:buNone/>
            </a:pPr>
            <a:r>
              <a:rPr lang="bg-BG" dirty="0"/>
              <a:t>Като по подразбиране живота на една сесия е 30 минути – което ще рече че 30 минути не трябва да има никакво действие (заявки) към сесията. Разбира се програмистите които създават приложението могат да дефинират специфичен живот </a:t>
            </a:r>
            <a:r>
              <a:rPr lang="en-US" dirty="0"/>
              <a:t>(timeout) </a:t>
            </a:r>
            <a:r>
              <a:rPr lang="bg-BG" dirty="0"/>
              <a:t>на сесията в </a:t>
            </a:r>
            <a:r>
              <a:rPr lang="en-US" dirty="0"/>
              <a:t>deployment descriptor-a (web.xml </a:t>
            </a:r>
            <a:r>
              <a:rPr lang="bg-BG" dirty="0"/>
              <a:t>файла</a:t>
            </a:r>
            <a:r>
              <a:rPr lang="en-US" dirty="0"/>
              <a:t>) </a:t>
            </a:r>
            <a:r>
              <a:rPr lang="bg-BG" dirty="0"/>
              <a:t>добавяйки следната конфигурация:</a:t>
            </a:r>
          </a:p>
          <a:p>
            <a:pPr marL="88900" lvl="2" indent="0">
              <a:buNone/>
            </a:pPr>
            <a:r>
              <a:rPr lang="en-US" dirty="0" smtClean="0">
                <a:solidFill>
                  <a:schemeClr val="accent4"/>
                </a:solidFill>
              </a:rPr>
              <a:t>&lt;session-</a:t>
            </a:r>
            <a:r>
              <a:rPr lang="en-US" dirty="0" err="1" smtClean="0">
                <a:solidFill>
                  <a:schemeClr val="accent4"/>
                </a:solidFill>
              </a:rPr>
              <a:t>config</a:t>
            </a:r>
            <a:r>
              <a:rPr lang="en-US" dirty="0" smtClean="0">
                <a:solidFill>
                  <a:schemeClr val="accent4"/>
                </a:solidFill>
              </a:rPr>
              <a:t>&gt;</a:t>
            </a:r>
          </a:p>
          <a:p>
            <a:pPr marL="88900" lvl="2" indent="0">
              <a:buNone/>
            </a:pPr>
            <a:r>
              <a:rPr lang="en-US" dirty="0">
                <a:solidFill>
                  <a:schemeClr val="accent4"/>
                </a:solidFill>
              </a:rPr>
              <a:t> </a:t>
            </a:r>
            <a:r>
              <a:rPr lang="en-US" dirty="0" smtClean="0">
                <a:solidFill>
                  <a:schemeClr val="accent4"/>
                </a:solidFill>
              </a:rPr>
              <a:t>    &lt;session-timeout&gt;15&lt;session-timeout/&gt;</a:t>
            </a:r>
          </a:p>
          <a:p>
            <a:pPr marL="88900" lvl="2" indent="0">
              <a:buNone/>
            </a:pPr>
            <a:r>
              <a:rPr lang="en-US" dirty="0" smtClean="0">
                <a:solidFill>
                  <a:schemeClr val="accent4"/>
                </a:solidFill>
              </a:rPr>
              <a:t>&lt;session-</a:t>
            </a:r>
            <a:r>
              <a:rPr lang="en-US" dirty="0" err="1" smtClean="0">
                <a:solidFill>
                  <a:schemeClr val="accent4"/>
                </a:solidFill>
              </a:rPr>
              <a:t>config</a:t>
            </a:r>
            <a:r>
              <a:rPr lang="en-US" dirty="0" smtClean="0">
                <a:solidFill>
                  <a:schemeClr val="accent4"/>
                </a:solidFill>
              </a:rPr>
              <a:t>/&gt;</a:t>
            </a:r>
            <a:endParaRPr lang="bg-BG" dirty="0">
              <a:solidFill>
                <a:schemeClr val="accent4"/>
              </a:solidFill>
            </a:endParaRPr>
          </a:p>
          <a:p>
            <a:pPr>
              <a:spcBef>
                <a:spcPts val="600"/>
              </a:spcBef>
            </a:pPr>
            <a:endParaRPr lang="en-US" sz="1400" b="0" dirty="0" smtClean="0"/>
          </a:p>
        </p:txBody>
      </p:sp>
    </p:spTree>
    <p:extLst>
      <p:ext uri="{BB962C8B-B14F-4D97-AF65-F5344CB8AC3E}">
        <p14:creationId xmlns="" xmlns:p14="http://schemas.microsoft.com/office/powerpoint/2010/main" val="2899289237"/>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Интерфейс на </a:t>
            </a:r>
            <a:r>
              <a:rPr lang="en-US" dirty="0" err="1" smtClean="0"/>
              <a:t>javax.servlet.http.HttpSession</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Clr>
                <a:srgbClr val="F0AB00"/>
              </a:buClr>
              <a:buFont typeface="Arial" pitchFamily="34" charset="0"/>
              <a:buChar char="•"/>
            </a:pPr>
            <a:r>
              <a:rPr lang="en-US" dirty="0" smtClean="0"/>
              <a:t>  </a:t>
            </a:r>
            <a:r>
              <a:rPr lang="en-US" sz="1500" dirty="0" smtClean="0">
                <a:solidFill>
                  <a:srgbClr val="7F0055"/>
                </a:solidFill>
                <a:latin typeface="Consolas"/>
              </a:rPr>
              <a:t>public</a:t>
            </a:r>
            <a:r>
              <a:rPr lang="en-US" dirty="0" smtClean="0">
                <a:solidFill>
                  <a:srgbClr val="000000"/>
                </a:solidFill>
              </a:rPr>
              <a:t> </a:t>
            </a:r>
            <a:r>
              <a:rPr lang="en-US" sz="1500" dirty="0">
                <a:latin typeface="Consolas"/>
              </a:rPr>
              <a:t>Object </a:t>
            </a:r>
            <a:r>
              <a:rPr lang="en-US" sz="1500" dirty="0" err="1">
                <a:latin typeface="Consolas"/>
              </a:rPr>
              <a:t>getAttribute</a:t>
            </a:r>
            <a:r>
              <a:rPr lang="en-US" sz="1500" dirty="0">
                <a:latin typeface="Consolas"/>
              </a:rPr>
              <a:t>(String name);</a:t>
            </a:r>
          </a:p>
          <a:p>
            <a:pPr marL="88900" lvl="2" indent="0">
              <a:buClr>
                <a:srgbClr val="F0AB00"/>
              </a:buClr>
              <a:buFont typeface="Arial" pitchFamily="34" charset="0"/>
              <a:buChar char="•"/>
            </a:pPr>
            <a:r>
              <a:rPr lang="en-US" sz="1500" dirty="0">
                <a:solidFill>
                  <a:srgbClr val="7F0055"/>
                </a:solidFill>
                <a:latin typeface="Consolas"/>
              </a:rPr>
              <a:t> public </a:t>
            </a:r>
            <a:r>
              <a:rPr lang="en-US" sz="1500" dirty="0">
                <a:latin typeface="Consolas"/>
              </a:rPr>
              <a:t>Enumeration </a:t>
            </a:r>
            <a:r>
              <a:rPr lang="en-US" sz="1500" dirty="0" err="1">
                <a:latin typeface="Consolas"/>
              </a:rPr>
              <a:t>getAttributeNames</a:t>
            </a:r>
            <a:r>
              <a:rPr lang="en-US" sz="1500" dirty="0">
                <a:latin typeface="Consolas"/>
              </a:rPr>
              <a:t>();</a:t>
            </a:r>
          </a:p>
          <a:p>
            <a:pPr marL="88900" lvl="2" indent="0">
              <a:buClr>
                <a:srgbClr val="F0AB00"/>
              </a:buClr>
              <a:buFont typeface="Arial" pitchFamily="34" charset="0"/>
              <a:buChar char="•"/>
            </a:pPr>
            <a:r>
              <a:rPr lang="en-US" sz="1500" dirty="0">
                <a:solidFill>
                  <a:srgbClr val="7F0055"/>
                </a:solidFill>
                <a:latin typeface="Consolas"/>
              </a:rPr>
              <a:t> public long</a:t>
            </a:r>
            <a:r>
              <a:rPr lang="en-US" sz="1500" dirty="0">
                <a:latin typeface="Consolas"/>
              </a:rPr>
              <a:t> </a:t>
            </a:r>
            <a:r>
              <a:rPr lang="en-US" sz="1500" dirty="0" err="1">
                <a:latin typeface="Consolas"/>
              </a:rPr>
              <a:t>getCreationTime</a:t>
            </a:r>
            <a:r>
              <a:rPr lang="en-US" sz="1500" dirty="0">
                <a:latin typeface="Consolas"/>
              </a:rPr>
              <a:t>();</a:t>
            </a:r>
          </a:p>
          <a:p>
            <a:pPr marL="88900" lvl="2" indent="0">
              <a:buClr>
                <a:srgbClr val="F0AB00"/>
              </a:buClr>
              <a:buFont typeface="Arial" pitchFamily="34" charset="0"/>
              <a:buChar char="•"/>
            </a:pPr>
            <a:r>
              <a:rPr lang="en-US" sz="1500" dirty="0">
                <a:solidFill>
                  <a:srgbClr val="7F0055"/>
                </a:solidFill>
                <a:latin typeface="Consolas"/>
              </a:rPr>
              <a:t> public </a:t>
            </a:r>
            <a:r>
              <a:rPr lang="en-US" sz="1500" dirty="0">
                <a:latin typeface="Consolas"/>
              </a:rPr>
              <a:t>String </a:t>
            </a:r>
            <a:r>
              <a:rPr lang="en-US" sz="1500" dirty="0" err="1">
                <a:latin typeface="Consolas"/>
              </a:rPr>
              <a:t>getId</a:t>
            </a:r>
            <a:r>
              <a:rPr lang="en-US" sz="1500" dirty="0">
                <a:latin typeface="Consolas"/>
              </a:rPr>
              <a:t>();</a:t>
            </a:r>
          </a:p>
          <a:p>
            <a:pPr marL="88900" lvl="2" indent="0">
              <a:buClr>
                <a:srgbClr val="F0AB00"/>
              </a:buClr>
              <a:buFont typeface="Arial" pitchFamily="34" charset="0"/>
              <a:buChar char="•"/>
            </a:pPr>
            <a:r>
              <a:rPr lang="en-US" sz="1500" dirty="0">
                <a:solidFill>
                  <a:srgbClr val="7F0055"/>
                </a:solidFill>
                <a:latin typeface="Consolas"/>
              </a:rPr>
              <a:t> public long </a:t>
            </a:r>
            <a:r>
              <a:rPr lang="en-US" sz="1500" dirty="0" err="1">
                <a:latin typeface="Consolas"/>
              </a:rPr>
              <a:t>getLastAccessedTime</a:t>
            </a:r>
            <a:r>
              <a:rPr lang="en-US" sz="1500" dirty="0">
                <a:latin typeface="Consolas"/>
              </a:rPr>
              <a:t>();</a:t>
            </a:r>
          </a:p>
          <a:p>
            <a:pPr marL="88900" lvl="2" indent="0">
              <a:buClr>
                <a:srgbClr val="F0AB00"/>
              </a:buClr>
              <a:buFont typeface="Arial" pitchFamily="34" charset="0"/>
              <a:buChar char="•"/>
            </a:pPr>
            <a:r>
              <a:rPr lang="en-US" sz="1500" dirty="0">
                <a:solidFill>
                  <a:srgbClr val="7F0055"/>
                </a:solidFill>
                <a:latin typeface="Consolas"/>
              </a:rPr>
              <a:t> public </a:t>
            </a:r>
            <a:r>
              <a:rPr lang="en-US" sz="1500" dirty="0" err="1">
                <a:solidFill>
                  <a:srgbClr val="7F0055"/>
                </a:solidFill>
                <a:latin typeface="Consolas"/>
              </a:rPr>
              <a:t>int</a:t>
            </a:r>
            <a:r>
              <a:rPr lang="en-US" sz="1500" dirty="0">
                <a:solidFill>
                  <a:srgbClr val="7F0055"/>
                </a:solidFill>
                <a:latin typeface="Consolas"/>
              </a:rPr>
              <a:t> </a:t>
            </a:r>
            <a:r>
              <a:rPr lang="en-US" sz="1500" dirty="0" err="1">
                <a:latin typeface="Consolas"/>
              </a:rPr>
              <a:t>getMaxInactiveInterval</a:t>
            </a:r>
            <a:r>
              <a:rPr lang="en-US" sz="1500" dirty="0">
                <a:latin typeface="Consolas"/>
              </a:rPr>
              <a:t>();</a:t>
            </a:r>
          </a:p>
          <a:p>
            <a:pPr marL="88900" lvl="2" indent="0">
              <a:buClr>
                <a:srgbClr val="F0AB00"/>
              </a:buClr>
              <a:buFont typeface="Arial" pitchFamily="34" charset="0"/>
              <a:buChar char="•"/>
            </a:pPr>
            <a:r>
              <a:rPr lang="en-US" sz="1500" dirty="0">
                <a:solidFill>
                  <a:srgbClr val="7F0055"/>
                </a:solidFill>
                <a:latin typeface="Consolas"/>
              </a:rPr>
              <a:t> public void </a:t>
            </a:r>
            <a:r>
              <a:rPr lang="en-US" sz="1500" dirty="0">
                <a:latin typeface="Consolas"/>
              </a:rPr>
              <a:t>invalidate();</a:t>
            </a:r>
          </a:p>
          <a:p>
            <a:pPr marL="88900" lvl="2" indent="0">
              <a:buClr>
                <a:srgbClr val="F0AB00"/>
              </a:buClr>
              <a:buFont typeface="Arial" pitchFamily="34" charset="0"/>
              <a:buChar char="•"/>
            </a:pPr>
            <a:r>
              <a:rPr lang="en-US" sz="1500" dirty="0">
                <a:solidFill>
                  <a:srgbClr val="7F0055"/>
                </a:solidFill>
                <a:latin typeface="Consolas"/>
              </a:rPr>
              <a:t> public </a:t>
            </a:r>
            <a:r>
              <a:rPr lang="en-US" sz="1500" dirty="0" err="1">
                <a:solidFill>
                  <a:srgbClr val="7F0055"/>
                </a:solidFill>
                <a:latin typeface="Consolas"/>
              </a:rPr>
              <a:t>boolean</a:t>
            </a:r>
            <a:r>
              <a:rPr lang="en-US" sz="1500" dirty="0">
                <a:solidFill>
                  <a:srgbClr val="7F0055"/>
                </a:solidFill>
                <a:latin typeface="Consolas"/>
              </a:rPr>
              <a:t> </a:t>
            </a:r>
            <a:r>
              <a:rPr lang="en-US" sz="1500" dirty="0" err="1">
                <a:solidFill>
                  <a:srgbClr val="7F0055"/>
                </a:solidFill>
                <a:latin typeface="Consolas"/>
              </a:rPr>
              <a:t>isNew</a:t>
            </a:r>
            <a:r>
              <a:rPr lang="en-US" sz="1500" dirty="0">
                <a:solidFill>
                  <a:srgbClr val="7F0055"/>
                </a:solidFill>
                <a:latin typeface="Consolas"/>
              </a:rPr>
              <a:t>();</a:t>
            </a:r>
          </a:p>
          <a:p>
            <a:pPr marL="88900" lvl="2" indent="0">
              <a:buClr>
                <a:srgbClr val="F0AB00"/>
              </a:buClr>
              <a:buFont typeface="Arial" pitchFamily="34" charset="0"/>
              <a:buChar char="•"/>
            </a:pPr>
            <a:r>
              <a:rPr lang="en-US" sz="1500" dirty="0">
                <a:solidFill>
                  <a:srgbClr val="7F0055"/>
                </a:solidFill>
                <a:latin typeface="Consolas"/>
              </a:rPr>
              <a:t> public void </a:t>
            </a:r>
            <a:r>
              <a:rPr lang="en-US" sz="1500" dirty="0" err="1">
                <a:latin typeface="Consolas"/>
              </a:rPr>
              <a:t>removeAttribute</a:t>
            </a:r>
            <a:r>
              <a:rPr lang="en-US" sz="1500" dirty="0">
                <a:latin typeface="Consolas"/>
              </a:rPr>
              <a:t>(String name);</a:t>
            </a:r>
          </a:p>
          <a:p>
            <a:pPr marL="88900" lvl="2" indent="0">
              <a:buClr>
                <a:srgbClr val="F0AB00"/>
              </a:buClr>
              <a:buFont typeface="Arial" pitchFamily="34" charset="0"/>
              <a:buChar char="•"/>
            </a:pPr>
            <a:r>
              <a:rPr lang="en-US" sz="1500" dirty="0">
                <a:solidFill>
                  <a:srgbClr val="7F0055"/>
                </a:solidFill>
                <a:latin typeface="Consolas"/>
              </a:rPr>
              <a:t> public void </a:t>
            </a:r>
            <a:r>
              <a:rPr lang="en-US" sz="1500" dirty="0" err="1">
                <a:latin typeface="Consolas"/>
              </a:rPr>
              <a:t>setAttribute</a:t>
            </a:r>
            <a:r>
              <a:rPr lang="en-US" sz="1500" dirty="0">
                <a:latin typeface="Consolas"/>
              </a:rPr>
              <a:t>(String name, Object value);</a:t>
            </a:r>
          </a:p>
          <a:p>
            <a:pPr marL="88900" lvl="2" indent="0">
              <a:buClr>
                <a:srgbClr val="F0AB00"/>
              </a:buClr>
              <a:buFont typeface="Arial" pitchFamily="34" charset="0"/>
              <a:buChar char="•"/>
            </a:pPr>
            <a:r>
              <a:rPr lang="en-US" sz="1500" dirty="0">
                <a:solidFill>
                  <a:srgbClr val="7F0055"/>
                </a:solidFill>
                <a:latin typeface="Consolas"/>
              </a:rPr>
              <a:t> public void </a:t>
            </a:r>
            <a:r>
              <a:rPr lang="en-US" sz="1500" dirty="0" err="1">
                <a:latin typeface="Consolas"/>
              </a:rPr>
              <a:t>setMaxInactiveInterval</a:t>
            </a:r>
            <a:r>
              <a:rPr lang="en-US" sz="1500" dirty="0">
                <a:latin typeface="Consolas"/>
              </a:rPr>
              <a:t>(</a:t>
            </a:r>
            <a:r>
              <a:rPr lang="en-US" sz="1500" dirty="0" err="1">
                <a:solidFill>
                  <a:srgbClr val="7F0055"/>
                </a:solidFill>
                <a:latin typeface="Consolas"/>
              </a:rPr>
              <a:t>int</a:t>
            </a:r>
            <a:r>
              <a:rPr lang="en-US" sz="1500" dirty="0">
                <a:solidFill>
                  <a:srgbClr val="7F0055"/>
                </a:solidFill>
                <a:latin typeface="Consolas"/>
              </a:rPr>
              <a:t> </a:t>
            </a:r>
            <a:r>
              <a:rPr lang="en-US" sz="1500" dirty="0">
                <a:latin typeface="Consolas"/>
              </a:rPr>
              <a:t>interval);</a:t>
            </a:r>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Пример за поддръжка на сесия</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Clr>
                <a:srgbClr val="F0AB00"/>
              </a:buClr>
              <a:buNone/>
            </a:pPr>
            <a:r>
              <a:rPr lang="en-US" sz="1500" dirty="0">
                <a:solidFill>
                  <a:srgbClr val="7F0055"/>
                </a:solidFill>
                <a:latin typeface="Consolas"/>
              </a:rPr>
              <a:t>public void </a:t>
            </a:r>
            <a:r>
              <a:rPr lang="en-US" sz="1500" dirty="0" err="1">
                <a:latin typeface="Consolas"/>
              </a:rPr>
              <a:t>doGet</a:t>
            </a:r>
            <a:r>
              <a:rPr lang="en-US" sz="1500" dirty="0">
                <a:latin typeface="Consolas"/>
              </a:rPr>
              <a:t>(</a:t>
            </a:r>
            <a:r>
              <a:rPr lang="en-US" sz="1500" dirty="0" err="1">
                <a:latin typeface="Consolas"/>
              </a:rPr>
              <a:t>HttpServletRequest</a:t>
            </a:r>
            <a:r>
              <a:rPr lang="en-US" sz="1500" dirty="0">
                <a:latin typeface="Consolas"/>
              </a:rPr>
              <a:t> request, </a:t>
            </a:r>
            <a:r>
              <a:rPr lang="en-US" sz="1500" dirty="0" err="1">
                <a:latin typeface="Consolas"/>
              </a:rPr>
              <a:t>HttpServletResponse</a:t>
            </a:r>
            <a:r>
              <a:rPr lang="en-US" sz="1500" dirty="0">
                <a:latin typeface="Consolas"/>
              </a:rPr>
              <a:t> response)</a:t>
            </a:r>
            <a:r>
              <a:rPr lang="en-US" sz="1500" dirty="0">
                <a:solidFill>
                  <a:srgbClr val="7F0055"/>
                </a:solidFill>
                <a:latin typeface="Consolas"/>
              </a:rPr>
              <a:t> </a:t>
            </a:r>
            <a:r>
              <a:rPr lang="en-US" sz="1500" dirty="0" smtClean="0">
                <a:solidFill>
                  <a:srgbClr val="7F0055"/>
                </a:solidFill>
                <a:latin typeface="Consolas"/>
              </a:rPr>
              <a:t>					throws  </a:t>
            </a:r>
            <a:r>
              <a:rPr lang="en-US" sz="1500" dirty="0" err="1">
                <a:latin typeface="Consolas"/>
              </a:rPr>
              <a:t>ServletException</a:t>
            </a:r>
            <a:r>
              <a:rPr lang="en-US" sz="1500" dirty="0">
                <a:latin typeface="Consolas"/>
              </a:rPr>
              <a:t>, </a:t>
            </a:r>
            <a:r>
              <a:rPr lang="en-US" sz="1500" dirty="0" err="1">
                <a:latin typeface="Consolas"/>
              </a:rPr>
              <a:t>IOException</a:t>
            </a:r>
            <a:r>
              <a:rPr lang="en-US" sz="1500" dirty="0">
                <a:latin typeface="Consolas"/>
              </a:rPr>
              <a:t> {</a:t>
            </a:r>
            <a:r>
              <a:rPr lang="en-US" sz="1500" dirty="0">
                <a:solidFill>
                  <a:srgbClr val="7F0055"/>
                </a:solidFill>
                <a:latin typeface="Consolas"/>
              </a:rPr>
              <a:t> </a:t>
            </a:r>
          </a:p>
          <a:p>
            <a:pPr marL="88900" lvl="2" indent="0">
              <a:buClr>
                <a:srgbClr val="F0AB00"/>
              </a:buClr>
              <a:buNone/>
            </a:pPr>
            <a:r>
              <a:rPr lang="en-US" sz="1500" dirty="0">
                <a:solidFill>
                  <a:srgbClr val="7F0055"/>
                </a:solidFill>
                <a:latin typeface="Consolas"/>
              </a:rPr>
              <a:t>    </a:t>
            </a:r>
            <a:r>
              <a:rPr lang="en-US" sz="1500" dirty="0">
                <a:solidFill>
                  <a:schemeClr val="accent4"/>
                </a:solidFill>
                <a:latin typeface="Consolas"/>
              </a:rPr>
              <a:t>// Create a session object if it is already not created.</a:t>
            </a:r>
            <a:r>
              <a:rPr lang="en-US" sz="1500" dirty="0">
                <a:solidFill>
                  <a:srgbClr val="7F0055"/>
                </a:solidFill>
                <a:latin typeface="Consolas"/>
              </a:rPr>
              <a:t> </a:t>
            </a:r>
          </a:p>
          <a:p>
            <a:pPr marL="88900" lvl="2" indent="0">
              <a:buClr>
                <a:srgbClr val="F0AB00"/>
              </a:buClr>
              <a:buNone/>
            </a:pPr>
            <a:r>
              <a:rPr lang="en-US" sz="1500" dirty="0">
                <a:solidFill>
                  <a:srgbClr val="7F0055"/>
                </a:solidFill>
                <a:latin typeface="Consolas"/>
              </a:rPr>
              <a:t>    </a:t>
            </a:r>
            <a:r>
              <a:rPr lang="en-US" sz="1500" dirty="0" err="1">
                <a:latin typeface="Consolas"/>
              </a:rPr>
              <a:t>HttpSession</a:t>
            </a:r>
            <a:r>
              <a:rPr lang="en-US" sz="1500" dirty="0">
                <a:latin typeface="Consolas"/>
              </a:rPr>
              <a:t> session = </a:t>
            </a:r>
            <a:r>
              <a:rPr lang="en-US" sz="1500" dirty="0" err="1">
                <a:latin typeface="Consolas"/>
              </a:rPr>
              <a:t>request.getSession</a:t>
            </a:r>
            <a:r>
              <a:rPr lang="en-US" sz="1500" dirty="0">
                <a:latin typeface="Consolas"/>
              </a:rPr>
              <a:t>(</a:t>
            </a:r>
            <a:r>
              <a:rPr lang="en-US" sz="1500" dirty="0">
                <a:solidFill>
                  <a:srgbClr val="7F0055"/>
                </a:solidFill>
                <a:latin typeface="Consolas"/>
              </a:rPr>
              <a:t>true</a:t>
            </a:r>
            <a:r>
              <a:rPr lang="en-US" sz="1500" dirty="0">
                <a:latin typeface="Consolas"/>
              </a:rPr>
              <a:t>);</a:t>
            </a:r>
          </a:p>
          <a:p>
            <a:pPr marL="88900" lvl="2" indent="0">
              <a:buClr>
                <a:srgbClr val="F0AB00"/>
              </a:buClr>
              <a:buNone/>
            </a:pPr>
            <a:r>
              <a:rPr lang="en-US" sz="1500" dirty="0">
                <a:solidFill>
                  <a:srgbClr val="7F0055"/>
                </a:solidFill>
                <a:latin typeface="Consolas"/>
              </a:rPr>
              <a:t>    </a:t>
            </a:r>
            <a:r>
              <a:rPr lang="en-US" sz="1500" dirty="0">
                <a:latin typeface="Consolas"/>
              </a:rPr>
              <a:t>Integer </a:t>
            </a:r>
            <a:r>
              <a:rPr lang="en-US" sz="1500" dirty="0" err="1">
                <a:latin typeface="Consolas"/>
              </a:rPr>
              <a:t>visitCount</a:t>
            </a:r>
            <a:r>
              <a:rPr lang="en-US" sz="1500" dirty="0">
                <a:latin typeface="Consolas"/>
              </a:rPr>
              <a:t> = new Integer(0); </a:t>
            </a:r>
          </a:p>
          <a:p>
            <a:pPr marL="88900" lvl="2" indent="0">
              <a:buClr>
                <a:srgbClr val="F0AB00"/>
              </a:buClr>
              <a:buNone/>
            </a:pPr>
            <a:r>
              <a:rPr lang="en-US" sz="1500" dirty="0">
                <a:latin typeface="Consolas"/>
              </a:rPr>
              <a:t>    String </a:t>
            </a:r>
            <a:r>
              <a:rPr lang="en-US" sz="1500" dirty="0" err="1">
                <a:latin typeface="Consolas"/>
              </a:rPr>
              <a:t>visitCountKey</a:t>
            </a:r>
            <a:r>
              <a:rPr lang="en-US" sz="1500" dirty="0">
                <a:latin typeface="Consolas"/>
              </a:rPr>
              <a:t> = new String("</a:t>
            </a:r>
            <a:r>
              <a:rPr lang="en-US" sz="1500" dirty="0" err="1">
                <a:latin typeface="Consolas"/>
              </a:rPr>
              <a:t>visitCount</a:t>
            </a:r>
            <a:r>
              <a:rPr lang="en-US" sz="1500" dirty="0">
                <a:latin typeface="Consolas"/>
              </a:rPr>
              <a:t>"); </a:t>
            </a:r>
          </a:p>
          <a:p>
            <a:pPr marL="88900" lvl="2" indent="0">
              <a:buClr>
                <a:srgbClr val="F0AB00"/>
              </a:buClr>
              <a:buNone/>
            </a:pPr>
            <a:r>
              <a:rPr lang="en-US" sz="1500" dirty="0">
                <a:latin typeface="Consolas"/>
              </a:rPr>
              <a:t>    if (!</a:t>
            </a:r>
            <a:r>
              <a:rPr lang="en-US" sz="1500" dirty="0" err="1">
                <a:latin typeface="Consolas"/>
              </a:rPr>
              <a:t>session.isNew</a:t>
            </a:r>
            <a:r>
              <a:rPr lang="en-US" sz="1500" dirty="0">
                <a:latin typeface="Consolas"/>
              </a:rPr>
              <a:t>()) </a:t>
            </a:r>
            <a:r>
              <a:rPr lang="en-US" sz="1500" dirty="0" smtClean="0">
                <a:latin typeface="Consolas"/>
              </a:rPr>
              <a:t>{</a:t>
            </a:r>
            <a:endParaRPr lang="en-US" sz="1500" dirty="0">
              <a:latin typeface="Consolas"/>
            </a:endParaRPr>
          </a:p>
          <a:p>
            <a:pPr marL="88900" lvl="2" indent="0">
              <a:buClr>
                <a:srgbClr val="F0AB00"/>
              </a:buClr>
              <a:buNone/>
            </a:pPr>
            <a:r>
              <a:rPr lang="en-US" sz="1500" dirty="0">
                <a:latin typeface="Consolas"/>
              </a:rPr>
              <a:t>        </a:t>
            </a:r>
            <a:r>
              <a:rPr lang="en-US" sz="1500" dirty="0" err="1">
                <a:latin typeface="Consolas"/>
              </a:rPr>
              <a:t>visitCount</a:t>
            </a:r>
            <a:r>
              <a:rPr lang="en-US" sz="1500" dirty="0">
                <a:latin typeface="Consolas"/>
              </a:rPr>
              <a:t> = (Integer)</a:t>
            </a:r>
            <a:r>
              <a:rPr lang="en-US" sz="1500" dirty="0" err="1">
                <a:latin typeface="Consolas"/>
              </a:rPr>
              <a:t>session.getAttribute</a:t>
            </a:r>
            <a:r>
              <a:rPr lang="en-US" sz="1500" dirty="0">
                <a:latin typeface="Consolas"/>
              </a:rPr>
              <a:t>(</a:t>
            </a:r>
            <a:r>
              <a:rPr lang="en-US" sz="1500" dirty="0" err="1">
                <a:latin typeface="Consolas"/>
              </a:rPr>
              <a:t>visitCountKey</a:t>
            </a:r>
            <a:r>
              <a:rPr lang="en-US" sz="1500" dirty="0">
                <a:latin typeface="Consolas"/>
              </a:rPr>
              <a:t>); </a:t>
            </a:r>
          </a:p>
          <a:p>
            <a:pPr marL="88900" lvl="2" indent="0">
              <a:buClr>
                <a:srgbClr val="F0AB00"/>
              </a:buClr>
              <a:buNone/>
            </a:pPr>
            <a:r>
              <a:rPr lang="en-US" sz="1500" dirty="0">
                <a:latin typeface="Consolas"/>
              </a:rPr>
              <a:t>        </a:t>
            </a:r>
            <a:r>
              <a:rPr lang="en-US" sz="1500" dirty="0" err="1">
                <a:latin typeface="Consolas"/>
              </a:rPr>
              <a:t>visitCount</a:t>
            </a:r>
            <a:r>
              <a:rPr lang="en-US" sz="1500" dirty="0">
                <a:latin typeface="Consolas"/>
              </a:rPr>
              <a:t> = </a:t>
            </a:r>
            <a:r>
              <a:rPr lang="en-US" sz="1500" dirty="0" err="1">
                <a:latin typeface="Consolas"/>
              </a:rPr>
              <a:t>visitCount</a:t>
            </a:r>
            <a:r>
              <a:rPr lang="en-US" sz="1500" dirty="0">
                <a:latin typeface="Consolas"/>
              </a:rPr>
              <a:t> + 1; </a:t>
            </a:r>
          </a:p>
          <a:p>
            <a:pPr marL="88900" lvl="2" indent="0">
              <a:buClr>
                <a:srgbClr val="F0AB00"/>
              </a:buClr>
              <a:buNone/>
            </a:pPr>
            <a:r>
              <a:rPr lang="en-US" sz="1500" dirty="0">
                <a:latin typeface="Consolas"/>
              </a:rPr>
              <a:t>    }</a:t>
            </a:r>
          </a:p>
          <a:p>
            <a:pPr marL="88900" lvl="2" indent="0">
              <a:buClr>
                <a:srgbClr val="F0AB00"/>
              </a:buClr>
              <a:buNone/>
            </a:pPr>
            <a:r>
              <a:rPr lang="en-US" sz="1500" dirty="0">
                <a:latin typeface="Consolas"/>
              </a:rPr>
              <a:t>    </a:t>
            </a:r>
            <a:r>
              <a:rPr lang="en-US" sz="1500" dirty="0" err="1">
                <a:latin typeface="Consolas"/>
              </a:rPr>
              <a:t>session.setAttribute</a:t>
            </a:r>
            <a:r>
              <a:rPr lang="en-US" sz="1500" dirty="0">
                <a:latin typeface="Consolas"/>
              </a:rPr>
              <a:t>(</a:t>
            </a:r>
            <a:r>
              <a:rPr lang="en-US" sz="1500" dirty="0" err="1">
                <a:latin typeface="Consolas"/>
              </a:rPr>
              <a:t>visitCountKey</a:t>
            </a:r>
            <a:r>
              <a:rPr lang="en-US" sz="1500" dirty="0">
                <a:latin typeface="Consolas"/>
              </a:rPr>
              <a:t>, </a:t>
            </a:r>
            <a:r>
              <a:rPr lang="en-US" sz="1500" dirty="0" err="1">
                <a:latin typeface="Consolas"/>
              </a:rPr>
              <a:t>visitCount</a:t>
            </a:r>
            <a:r>
              <a:rPr lang="en-US" sz="1500" dirty="0">
                <a:latin typeface="Consolas"/>
              </a:rPr>
              <a:t>); </a:t>
            </a:r>
          </a:p>
          <a:p>
            <a:pPr marL="88900" lvl="2" indent="0">
              <a:buClr>
                <a:srgbClr val="F0AB00"/>
              </a:buClr>
              <a:buNone/>
            </a:pPr>
            <a:r>
              <a:rPr lang="en-US" sz="1500" dirty="0">
                <a:latin typeface="Consolas"/>
              </a:rPr>
              <a:t>    </a:t>
            </a:r>
            <a:r>
              <a:rPr lang="en-US" sz="1500" dirty="0" smtClean="0">
                <a:latin typeface="Consolas"/>
              </a:rPr>
              <a:t>……………</a:t>
            </a:r>
            <a:endParaRPr lang="en-US" sz="1500" dirty="0">
              <a:latin typeface="Consolas"/>
            </a:endParaRPr>
          </a:p>
          <a:p>
            <a:pPr marL="88900" lvl="2" indent="0">
              <a:buClr>
                <a:srgbClr val="F0AB00"/>
              </a:buClr>
              <a:buNone/>
            </a:pPr>
            <a:r>
              <a:rPr lang="en-US" sz="1500" dirty="0">
                <a:latin typeface="Consolas"/>
              </a:rPr>
              <a:t>}</a:t>
            </a:r>
          </a:p>
          <a:p>
            <a:pPr marL="88900" lvl="2" indent="0">
              <a:buClr>
                <a:srgbClr val="F0AB00"/>
              </a:buClr>
              <a:buFont typeface="Arial" pitchFamily="34" charset="0"/>
              <a:buChar char="•"/>
            </a:pPr>
            <a:endParaRPr lang="bg-BG" dirty="0" smtClean="0">
              <a:solidFill>
                <a:srgbClr val="000000"/>
              </a:solidFill>
            </a:endParaRPr>
          </a:p>
          <a:p>
            <a:pPr marL="0" lvl="2" indent="0">
              <a:spcBef>
                <a:spcPts val="600"/>
              </a:spcBef>
              <a:buSzPct val="80000"/>
              <a:buNone/>
            </a:pPr>
            <a:endParaRPr lang="en-US" sz="1400" b="0" dirty="0" smtClean="0"/>
          </a:p>
        </p:txBody>
      </p:sp>
    </p:spTree>
    <p:extLst>
      <p:ext uri="{BB962C8B-B14F-4D97-AF65-F5344CB8AC3E}">
        <p14:creationId xmlns="" xmlns:p14="http://schemas.microsoft.com/office/powerpoint/2010/main" val="347608201"/>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(Java Server Pages). </a:t>
            </a:r>
            <a:r>
              <a:rPr lang="bg-BG" dirty="0" smtClean="0"/>
              <a:t>Защо се нуждаем от </a:t>
            </a:r>
            <a:r>
              <a:rPr lang="en-US" dirty="0" smtClean="0"/>
              <a:t>JSP</a:t>
            </a:r>
            <a:r>
              <a:rPr lang="bg-BG" dirty="0" smtClean="0"/>
              <a:t>-та?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en-US" dirty="0" smtClean="0"/>
              <a:t> </a:t>
            </a:r>
            <a:r>
              <a:rPr lang="bg-BG" dirty="0" smtClean="0"/>
              <a:t>Със сървлети е лесно да:</a:t>
            </a:r>
          </a:p>
          <a:p>
            <a:pPr marL="266700" lvl="3" indent="0">
              <a:buFont typeface="Arial" pitchFamily="34" charset="0"/>
              <a:buChar char="‒"/>
            </a:pPr>
            <a:r>
              <a:rPr lang="bg-BG" dirty="0" smtClean="0"/>
              <a:t> да четем данните от заявката (</a:t>
            </a:r>
            <a:r>
              <a:rPr lang="en-US" dirty="0" smtClean="0"/>
              <a:t>request</a:t>
            </a:r>
            <a:r>
              <a:rPr lang="bg-BG" dirty="0" smtClean="0"/>
              <a:t>-а</a:t>
            </a:r>
            <a:r>
              <a:rPr lang="en-US" dirty="0" smtClean="0"/>
              <a:t>)</a:t>
            </a:r>
            <a:endParaRPr lang="bg-BG" dirty="0" smtClean="0"/>
          </a:p>
          <a:p>
            <a:pPr marL="266700" lvl="3" indent="0">
              <a:buFont typeface="Arial" pitchFamily="34" charset="0"/>
              <a:buChar char="‒"/>
            </a:pPr>
            <a:r>
              <a:rPr lang="bg-BG" dirty="0" smtClean="0"/>
              <a:t> да връщаме определени статус кодове и хедъри в отговора (</a:t>
            </a:r>
            <a:r>
              <a:rPr lang="en-US" dirty="0" smtClean="0"/>
              <a:t>response-a)</a:t>
            </a:r>
          </a:p>
          <a:p>
            <a:pPr marL="266700" lvl="3" indent="0">
              <a:buFont typeface="Arial" pitchFamily="34" charset="0"/>
              <a:buChar char="‒"/>
            </a:pPr>
            <a:r>
              <a:rPr lang="en-US" dirty="0" smtClean="0"/>
              <a:t> </a:t>
            </a:r>
            <a:r>
              <a:rPr lang="bg-BG" dirty="0" smtClean="0"/>
              <a:t>да използваме </a:t>
            </a:r>
            <a:r>
              <a:rPr lang="en-US" dirty="0" smtClean="0"/>
              <a:t>cookies </a:t>
            </a:r>
            <a:r>
              <a:rPr lang="bg-BG" dirty="0" smtClean="0"/>
              <a:t>и да поддържаме сесия в нашето приложение</a:t>
            </a:r>
          </a:p>
          <a:p>
            <a:pPr marL="266700" lvl="3" indent="0">
              <a:buFont typeface="Arial" pitchFamily="34" charset="0"/>
              <a:buChar char="‒"/>
            </a:pPr>
            <a:r>
              <a:rPr lang="bg-BG" dirty="0" smtClean="0"/>
              <a:t> да споделяме информация между отделни сървлети</a:t>
            </a:r>
          </a:p>
          <a:p>
            <a:pPr marL="88900" lvl="2" indent="0">
              <a:buFont typeface="Arial" pitchFamily="34" charset="0"/>
              <a:buChar char="‒"/>
            </a:pPr>
            <a:endParaRPr lang="bg-BG" dirty="0" smtClean="0"/>
          </a:p>
          <a:p>
            <a:pPr marL="88900" lvl="2" indent="0">
              <a:buFont typeface="Arial" pitchFamily="34" charset="0"/>
              <a:buChar char="•"/>
            </a:pPr>
            <a:r>
              <a:rPr lang="bg-BG" dirty="0" smtClean="0"/>
              <a:t> Но със сигурност е трудно да:</a:t>
            </a:r>
          </a:p>
          <a:p>
            <a:pPr marL="266700" lvl="3" indent="0"/>
            <a:r>
              <a:rPr lang="bg-BG" dirty="0" smtClean="0"/>
              <a:t> да използваме постоянно </a:t>
            </a:r>
            <a:r>
              <a:rPr lang="en-US" i="1" dirty="0" err="1" smtClean="0"/>
              <a:t>response.getWritter</a:t>
            </a:r>
            <a:r>
              <a:rPr lang="en-US" i="1" dirty="0" smtClean="0"/>
              <a:t>().</a:t>
            </a:r>
            <a:r>
              <a:rPr lang="en-US" i="1" dirty="0" err="1" smtClean="0"/>
              <a:t>println</a:t>
            </a:r>
            <a:r>
              <a:rPr lang="en-US" i="1" dirty="0" smtClean="0"/>
              <a:t>(</a:t>
            </a:r>
            <a:r>
              <a:rPr lang="en-US" i="1" dirty="0" smtClean="0">
                <a:solidFill>
                  <a:schemeClr val="tx2">
                    <a:lumMod val="75000"/>
                  </a:schemeClr>
                </a:solidFill>
              </a:rPr>
              <a:t>“some text”</a:t>
            </a:r>
            <a:r>
              <a:rPr lang="en-US" i="1" dirty="0" smtClean="0"/>
              <a:t>)</a:t>
            </a:r>
            <a:r>
              <a:rPr lang="en-US" dirty="0" smtClean="0"/>
              <a:t> </a:t>
            </a:r>
            <a:r>
              <a:rPr lang="bg-BG" dirty="0" smtClean="0"/>
              <a:t>за да поддържаме и създаваме </a:t>
            </a:r>
            <a:r>
              <a:rPr lang="en-US" dirty="0" smtClean="0"/>
              <a:t>html </a:t>
            </a:r>
            <a:r>
              <a:rPr lang="bg-BG" dirty="0" smtClean="0"/>
              <a:t>кода в страниците</a:t>
            </a:r>
          </a:p>
          <a:p>
            <a:pPr marL="88900" lvl="2" indent="0">
              <a:buNone/>
            </a:pPr>
            <a:endParaRPr lang="en-US" dirty="0" smtClean="0"/>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a:t>
            </a:r>
            <a:r>
              <a:rPr lang="bg-BG" dirty="0" smtClean="0"/>
              <a:t> Рамка (</a:t>
            </a:r>
            <a:r>
              <a:rPr lang="en-US" dirty="0" smtClean="0"/>
              <a:t>Framework) </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bg-BG" dirty="0" smtClean="0"/>
              <a:t> Идеята:</a:t>
            </a:r>
          </a:p>
          <a:p>
            <a:pPr marL="266700" lvl="3" indent="0"/>
            <a:r>
              <a:rPr lang="bg-BG" dirty="0" smtClean="0"/>
              <a:t> използвайте стандартен </a:t>
            </a:r>
            <a:r>
              <a:rPr lang="en-US" dirty="0" smtClean="0"/>
              <a:t>html </a:t>
            </a:r>
            <a:r>
              <a:rPr lang="bg-BG" dirty="0" smtClean="0"/>
              <a:t>код за по-голяма част от страницата</a:t>
            </a:r>
          </a:p>
          <a:p>
            <a:pPr marL="266700" lvl="3" indent="0"/>
            <a:r>
              <a:rPr lang="bg-BG" dirty="0" smtClean="0"/>
              <a:t> извикване на сървлети или </a:t>
            </a:r>
            <a:r>
              <a:rPr lang="en-US" dirty="0" smtClean="0"/>
              <a:t>java </a:t>
            </a:r>
            <a:r>
              <a:rPr lang="bg-BG" dirty="0" smtClean="0"/>
              <a:t>класове които да обработват динамично данните и връщат отговор в подходящ за нас вид</a:t>
            </a:r>
          </a:p>
          <a:p>
            <a:pPr marL="266700" lvl="3" indent="0"/>
            <a:r>
              <a:rPr lang="bg-BG" dirty="0" smtClean="0"/>
              <a:t> в крайна сметка всяко </a:t>
            </a:r>
            <a:r>
              <a:rPr lang="en-US" dirty="0" err="1" smtClean="0"/>
              <a:t>jsp</a:t>
            </a:r>
            <a:r>
              <a:rPr lang="en-US" dirty="0" smtClean="0"/>
              <a:t> </a:t>
            </a:r>
            <a:r>
              <a:rPr lang="bg-BG" dirty="0" smtClean="0"/>
              <a:t>бива обработено (</a:t>
            </a:r>
            <a:r>
              <a:rPr lang="en-US" dirty="0" smtClean="0"/>
              <a:t>parse</a:t>
            </a:r>
            <a:r>
              <a:rPr lang="bg-BG" dirty="0" smtClean="0"/>
              <a:t>-нато) до сървлет</a:t>
            </a:r>
            <a:r>
              <a:rPr lang="en-US" dirty="0" smtClean="0"/>
              <a:t>,</a:t>
            </a:r>
            <a:r>
              <a:rPr lang="bg-BG" dirty="0" smtClean="0"/>
              <a:t> който ще бъде компилиран от виртуалната машина на нашия </a:t>
            </a:r>
            <a:r>
              <a:rPr lang="en-US" dirty="0" smtClean="0"/>
              <a:t>web </a:t>
            </a:r>
            <a:r>
              <a:rPr lang="bg-BG" dirty="0" smtClean="0"/>
              <a:t>сървър.</a:t>
            </a:r>
          </a:p>
          <a:p>
            <a:pPr marL="266700" lvl="3" indent="0"/>
            <a:r>
              <a:rPr lang="en-US" dirty="0" smtClean="0"/>
              <a:t> JSP </a:t>
            </a:r>
            <a:r>
              <a:rPr lang="bg-BG" dirty="0" smtClean="0"/>
              <a:t>рамката (</a:t>
            </a:r>
            <a:r>
              <a:rPr lang="en-US" dirty="0" smtClean="0"/>
              <a:t>framework) </a:t>
            </a:r>
            <a:r>
              <a:rPr lang="bg-BG" dirty="0" smtClean="0"/>
              <a:t>ни позволява да разграничим лесно кода който създава </a:t>
            </a:r>
            <a:r>
              <a:rPr lang="en-US" dirty="0" smtClean="0"/>
              <a:t>html </a:t>
            </a:r>
            <a:r>
              <a:rPr lang="bg-BG" dirty="0" smtClean="0"/>
              <a:t>съдържанието на страницата и </a:t>
            </a:r>
            <a:r>
              <a:rPr lang="en-US" dirty="0" smtClean="0"/>
              <a:t>java </a:t>
            </a:r>
            <a:r>
              <a:rPr lang="bg-BG" dirty="0" smtClean="0"/>
              <a:t>кода.</a:t>
            </a:r>
          </a:p>
          <a:p>
            <a:pPr marL="88900" lvl="2" indent="0">
              <a:buNone/>
            </a:pPr>
            <a:endParaRPr lang="bg-BG" dirty="0" smtClean="0"/>
          </a:p>
          <a:p>
            <a:pPr marL="88900" lvl="2" indent="0">
              <a:buNone/>
            </a:pPr>
            <a:endParaRPr lang="bg-BG" dirty="0" smtClean="0"/>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Пример за </a:t>
            </a:r>
            <a:r>
              <a:rPr lang="en-US" dirty="0" smtClean="0"/>
              <a:t>JSP </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200" dirty="0" smtClean="0">
                <a:solidFill>
                  <a:srgbClr val="00B050"/>
                </a:solidFill>
                <a:latin typeface="Courier New" pitchFamily="49" charset="0"/>
              </a:rPr>
              <a:t>&lt;html&gt;</a:t>
            </a:r>
          </a:p>
          <a:p>
            <a:pPr>
              <a:spcBef>
                <a:spcPts val="600"/>
              </a:spcBef>
            </a:pPr>
            <a:r>
              <a:rPr lang="en-US" sz="1200" dirty="0" smtClean="0">
                <a:solidFill>
                  <a:srgbClr val="00B050"/>
                </a:solidFill>
                <a:latin typeface="Courier New" pitchFamily="49" charset="0"/>
              </a:rPr>
              <a:t>  &lt;head&gt;</a:t>
            </a:r>
          </a:p>
          <a:p>
            <a:pPr>
              <a:spcBef>
                <a:spcPts val="600"/>
              </a:spcBef>
            </a:pPr>
            <a:r>
              <a:rPr lang="en-US" sz="1200" dirty="0" smtClean="0">
                <a:solidFill>
                  <a:srgbClr val="00B050"/>
                </a:solidFill>
                <a:latin typeface="Courier New" pitchFamily="49" charset="0"/>
              </a:rPr>
              <a:t>    &lt;title&gt;</a:t>
            </a:r>
            <a:r>
              <a:rPr lang="en-US" sz="1200" dirty="0" smtClean="0">
                <a:latin typeface="Courier New" pitchFamily="49" charset="0"/>
              </a:rPr>
              <a:t>This is my first JSP</a:t>
            </a:r>
            <a:r>
              <a:rPr lang="en-US" sz="1200" dirty="0" smtClean="0">
                <a:solidFill>
                  <a:srgbClr val="00B050"/>
                </a:solidFill>
                <a:latin typeface="Courier New" pitchFamily="49" charset="0"/>
              </a:rPr>
              <a:t>&lt;/title&gt;</a:t>
            </a:r>
          </a:p>
          <a:p>
            <a:pPr>
              <a:spcBef>
                <a:spcPts val="600"/>
              </a:spcBef>
            </a:pPr>
            <a:r>
              <a:rPr lang="en-US" sz="1200" dirty="0" smtClean="0">
                <a:solidFill>
                  <a:srgbClr val="00B050"/>
                </a:solidFill>
                <a:latin typeface="Courier New" pitchFamily="49" charset="0"/>
              </a:rPr>
              <a:t>  &lt;/head&gt;</a:t>
            </a:r>
          </a:p>
          <a:p>
            <a:pPr>
              <a:spcBef>
                <a:spcPts val="600"/>
              </a:spcBef>
            </a:pPr>
            <a:r>
              <a:rPr lang="en-US" sz="1200" dirty="0" smtClean="0">
                <a:solidFill>
                  <a:srgbClr val="00B050"/>
                </a:solidFill>
                <a:latin typeface="Courier New" pitchFamily="49" charset="0"/>
              </a:rPr>
              <a:t>  &lt;body&gt;</a:t>
            </a:r>
          </a:p>
          <a:p>
            <a:pPr>
              <a:spcBef>
                <a:spcPts val="600"/>
              </a:spcBef>
            </a:pPr>
            <a:r>
              <a:rPr lang="en-US" sz="1200" dirty="0" smtClean="0">
                <a:solidFill>
                  <a:srgbClr val="00B050"/>
                </a:solidFill>
                <a:latin typeface="Courier New" pitchFamily="49" charset="0"/>
              </a:rPr>
              <a:t>    &lt;UL&gt;</a:t>
            </a:r>
          </a:p>
          <a:p>
            <a:pPr>
              <a:spcBef>
                <a:spcPts val="600"/>
              </a:spcBef>
            </a:pPr>
            <a:r>
              <a:rPr lang="en-US" sz="1200" dirty="0" smtClean="0">
                <a:solidFill>
                  <a:srgbClr val="00B050"/>
                </a:solidFill>
                <a:latin typeface="Courier New" pitchFamily="49" charset="0"/>
              </a:rPr>
              <a:t>      &lt;LI&gt;</a:t>
            </a:r>
            <a:r>
              <a:rPr lang="en-US" sz="1200" dirty="0" smtClean="0">
                <a:latin typeface="Courier New" pitchFamily="49" charset="0"/>
              </a:rPr>
              <a:t>Current time: </a:t>
            </a:r>
            <a:r>
              <a:rPr lang="en-US" sz="1200" dirty="0" smtClean="0">
                <a:solidFill>
                  <a:schemeClr val="accent1">
                    <a:lumMod val="75000"/>
                  </a:schemeClr>
                </a:solidFill>
                <a:latin typeface="Courier New" pitchFamily="49" charset="0"/>
              </a:rPr>
              <a:t>&lt;%=</a:t>
            </a:r>
            <a:r>
              <a:rPr lang="en-US" sz="1200" dirty="0" smtClean="0">
                <a:solidFill>
                  <a:srgbClr val="C00000"/>
                </a:solidFill>
                <a:latin typeface="Courier New" pitchFamily="49" charset="0"/>
              </a:rPr>
              <a:t>new</a:t>
            </a:r>
            <a:r>
              <a:rPr lang="en-US" sz="1200" dirty="0" smtClean="0">
                <a:solidFill>
                  <a:srgbClr val="00B050"/>
                </a:solidFill>
                <a:latin typeface="Courier New" pitchFamily="49" charset="0"/>
              </a:rPr>
              <a:t> </a:t>
            </a:r>
            <a:r>
              <a:rPr lang="en-US" sz="1200" dirty="0" err="1" smtClean="0">
                <a:latin typeface="Courier New" pitchFamily="49" charset="0"/>
              </a:rPr>
              <a:t>java.util.Date</a:t>
            </a:r>
            <a:r>
              <a:rPr lang="en-US" sz="1200" dirty="0" smtClean="0">
                <a:latin typeface="Courier New" pitchFamily="49" charset="0"/>
              </a:rPr>
              <a:t>()</a:t>
            </a:r>
            <a:r>
              <a:rPr lang="en-US" sz="1200" dirty="0" smtClean="0">
                <a:solidFill>
                  <a:schemeClr val="accent1">
                    <a:lumMod val="75000"/>
                  </a:schemeClr>
                </a:solidFill>
                <a:latin typeface="Courier New" pitchFamily="49" charset="0"/>
              </a:rPr>
              <a:t>%&gt;</a:t>
            </a:r>
          </a:p>
          <a:p>
            <a:pPr>
              <a:spcBef>
                <a:spcPts val="600"/>
              </a:spcBef>
            </a:pPr>
            <a:r>
              <a:rPr lang="en-US" sz="1200" dirty="0" smtClean="0">
                <a:solidFill>
                  <a:srgbClr val="00B050"/>
                </a:solidFill>
                <a:latin typeface="Courier New" pitchFamily="49" charset="0"/>
              </a:rPr>
              <a:t>      &lt;LI&gt;</a:t>
            </a:r>
            <a:r>
              <a:rPr lang="en-US" sz="1200" dirty="0" smtClean="0">
                <a:latin typeface="Courier New" pitchFamily="49" charset="0"/>
              </a:rPr>
              <a:t>Server: </a:t>
            </a:r>
            <a:r>
              <a:rPr lang="en-US" sz="1200" dirty="0" smtClean="0">
                <a:solidFill>
                  <a:schemeClr val="accent1">
                    <a:lumMod val="75000"/>
                  </a:schemeClr>
                </a:solidFill>
                <a:latin typeface="Courier New" pitchFamily="49" charset="0"/>
              </a:rPr>
              <a:t>&lt;%=</a:t>
            </a:r>
            <a:r>
              <a:rPr lang="en-US" sz="1200" dirty="0" err="1" smtClean="0">
                <a:latin typeface="Courier New" pitchFamily="49" charset="0"/>
              </a:rPr>
              <a:t>application.getServerInfo</a:t>
            </a:r>
            <a:r>
              <a:rPr lang="en-US" sz="1200" dirty="0" smtClean="0">
                <a:latin typeface="Courier New" pitchFamily="49" charset="0"/>
              </a:rPr>
              <a:t>()</a:t>
            </a:r>
            <a:r>
              <a:rPr lang="en-US" sz="1200" dirty="0" smtClean="0">
                <a:solidFill>
                  <a:schemeClr val="accent1">
                    <a:lumMod val="75000"/>
                  </a:schemeClr>
                </a:solidFill>
                <a:latin typeface="Courier New" pitchFamily="49" charset="0"/>
              </a:rPr>
              <a:t>%&gt;</a:t>
            </a:r>
          </a:p>
          <a:p>
            <a:pPr>
              <a:spcBef>
                <a:spcPts val="600"/>
              </a:spcBef>
            </a:pPr>
            <a:r>
              <a:rPr lang="en-US" sz="1200" dirty="0" smtClean="0">
                <a:solidFill>
                  <a:srgbClr val="00B050"/>
                </a:solidFill>
                <a:latin typeface="Courier New" pitchFamily="49" charset="0"/>
              </a:rPr>
              <a:t>    &lt;/UL&gt;</a:t>
            </a:r>
          </a:p>
          <a:p>
            <a:pPr>
              <a:spcBef>
                <a:spcPts val="600"/>
              </a:spcBef>
            </a:pPr>
            <a:r>
              <a:rPr lang="en-US" sz="1200" dirty="0" smtClean="0">
                <a:solidFill>
                  <a:srgbClr val="00B050"/>
                </a:solidFill>
                <a:latin typeface="Courier New" pitchFamily="49" charset="0"/>
              </a:rPr>
              <a:t>  &lt;/body&gt;</a:t>
            </a:r>
          </a:p>
          <a:p>
            <a:pPr>
              <a:spcBef>
                <a:spcPts val="600"/>
              </a:spcBef>
            </a:pPr>
            <a:r>
              <a:rPr lang="en-US" sz="1200" dirty="0" smtClean="0">
                <a:solidFill>
                  <a:srgbClr val="00B050"/>
                </a:solidFill>
                <a:latin typeface="Courier New" pitchFamily="49" charset="0"/>
              </a:rPr>
              <a:t>&lt;/html&gt;</a:t>
            </a:r>
          </a:p>
          <a:p>
            <a:pPr>
              <a:spcBef>
                <a:spcPts val="600"/>
              </a:spcBef>
            </a:pPr>
            <a:endParaRPr lang="en-US" sz="1200" dirty="0">
              <a:solidFill>
                <a:srgbClr val="00B050"/>
              </a:solidFill>
              <a:latin typeface="Courier New" pitchFamily="49" charset="0"/>
            </a:endParaRPr>
          </a:p>
          <a:p>
            <a:pPr>
              <a:spcBef>
                <a:spcPts val="600"/>
              </a:spcBef>
            </a:pPr>
            <a:endParaRPr lang="bg-BG" sz="1200" dirty="0" smtClean="0">
              <a:solidFill>
                <a:srgbClr val="00B050"/>
              </a:solidFill>
              <a:latin typeface="Courier New" pitchFamily="49" charset="0"/>
            </a:endParaRPr>
          </a:p>
        </p:txBody>
      </p:sp>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325091" y="3890467"/>
            <a:ext cx="4935434" cy="20115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Често задавани въпроси</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bg-BG" dirty="0" smtClean="0"/>
              <a:t> Много често срещан въпрос:</a:t>
            </a:r>
          </a:p>
          <a:p>
            <a:pPr marL="266700" lvl="3" indent="0"/>
            <a:r>
              <a:rPr lang="bg-BG" dirty="0" smtClean="0"/>
              <a:t> не мога да правя това и това в </a:t>
            </a:r>
            <a:r>
              <a:rPr lang="en-US" dirty="0" smtClean="0"/>
              <a:t>html </a:t>
            </a:r>
            <a:r>
              <a:rPr lang="bg-BG" dirty="0" smtClean="0"/>
              <a:t>страницата. Мога ли да го правя в </a:t>
            </a:r>
            <a:r>
              <a:rPr lang="en-US" dirty="0" smtClean="0"/>
              <a:t>JSP?</a:t>
            </a:r>
          </a:p>
          <a:p>
            <a:pPr marL="88900" lvl="2" indent="0"/>
            <a:r>
              <a:rPr lang="bg-BG" dirty="0" smtClean="0"/>
              <a:t> Отговор:</a:t>
            </a:r>
          </a:p>
          <a:p>
            <a:pPr marL="266700" lvl="3" indent="0"/>
            <a:r>
              <a:rPr lang="bg-BG" dirty="0" smtClean="0"/>
              <a:t> </a:t>
            </a:r>
            <a:r>
              <a:rPr lang="en-US" dirty="0" smtClean="0"/>
              <a:t>JSP</a:t>
            </a:r>
            <a:r>
              <a:rPr lang="bg-BG" dirty="0" smtClean="0"/>
              <a:t>-тата живеят изцяло на сървъра и те не сменят съдържанието което браузъра може да обработи.</a:t>
            </a:r>
          </a:p>
          <a:p>
            <a:pPr marL="88900" lvl="2" indent="0"/>
            <a:r>
              <a:rPr lang="bg-BG" dirty="0" smtClean="0"/>
              <a:t> Подобни въпрос:</a:t>
            </a:r>
            <a:endParaRPr lang="en-US" dirty="0" smtClean="0"/>
          </a:p>
          <a:p>
            <a:pPr marL="266700" lvl="3" indent="0"/>
            <a:r>
              <a:rPr lang="bg-BG" dirty="0" smtClean="0"/>
              <a:t> как да добавя картинка в </a:t>
            </a:r>
            <a:r>
              <a:rPr lang="en-US" dirty="0" smtClean="0"/>
              <a:t>JSP </a:t>
            </a:r>
            <a:r>
              <a:rPr lang="bg-BG" dirty="0" smtClean="0"/>
              <a:t>страница?</a:t>
            </a:r>
          </a:p>
          <a:p>
            <a:pPr marL="266700" lvl="3" indent="0"/>
            <a:r>
              <a:rPr lang="bg-BG" dirty="0" smtClean="0"/>
              <a:t> отговор: изпращаме </a:t>
            </a:r>
            <a:r>
              <a:rPr lang="en-US" dirty="0" smtClean="0"/>
              <a:t>&lt;</a:t>
            </a:r>
            <a:r>
              <a:rPr lang="en-US" dirty="0" err="1" smtClean="0"/>
              <a:t>img</a:t>
            </a:r>
            <a:r>
              <a:rPr lang="en-US" dirty="0" smtClean="0"/>
              <a:t> …&gt; </a:t>
            </a:r>
            <a:r>
              <a:rPr lang="bg-BG" dirty="0" smtClean="0"/>
              <a:t>таг към клиента.</a:t>
            </a:r>
          </a:p>
          <a:p>
            <a:pPr marL="88900" lvl="2" indent="0"/>
            <a:r>
              <a:rPr lang="bg-BG" dirty="0" smtClean="0"/>
              <a:t> Какво се случва по време на транслиране на </a:t>
            </a:r>
            <a:r>
              <a:rPr lang="en-US" dirty="0" smtClean="0"/>
              <a:t>JSP </a:t>
            </a:r>
            <a:r>
              <a:rPr lang="bg-BG" dirty="0" smtClean="0"/>
              <a:t>страница?</a:t>
            </a:r>
          </a:p>
          <a:p>
            <a:pPr marL="266700" lvl="3" indent="0"/>
            <a:r>
              <a:rPr lang="bg-BG" dirty="0" smtClean="0"/>
              <a:t> </a:t>
            </a:r>
            <a:r>
              <a:rPr lang="en-US" dirty="0" smtClean="0"/>
              <a:t>JSP</a:t>
            </a:r>
            <a:r>
              <a:rPr lang="bg-BG" dirty="0" smtClean="0"/>
              <a:t>-то бива свежда (</a:t>
            </a:r>
            <a:r>
              <a:rPr lang="en-US" dirty="0" smtClean="0"/>
              <a:t>parse</a:t>
            </a:r>
            <a:r>
              <a:rPr lang="bg-BG" dirty="0" smtClean="0"/>
              <a:t>-ва) до сървлет.</a:t>
            </a:r>
          </a:p>
          <a:p>
            <a:pPr marL="88900" lvl="2" indent="0"/>
            <a:r>
              <a:rPr lang="bg-BG" dirty="0" smtClean="0"/>
              <a:t> Какво се случва по време на обратка на заявка към </a:t>
            </a:r>
            <a:r>
              <a:rPr lang="en-US" dirty="0" smtClean="0"/>
              <a:t>JSP?</a:t>
            </a:r>
          </a:p>
          <a:p>
            <a:pPr marL="266700" lvl="3" indent="0"/>
            <a:r>
              <a:rPr lang="en-US" dirty="0" smtClean="0"/>
              <a:t> </a:t>
            </a:r>
            <a:r>
              <a:rPr lang="bg-BG" dirty="0" smtClean="0"/>
              <a:t>извиква се сървлета, който е бил изгенериран от </a:t>
            </a:r>
            <a:r>
              <a:rPr lang="en-US" dirty="0" smtClean="0"/>
              <a:t>web </a:t>
            </a:r>
            <a:r>
              <a:rPr lang="bg-BG" dirty="0" smtClean="0"/>
              <a:t>контайнера.</a:t>
            </a:r>
          </a:p>
          <a:p>
            <a:pPr marL="88900" lvl="2" indent="0"/>
            <a:r>
              <a:rPr lang="bg-BG" dirty="0" smtClean="0"/>
              <a:t> Кога едно </a:t>
            </a:r>
            <a:r>
              <a:rPr lang="en-US" dirty="0" smtClean="0"/>
              <a:t>JSP </a:t>
            </a:r>
            <a:r>
              <a:rPr lang="bg-BG" dirty="0" smtClean="0"/>
              <a:t>бива транслирано (</a:t>
            </a:r>
            <a:r>
              <a:rPr lang="en-US" dirty="0" smtClean="0"/>
              <a:t>parse-</a:t>
            </a:r>
            <a:r>
              <a:rPr lang="bg-BG" dirty="0" smtClean="0"/>
              <a:t>нато) до сървлет?</a:t>
            </a:r>
          </a:p>
          <a:p>
            <a:pPr marL="266700" lvl="3" indent="0"/>
            <a:r>
              <a:rPr lang="bg-BG" dirty="0" smtClean="0"/>
              <a:t> обикновено при обработка на първата заявка(</a:t>
            </a:r>
            <a:r>
              <a:rPr lang="en-US" dirty="0" smtClean="0"/>
              <a:t>request) </a:t>
            </a:r>
            <a:r>
              <a:rPr lang="bg-BG" dirty="0" smtClean="0"/>
              <a:t>към </a:t>
            </a:r>
            <a:r>
              <a:rPr lang="en-US" dirty="0" smtClean="0"/>
              <a:t>JSP-</a:t>
            </a:r>
            <a:r>
              <a:rPr lang="bg-BG" dirty="0" smtClean="0"/>
              <a:t>то или ако то бъде подменено в последствия не файловата система.</a:t>
            </a:r>
          </a:p>
          <a:p>
            <a:pPr marL="88900" lvl="2" indent="0">
              <a:buNone/>
            </a:pPr>
            <a:endParaRPr lang="bg-BG" dirty="0" smtClean="0"/>
          </a:p>
          <a:p>
            <a:pPr marL="88900" lvl="2" indent="0">
              <a:buNone/>
            </a:pPr>
            <a:endParaRPr lang="bg-BG" dirty="0" smtClean="0"/>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да създаваме нашите </a:t>
            </a:r>
            <a:r>
              <a:rPr lang="en-US" dirty="0" smtClean="0"/>
              <a:t>JSP</a:t>
            </a:r>
            <a:r>
              <a:rPr lang="bg-BG" dirty="0" smtClean="0"/>
              <a:t>-та?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bg-BG" dirty="0" smtClean="0"/>
              <a:t> Имаме две опции:</a:t>
            </a:r>
          </a:p>
          <a:p>
            <a:pPr marL="266700" lvl="3" indent="0"/>
            <a:r>
              <a:rPr lang="bg-BG" dirty="0" smtClean="0"/>
              <a:t> да добавим 25 реда </a:t>
            </a:r>
            <a:r>
              <a:rPr lang="en-US" dirty="0" smtClean="0"/>
              <a:t>java </a:t>
            </a:r>
            <a:r>
              <a:rPr lang="bg-BG" dirty="0" smtClean="0"/>
              <a:t>код директно в </a:t>
            </a:r>
            <a:r>
              <a:rPr lang="en-US" dirty="0" err="1" smtClean="0"/>
              <a:t>jsp</a:t>
            </a:r>
            <a:r>
              <a:rPr lang="en-US" dirty="0" smtClean="0"/>
              <a:t>-</a:t>
            </a:r>
            <a:r>
              <a:rPr lang="bg-BG" dirty="0" smtClean="0"/>
              <a:t>то.</a:t>
            </a:r>
          </a:p>
          <a:p>
            <a:pPr marL="266700" lvl="3" indent="0"/>
            <a:r>
              <a:rPr lang="bg-BG" dirty="0" smtClean="0"/>
              <a:t> да добавим 25 реда </a:t>
            </a:r>
            <a:r>
              <a:rPr lang="en-US" dirty="0" smtClean="0"/>
              <a:t>java </a:t>
            </a:r>
            <a:r>
              <a:rPr lang="bg-BG" dirty="0" smtClean="0"/>
              <a:t>код в отделен </a:t>
            </a:r>
            <a:r>
              <a:rPr lang="en-US" dirty="0" smtClean="0"/>
              <a:t>java </a:t>
            </a:r>
            <a:r>
              <a:rPr lang="bg-BG" dirty="0" smtClean="0"/>
              <a:t>клас и да добавим 1 ред </a:t>
            </a:r>
            <a:r>
              <a:rPr lang="en-US" dirty="0" smtClean="0"/>
              <a:t>java </a:t>
            </a:r>
            <a:r>
              <a:rPr lang="bg-BG" dirty="0" smtClean="0"/>
              <a:t>код в </a:t>
            </a:r>
            <a:r>
              <a:rPr lang="en-US" dirty="0" err="1" smtClean="0"/>
              <a:t>jsp</a:t>
            </a:r>
            <a:r>
              <a:rPr lang="en-US" dirty="0" smtClean="0"/>
              <a:t>-</a:t>
            </a:r>
            <a:r>
              <a:rPr lang="bg-BG" dirty="0" smtClean="0"/>
              <a:t>то.</a:t>
            </a:r>
            <a:endParaRPr lang="en-US" dirty="0" smtClean="0"/>
          </a:p>
          <a:p>
            <a:pPr marL="88900" lvl="2" indent="0"/>
            <a:r>
              <a:rPr lang="bg-BG" dirty="0" smtClean="0"/>
              <a:t> Защо втория подход е по-подходящ:</a:t>
            </a:r>
          </a:p>
          <a:p>
            <a:pPr marL="266700" lvl="3" indent="0"/>
            <a:r>
              <a:rPr lang="bg-BG" dirty="0" smtClean="0"/>
              <a:t> </a:t>
            </a:r>
            <a:r>
              <a:rPr lang="bg-BG" b="1" dirty="0" smtClean="0"/>
              <a:t>Разработване</a:t>
            </a:r>
            <a:r>
              <a:rPr lang="bg-BG" dirty="0" smtClean="0"/>
              <a:t> - Пишем </a:t>
            </a:r>
            <a:r>
              <a:rPr lang="en-US" dirty="0" smtClean="0"/>
              <a:t>java </a:t>
            </a:r>
            <a:r>
              <a:rPr lang="bg-BG" dirty="0" smtClean="0"/>
              <a:t>код в среда за програмиране на </a:t>
            </a:r>
            <a:r>
              <a:rPr lang="en-US" dirty="0" smtClean="0"/>
              <a:t>java (Eclipse, </a:t>
            </a:r>
            <a:r>
              <a:rPr lang="en-US" dirty="0" err="1" smtClean="0"/>
              <a:t>NetBeans</a:t>
            </a:r>
            <a:r>
              <a:rPr lang="en-US" dirty="0" smtClean="0"/>
              <a:t>)</a:t>
            </a:r>
            <a:r>
              <a:rPr lang="bg-BG" dirty="0" smtClean="0"/>
              <a:t>, а не в </a:t>
            </a:r>
            <a:r>
              <a:rPr lang="en-US" dirty="0" smtClean="0"/>
              <a:t>html </a:t>
            </a:r>
            <a:r>
              <a:rPr lang="bg-BG" dirty="0" smtClean="0"/>
              <a:t>среда за програмиране.</a:t>
            </a:r>
          </a:p>
          <a:p>
            <a:pPr marL="266700" lvl="3" indent="0"/>
            <a:r>
              <a:rPr lang="bg-BG" dirty="0" smtClean="0"/>
              <a:t> </a:t>
            </a:r>
            <a:r>
              <a:rPr lang="bg-BG" b="1" dirty="0" smtClean="0"/>
              <a:t>Дебъгване</a:t>
            </a:r>
            <a:r>
              <a:rPr lang="bg-BG" dirty="0" smtClean="0"/>
              <a:t> - Може да видим веднага ако имаме синктактични грешки в </a:t>
            </a:r>
            <a:r>
              <a:rPr lang="en-US" dirty="0" smtClean="0"/>
              <a:t>java </a:t>
            </a:r>
            <a:r>
              <a:rPr lang="bg-BG" dirty="0" smtClean="0"/>
              <a:t>кода.</a:t>
            </a:r>
          </a:p>
          <a:p>
            <a:pPr marL="266700" lvl="3" indent="0"/>
            <a:r>
              <a:rPr lang="bg-BG" dirty="0" smtClean="0"/>
              <a:t> </a:t>
            </a:r>
            <a:r>
              <a:rPr lang="bg-BG" b="1" dirty="0" smtClean="0"/>
              <a:t>Тестване</a:t>
            </a:r>
            <a:r>
              <a:rPr lang="bg-BG" dirty="0" smtClean="0"/>
              <a:t> - Лесно може да напишем тест за </a:t>
            </a:r>
            <a:r>
              <a:rPr lang="en-US" dirty="0" smtClean="0"/>
              <a:t>java </a:t>
            </a:r>
            <a:r>
              <a:rPr lang="bg-BG" dirty="0" smtClean="0"/>
              <a:t>кода който сме написали.</a:t>
            </a:r>
          </a:p>
          <a:p>
            <a:pPr marL="266700" lvl="3" indent="0"/>
            <a:r>
              <a:rPr lang="bg-BG" dirty="0" smtClean="0"/>
              <a:t> </a:t>
            </a:r>
            <a:r>
              <a:rPr lang="bg-BG" b="1" dirty="0" smtClean="0"/>
              <a:t>Преизползване</a:t>
            </a:r>
            <a:r>
              <a:rPr lang="bg-BG" dirty="0" smtClean="0"/>
              <a:t> - Можем да използваме </a:t>
            </a:r>
            <a:r>
              <a:rPr lang="en-US" dirty="0" smtClean="0"/>
              <a:t>java </a:t>
            </a:r>
            <a:r>
              <a:rPr lang="bg-BG" dirty="0" smtClean="0"/>
              <a:t>кода и в други класове, сървлети, </a:t>
            </a:r>
            <a:r>
              <a:rPr lang="en-US" dirty="0" err="1" smtClean="0"/>
              <a:t>jsp</a:t>
            </a:r>
            <a:r>
              <a:rPr lang="bg-BG" dirty="0" smtClean="0"/>
              <a:t>-та.</a:t>
            </a:r>
          </a:p>
          <a:p>
            <a:pPr marL="88900" lvl="2" indent="0">
              <a:buNone/>
            </a:pPr>
            <a:endParaRPr lang="bg-BG" dirty="0" smtClean="0"/>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да пишем </a:t>
            </a:r>
            <a:r>
              <a:rPr lang="en-US" dirty="0" smtClean="0"/>
              <a:t>java </a:t>
            </a:r>
            <a:r>
              <a:rPr lang="bg-BG" dirty="0" smtClean="0"/>
              <a:t>код в </a:t>
            </a:r>
            <a:r>
              <a:rPr lang="en-US" dirty="0" err="1" smtClean="0"/>
              <a:t>jsp</a:t>
            </a:r>
            <a:r>
              <a:rPr lang="en-US" dirty="0" smtClean="0"/>
              <a:t>?</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bg-BG" dirty="0" smtClean="0"/>
              <a:t> Изрази (</a:t>
            </a:r>
            <a:r>
              <a:rPr lang="en-US" dirty="0" smtClean="0"/>
              <a:t>expressions)</a:t>
            </a:r>
            <a:r>
              <a:rPr lang="bg-BG" dirty="0" smtClean="0"/>
              <a:t>:</a:t>
            </a:r>
          </a:p>
          <a:p>
            <a:pPr marL="266700" lvl="3" indent="0"/>
            <a:r>
              <a:rPr lang="bg-BG" dirty="0" smtClean="0"/>
              <a:t> Формат: </a:t>
            </a:r>
            <a:r>
              <a:rPr lang="en-US" dirty="0" smtClean="0">
                <a:solidFill>
                  <a:schemeClr val="accent5"/>
                </a:solidFill>
              </a:rPr>
              <a:t>&lt;%=</a:t>
            </a:r>
            <a:r>
              <a:rPr lang="en-US" dirty="0" smtClean="0"/>
              <a:t> </a:t>
            </a:r>
            <a:r>
              <a:rPr lang="en-US" dirty="0" err="1" smtClean="0"/>
              <a:t>expession</a:t>
            </a:r>
            <a:r>
              <a:rPr lang="en-US" dirty="0" smtClean="0"/>
              <a:t> </a:t>
            </a:r>
            <a:r>
              <a:rPr lang="en-US" dirty="0" smtClean="0">
                <a:solidFill>
                  <a:schemeClr val="accent5"/>
                </a:solidFill>
              </a:rPr>
              <a:t>%&gt;</a:t>
            </a:r>
            <a:endParaRPr lang="bg-BG" dirty="0" smtClean="0">
              <a:solidFill>
                <a:schemeClr val="accent5"/>
              </a:solidFill>
            </a:endParaRPr>
          </a:p>
          <a:p>
            <a:pPr marL="266700" lvl="3" indent="0"/>
            <a:r>
              <a:rPr lang="bg-BG" dirty="0" smtClean="0"/>
              <a:t> бива изчисляван и вмъкнат в сървлет код (</a:t>
            </a:r>
            <a:r>
              <a:rPr lang="en-US" i="1" dirty="0" err="1" smtClean="0">
                <a:solidFill>
                  <a:schemeClr val="accent5"/>
                </a:solidFill>
              </a:rPr>
              <a:t>response.getWritter</a:t>
            </a:r>
            <a:r>
              <a:rPr lang="en-US" i="1" dirty="0" smtClean="0">
                <a:solidFill>
                  <a:schemeClr val="accent5"/>
                </a:solidFill>
              </a:rPr>
              <a:t>().print(expression)</a:t>
            </a:r>
            <a:r>
              <a:rPr lang="en-US" dirty="0" smtClean="0"/>
              <a:t>)</a:t>
            </a:r>
          </a:p>
          <a:p>
            <a:pPr marL="88900" lvl="2" indent="0"/>
            <a:r>
              <a:rPr lang="bg-BG" dirty="0" smtClean="0"/>
              <a:t> </a:t>
            </a:r>
            <a:r>
              <a:rPr lang="en-US" dirty="0" err="1" smtClean="0"/>
              <a:t>Scriptlets</a:t>
            </a:r>
            <a:r>
              <a:rPr lang="en-US" dirty="0" smtClean="0"/>
              <a:t>:</a:t>
            </a:r>
            <a:endParaRPr lang="bg-BG" dirty="0" smtClean="0"/>
          </a:p>
          <a:p>
            <a:pPr marL="266700" lvl="3" indent="0"/>
            <a:r>
              <a:rPr lang="en-US" b="1" dirty="0" smtClean="0"/>
              <a:t> </a:t>
            </a:r>
            <a:r>
              <a:rPr lang="bg-BG" dirty="0" smtClean="0"/>
              <a:t>Формат</a:t>
            </a:r>
            <a:r>
              <a:rPr lang="bg-BG" b="1" dirty="0" smtClean="0"/>
              <a:t>:</a:t>
            </a:r>
            <a:r>
              <a:rPr lang="bg-BG" dirty="0" smtClean="0"/>
              <a:t>  </a:t>
            </a:r>
            <a:r>
              <a:rPr lang="en-US" dirty="0" smtClean="0">
                <a:solidFill>
                  <a:schemeClr val="accent5"/>
                </a:solidFill>
              </a:rPr>
              <a:t>&lt;%</a:t>
            </a:r>
            <a:r>
              <a:rPr lang="en-US" dirty="0" smtClean="0"/>
              <a:t> code</a:t>
            </a:r>
            <a:r>
              <a:rPr lang="en-US" dirty="0" smtClean="0">
                <a:solidFill>
                  <a:schemeClr val="accent5"/>
                </a:solidFill>
              </a:rPr>
              <a:t> %&gt;</a:t>
            </a:r>
          </a:p>
          <a:p>
            <a:pPr marL="266700" lvl="3" indent="0"/>
            <a:r>
              <a:rPr lang="en-US" dirty="0" smtClean="0">
                <a:solidFill>
                  <a:schemeClr val="accent5"/>
                </a:solidFill>
              </a:rPr>
              <a:t> </a:t>
            </a:r>
            <a:r>
              <a:rPr lang="bg-BG" dirty="0" smtClean="0"/>
              <a:t>бива</a:t>
            </a:r>
            <a:r>
              <a:rPr lang="bg-BG" dirty="0" smtClean="0">
                <a:solidFill>
                  <a:schemeClr val="accent5"/>
                </a:solidFill>
              </a:rPr>
              <a:t> </a:t>
            </a:r>
            <a:r>
              <a:rPr lang="bg-BG" dirty="0" smtClean="0"/>
              <a:t>вмъкнат дословно в </a:t>
            </a:r>
            <a:r>
              <a:rPr lang="en-US" dirty="0" smtClean="0"/>
              <a:t>_</a:t>
            </a:r>
            <a:r>
              <a:rPr lang="en-US" dirty="0" err="1" smtClean="0"/>
              <a:t>jspService</a:t>
            </a:r>
            <a:r>
              <a:rPr lang="en-US" dirty="0" smtClean="0"/>
              <a:t> </a:t>
            </a:r>
            <a:r>
              <a:rPr lang="bg-BG" dirty="0" smtClean="0"/>
              <a:t>метода на компилирания сървлет</a:t>
            </a:r>
          </a:p>
          <a:p>
            <a:pPr marL="88900" lvl="2" indent="0"/>
            <a:r>
              <a:rPr lang="bg-BG" dirty="0" smtClean="0">
                <a:solidFill>
                  <a:schemeClr val="accent5"/>
                </a:solidFill>
              </a:rPr>
              <a:t> </a:t>
            </a:r>
            <a:r>
              <a:rPr lang="bg-BG" dirty="0" smtClean="0"/>
              <a:t>Декларации (</a:t>
            </a:r>
            <a:r>
              <a:rPr lang="en-US" dirty="0" smtClean="0"/>
              <a:t>Declarations):</a:t>
            </a:r>
          </a:p>
          <a:p>
            <a:pPr marL="266700" lvl="3" indent="0"/>
            <a:r>
              <a:rPr lang="en-US" dirty="0" smtClean="0"/>
              <a:t> </a:t>
            </a:r>
            <a:r>
              <a:rPr lang="bg-BG" dirty="0" smtClean="0"/>
              <a:t>Формат: </a:t>
            </a:r>
            <a:r>
              <a:rPr lang="en-US" dirty="0" smtClean="0">
                <a:solidFill>
                  <a:schemeClr val="accent5"/>
                </a:solidFill>
              </a:rPr>
              <a:t>&lt;%! </a:t>
            </a:r>
            <a:r>
              <a:rPr lang="en-US" dirty="0" smtClean="0"/>
              <a:t>code </a:t>
            </a:r>
            <a:r>
              <a:rPr lang="en-US" dirty="0" smtClean="0">
                <a:solidFill>
                  <a:schemeClr val="accent5"/>
                </a:solidFill>
              </a:rPr>
              <a:t>%&gt;</a:t>
            </a:r>
          </a:p>
          <a:p>
            <a:pPr marL="266700" lvl="3" indent="0"/>
            <a:r>
              <a:rPr lang="en-US" dirty="0" smtClean="0"/>
              <a:t> </a:t>
            </a:r>
            <a:r>
              <a:rPr lang="bg-BG" dirty="0" smtClean="0"/>
              <a:t>бива вмъкнати дословно в тялото на сървлета, извън всеки съществуващ метод</a:t>
            </a:r>
          </a:p>
          <a:p>
            <a:pPr marL="88900" lvl="2" indent="0"/>
            <a:r>
              <a:rPr lang="bg-BG" dirty="0" smtClean="0"/>
              <a:t> </a:t>
            </a:r>
            <a:r>
              <a:rPr lang="en-US" dirty="0" smtClean="0"/>
              <a:t>XML </a:t>
            </a:r>
            <a:r>
              <a:rPr lang="bg-BG" dirty="0" smtClean="0"/>
              <a:t>синтакс </a:t>
            </a:r>
            <a:r>
              <a:rPr lang="bg-BG" sz="1400" dirty="0" smtClean="0"/>
              <a:t>– добре е да знаем че </a:t>
            </a:r>
            <a:r>
              <a:rPr lang="en-US" sz="1400" dirty="0" err="1" smtClean="0"/>
              <a:t>jsp</a:t>
            </a:r>
            <a:r>
              <a:rPr lang="bg-BG" sz="1400" dirty="0" smtClean="0"/>
              <a:t>-тата може да бъдат записани и в </a:t>
            </a:r>
            <a:r>
              <a:rPr lang="en-US" sz="1400" dirty="0" smtClean="0"/>
              <a:t>xml </a:t>
            </a:r>
            <a:r>
              <a:rPr lang="bg-BG" sz="1400" dirty="0" smtClean="0"/>
              <a:t>формат, но за нашия курс няма да се спираме на този формат</a:t>
            </a:r>
            <a:r>
              <a:rPr lang="bg-BG" dirty="0" smtClean="0"/>
              <a:t>.</a:t>
            </a:r>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Expressions </a:t>
            </a:r>
            <a:r>
              <a:rPr lang="bg-BG" dirty="0" smtClean="0"/>
              <a:t>(изрази)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400" dirty="0" smtClean="0">
                <a:solidFill>
                  <a:schemeClr val="accent4">
                    <a:lumMod val="75000"/>
                  </a:schemeClr>
                </a:solidFill>
                <a:latin typeface="Courier New" pitchFamily="49" charset="0"/>
              </a:rPr>
              <a:t>&lt;html&gt;</a:t>
            </a:r>
          </a:p>
          <a:p>
            <a:pPr>
              <a:spcBef>
                <a:spcPts val="600"/>
              </a:spcBef>
            </a:pPr>
            <a:r>
              <a:rPr lang="en-US" sz="1400" dirty="0" smtClean="0">
                <a:solidFill>
                  <a:schemeClr val="accent4">
                    <a:lumMod val="75000"/>
                  </a:schemeClr>
                </a:solidFill>
                <a:latin typeface="Courier New" pitchFamily="49" charset="0"/>
              </a:rPr>
              <a:t>  &lt;head&gt;</a:t>
            </a:r>
          </a:p>
          <a:p>
            <a:pPr>
              <a:spcBef>
                <a:spcPts val="600"/>
              </a:spcBef>
            </a:pPr>
            <a:r>
              <a:rPr lang="en-US" sz="1400" dirty="0" smtClean="0">
                <a:solidFill>
                  <a:schemeClr val="accent4">
                    <a:lumMod val="75000"/>
                  </a:schemeClr>
                </a:solidFill>
                <a:latin typeface="Courier New" pitchFamily="49" charset="0"/>
              </a:rPr>
              <a:t>    &lt;meta http-equiv=</a:t>
            </a:r>
            <a:r>
              <a:rPr lang="en-US" sz="1400" i="1" dirty="0" smtClean="0">
                <a:solidFill>
                  <a:schemeClr val="accent4">
                    <a:lumMod val="75000"/>
                  </a:schemeClr>
                </a:solidFill>
                <a:latin typeface="Courier New" pitchFamily="49" charset="0"/>
              </a:rPr>
              <a:t>"Content-Type" content="text/html; </a:t>
            </a:r>
            <a:r>
              <a:rPr lang="en-US" sz="1400" i="1" dirty="0" err="1" smtClean="0">
                <a:solidFill>
                  <a:schemeClr val="accent4">
                    <a:lumMod val="75000"/>
                  </a:schemeClr>
                </a:solidFill>
                <a:latin typeface="Courier New" pitchFamily="49" charset="0"/>
              </a:rPr>
              <a:t>charset</a:t>
            </a:r>
            <a:r>
              <a:rPr lang="en-US" sz="1400" i="1" dirty="0" smtClean="0">
                <a:solidFill>
                  <a:schemeClr val="accent4">
                    <a:lumMod val="75000"/>
                  </a:schemeClr>
                </a:solidFill>
                <a:latin typeface="Courier New" pitchFamily="49" charset="0"/>
              </a:rPr>
              <a:t>=ISO-8859-1"&gt;</a:t>
            </a:r>
          </a:p>
          <a:p>
            <a:pPr>
              <a:spcBef>
                <a:spcPts val="600"/>
              </a:spcBef>
            </a:pPr>
            <a:r>
              <a:rPr lang="en-US" sz="1400" dirty="0" smtClean="0">
                <a:solidFill>
                  <a:schemeClr val="accent4">
                    <a:lumMod val="75000"/>
                  </a:schemeClr>
                </a:solidFill>
                <a:latin typeface="Courier New" pitchFamily="49" charset="0"/>
              </a:rPr>
              <a:t>    &lt;title&gt;Insert title here&lt;/title&gt;</a:t>
            </a:r>
          </a:p>
          <a:p>
            <a:pPr>
              <a:spcBef>
                <a:spcPts val="600"/>
              </a:spcBef>
            </a:pPr>
            <a:r>
              <a:rPr lang="en-US" sz="1400" dirty="0" smtClean="0">
                <a:solidFill>
                  <a:schemeClr val="accent4">
                    <a:lumMod val="75000"/>
                  </a:schemeClr>
                </a:solidFill>
                <a:latin typeface="Courier New" pitchFamily="49" charset="0"/>
              </a:rPr>
              <a:t>  &lt;/head&gt;</a:t>
            </a:r>
          </a:p>
          <a:p>
            <a:pPr>
              <a:spcBef>
                <a:spcPts val="600"/>
              </a:spcBef>
            </a:pPr>
            <a:r>
              <a:rPr lang="en-US" sz="1400" dirty="0" smtClean="0">
                <a:solidFill>
                  <a:schemeClr val="accent4">
                    <a:lumMod val="75000"/>
                  </a:schemeClr>
                </a:solidFill>
                <a:latin typeface="Courier New" pitchFamily="49" charset="0"/>
              </a:rPr>
              <a:t>  &lt;body&gt;</a:t>
            </a:r>
          </a:p>
          <a:p>
            <a:pPr>
              <a:spcBef>
                <a:spcPts val="600"/>
              </a:spcBef>
            </a:pPr>
            <a:r>
              <a:rPr lang="en-US" sz="1400" dirty="0" smtClean="0">
                <a:solidFill>
                  <a:schemeClr val="accent4">
                    <a:lumMod val="75000"/>
                  </a:schemeClr>
                </a:solidFill>
                <a:latin typeface="Courier New" pitchFamily="49" charset="0"/>
              </a:rPr>
              <a:t>    </a:t>
            </a:r>
            <a:r>
              <a:rPr lang="en-US" sz="1400" dirty="0" smtClean="0">
                <a:solidFill>
                  <a:schemeClr val="accent5"/>
                </a:solidFill>
                <a:latin typeface="Courier New" pitchFamily="49" charset="0"/>
              </a:rPr>
              <a:t>&lt;%=</a:t>
            </a:r>
            <a:r>
              <a:rPr lang="en-US" sz="1400" dirty="0" smtClean="0">
                <a:solidFill>
                  <a:schemeClr val="accent4">
                    <a:lumMod val="75000"/>
                  </a:schemeClr>
                </a:solidFill>
                <a:latin typeface="Courier New" pitchFamily="49" charset="0"/>
              </a:rPr>
              <a:t> </a:t>
            </a:r>
            <a:r>
              <a:rPr lang="en-US" sz="1400" dirty="0" err="1" smtClean="0">
                <a:latin typeface="Courier New" pitchFamily="49" charset="0"/>
              </a:rPr>
              <a:t>Math.random</a:t>
            </a:r>
            <a:r>
              <a:rPr lang="en-US" sz="1400" dirty="0" smtClean="0">
                <a:latin typeface="Courier New" pitchFamily="49" charset="0"/>
              </a:rPr>
              <a:t>() </a:t>
            </a:r>
            <a:r>
              <a:rPr lang="en-US" sz="1400" dirty="0" smtClean="0">
                <a:solidFill>
                  <a:schemeClr val="accent5"/>
                </a:solidFill>
                <a:latin typeface="Courier New" pitchFamily="49" charset="0"/>
              </a:rPr>
              <a:t>%&gt;</a:t>
            </a:r>
          </a:p>
          <a:p>
            <a:pPr>
              <a:spcBef>
                <a:spcPts val="600"/>
              </a:spcBef>
            </a:pPr>
            <a:r>
              <a:rPr lang="en-US" sz="1400" dirty="0" smtClean="0">
                <a:solidFill>
                  <a:schemeClr val="accent4">
                    <a:lumMod val="75000"/>
                  </a:schemeClr>
                </a:solidFill>
                <a:latin typeface="Courier New" pitchFamily="49" charset="0"/>
              </a:rPr>
              <a:t>  &lt;/body&gt;</a:t>
            </a:r>
          </a:p>
          <a:p>
            <a:pPr>
              <a:spcBef>
                <a:spcPts val="600"/>
              </a:spcBef>
            </a:pPr>
            <a:r>
              <a:rPr lang="en-US" sz="1400" dirty="0" smtClean="0">
                <a:solidFill>
                  <a:schemeClr val="accent4">
                    <a:lumMod val="75000"/>
                  </a:schemeClr>
                </a:solidFill>
                <a:latin typeface="Courier New" pitchFamily="49" charset="0"/>
              </a:rPr>
              <a:t>&lt;/html&gt;</a:t>
            </a:r>
            <a:endParaRPr lang="bg-BG" sz="1400" dirty="0" smtClean="0">
              <a:solidFill>
                <a:schemeClr val="accent4">
                  <a:lumMod val="75000"/>
                </a:schemeClr>
              </a:solidFill>
              <a:latin typeface="Courier New" pitchFamily="49" charset="0"/>
            </a:endParaRPr>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Какво е </a:t>
            </a:r>
            <a:r>
              <a:rPr lang="en-US" dirty="0" smtClean="0"/>
              <a:t>Java </a:t>
            </a:r>
            <a:r>
              <a:rPr lang="bg-BG" dirty="0" smtClean="0"/>
              <a:t>Сървлет?</a:t>
            </a:r>
            <a:endParaRPr lang="en-US" dirty="0"/>
          </a:p>
        </p:txBody>
      </p:sp>
      <p:sp>
        <p:nvSpPr>
          <p:cNvPr id="3" name="Text Placeholder 2"/>
          <p:cNvSpPr>
            <a:spLocks noGrp="1"/>
          </p:cNvSpPr>
          <p:nvPr>
            <p:ph type="body" sz="quarter" idx="10"/>
          </p:nvPr>
        </p:nvSpPr>
        <p:spPr>
          <a:xfrm>
            <a:off x="324001" y="1690687"/>
            <a:ext cx="4105495" cy="4391026"/>
          </a:xfrm>
        </p:spPr>
        <p:txBody>
          <a:bodyPr/>
          <a:lstStyle/>
          <a:p>
            <a:pPr marL="285750" indent="-285750">
              <a:buFont typeface="Arial" pitchFamily="34" charset="0"/>
              <a:buChar char="•"/>
            </a:pPr>
            <a:r>
              <a:rPr lang="bg-BG" sz="1600" dirty="0" smtClean="0"/>
              <a:t>Сървърна технология </a:t>
            </a:r>
            <a:r>
              <a:rPr lang="bg-BG" sz="1600" dirty="0"/>
              <a:t>за разработка на </a:t>
            </a:r>
            <a:r>
              <a:rPr lang="bg-BG" sz="1600" dirty="0" smtClean="0"/>
              <a:t>динамични уеб </a:t>
            </a:r>
            <a:r>
              <a:rPr lang="bg-BG" sz="1600" dirty="0"/>
              <a:t>приложения със средствата на езика </a:t>
            </a:r>
            <a:r>
              <a:rPr lang="en-US" sz="1600" dirty="0" smtClean="0"/>
              <a:t>Java</a:t>
            </a:r>
            <a:r>
              <a:rPr lang="bg-BG" sz="1600" dirty="0" smtClean="0"/>
              <a:t>.</a:t>
            </a:r>
          </a:p>
          <a:p>
            <a:pPr marL="285750" indent="-285750">
              <a:buFont typeface="Arial" pitchFamily="34" charset="0"/>
              <a:buChar char="•"/>
            </a:pPr>
            <a:r>
              <a:rPr lang="bg-BG" sz="1600" dirty="0" smtClean="0"/>
              <a:t>Сървлетът е </a:t>
            </a:r>
            <a:r>
              <a:rPr lang="en-US" sz="1600" dirty="0" smtClean="0"/>
              <a:t>Java </a:t>
            </a:r>
            <a:r>
              <a:rPr lang="bg-BG" sz="1600" dirty="0" smtClean="0"/>
              <a:t>клас, изпълняван в „управляема среда“, а именно: в „уеб контейнер/сървлет контейнер“.</a:t>
            </a:r>
          </a:p>
          <a:p>
            <a:pPr marL="285750" indent="-285750">
              <a:buFont typeface="Arial" pitchFamily="34" charset="0"/>
              <a:buChar char="•"/>
            </a:pPr>
            <a:r>
              <a:rPr lang="bg-BG" sz="1600" dirty="0" smtClean="0"/>
              <a:t>Обслужва </a:t>
            </a:r>
            <a:r>
              <a:rPr lang="bg-BG" sz="1600" dirty="0"/>
              <a:t>комуникацията в клиент-сървър архитектура, като </a:t>
            </a:r>
            <a:r>
              <a:rPr lang="bg-BG" sz="1600" dirty="0" smtClean="0"/>
              <a:t>сървлетите </a:t>
            </a:r>
            <a:r>
              <a:rPr lang="bg-BG" sz="1600" dirty="0"/>
              <a:t>приемат заявка като входен </a:t>
            </a:r>
            <a:r>
              <a:rPr lang="bg-BG" sz="1600" dirty="0" smtClean="0"/>
              <a:t>параметър </a:t>
            </a:r>
            <a:r>
              <a:rPr lang="bg-BG" sz="1600" dirty="0"/>
              <a:t>и генерират отговор </a:t>
            </a:r>
            <a:r>
              <a:rPr lang="bg-BG" sz="1600" dirty="0" smtClean="0"/>
              <a:t>в резултат </a:t>
            </a:r>
            <a:r>
              <a:rPr lang="bg-BG" sz="1600" dirty="0"/>
              <a:t>от изпълнението на заявката.</a:t>
            </a:r>
          </a:p>
          <a:p>
            <a:pPr marL="285750" indent="-285750">
              <a:buFont typeface="Arial" pitchFamily="34" charset="0"/>
              <a:buChar char="•"/>
            </a:pPr>
            <a:endParaRPr lang="bg-BG" sz="1600" dirty="0" smtClean="0"/>
          </a:p>
          <a:p>
            <a:pPr marL="285750" indent="-285750">
              <a:buFont typeface="Arial" pitchFamily="34" charset="0"/>
              <a:buChar char="•"/>
            </a:pPr>
            <a:endParaRPr lang="bg-BG" sz="1600" dirty="0" smtClean="0"/>
          </a:p>
          <a:p>
            <a:pPr marL="285750" indent="-285750">
              <a:buFont typeface="Arial" pitchFamily="34" charset="0"/>
              <a:buChar char="•"/>
            </a:pPr>
            <a:endParaRPr lang="bg-BG" sz="1600" dirty="0"/>
          </a:p>
          <a:p>
            <a:pPr marL="285750" indent="-285750">
              <a:buFont typeface="Arial" pitchFamily="34" charset="0"/>
              <a:buChar char="•"/>
            </a:pPr>
            <a:endParaRPr lang="bg-BG" sz="1600" dirty="0" smtClean="0"/>
          </a:p>
          <a:p>
            <a:pPr marL="285750" indent="-285750">
              <a:buFont typeface="Arial" pitchFamily="34" charset="0"/>
              <a:buChar char="•"/>
            </a:pPr>
            <a:endParaRPr lang="en-US" sz="1600" dirty="0"/>
          </a:p>
          <a:p>
            <a:pPr marL="285750" indent="-285750">
              <a:buFont typeface="Arial" pitchFamily="34" charset="0"/>
              <a:buChar char="•"/>
            </a:pPr>
            <a:endParaRPr lang="en-US" sz="1600" dirty="0" smtClean="0"/>
          </a:p>
        </p:txBody>
      </p:sp>
      <p:pic>
        <p:nvPicPr>
          <p:cNvPr id="1027" name="Picture 3" descr="C:\Users\nikolaygs\Desktop\Servlet Lecture\изтеглен файл.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65123" y="1978313"/>
            <a:ext cx="4215740" cy="3329957"/>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Expressions </a:t>
            </a:r>
            <a:r>
              <a:rPr lang="bg-BG" dirty="0" smtClean="0"/>
              <a:t>(изрази)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500" b="0" dirty="0">
                <a:solidFill>
                  <a:srgbClr val="7F0055"/>
                </a:solidFill>
                <a:latin typeface="Consolas"/>
              </a:rPr>
              <a:t>public void </a:t>
            </a:r>
            <a:r>
              <a:rPr lang="en-US" sz="1500" b="0" dirty="0">
                <a:latin typeface="Consolas"/>
              </a:rPr>
              <a:t>_</a:t>
            </a:r>
            <a:r>
              <a:rPr lang="en-US" sz="1500" b="0" dirty="0" err="1">
                <a:latin typeface="Consolas"/>
              </a:rPr>
              <a:t>jspService</a:t>
            </a:r>
            <a:r>
              <a:rPr lang="en-US" sz="1500" b="0" dirty="0">
                <a:latin typeface="Consolas"/>
              </a:rPr>
              <a:t>(</a:t>
            </a:r>
            <a:r>
              <a:rPr lang="en-US" sz="1500" b="0" dirty="0" err="1">
                <a:latin typeface="Consolas"/>
              </a:rPr>
              <a:t>HttpServletRequest</a:t>
            </a:r>
            <a:r>
              <a:rPr lang="en-US" sz="1500" b="0" dirty="0">
                <a:latin typeface="Consolas"/>
              </a:rPr>
              <a:t> request, </a:t>
            </a:r>
            <a:r>
              <a:rPr lang="en-US" sz="1500" b="0" dirty="0" err="1">
                <a:latin typeface="Consolas"/>
              </a:rPr>
              <a:t>HttpServletResponse</a:t>
            </a:r>
            <a:r>
              <a:rPr lang="en-US" sz="1500" b="0" dirty="0">
                <a:latin typeface="Consolas"/>
              </a:rPr>
              <a:t> </a:t>
            </a:r>
            <a:r>
              <a:rPr lang="en-US" sz="1500" b="0" dirty="0" smtClean="0">
                <a:latin typeface="Consolas"/>
              </a:rPr>
              <a:t>response)</a:t>
            </a:r>
            <a:r>
              <a:rPr lang="en-US" sz="1500" b="0" dirty="0" smtClean="0">
                <a:solidFill>
                  <a:srgbClr val="7F0055"/>
                </a:solidFill>
                <a:latin typeface="Consolas"/>
              </a:rPr>
              <a:t>                                                                                     </a:t>
            </a:r>
          </a:p>
          <a:p>
            <a:pPr>
              <a:spcBef>
                <a:spcPts val="600"/>
              </a:spcBef>
            </a:pPr>
            <a:r>
              <a:rPr lang="en-US" sz="1500" b="0" dirty="0" smtClean="0">
                <a:solidFill>
                  <a:srgbClr val="7F0055"/>
                </a:solidFill>
                <a:latin typeface="Consolas"/>
              </a:rPr>
              <a:t>				throws </a:t>
            </a:r>
            <a:r>
              <a:rPr lang="en-US" sz="1500" b="0" dirty="0" err="1" smtClean="0">
                <a:latin typeface="Consolas"/>
              </a:rPr>
              <a:t>ServletException</a:t>
            </a:r>
            <a:r>
              <a:rPr lang="en-US" sz="1500" b="0" dirty="0" smtClean="0">
                <a:latin typeface="Consolas"/>
              </a:rPr>
              <a:t>, </a:t>
            </a:r>
            <a:r>
              <a:rPr lang="en-US" sz="1500" b="0" dirty="0" err="1" smtClean="0">
                <a:latin typeface="Consolas"/>
              </a:rPr>
              <a:t>IOException</a:t>
            </a:r>
            <a:r>
              <a:rPr lang="en-US" sz="1500" b="0" dirty="0" smtClean="0">
                <a:latin typeface="Consolas"/>
              </a:rPr>
              <a:t> {</a:t>
            </a:r>
          </a:p>
          <a:p>
            <a:pPr>
              <a:spcBef>
                <a:spcPts val="600"/>
              </a:spcBef>
            </a:pPr>
            <a:r>
              <a:rPr lang="en-US" sz="1500" b="0" dirty="0" smtClean="0">
                <a:solidFill>
                  <a:srgbClr val="7F0055"/>
                </a:solidFill>
                <a:latin typeface="Consolas"/>
              </a:rPr>
              <a:t>    </a:t>
            </a:r>
            <a:r>
              <a:rPr lang="en-US" sz="1500" b="0" dirty="0" err="1" smtClean="0">
                <a:latin typeface="Consolas"/>
              </a:rPr>
              <a:t>response.setContentType</a:t>
            </a:r>
            <a:r>
              <a:rPr lang="en-US" sz="1500" b="0" dirty="0">
                <a:latin typeface="Consolas"/>
              </a:rPr>
              <a:t>(</a:t>
            </a:r>
            <a:r>
              <a:rPr lang="en-US" sz="1500" b="0" dirty="0">
                <a:solidFill>
                  <a:schemeClr val="tx2"/>
                </a:solidFill>
                <a:latin typeface="Consolas"/>
              </a:rPr>
              <a:t>"text/html"</a:t>
            </a:r>
            <a:r>
              <a:rPr lang="en-US" sz="1500" b="0" dirty="0">
                <a:latin typeface="Consolas"/>
              </a:rPr>
              <a:t>);</a:t>
            </a:r>
          </a:p>
          <a:p>
            <a:pPr>
              <a:spcBef>
                <a:spcPts val="600"/>
              </a:spcBef>
            </a:pPr>
            <a:r>
              <a:rPr lang="en-US" sz="1500" b="0" dirty="0">
                <a:latin typeface="Consolas"/>
              </a:rPr>
              <a:t>    </a:t>
            </a:r>
            <a:r>
              <a:rPr lang="en-US" sz="1500" b="0" dirty="0" err="1" smtClean="0">
                <a:latin typeface="Consolas"/>
              </a:rPr>
              <a:t>HttpSession</a:t>
            </a:r>
            <a:r>
              <a:rPr lang="en-US" sz="1500" b="0" dirty="0" smtClean="0">
                <a:latin typeface="Consolas"/>
              </a:rPr>
              <a:t> </a:t>
            </a:r>
            <a:r>
              <a:rPr lang="en-US" sz="1500" b="0" dirty="0">
                <a:latin typeface="Consolas"/>
              </a:rPr>
              <a:t>session = </a:t>
            </a:r>
            <a:r>
              <a:rPr lang="en-US" sz="1500" b="0" dirty="0" err="1">
                <a:latin typeface="Consolas"/>
              </a:rPr>
              <a:t>request.getSession</a:t>
            </a:r>
            <a:r>
              <a:rPr lang="en-US" sz="1500" b="0" dirty="0">
                <a:latin typeface="Consolas"/>
              </a:rPr>
              <a:t>();</a:t>
            </a:r>
          </a:p>
          <a:p>
            <a:pPr>
              <a:spcBef>
                <a:spcPts val="600"/>
              </a:spcBef>
            </a:pPr>
            <a:r>
              <a:rPr lang="en-US" sz="1500" b="0" dirty="0">
                <a:latin typeface="Consolas"/>
              </a:rPr>
              <a:t>    </a:t>
            </a:r>
            <a:r>
              <a:rPr lang="en-US" sz="1500" b="0" dirty="0" err="1" smtClean="0">
                <a:latin typeface="Consolas"/>
              </a:rPr>
              <a:t>JspWriter</a:t>
            </a:r>
            <a:r>
              <a:rPr lang="en-US" sz="1500" b="0" dirty="0" smtClean="0">
                <a:latin typeface="Consolas"/>
              </a:rPr>
              <a:t> </a:t>
            </a:r>
            <a:r>
              <a:rPr lang="en-US" sz="1500" b="0" dirty="0">
                <a:latin typeface="Consolas"/>
              </a:rPr>
              <a:t>out = </a:t>
            </a:r>
            <a:r>
              <a:rPr lang="en-US" sz="1500" b="0" dirty="0" err="1">
                <a:latin typeface="Consolas"/>
              </a:rPr>
              <a:t>response.getWriter</a:t>
            </a:r>
            <a:r>
              <a:rPr lang="en-US" sz="1500" b="0" dirty="0">
                <a:latin typeface="Consolas"/>
              </a:rPr>
              <a:t>();</a:t>
            </a:r>
          </a:p>
          <a:p>
            <a:pPr>
              <a:spcBef>
                <a:spcPts val="600"/>
              </a:spcBef>
            </a:pPr>
            <a:r>
              <a:rPr lang="en-US" sz="1500" b="0" dirty="0">
                <a:latin typeface="Consolas"/>
              </a:rPr>
              <a:t>    </a:t>
            </a:r>
            <a:r>
              <a:rPr lang="en-US" sz="1500" b="0" dirty="0" err="1" smtClean="0">
                <a:latin typeface="Consolas"/>
              </a:rPr>
              <a:t>out.println</a:t>
            </a:r>
            <a:r>
              <a:rPr lang="en-US" sz="1500" b="0" dirty="0">
                <a:latin typeface="Consolas"/>
              </a:rPr>
              <a:t>(</a:t>
            </a:r>
            <a:r>
              <a:rPr lang="en-US" sz="1500" b="0" dirty="0">
                <a:solidFill>
                  <a:schemeClr val="tx2"/>
                </a:solidFill>
                <a:latin typeface="Consolas"/>
              </a:rPr>
              <a:t>"&lt;H1&gt;A Random Number&lt;/H1&gt;"</a:t>
            </a:r>
            <a:r>
              <a:rPr lang="en-US" sz="1500" b="0" dirty="0">
                <a:latin typeface="Consolas"/>
              </a:rPr>
              <a:t>);</a:t>
            </a:r>
          </a:p>
          <a:p>
            <a:pPr>
              <a:spcBef>
                <a:spcPts val="600"/>
              </a:spcBef>
            </a:pPr>
            <a:r>
              <a:rPr lang="en-US" sz="1500" b="0" dirty="0">
                <a:latin typeface="Consolas"/>
              </a:rPr>
              <a:t>    </a:t>
            </a:r>
            <a:r>
              <a:rPr lang="en-US" sz="1500" dirty="0" err="1" smtClean="0">
                <a:latin typeface="Consolas"/>
              </a:rPr>
              <a:t>out.println</a:t>
            </a:r>
            <a:r>
              <a:rPr lang="en-US" sz="1500" dirty="0" smtClean="0">
                <a:latin typeface="Consolas"/>
              </a:rPr>
              <a:t>(</a:t>
            </a:r>
            <a:r>
              <a:rPr lang="en-US" sz="1500" dirty="0" err="1" smtClean="0">
                <a:latin typeface="Consolas"/>
              </a:rPr>
              <a:t>Math.random</a:t>
            </a:r>
            <a:r>
              <a:rPr lang="en-US" sz="1500" dirty="0">
                <a:latin typeface="Consolas"/>
              </a:rPr>
              <a:t>());</a:t>
            </a:r>
          </a:p>
          <a:p>
            <a:pPr>
              <a:spcBef>
                <a:spcPts val="600"/>
              </a:spcBef>
            </a:pPr>
            <a:r>
              <a:rPr lang="en-US" sz="1500" b="0" dirty="0">
                <a:latin typeface="Consolas"/>
              </a:rPr>
              <a:t>    </a:t>
            </a:r>
            <a:r>
              <a:rPr lang="en-US" sz="1500" b="0" dirty="0" smtClean="0">
                <a:latin typeface="Consolas"/>
              </a:rPr>
              <a:t>...</a:t>
            </a:r>
            <a:endParaRPr lang="en-US" sz="1500" b="0" dirty="0">
              <a:latin typeface="Consolas"/>
            </a:endParaRPr>
          </a:p>
          <a:p>
            <a:pPr>
              <a:spcBef>
                <a:spcPts val="600"/>
              </a:spcBef>
            </a:pPr>
            <a:r>
              <a:rPr lang="en-US" sz="1500" b="0" dirty="0">
                <a:latin typeface="Consolas"/>
              </a:rPr>
              <a:t>}</a:t>
            </a:r>
            <a:endParaRPr lang="bg-BG" sz="1500" b="0" dirty="0">
              <a:latin typeface="Consolas"/>
            </a:endParaRPr>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Declarations (</a:t>
            </a:r>
            <a:r>
              <a:rPr lang="bg-BG" dirty="0" smtClean="0"/>
              <a:t>декларации)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400" dirty="0" smtClean="0">
                <a:solidFill>
                  <a:schemeClr val="accent4">
                    <a:lumMod val="75000"/>
                  </a:schemeClr>
                </a:solidFill>
              </a:rPr>
              <a:t>&lt;html&gt;</a:t>
            </a:r>
          </a:p>
          <a:p>
            <a:pPr>
              <a:spcBef>
                <a:spcPts val="600"/>
              </a:spcBef>
            </a:pPr>
            <a:r>
              <a:rPr lang="en-US" sz="1400" dirty="0" smtClean="0">
                <a:solidFill>
                  <a:schemeClr val="accent4">
                    <a:lumMod val="75000"/>
                  </a:schemeClr>
                </a:solidFill>
              </a:rPr>
              <a:t>    &lt;head&gt;</a:t>
            </a:r>
          </a:p>
          <a:p>
            <a:pPr>
              <a:spcBef>
                <a:spcPts val="600"/>
              </a:spcBef>
            </a:pPr>
            <a:r>
              <a:rPr lang="en-US" sz="1400" dirty="0" smtClean="0">
                <a:solidFill>
                  <a:schemeClr val="accent4">
                    <a:lumMod val="75000"/>
                  </a:schemeClr>
                </a:solidFill>
              </a:rPr>
              <a:t>        &lt;meta http-equiv=</a:t>
            </a:r>
            <a:r>
              <a:rPr lang="en-US" sz="1400" i="1" dirty="0" smtClean="0">
                <a:solidFill>
                  <a:schemeClr val="accent4">
                    <a:lumMod val="75000"/>
                  </a:schemeClr>
                </a:solidFill>
              </a:rPr>
              <a:t>"Content-Type" content="text/html; </a:t>
            </a:r>
            <a:r>
              <a:rPr lang="en-US" sz="1400" i="1" dirty="0" err="1" smtClean="0">
                <a:solidFill>
                  <a:schemeClr val="accent4">
                    <a:lumMod val="75000"/>
                  </a:schemeClr>
                </a:solidFill>
              </a:rPr>
              <a:t>charset</a:t>
            </a:r>
            <a:r>
              <a:rPr lang="en-US" sz="1400" i="1" dirty="0" smtClean="0">
                <a:solidFill>
                  <a:schemeClr val="accent4">
                    <a:lumMod val="75000"/>
                  </a:schemeClr>
                </a:solidFill>
              </a:rPr>
              <a:t>=ISO-8859-1"&gt;</a:t>
            </a:r>
          </a:p>
          <a:p>
            <a:pPr>
              <a:spcBef>
                <a:spcPts val="600"/>
              </a:spcBef>
            </a:pPr>
            <a:r>
              <a:rPr lang="en-US" sz="1400" dirty="0" smtClean="0">
                <a:solidFill>
                  <a:schemeClr val="accent4">
                    <a:lumMod val="75000"/>
                  </a:schemeClr>
                </a:solidFill>
              </a:rPr>
              <a:t>        &lt;title&gt;Insert title here&lt;/title&gt;</a:t>
            </a:r>
          </a:p>
          <a:p>
            <a:pPr>
              <a:spcBef>
                <a:spcPts val="600"/>
              </a:spcBef>
            </a:pPr>
            <a:r>
              <a:rPr lang="en-US" sz="1400" dirty="0" smtClean="0">
                <a:solidFill>
                  <a:schemeClr val="accent4">
                    <a:lumMod val="75000"/>
                  </a:schemeClr>
                </a:solidFill>
              </a:rPr>
              <a:t>    &lt;/head&gt;</a:t>
            </a:r>
          </a:p>
          <a:p>
            <a:pPr>
              <a:spcBef>
                <a:spcPts val="600"/>
              </a:spcBef>
            </a:pPr>
            <a:r>
              <a:rPr lang="en-US" sz="1400" dirty="0" smtClean="0">
                <a:solidFill>
                  <a:schemeClr val="accent4">
                    <a:lumMod val="75000"/>
                  </a:schemeClr>
                </a:solidFill>
              </a:rPr>
              <a:t>    &lt;body&gt;</a:t>
            </a:r>
          </a:p>
          <a:p>
            <a:pPr>
              <a:spcBef>
                <a:spcPts val="600"/>
              </a:spcBef>
            </a:pPr>
            <a:r>
              <a:rPr lang="en-US" sz="1400" dirty="0" smtClean="0">
                <a:solidFill>
                  <a:schemeClr val="accent4">
                    <a:lumMod val="75000"/>
                  </a:schemeClr>
                </a:solidFill>
              </a:rPr>
              <a:t>        </a:t>
            </a:r>
            <a:r>
              <a:rPr lang="en-US" sz="1400" dirty="0" smtClean="0">
                <a:solidFill>
                  <a:schemeClr val="accent5"/>
                </a:solidFill>
              </a:rPr>
              <a:t>&lt;%!</a:t>
            </a:r>
          </a:p>
          <a:p>
            <a:pPr>
              <a:spcBef>
                <a:spcPts val="600"/>
              </a:spcBef>
            </a:pPr>
            <a:r>
              <a:rPr lang="en-US" sz="1400" dirty="0" smtClean="0">
                <a:solidFill>
                  <a:schemeClr val="accent4">
                    <a:lumMod val="75000"/>
                  </a:schemeClr>
                </a:solidFill>
              </a:rPr>
              <a:t>        </a:t>
            </a:r>
            <a:r>
              <a:rPr lang="en-US" sz="1500" b="0" dirty="0">
                <a:solidFill>
                  <a:srgbClr val="7F0055"/>
                </a:solidFill>
                <a:latin typeface="Consolas"/>
              </a:rPr>
              <a:t>private static double </a:t>
            </a:r>
            <a:r>
              <a:rPr lang="en-US" sz="1500" b="0" dirty="0" err="1">
                <a:latin typeface="Consolas"/>
              </a:rPr>
              <a:t>generateRandomDigit</a:t>
            </a:r>
            <a:r>
              <a:rPr lang="en-US" sz="1500" b="0" dirty="0">
                <a:latin typeface="Consolas"/>
              </a:rPr>
              <a:t>() {</a:t>
            </a:r>
          </a:p>
          <a:p>
            <a:pPr>
              <a:spcBef>
                <a:spcPts val="600"/>
              </a:spcBef>
            </a:pPr>
            <a:r>
              <a:rPr lang="en-US" sz="1500" b="0" dirty="0">
                <a:solidFill>
                  <a:srgbClr val="7F0055"/>
                </a:solidFill>
                <a:latin typeface="Consolas"/>
              </a:rPr>
              <a:t>    </a:t>
            </a:r>
            <a:r>
              <a:rPr lang="en-US" sz="1500" b="0" dirty="0" smtClean="0">
                <a:solidFill>
                  <a:srgbClr val="7F0055"/>
                </a:solidFill>
                <a:latin typeface="Consolas"/>
              </a:rPr>
              <a:t>    </a:t>
            </a:r>
            <a:r>
              <a:rPr lang="en-US" sz="1500" b="0" dirty="0">
                <a:solidFill>
                  <a:srgbClr val="7F0055"/>
                </a:solidFill>
                <a:latin typeface="Consolas"/>
              </a:rPr>
              <a:t>return </a:t>
            </a:r>
            <a:r>
              <a:rPr lang="en-US" sz="1500" b="0" dirty="0" err="1">
                <a:latin typeface="Consolas"/>
              </a:rPr>
              <a:t>Math.random</a:t>
            </a:r>
            <a:r>
              <a:rPr lang="en-US" sz="1500" b="0" dirty="0">
                <a:latin typeface="Consolas"/>
              </a:rPr>
              <a:t>();</a:t>
            </a:r>
          </a:p>
          <a:p>
            <a:pPr>
              <a:spcBef>
                <a:spcPts val="600"/>
              </a:spcBef>
            </a:pPr>
            <a:r>
              <a:rPr lang="en-US" sz="1500" b="0" dirty="0">
                <a:latin typeface="Consolas"/>
              </a:rPr>
              <a:t>   </a:t>
            </a:r>
            <a:r>
              <a:rPr lang="en-US" sz="1500" b="0" dirty="0" smtClean="0">
                <a:latin typeface="Consolas"/>
              </a:rPr>
              <a:t> }</a:t>
            </a:r>
            <a:endParaRPr lang="en-US" sz="1500" b="0" dirty="0">
              <a:latin typeface="Consolas"/>
            </a:endParaRPr>
          </a:p>
          <a:p>
            <a:pPr>
              <a:spcBef>
                <a:spcPts val="600"/>
              </a:spcBef>
            </a:pPr>
            <a:r>
              <a:rPr lang="en-US" sz="1400" dirty="0" smtClean="0">
                <a:solidFill>
                  <a:schemeClr val="accent4">
                    <a:lumMod val="75000"/>
                  </a:schemeClr>
                </a:solidFill>
              </a:rPr>
              <a:t>        </a:t>
            </a:r>
            <a:r>
              <a:rPr lang="en-US" sz="1400" dirty="0" smtClean="0">
                <a:solidFill>
                  <a:schemeClr val="accent5"/>
                </a:solidFill>
              </a:rPr>
              <a:t>%&gt;</a:t>
            </a:r>
          </a:p>
          <a:p>
            <a:pPr>
              <a:spcBef>
                <a:spcPts val="600"/>
              </a:spcBef>
            </a:pPr>
            <a:r>
              <a:rPr lang="en-US" sz="1400" dirty="0" smtClean="0">
                <a:solidFill>
                  <a:schemeClr val="accent4">
                    <a:lumMod val="75000"/>
                  </a:schemeClr>
                </a:solidFill>
              </a:rPr>
              <a:t>     &lt;/body&gt;</a:t>
            </a:r>
          </a:p>
          <a:p>
            <a:pPr>
              <a:spcBef>
                <a:spcPts val="600"/>
              </a:spcBef>
            </a:pPr>
            <a:r>
              <a:rPr lang="en-US" sz="1400" dirty="0" smtClean="0">
                <a:solidFill>
                  <a:schemeClr val="accent4">
                    <a:lumMod val="75000"/>
                  </a:schemeClr>
                </a:solidFill>
              </a:rPr>
              <a:t>&lt;/html&gt;</a:t>
            </a:r>
            <a:endParaRPr lang="bg-BG" sz="1400" dirty="0" smtClean="0">
              <a:solidFill>
                <a:schemeClr val="accent4">
                  <a:lumMod val="75000"/>
                </a:schemeClr>
              </a:solidFill>
              <a:latin typeface="Courier New" pitchFamily="49" charset="0"/>
            </a:endParaRPr>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Declarations (</a:t>
            </a:r>
            <a:r>
              <a:rPr lang="bg-BG" dirty="0" smtClean="0"/>
              <a:t>декларации)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500" b="0" dirty="0">
                <a:solidFill>
                  <a:srgbClr val="7F0055"/>
                </a:solidFill>
                <a:latin typeface="Consolas"/>
              </a:rPr>
              <a:t>public class </a:t>
            </a:r>
            <a:r>
              <a:rPr lang="en-US" sz="1500" b="0" dirty="0" err="1">
                <a:latin typeface="Consolas"/>
              </a:rPr>
              <a:t>xxxx</a:t>
            </a:r>
            <a:r>
              <a:rPr lang="en-US" sz="1500" b="0" dirty="0">
                <a:latin typeface="Consolas"/>
              </a:rPr>
              <a:t> </a:t>
            </a:r>
            <a:r>
              <a:rPr lang="en-US" sz="1500" b="0" dirty="0">
                <a:solidFill>
                  <a:srgbClr val="7F0055"/>
                </a:solidFill>
                <a:latin typeface="Consolas"/>
              </a:rPr>
              <a:t>implements </a:t>
            </a:r>
            <a:r>
              <a:rPr lang="en-US" sz="1500" b="0" dirty="0" err="1">
                <a:latin typeface="Consolas"/>
              </a:rPr>
              <a:t>HttpJspPage</a:t>
            </a:r>
            <a:r>
              <a:rPr lang="en-US" sz="1500" b="0" dirty="0">
                <a:latin typeface="Consolas"/>
              </a:rPr>
              <a:t> {</a:t>
            </a:r>
          </a:p>
          <a:p>
            <a:pPr lvl="1">
              <a:spcBef>
                <a:spcPts val="600"/>
              </a:spcBef>
            </a:pPr>
            <a:r>
              <a:rPr lang="en-US" sz="1500" dirty="0">
                <a:solidFill>
                  <a:srgbClr val="7F0055"/>
                </a:solidFill>
                <a:latin typeface="Consolas"/>
              </a:rPr>
              <a:t>      </a:t>
            </a:r>
            <a:r>
              <a:rPr lang="en-US" sz="1500" b="1" dirty="0">
                <a:solidFill>
                  <a:srgbClr val="7F0055"/>
                </a:solidFill>
                <a:latin typeface="Consolas"/>
              </a:rPr>
              <a:t>private static double </a:t>
            </a:r>
            <a:r>
              <a:rPr lang="en-US" sz="1500" b="1" dirty="0" err="1">
                <a:latin typeface="Consolas"/>
              </a:rPr>
              <a:t>generateRandomDigit</a:t>
            </a:r>
            <a:r>
              <a:rPr lang="en-US" sz="1500" b="1" dirty="0">
                <a:latin typeface="Consolas"/>
              </a:rPr>
              <a:t>() {</a:t>
            </a:r>
          </a:p>
          <a:p>
            <a:pPr>
              <a:spcBef>
                <a:spcPts val="600"/>
              </a:spcBef>
            </a:pPr>
            <a:r>
              <a:rPr lang="en-US" sz="1500" dirty="0">
                <a:solidFill>
                  <a:srgbClr val="7F0055"/>
                </a:solidFill>
                <a:latin typeface="Consolas"/>
              </a:rPr>
              <a:t>             return </a:t>
            </a:r>
            <a:r>
              <a:rPr lang="en-US" sz="1500" dirty="0" err="1">
                <a:latin typeface="Consolas"/>
              </a:rPr>
              <a:t>Math.random</a:t>
            </a:r>
            <a:r>
              <a:rPr lang="en-US" sz="1500" dirty="0">
                <a:latin typeface="Consolas"/>
              </a:rPr>
              <a:t>() ;</a:t>
            </a:r>
          </a:p>
          <a:p>
            <a:pPr>
              <a:spcBef>
                <a:spcPts val="600"/>
              </a:spcBef>
            </a:pPr>
            <a:r>
              <a:rPr lang="en-US" sz="1500" dirty="0">
                <a:solidFill>
                  <a:srgbClr val="7F0055"/>
                </a:solidFill>
                <a:latin typeface="Consolas"/>
              </a:rPr>
              <a:t>      </a:t>
            </a:r>
            <a:r>
              <a:rPr lang="en-US" sz="1500" dirty="0">
                <a:latin typeface="Consolas"/>
              </a:rPr>
              <a:t>}</a:t>
            </a:r>
          </a:p>
          <a:p>
            <a:pPr>
              <a:spcBef>
                <a:spcPts val="600"/>
              </a:spcBef>
            </a:pPr>
            <a:r>
              <a:rPr lang="en-US" sz="1500" b="0" dirty="0">
                <a:solidFill>
                  <a:srgbClr val="7F0055"/>
                </a:solidFill>
                <a:latin typeface="Consolas"/>
              </a:rPr>
              <a:t>      public void </a:t>
            </a:r>
            <a:r>
              <a:rPr lang="en-US" sz="1500" b="0" dirty="0">
                <a:latin typeface="Consolas"/>
              </a:rPr>
              <a:t>_</a:t>
            </a:r>
            <a:r>
              <a:rPr lang="en-US" sz="1500" b="0" dirty="0" err="1">
                <a:latin typeface="Consolas"/>
              </a:rPr>
              <a:t>jspService</a:t>
            </a:r>
            <a:r>
              <a:rPr lang="en-US" sz="1500" b="0" dirty="0">
                <a:latin typeface="Consolas"/>
              </a:rPr>
              <a:t>(</a:t>
            </a:r>
            <a:r>
              <a:rPr lang="en-US" sz="1500" b="0" dirty="0" err="1">
                <a:latin typeface="Consolas"/>
              </a:rPr>
              <a:t>HttpServletRequest</a:t>
            </a:r>
            <a:r>
              <a:rPr lang="en-US" sz="1500" b="0" dirty="0">
                <a:latin typeface="Consolas"/>
              </a:rPr>
              <a:t> request, </a:t>
            </a:r>
            <a:r>
              <a:rPr lang="en-US" sz="1500" b="0" dirty="0" err="1" smtClean="0">
                <a:latin typeface="Consolas"/>
              </a:rPr>
              <a:t>HttpServletResponse</a:t>
            </a:r>
            <a:r>
              <a:rPr lang="en-US" sz="1500" b="0" dirty="0" smtClean="0">
                <a:latin typeface="Consolas"/>
              </a:rPr>
              <a:t> 				response)</a:t>
            </a:r>
            <a:r>
              <a:rPr lang="en-US" sz="1500" b="0" dirty="0" smtClean="0">
                <a:solidFill>
                  <a:srgbClr val="7F0055"/>
                </a:solidFill>
                <a:latin typeface="Consolas"/>
              </a:rPr>
              <a:t> throws </a:t>
            </a:r>
            <a:r>
              <a:rPr lang="en-US" sz="1500" b="0" dirty="0" err="1">
                <a:latin typeface="Consolas"/>
              </a:rPr>
              <a:t>ServletException</a:t>
            </a:r>
            <a:r>
              <a:rPr lang="en-US" sz="1500" b="0" dirty="0">
                <a:latin typeface="Consolas"/>
              </a:rPr>
              <a:t>, </a:t>
            </a:r>
            <a:r>
              <a:rPr lang="en-US" sz="1500" b="0" dirty="0" err="1">
                <a:latin typeface="Consolas"/>
              </a:rPr>
              <a:t>IOException</a:t>
            </a:r>
            <a:r>
              <a:rPr lang="en-US" sz="1500" b="0" dirty="0">
                <a:latin typeface="Consolas"/>
              </a:rPr>
              <a:t> {</a:t>
            </a:r>
          </a:p>
          <a:p>
            <a:pPr>
              <a:spcBef>
                <a:spcPts val="600"/>
              </a:spcBef>
            </a:pPr>
            <a:r>
              <a:rPr lang="en-US" sz="1500" b="0" dirty="0">
                <a:latin typeface="Consolas"/>
              </a:rPr>
              <a:t>          </a:t>
            </a:r>
            <a:r>
              <a:rPr lang="en-US" sz="1500" b="0" dirty="0" err="1" smtClean="0">
                <a:latin typeface="Consolas"/>
              </a:rPr>
              <a:t>response.setContentType</a:t>
            </a:r>
            <a:r>
              <a:rPr lang="en-US" sz="1500" b="0" dirty="0">
                <a:latin typeface="Consolas"/>
              </a:rPr>
              <a:t>(</a:t>
            </a:r>
            <a:r>
              <a:rPr lang="en-US" sz="1500" b="0" dirty="0">
                <a:solidFill>
                  <a:schemeClr val="tx2"/>
                </a:solidFill>
                <a:latin typeface="Consolas"/>
              </a:rPr>
              <a:t>"text/html"</a:t>
            </a:r>
            <a:r>
              <a:rPr lang="en-US" sz="1500" b="0" dirty="0">
                <a:latin typeface="Consolas"/>
              </a:rPr>
              <a:t>);</a:t>
            </a:r>
          </a:p>
          <a:p>
            <a:pPr>
              <a:spcBef>
                <a:spcPts val="600"/>
              </a:spcBef>
            </a:pPr>
            <a:r>
              <a:rPr lang="en-US" sz="1500" b="0" dirty="0">
                <a:latin typeface="Consolas"/>
              </a:rPr>
              <a:t>          </a:t>
            </a:r>
            <a:r>
              <a:rPr lang="en-US" sz="1500" b="0" dirty="0" err="1" smtClean="0">
                <a:latin typeface="Consolas"/>
              </a:rPr>
              <a:t>HttpSession</a:t>
            </a:r>
            <a:r>
              <a:rPr lang="en-US" sz="1500" b="0" dirty="0" smtClean="0">
                <a:latin typeface="Consolas"/>
              </a:rPr>
              <a:t> </a:t>
            </a:r>
            <a:r>
              <a:rPr lang="en-US" sz="1500" b="0" dirty="0">
                <a:latin typeface="Consolas"/>
              </a:rPr>
              <a:t>session = </a:t>
            </a:r>
            <a:r>
              <a:rPr lang="en-US" sz="1500" b="0" dirty="0" err="1">
                <a:latin typeface="Consolas"/>
              </a:rPr>
              <a:t>request.getSession</a:t>
            </a:r>
            <a:r>
              <a:rPr lang="en-US" sz="1500" b="0" dirty="0">
                <a:latin typeface="Consolas"/>
              </a:rPr>
              <a:t>();</a:t>
            </a:r>
          </a:p>
          <a:p>
            <a:pPr>
              <a:spcBef>
                <a:spcPts val="600"/>
              </a:spcBef>
            </a:pPr>
            <a:r>
              <a:rPr lang="en-US" sz="1500" b="0" dirty="0">
                <a:latin typeface="Consolas"/>
              </a:rPr>
              <a:t>          </a:t>
            </a:r>
            <a:r>
              <a:rPr lang="en-US" sz="1500" b="0" dirty="0" err="1" smtClean="0">
                <a:latin typeface="Consolas"/>
              </a:rPr>
              <a:t>JspWriter</a:t>
            </a:r>
            <a:r>
              <a:rPr lang="en-US" sz="1500" b="0" dirty="0" smtClean="0">
                <a:latin typeface="Consolas"/>
              </a:rPr>
              <a:t> </a:t>
            </a:r>
            <a:r>
              <a:rPr lang="en-US" sz="1500" b="0" dirty="0">
                <a:latin typeface="Consolas"/>
              </a:rPr>
              <a:t>out = </a:t>
            </a:r>
            <a:r>
              <a:rPr lang="en-US" sz="1500" b="0" dirty="0" err="1">
                <a:latin typeface="Consolas"/>
              </a:rPr>
              <a:t>response.getWriter</a:t>
            </a:r>
            <a:r>
              <a:rPr lang="en-US" sz="1500" b="0" dirty="0">
                <a:latin typeface="Consolas"/>
              </a:rPr>
              <a:t>();</a:t>
            </a:r>
          </a:p>
          <a:p>
            <a:pPr>
              <a:spcBef>
                <a:spcPts val="600"/>
              </a:spcBef>
            </a:pPr>
            <a:r>
              <a:rPr lang="en-US" sz="1500" b="0" dirty="0">
                <a:latin typeface="Consolas"/>
              </a:rPr>
              <a:t>          </a:t>
            </a:r>
            <a:r>
              <a:rPr lang="en-US" sz="1500" b="0" dirty="0" smtClean="0">
                <a:latin typeface="Consolas"/>
              </a:rPr>
              <a:t>…………….</a:t>
            </a:r>
            <a:endParaRPr lang="en-US" sz="1500" b="0" dirty="0">
              <a:latin typeface="Consolas"/>
            </a:endParaRPr>
          </a:p>
          <a:p>
            <a:pPr>
              <a:spcBef>
                <a:spcPts val="600"/>
              </a:spcBef>
            </a:pPr>
            <a:r>
              <a:rPr lang="en-US" sz="1500" b="0" dirty="0">
                <a:latin typeface="Consolas"/>
              </a:rPr>
              <a:t>       }</a:t>
            </a:r>
          </a:p>
          <a:p>
            <a:pPr>
              <a:spcBef>
                <a:spcPts val="600"/>
              </a:spcBef>
            </a:pPr>
            <a:r>
              <a:rPr lang="en-US" sz="1500" b="0" dirty="0">
                <a:latin typeface="Consolas"/>
              </a:rPr>
              <a:t>}</a:t>
            </a:r>
            <a:endParaRPr lang="bg-BG" sz="1500" b="0" dirty="0">
              <a:latin typeface="Consolas"/>
            </a:endParaRPr>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a:t>
            </a:r>
            <a:r>
              <a:rPr lang="en-US" dirty="0" err="1" smtClean="0"/>
              <a:t>Scriplets</a:t>
            </a:r>
            <a:r>
              <a:rPr lang="en-US" dirty="0" smtClean="0"/>
              <a:t> (</a:t>
            </a:r>
            <a:r>
              <a:rPr lang="bg-BG" dirty="0" smtClean="0"/>
              <a:t>декларации)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400" dirty="0" smtClean="0">
                <a:solidFill>
                  <a:schemeClr val="accent4">
                    <a:lumMod val="75000"/>
                  </a:schemeClr>
                </a:solidFill>
              </a:rPr>
              <a:t>&lt;html&gt;</a:t>
            </a:r>
          </a:p>
          <a:p>
            <a:pPr>
              <a:spcBef>
                <a:spcPts val="600"/>
              </a:spcBef>
            </a:pPr>
            <a:r>
              <a:rPr lang="en-US" sz="1400" dirty="0" smtClean="0">
                <a:solidFill>
                  <a:schemeClr val="accent4">
                    <a:lumMod val="75000"/>
                  </a:schemeClr>
                </a:solidFill>
              </a:rPr>
              <a:t>    &lt;head&gt;</a:t>
            </a:r>
          </a:p>
          <a:p>
            <a:pPr>
              <a:spcBef>
                <a:spcPts val="600"/>
              </a:spcBef>
            </a:pPr>
            <a:r>
              <a:rPr lang="en-US" sz="1400" dirty="0" smtClean="0">
                <a:solidFill>
                  <a:schemeClr val="accent4">
                    <a:lumMod val="75000"/>
                  </a:schemeClr>
                </a:solidFill>
              </a:rPr>
              <a:t>        &lt;meta http-equiv=</a:t>
            </a:r>
            <a:r>
              <a:rPr lang="en-US" sz="1400" i="1" dirty="0" smtClean="0">
                <a:solidFill>
                  <a:schemeClr val="accent4">
                    <a:lumMod val="75000"/>
                  </a:schemeClr>
                </a:solidFill>
              </a:rPr>
              <a:t>"Content-Type" content="text/html; </a:t>
            </a:r>
            <a:r>
              <a:rPr lang="en-US" sz="1400" i="1" dirty="0" err="1" smtClean="0">
                <a:solidFill>
                  <a:schemeClr val="accent4">
                    <a:lumMod val="75000"/>
                  </a:schemeClr>
                </a:solidFill>
              </a:rPr>
              <a:t>charset</a:t>
            </a:r>
            <a:r>
              <a:rPr lang="en-US" sz="1400" i="1" dirty="0" smtClean="0">
                <a:solidFill>
                  <a:schemeClr val="accent4">
                    <a:lumMod val="75000"/>
                  </a:schemeClr>
                </a:solidFill>
              </a:rPr>
              <a:t>=ISO-8859-1"&gt;</a:t>
            </a:r>
          </a:p>
          <a:p>
            <a:pPr>
              <a:spcBef>
                <a:spcPts val="600"/>
              </a:spcBef>
            </a:pPr>
            <a:r>
              <a:rPr lang="en-US" sz="1400" dirty="0" smtClean="0">
                <a:solidFill>
                  <a:schemeClr val="accent4">
                    <a:lumMod val="75000"/>
                  </a:schemeClr>
                </a:solidFill>
              </a:rPr>
              <a:t>        &lt;title&gt;Insert title here&lt;/title&gt;</a:t>
            </a:r>
          </a:p>
          <a:p>
            <a:pPr>
              <a:spcBef>
                <a:spcPts val="600"/>
              </a:spcBef>
            </a:pPr>
            <a:r>
              <a:rPr lang="en-US" sz="1400" dirty="0" smtClean="0">
                <a:solidFill>
                  <a:schemeClr val="accent4">
                    <a:lumMod val="75000"/>
                  </a:schemeClr>
                </a:solidFill>
              </a:rPr>
              <a:t>    &lt;/head&gt;</a:t>
            </a:r>
          </a:p>
          <a:p>
            <a:pPr>
              <a:spcBef>
                <a:spcPts val="600"/>
              </a:spcBef>
            </a:pPr>
            <a:r>
              <a:rPr lang="en-US" sz="1400" dirty="0" smtClean="0">
                <a:solidFill>
                  <a:schemeClr val="accent4">
                    <a:lumMod val="75000"/>
                  </a:schemeClr>
                </a:solidFill>
              </a:rPr>
              <a:t>    &lt;body&gt;</a:t>
            </a:r>
          </a:p>
          <a:p>
            <a:pPr>
              <a:spcBef>
                <a:spcPts val="600"/>
              </a:spcBef>
            </a:pPr>
            <a:r>
              <a:rPr lang="en-US" sz="1400" dirty="0" smtClean="0">
                <a:solidFill>
                  <a:schemeClr val="accent4">
                    <a:lumMod val="75000"/>
                  </a:schemeClr>
                </a:solidFill>
              </a:rPr>
              <a:t>        </a:t>
            </a:r>
            <a:r>
              <a:rPr lang="en-US" sz="1400" dirty="0" smtClean="0">
                <a:solidFill>
                  <a:schemeClr val="accent5"/>
                </a:solidFill>
              </a:rPr>
              <a:t>&lt;%!</a:t>
            </a:r>
          </a:p>
          <a:p>
            <a:pPr>
              <a:spcBef>
                <a:spcPts val="600"/>
              </a:spcBef>
            </a:pPr>
            <a:r>
              <a:rPr lang="en-US" sz="1400" dirty="0" smtClean="0">
                <a:solidFill>
                  <a:schemeClr val="accent4">
                    <a:lumMod val="75000"/>
                  </a:schemeClr>
                </a:solidFill>
              </a:rPr>
              <a:t>        </a:t>
            </a:r>
            <a:r>
              <a:rPr lang="en-US" sz="1500" b="0" dirty="0">
                <a:solidFill>
                  <a:srgbClr val="7F0055"/>
                </a:solidFill>
                <a:latin typeface="Consolas"/>
              </a:rPr>
              <a:t>private static double </a:t>
            </a:r>
            <a:r>
              <a:rPr lang="en-US" sz="1500" b="0" dirty="0" err="1">
                <a:latin typeface="Consolas"/>
              </a:rPr>
              <a:t>generateRandomDigit</a:t>
            </a:r>
            <a:r>
              <a:rPr lang="en-US" sz="1500" b="0" dirty="0">
                <a:latin typeface="Consolas"/>
              </a:rPr>
              <a:t>() {</a:t>
            </a:r>
          </a:p>
          <a:p>
            <a:pPr>
              <a:spcBef>
                <a:spcPts val="600"/>
              </a:spcBef>
            </a:pPr>
            <a:r>
              <a:rPr lang="en-US" sz="1500" b="0" dirty="0">
                <a:solidFill>
                  <a:srgbClr val="7F0055"/>
                </a:solidFill>
                <a:latin typeface="Consolas"/>
              </a:rPr>
              <a:t>    </a:t>
            </a:r>
            <a:r>
              <a:rPr lang="en-US" sz="1500" b="0" dirty="0" smtClean="0">
                <a:solidFill>
                  <a:srgbClr val="7F0055"/>
                </a:solidFill>
                <a:latin typeface="Consolas"/>
              </a:rPr>
              <a:t>   </a:t>
            </a:r>
            <a:r>
              <a:rPr lang="en-US" sz="1500" b="0" dirty="0">
                <a:solidFill>
                  <a:srgbClr val="7F0055"/>
                </a:solidFill>
                <a:latin typeface="Consolas"/>
              </a:rPr>
              <a:t>return </a:t>
            </a:r>
            <a:r>
              <a:rPr lang="en-US" sz="1500" b="0" dirty="0" err="1">
                <a:latin typeface="Consolas"/>
              </a:rPr>
              <a:t>Math.random</a:t>
            </a:r>
            <a:r>
              <a:rPr lang="en-US" sz="1500" b="0" dirty="0">
                <a:latin typeface="Consolas"/>
              </a:rPr>
              <a:t>();</a:t>
            </a:r>
          </a:p>
          <a:p>
            <a:pPr>
              <a:spcBef>
                <a:spcPts val="600"/>
              </a:spcBef>
            </a:pPr>
            <a:r>
              <a:rPr lang="en-US" sz="1500" b="0" dirty="0">
                <a:solidFill>
                  <a:srgbClr val="7F0055"/>
                </a:solidFill>
                <a:latin typeface="Consolas"/>
              </a:rPr>
              <a:t>    </a:t>
            </a:r>
            <a:r>
              <a:rPr lang="en-US" sz="1500" b="0" dirty="0" smtClean="0">
                <a:latin typeface="Consolas"/>
              </a:rPr>
              <a:t>}</a:t>
            </a:r>
            <a:endParaRPr lang="en-US" sz="1500" b="0" dirty="0">
              <a:latin typeface="Consolas"/>
            </a:endParaRPr>
          </a:p>
          <a:p>
            <a:pPr>
              <a:spcBef>
                <a:spcPts val="600"/>
              </a:spcBef>
            </a:pPr>
            <a:r>
              <a:rPr lang="en-US" sz="1400" dirty="0" smtClean="0">
                <a:solidFill>
                  <a:schemeClr val="accent4">
                    <a:lumMod val="75000"/>
                  </a:schemeClr>
                </a:solidFill>
              </a:rPr>
              <a:t>        </a:t>
            </a:r>
            <a:r>
              <a:rPr lang="en-US" sz="1400" dirty="0" smtClean="0">
                <a:solidFill>
                  <a:schemeClr val="accent5"/>
                </a:solidFill>
              </a:rPr>
              <a:t>%&gt;</a:t>
            </a:r>
          </a:p>
          <a:p>
            <a:r>
              <a:rPr lang="en-US" sz="1400" dirty="0" smtClean="0">
                <a:solidFill>
                  <a:schemeClr val="accent5"/>
                </a:solidFill>
              </a:rPr>
              <a:t>        &lt;%</a:t>
            </a:r>
            <a:r>
              <a:rPr lang="en-US" sz="1400" dirty="0" smtClean="0"/>
              <a:t> </a:t>
            </a:r>
            <a:r>
              <a:rPr lang="en-US" sz="1500" b="0" dirty="0" err="1">
                <a:latin typeface="Consolas"/>
              </a:rPr>
              <a:t>generateRandomDigit</a:t>
            </a:r>
            <a:r>
              <a:rPr lang="en-US" sz="1500" b="0" dirty="0">
                <a:latin typeface="Consolas"/>
              </a:rPr>
              <a:t>();</a:t>
            </a:r>
            <a:r>
              <a:rPr lang="en-US" sz="1400" dirty="0" smtClean="0"/>
              <a:t> </a:t>
            </a:r>
            <a:r>
              <a:rPr lang="en-US" sz="1400" dirty="0" smtClean="0">
                <a:solidFill>
                  <a:schemeClr val="accent5"/>
                </a:solidFill>
              </a:rPr>
              <a:t>%&gt;</a:t>
            </a:r>
          </a:p>
          <a:p>
            <a:pPr>
              <a:spcBef>
                <a:spcPts val="600"/>
              </a:spcBef>
            </a:pPr>
            <a:r>
              <a:rPr lang="en-US" sz="1400" dirty="0" smtClean="0">
                <a:solidFill>
                  <a:schemeClr val="accent4">
                    <a:lumMod val="75000"/>
                  </a:schemeClr>
                </a:solidFill>
              </a:rPr>
              <a:t>     &lt;/body&gt;</a:t>
            </a:r>
          </a:p>
          <a:p>
            <a:pPr>
              <a:spcBef>
                <a:spcPts val="600"/>
              </a:spcBef>
            </a:pPr>
            <a:r>
              <a:rPr lang="en-US" sz="1400" dirty="0" smtClean="0">
                <a:solidFill>
                  <a:schemeClr val="accent4">
                    <a:lumMod val="75000"/>
                  </a:schemeClr>
                </a:solidFill>
              </a:rPr>
              <a:t>&lt;/html&gt;</a:t>
            </a:r>
            <a:endParaRPr lang="bg-BG" sz="1400" dirty="0" smtClean="0">
              <a:solidFill>
                <a:schemeClr val="accent4">
                  <a:lumMod val="75000"/>
                </a:schemeClr>
              </a:solidFill>
              <a:latin typeface="Courier New" pitchFamily="49" charset="0"/>
            </a:endParaRPr>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a:t>
            </a:r>
            <a:r>
              <a:rPr lang="en-US" dirty="0" err="1" smtClean="0"/>
              <a:t>Scriplets</a:t>
            </a:r>
            <a:r>
              <a:rPr lang="en-US" dirty="0" smtClean="0"/>
              <a:t> (</a:t>
            </a:r>
            <a:r>
              <a:rPr lang="bg-BG" dirty="0" smtClean="0"/>
              <a:t>декларации)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500" b="0" dirty="0">
                <a:solidFill>
                  <a:srgbClr val="7F0055"/>
                </a:solidFill>
                <a:latin typeface="Consolas"/>
              </a:rPr>
              <a:t>public class </a:t>
            </a:r>
            <a:r>
              <a:rPr lang="en-US" sz="1500" b="0" dirty="0" err="1">
                <a:latin typeface="Consolas"/>
              </a:rPr>
              <a:t>xxxx</a:t>
            </a:r>
            <a:r>
              <a:rPr lang="en-US" sz="1500" b="0" dirty="0">
                <a:solidFill>
                  <a:srgbClr val="7F0055"/>
                </a:solidFill>
                <a:latin typeface="Consolas"/>
              </a:rPr>
              <a:t> implements </a:t>
            </a:r>
            <a:r>
              <a:rPr lang="en-US" sz="1500" b="0" dirty="0" err="1">
                <a:latin typeface="Consolas"/>
              </a:rPr>
              <a:t>HttpJspPage</a:t>
            </a:r>
            <a:r>
              <a:rPr lang="en-US" sz="1500" b="0" dirty="0">
                <a:latin typeface="Consolas"/>
              </a:rPr>
              <a:t> </a:t>
            </a:r>
            <a:r>
              <a:rPr lang="en-US" sz="1500" b="0" dirty="0">
                <a:solidFill>
                  <a:srgbClr val="7F0055"/>
                </a:solidFill>
                <a:latin typeface="Consolas"/>
              </a:rPr>
              <a:t>{</a:t>
            </a:r>
          </a:p>
          <a:p>
            <a:pPr lvl="1">
              <a:spcBef>
                <a:spcPts val="600"/>
              </a:spcBef>
            </a:pPr>
            <a:r>
              <a:rPr lang="en-US" sz="1500" dirty="0">
                <a:solidFill>
                  <a:srgbClr val="7F0055"/>
                </a:solidFill>
                <a:latin typeface="Consolas"/>
              </a:rPr>
              <a:t>      private static double </a:t>
            </a:r>
            <a:r>
              <a:rPr lang="en-US" sz="1500" dirty="0" err="1">
                <a:latin typeface="Consolas"/>
              </a:rPr>
              <a:t>generateRandomDigit</a:t>
            </a:r>
            <a:r>
              <a:rPr lang="en-US" sz="1500" dirty="0">
                <a:latin typeface="Consolas"/>
              </a:rPr>
              <a:t>() {</a:t>
            </a:r>
          </a:p>
          <a:p>
            <a:pPr>
              <a:spcBef>
                <a:spcPts val="600"/>
              </a:spcBef>
            </a:pPr>
            <a:r>
              <a:rPr lang="en-US" sz="1500" b="0" dirty="0">
                <a:solidFill>
                  <a:srgbClr val="7F0055"/>
                </a:solidFill>
                <a:latin typeface="Consolas"/>
              </a:rPr>
              <a:t>             return </a:t>
            </a:r>
            <a:r>
              <a:rPr lang="en-US" sz="1500" b="0" dirty="0" err="1">
                <a:latin typeface="Consolas"/>
              </a:rPr>
              <a:t>Math.random</a:t>
            </a:r>
            <a:r>
              <a:rPr lang="en-US" sz="1500" b="0" dirty="0" smtClean="0">
                <a:latin typeface="Consolas"/>
              </a:rPr>
              <a:t>();</a:t>
            </a:r>
            <a:endParaRPr lang="en-US" sz="1500" b="0" dirty="0">
              <a:latin typeface="Consolas"/>
            </a:endParaRPr>
          </a:p>
          <a:p>
            <a:pPr>
              <a:spcBef>
                <a:spcPts val="600"/>
              </a:spcBef>
            </a:pPr>
            <a:r>
              <a:rPr lang="en-US" sz="1500" b="0" dirty="0">
                <a:solidFill>
                  <a:srgbClr val="7F0055"/>
                </a:solidFill>
                <a:latin typeface="Consolas"/>
              </a:rPr>
              <a:t>      </a:t>
            </a:r>
            <a:r>
              <a:rPr lang="en-US" sz="1500" b="0" dirty="0">
                <a:latin typeface="Consolas"/>
              </a:rPr>
              <a:t>}</a:t>
            </a:r>
          </a:p>
          <a:p>
            <a:pPr>
              <a:spcBef>
                <a:spcPts val="600"/>
              </a:spcBef>
            </a:pPr>
            <a:r>
              <a:rPr lang="en-US" sz="1500" b="0" dirty="0">
                <a:solidFill>
                  <a:srgbClr val="7F0055"/>
                </a:solidFill>
                <a:latin typeface="Consolas"/>
              </a:rPr>
              <a:t>      public void </a:t>
            </a:r>
            <a:r>
              <a:rPr lang="en-US" sz="1500" b="0" dirty="0">
                <a:latin typeface="Consolas"/>
              </a:rPr>
              <a:t>_</a:t>
            </a:r>
            <a:r>
              <a:rPr lang="en-US" sz="1500" b="0" dirty="0" err="1">
                <a:latin typeface="Consolas"/>
              </a:rPr>
              <a:t>jspService</a:t>
            </a:r>
            <a:r>
              <a:rPr lang="en-US" sz="1500" b="0" dirty="0">
                <a:latin typeface="Consolas"/>
              </a:rPr>
              <a:t>(</a:t>
            </a:r>
            <a:r>
              <a:rPr lang="en-US" sz="1500" b="0" dirty="0" err="1">
                <a:latin typeface="Consolas"/>
              </a:rPr>
              <a:t>HttpServletRequest</a:t>
            </a:r>
            <a:r>
              <a:rPr lang="en-US" sz="1500" b="0" dirty="0">
                <a:latin typeface="Consolas"/>
              </a:rPr>
              <a:t> request, </a:t>
            </a:r>
            <a:r>
              <a:rPr lang="en-US" sz="1500" b="0" dirty="0" err="1" smtClean="0">
                <a:latin typeface="Consolas"/>
              </a:rPr>
              <a:t>HttpServletResponse</a:t>
            </a:r>
            <a:r>
              <a:rPr lang="en-US" sz="1500" b="0" dirty="0" smtClean="0">
                <a:latin typeface="Consolas"/>
              </a:rPr>
              <a:t> 				response) </a:t>
            </a:r>
            <a:r>
              <a:rPr lang="en-US" sz="1500" b="0" dirty="0" smtClean="0">
                <a:solidFill>
                  <a:srgbClr val="7F0055"/>
                </a:solidFill>
                <a:latin typeface="Consolas"/>
              </a:rPr>
              <a:t>throws </a:t>
            </a:r>
            <a:r>
              <a:rPr lang="en-US" sz="1500" b="0" dirty="0" err="1">
                <a:latin typeface="Consolas"/>
              </a:rPr>
              <a:t>ServletException</a:t>
            </a:r>
            <a:r>
              <a:rPr lang="en-US" sz="1500" b="0" dirty="0">
                <a:latin typeface="Consolas"/>
              </a:rPr>
              <a:t>, </a:t>
            </a:r>
            <a:r>
              <a:rPr lang="en-US" sz="1500" b="0" dirty="0" err="1">
                <a:latin typeface="Consolas"/>
              </a:rPr>
              <a:t>IOException</a:t>
            </a:r>
            <a:r>
              <a:rPr lang="en-US" sz="1500" b="0" dirty="0">
                <a:latin typeface="Consolas"/>
              </a:rPr>
              <a:t> {</a:t>
            </a:r>
          </a:p>
          <a:p>
            <a:pPr>
              <a:spcBef>
                <a:spcPts val="600"/>
              </a:spcBef>
            </a:pPr>
            <a:r>
              <a:rPr lang="en-US" sz="1500" b="0" dirty="0">
                <a:latin typeface="Consolas"/>
              </a:rPr>
              <a:t>             </a:t>
            </a:r>
            <a:r>
              <a:rPr lang="en-US" sz="1500" b="0" dirty="0" err="1">
                <a:latin typeface="Consolas"/>
              </a:rPr>
              <a:t>response.setContentType</a:t>
            </a:r>
            <a:r>
              <a:rPr lang="en-US" sz="1500" b="0" dirty="0">
                <a:latin typeface="Consolas"/>
              </a:rPr>
              <a:t>(</a:t>
            </a:r>
            <a:r>
              <a:rPr lang="en-US" sz="1500" b="0" dirty="0">
                <a:solidFill>
                  <a:schemeClr val="tx2"/>
                </a:solidFill>
                <a:latin typeface="Consolas"/>
              </a:rPr>
              <a:t>"text/html"</a:t>
            </a:r>
            <a:r>
              <a:rPr lang="en-US" sz="1500" b="0" dirty="0">
                <a:latin typeface="Consolas"/>
              </a:rPr>
              <a:t>);</a:t>
            </a:r>
          </a:p>
          <a:p>
            <a:pPr>
              <a:spcBef>
                <a:spcPts val="600"/>
              </a:spcBef>
            </a:pPr>
            <a:r>
              <a:rPr lang="en-US" sz="1500" b="0" dirty="0">
                <a:latin typeface="Consolas"/>
              </a:rPr>
              <a:t>             </a:t>
            </a:r>
            <a:r>
              <a:rPr lang="en-US" sz="1500" b="0" dirty="0" err="1">
                <a:latin typeface="Consolas"/>
              </a:rPr>
              <a:t>HttpSession</a:t>
            </a:r>
            <a:r>
              <a:rPr lang="en-US" sz="1500" b="0" dirty="0">
                <a:latin typeface="Consolas"/>
              </a:rPr>
              <a:t> session = </a:t>
            </a:r>
            <a:r>
              <a:rPr lang="en-US" sz="1500" b="0" dirty="0" err="1">
                <a:latin typeface="Consolas"/>
              </a:rPr>
              <a:t>request.getSession</a:t>
            </a:r>
            <a:r>
              <a:rPr lang="en-US" sz="1500" b="0" dirty="0">
                <a:latin typeface="Consolas"/>
              </a:rPr>
              <a:t>();</a:t>
            </a:r>
          </a:p>
          <a:p>
            <a:pPr>
              <a:spcBef>
                <a:spcPts val="600"/>
              </a:spcBef>
            </a:pPr>
            <a:r>
              <a:rPr lang="en-US" sz="1500" b="0" dirty="0">
                <a:latin typeface="Consolas"/>
              </a:rPr>
              <a:t>             </a:t>
            </a:r>
            <a:r>
              <a:rPr lang="en-US" sz="1500" b="0" dirty="0" err="1">
                <a:latin typeface="Consolas"/>
              </a:rPr>
              <a:t>JspWriter</a:t>
            </a:r>
            <a:r>
              <a:rPr lang="en-US" sz="1500" b="0" dirty="0">
                <a:latin typeface="Consolas"/>
              </a:rPr>
              <a:t> out = </a:t>
            </a:r>
            <a:r>
              <a:rPr lang="en-US" sz="1500" b="0" dirty="0" err="1">
                <a:latin typeface="Consolas"/>
              </a:rPr>
              <a:t>response.getWriter</a:t>
            </a:r>
            <a:r>
              <a:rPr lang="en-US" sz="1500" b="0" dirty="0">
                <a:latin typeface="Consolas"/>
              </a:rPr>
              <a:t>();</a:t>
            </a:r>
          </a:p>
          <a:p>
            <a:pPr>
              <a:spcBef>
                <a:spcPts val="600"/>
              </a:spcBef>
            </a:pPr>
            <a:r>
              <a:rPr lang="en-US" sz="1500" b="0" dirty="0">
                <a:latin typeface="Consolas"/>
              </a:rPr>
              <a:t>             </a:t>
            </a:r>
            <a:r>
              <a:rPr lang="en-US" sz="1500" dirty="0" err="1">
                <a:latin typeface="Consolas"/>
              </a:rPr>
              <a:t>generateRandomDigit</a:t>
            </a:r>
            <a:r>
              <a:rPr lang="en-US" sz="1500" dirty="0">
                <a:latin typeface="Consolas"/>
              </a:rPr>
              <a:t>();</a:t>
            </a:r>
          </a:p>
          <a:p>
            <a:pPr>
              <a:spcBef>
                <a:spcPts val="600"/>
              </a:spcBef>
            </a:pPr>
            <a:r>
              <a:rPr lang="en-US" sz="1500" b="0" dirty="0">
                <a:latin typeface="Consolas"/>
              </a:rPr>
              <a:t>             </a:t>
            </a:r>
            <a:r>
              <a:rPr lang="en-US" sz="1500" b="0" dirty="0" smtClean="0">
                <a:latin typeface="Consolas"/>
              </a:rPr>
              <a:t>……………</a:t>
            </a:r>
            <a:endParaRPr lang="en-US" sz="1500" b="0" dirty="0">
              <a:latin typeface="Consolas"/>
            </a:endParaRPr>
          </a:p>
          <a:p>
            <a:pPr>
              <a:spcBef>
                <a:spcPts val="600"/>
              </a:spcBef>
            </a:pPr>
            <a:r>
              <a:rPr lang="en-US" sz="1500" b="0" dirty="0">
                <a:latin typeface="Consolas"/>
              </a:rPr>
              <a:t>      </a:t>
            </a:r>
            <a:r>
              <a:rPr lang="en-US" sz="1500" b="0" dirty="0" smtClean="0">
                <a:latin typeface="Consolas"/>
              </a:rPr>
              <a:t>}</a:t>
            </a:r>
            <a:endParaRPr lang="en-US" sz="1500" b="0" dirty="0">
              <a:latin typeface="Consolas"/>
            </a:endParaRPr>
          </a:p>
          <a:p>
            <a:pPr>
              <a:spcBef>
                <a:spcPts val="600"/>
              </a:spcBef>
            </a:pPr>
            <a:r>
              <a:rPr lang="en-US" sz="1500" b="0" dirty="0">
                <a:latin typeface="Consolas"/>
              </a:rPr>
              <a:t>}</a:t>
            </a:r>
            <a:endParaRPr lang="bg-BG" sz="1500" b="0" dirty="0">
              <a:latin typeface="Consolas"/>
            </a:endParaRPr>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Предефинирани промениливи в</a:t>
            </a:r>
            <a:r>
              <a:rPr lang="en-US" dirty="0" smtClean="0"/>
              <a:t> _</a:t>
            </a:r>
            <a:r>
              <a:rPr lang="en-US" dirty="0" err="1" smtClean="0"/>
              <a:t>jspService</a:t>
            </a:r>
            <a:r>
              <a:rPr lang="en-US" dirty="0" smtClean="0"/>
              <a:t> </a:t>
            </a:r>
            <a:r>
              <a:rPr lang="bg-BG" dirty="0" smtClean="0"/>
              <a:t>метода</a:t>
            </a:r>
            <a:endParaRPr lang="en-US" dirty="0"/>
          </a:p>
        </p:txBody>
      </p:sp>
      <p:sp>
        <p:nvSpPr>
          <p:cNvPr id="4" name="Text Placeholder 2"/>
          <p:cNvSpPr>
            <a:spLocks noGrp="1"/>
          </p:cNvSpPr>
          <p:nvPr>
            <p:ph type="body" sz="quarter" idx="10"/>
          </p:nvPr>
        </p:nvSpPr>
        <p:spPr>
          <a:xfrm>
            <a:off x="343050" y="1547812"/>
            <a:ext cx="8494713" cy="3684765"/>
          </a:xfrm>
        </p:spPr>
        <p:txBody>
          <a:bodyPr/>
          <a:lstStyle/>
          <a:p>
            <a:pPr marL="88900" lvl="2" indent="0">
              <a:buFont typeface="Arial" pitchFamily="34" charset="0"/>
              <a:buChar char="•"/>
            </a:pPr>
            <a:r>
              <a:rPr lang="bg-BG" dirty="0" smtClean="0"/>
              <a:t> </a:t>
            </a:r>
            <a:r>
              <a:rPr lang="en-US" dirty="0" smtClean="0"/>
              <a:t>ap</a:t>
            </a:r>
            <a:r>
              <a:rPr lang="en-US" dirty="0"/>
              <a:t>pl</a:t>
            </a:r>
            <a:r>
              <a:rPr lang="en-US" dirty="0" smtClean="0"/>
              <a:t>ication – </a:t>
            </a:r>
            <a:r>
              <a:rPr lang="en-US" dirty="0" err="1" smtClean="0"/>
              <a:t>ServletContext</a:t>
            </a:r>
            <a:endParaRPr lang="en-US" dirty="0" smtClean="0"/>
          </a:p>
          <a:p>
            <a:pPr marL="88900" lvl="2" indent="0">
              <a:buFont typeface="Arial" pitchFamily="34" charset="0"/>
              <a:buChar char="•"/>
            </a:pPr>
            <a:r>
              <a:rPr lang="en-US" dirty="0" smtClean="0"/>
              <a:t> </a:t>
            </a:r>
            <a:r>
              <a:rPr lang="en-US" dirty="0" err="1" smtClean="0"/>
              <a:t>config</a:t>
            </a:r>
            <a:r>
              <a:rPr lang="en-US" dirty="0" smtClean="0"/>
              <a:t> – </a:t>
            </a:r>
            <a:r>
              <a:rPr lang="en-US" dirty="0" err="1" smtClean="0"/>
              <a:t>ServletContext</a:t>
            </a:r>
            <a:r>
              <a:rPr lang="en-US" dirty="0" smtClean="0"/>
              <a:t> </a:t>
            </a:r>
          </a:p>
          <a:p>
            <a:pPr marL="88900" lvl="2" indent="0">
              <a:buFont typeface="Arial" pitchFamily="34" charset="0"/>
              <a:buChar char="•"/>
            </a:pPr>
            <a:r>
              <a:rPr lang="en-US" dirty="0" smtClean="0"/>
              <a:t> out – </a:t>
            </a:r>
            <a:r>
              <a:rPr lang="en-US" dirty="0" err="1" smtClean="0"/>
              <a:t>JspWritter</a:t>
            </a:r>
            <a:endParaRPr lang="en-US" dirty="0" smtClean="0"/>
          </a:p>
          <a:p>
            <a:pPr marL="88900" lvl="2" indent="0">
              <a:buFont typeface="Arial" pitchFamily="34" charset="0"/>
              <a:buChar char="•"/>
            </a:pPr>
            <a:r>
              <a:rPr lang="en-US" dirty="0" smtClean="0"/>
              <a:t> page – Object </a:t>
            </a:r>
          </a:p>
          <a:p>
            <a:pPr marL="88900" lvl="2" indent="0">
              <a:buFont typeface="Arial" pitchFamily="34" charset="0"/>
              <a:buChar char="•"/>
            </a:pPr>
            <a:r>
              <a:rPr lang="en-US" dirty="0" smtClean="0"/>
              <a:t> </a:t>
            </a:r>
            <a:r>
              <a:rPr lang="en-US" dirty="0" err="1" smtClean="0"/>
              <a:t>pageContext</a:t>
            </a:r>
            <a:r>
              <a:rPr lang="en-US" dirty="0" smtClean="0"/>
              <a:t> – </a:t>
            </a:r>
            <a:r>
              <a:rPr lang="en-US" dirty="0" err="1" smtClean="0"/>
              <a:t>PageContext</a:t>
            </a:r>
            <a:r>
              <a:rPr lang="en-US" dirty="0" smtClean="0"/>
              <a:t> </a:t>
            </a:r>
          </a:p>
          <a:p>
            <a:pPr marL="88900" lvl="2" indent="0">
              <a:buFont typeface="Arial" pitchFamily="34" charset="0"/>
              <a:buChar char="•"/>
            </a:pPr>
            <a:r>
              <a:rPr lang="en-US" dirty="0" smtClean="0"/>
              <a:t> request – </a:t>
            </a:r>
            <a:r>
              <a:rPr lang="en-US" dirty="0" err="1" smtClean="0"/>
              <a:t>HttpServletRequest</a:t>
            </a:r>
            <a:r>
              <a:rPr lang="en-US" dirty="0" smtClean="0"/>
              <a:t> </a:t>
            </a:r>
          </a:p>
          <a:p>
            <a:pPr marL="88900" lvl="2" indent="0">
              <a:buFont typeface="Arial" pitchFamily="34" charset="0"/>
              <a:buChar char="•"/>
            </a:pPr>
            <a:r>
              <a:rPr lang="en-US" dirty="0" smtClean="0"/>
              <a:t> response – </a:t>
            </a:r>
            <a:r>
              <a:rPr lang="en-US" dirty="0" err="1" smtClean="0"/>
              <a:t>HttpServletResponse</a:t>
            </a:r>
            <a:r>
              <a:rPr lang="en-US" dirty="0" smtClean="0"/>
              <a:t> </a:t>
            </a:r>
          </a:p>
          <a:p>
            <a:pPr marL="88900" lvl="2" indent="0">
              <a:buFont typeface="Arial" pitchFamily="34" charset="0"/>
              <a:buChar char="•"/>
            </a:pPr>
            <a:r>
              <a:rPr lang="en-US" dirty="0" smtClean="0"/>
              <a:t> session – </a:t>
            </a:r>
            <a:r>
              <a:rPr lang="en-US" dirty="0" err="1" smtClean="0"/>
              <a:t>HttpSession</a:t>
            </a:r>
            <a:endParaRPr lang="bg-BG" dirty="0" smtClean="0"/>
          </a:p>
          <a:p>
            <a:pPr marL="88900" lvl="2" indent="0">
              <a:buFont typeface="Arial" pitchFamily="34" charset="0"/>
              <a:buChar char="•"/>
            </a:pPr>
            <a:endParaRPr lang="bg-BG" dirty="0" smtClean="0"/>
          </a:p>
          <a:p>
            <a:pPr marL="88900" lvl="2" indent="0">
              <a:buNone/>
            </a:pPr>
            <a:r>
              <a:rPr lang="bg-BG" dirty="0" smtClean="0"/>
              <a:t> </a:t>
            </a:r>
            <a:endParaRPr lang="en-US" dirty="0" smtClean="0"/>
          </a:p>
          <a:p>
            <a:pPr marL="450238" lvl="4" indent="0">
              <a:buNone/>
            </a:pPr>
            <a:r>
              <a:rPr lang="bg-BG" sz="1600" dirty="0" smtClean="0"/>
              <a:t>Какво </a:t>
            </a:r>
            <a:r>
              <a:rPr lang="bg-BG" sz="1600" dirty="0"/>
              <a:t>ще стане ако се опитаме да използваме някоя от изброените променливи в таг различен от </a:t>
            </a:r>
            <a:r>
              <a:rPr lang="en-US" sz="1600" dirty="0" err="1"/>
              <a:t>scriplet</a:t>
            </a:r>
            <a:r>
              <a:rPr lang="en-US" sz="1600" dirty="0"/>
              <a:t>?</a:t>
            </a:r>
          </a:p>
          <a:p>
            <a:pPr marL="88900" lvl="2" indent="0">
              <a:buNone/>
            </a:pPr>
            <a:endParaRPr lang="en-US" dirty="0" smtClean="0"/>
          </a:p>
          <a:p>
            <a:pPr marL="88900" lvl="2" indent="0">
              <a:buNone/>
            </a:pPr>
            <a:endParaRPr lang="en-US" dirty="0" smtClean="0"/>
          </a:p>
          <a:p>
            <a:pPr marL="88900" lvl="2" indent="0">
              <a:buNone/>
            </a:pPr>
            <a:r>
              <a:rPr lang="bg-BG" dirty="0" smtClean="0"/>
              <a:t>Отговор – </a:t>
            </a:r>
            <a:r>
              <a:rPr lang="en-US" dirty="0" smtClean="0"/>
              <a:t>servlet-a</a:t>
            </a:r>
            <a:r>
              <a:rPr lang="bg-BG" dirty="0" smtClean="0"/>
              <a:t>, който бива създаден няма да може да се компилира!</a:t>
            </a:r>
          </a:p>
        </p:txBody>
      </p:sp>
      <p:sp>
        <p:nvSpPr>
          <p:cNvPr id="3" name="Rectangle 2"/>
          <p:cNvSpPr/>
          <p:nvPr/>
        </p:nvSpPr>
        <p:spPr>
          <a:xfrm>
            <a:off x="171082" y="4309247"/>
            <a:ext cx="607859"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cap="none" spc="0" dirty="0" smtClean="0">
                <a:ln/>
                <a:solidFill>
                  <a:schemeClr val="accent3"/>
                </a:solidFill>
                <a:effectLst/>
              </a:rPr>
              <a:t>?</a:t>
            </a:r>
            <a:endParaRPr lang="en-US" sz="5400" b="1" cap="none" spc="0" dirty="0">
              <a:ln/>
              <a:solidFill>
                <a:schemeClr val="accent3"/>
              </a:solidFill>
              <a:effectLst/>
            </a:endParaRPr>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да се ползваме предефинираните променливи?</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457200">
              <a:buNone/>
            </a:pPr>
            <a:r>
              <a:rPr lang="bg-BG" dirty="0" smtClean="0"/>
              <a:t> Добавяме колкото се може по-малко </a:t>
            </a:r>
            <a:r>
              <a:rPr lang="en-US" dirty="0" smtClean="0"/>
              <a:t>java </a:t>
            </a:r>
            <a:r>
              <a:rPr lang="bg-BG" dirty="0" smtClean="0"/>
              <a:t>код в едно </a:t>
            </a:r>
            <a:r>
              <a:rPr lang="en-US" dirty="0" err="1" smtClean="0"/>
              <a:t>jsp</a:t>
            </a:r>
            <a:r>
              <a:rPr lang="en-US" dirty="0" smtClean="0"/>
              <a:t>.</a:t>
            </a:r>
            <a:r>
              <a:rPr lang="bg-BG" dirty="0" smtClean="0"/>
              <a:t> </a:t>
            </a:r>
            <a:endParaRPr lang="en-US" dirty="0" smtClean="0"/>
          </a:p>
          <a:p>
            <a:pPr marL="88900" lvl="2" indent="457200">
              <a:buNone/>
            </a:pPr>
            <a:endParaRPr lang="en-US" dirty="0" smtClean="0"/>
          </a:p>
          <a:p>
            <a:pPr marL="88900" lvl="2" indent="0">
              <a:buNone/>
            </a:pPr>
            <a:r>
              <a:rPr lang="bg-BG" b="1" dirty="0" smtClean="0">
                <a:solidFill>
                  <a:schemeClr val="accent5"/>
                </a:solidFill>
              </a:rPr>
              <a:t>Решението</a:t>
            </a:r>
            <a:r>
              <a:rPr lang="bg-BG" dirty="0" smtClean="0"/>
              <a:t> – създаваме помощни класове които да обработват динамичните данни.</a:t>
            </a:r>
          </a:p>
          <a:p>
            <a:pPr marL="88900" lvl="2" indent="0">
              <a:buNone/>
            </a:pPr>
            <a:r>
              <a:rPr lang="en-US" dirty="0" smtClean="0">
                <a:solidFill>
                  <a:schemeClr val="accent4">
                    <a:lumMod val="75000"/>
                  </a:schemeClr>
                </a:solidFill>
              </a:rPr>
              <a:t>// </a:t>
            </a:r>
            <a:r>
              <a:rPr lang="bg-BG" dirty="0" smtClean="0">
                <a:solidFill>
                  <a:schemeClr val="accent4">
                    <a:lumMod val="75000"/>
                  </a:schemeClr>
                </a:solidFill>
              </a:rPr>
              <a:t>примерен </a:t>
            </a:r>
            <a:r>
              <a:rPr lang="en-US" dirty="0" smtClean="0">
                <a:solidFill>
                  <a:schemeClr val="accent4">
                    <a:lumMod val="75000"/>
                  </a:schemeClr>
                </a:solidFill>
              </a:rPr>
              <a:t>java </a:t>
            </a:r>
            <a:r>
              <a:rPr lang="bg-BG" dirty="0" smtClean="0">
                <a:solidFill>
                  <a:schemeClr val="accent4">
                    <a:lumMod val="75000"/>
                  </a:schemeClr>
                </a:solidFill>
              </a:rPr>
              <a:t>клас</a:t>
            </a:r>
          </a:p>
          <a:p>
            <a:pPr marL="88900" lvl="2" indent="0">
              <a:buNone/>
            </a:pPr>
            <a:r>
              <a:rPr lang="en-US" sz="1500" dirty="0">
                <a:solidFill>
                  <a:srgbClr val="7F0055"/>
                </a:solidFill>
                <a:latin typeface="Consolas"/>
              </a:rPr>
              <a:t>public class </a:t>
            </a:r>
            <a:r>
              <a:rPr lang="en-US" sz="1500" dirty="0" err="1">
                <a:latin typeface="Consolas"/>
              </a:rPr>
              <a:t>HelperClass</a:t>
            </a:r>
            <a:r>
              <a:rPr lang="en-US" sz="1500" dirty="0">
                <a:latin typeface="Consolas"/>
              </a:rPr>
              <a:t> { </a:t>
            </a:r>
          </a:p>
          <a:p>
            <a:pPr marL="88900" lvl="2" indent="0">
              <a:buNone/>
            </a:pPr>
            <a:r>
              <a:rPr lang="bg-BG" sz="1500" dirty="0">
                <a:solidFill>
                  <a:srgbClr val="7F0055"/>
                </a:solidFill>
                <a:latin typeface="Consolas"/>
              </a:rPr>
              <a:t>   </a:t>
            </a:r>
            <a:r>
              <a:rPr lang="en-US" sz="1500" dirty="0" smtClean="0">
                <a:solidFill>
                  <a:srgbClr val="7F0055"/>
                </a:solidFill>
                <a:latin typeface="Consolas"/>
              </a:rPr>
              <a:t>public </a:t>
            </a:r>
            <a:r>
              <a:rPr lang="en-US" sz="1500" dirty="0">
                <a:solidFill>
                  <a:srgbClr val="7F0055"/>
                </a:solidFill>
                <a:latin typeface="Consolas"/>
              </a:rPr>
              <a:t>static void </a:t>
            </a:r>
            <a:r>
              <a:rPr lang="en-US" sz="1500" dirty="0" err="1">
                <a:latin typeface="Consolas"/>
              </a:rPr>
              <a:t>someMethod</a:t>
            </a:r>
            <a:r>
              <a:rPr lang="en-US" sz="1500" dirty="0">
                <a:latin typeface="Consolas"/>
              </a:rPr>
              <a:t>(</a:t>
            </a:r>
            <a:r>
              <a:rPr lang="en-US" sz="1500" dirty="0" err="1">
                <a:latin typeface="Consolas"/>
              </a:rPr>
              <a:t>HttpServletRequest</a:t>
            </a:r>
            <a:r>
              <a:rPr lang="en-US" sz="1500" dirty="0">
                <a:latin typeface="Consolas"/>
              </a:rPr>
              <a:t>, </a:t>
            </a:r>
            <a:r>
              <a:rPr lang="en-US" sz="1500" dirty="0" err="1">
                <a:latin typeface="Consolas"/>
              </a:rPr>
              <a:t>HttpServletResponse</a:t>
            </a:r>
            <a:r>
              <a:rPr lang="en-US" sz="1500" dirty="0">
                <a:latin typeface="Consolas"/>
              </a:rPr>
              <a:t>) {</a:t>
            </a:r>
          </a:p>
          <a:p>
            <a:pPr marL="88900" lvl="2" indent="0">
              <a:buNone/>
            </a:pPr>
            <a:r>
              <a:rPr lang="bg-BG" sz="1500" dirty="0">
                <a:latin typeface="Consolas"/>
              </a:rPr>
              <a:t>   </a:t>
            </a:r>
            <a:r>
              <a:rPr lang="bg-BG" sz="1500" dirty="0" smtClean="0">
                <a:latin typeface="Consolas"/>
              </a:rPr>
              <a:t>   </a:t>
            </a:r>
            <a:r>
              <a:rPr lang="en-US" sz="1500" dirty="0" smtClean="0">
                <a:latin typeface="Consolas"/>
              </a:rPr>
              <a:t>………</a:t>
            </a:r>
            <a:endParaRPr lang="en-US" sz="1500" dirty="0">
              <a:latin typeface="Consolas"/>
            </a:endParaRPr>
          </a:p>
          <a:p>
            <a:pPr marL="88900" lvl="2" indent="0">
              <a:buNone/>
            </a:pPr>
            <a:r>
              <a:rPr lang="bg-BG" sz="1500" dirty="0">
                <a:latin typeface="Consolas"/>
              </a:rPr>
              <a:t>   </a:t>
            </a:r>
            <a:r>
              <a:rPr lang="en-US" sz="1500" dirty="0" smtClean="0">
                <a:latin typeface="Consolas"/>
              </a:rPr>
              <a:t>}</a:t>
            </a:r>
            <a:r>
              <a:rPr lang="bg-BG" sz="1500" dirty="0" smtClean="0">
                <a:solidFill>
                  <a:srgbClr val="7F0055"/>
                </a:solidFill>
                <a:latin typeface="Consolas"/>
              </a:rPr>
              <a:t> </a:t>
            </a:r>
            <a:endParaRPr lang="en-US" sz="1500" dirty="0">
              <a:solidFill>
                <a:srgbClr val="7F0055"/>
              </a:solidFill>
              <a:latin typeface="Consolas"/>
            </a:endParaRPr>
          </a:p>
          <a:p>
            <a:pPr marL="88900" lvl="2" indent="0">
              <a:buNone/>
            </a:pPr>
            <a:r>
              <a:rPr lang="en-US" sz="1500" dirty="0">
                <a:solidFill>
                  <a:srgbClr val="7F0055"/>
                </a:solidFill>
                <a:latin typeface="Consolas"/>
              </a:rPr>
              <a:t>}</a:t>
            </a:r>
            <a:endParaRPr lang="bg-BG" sz="1500" dirty="0">
              <a:solidFill>
                <a:srgbClr val="7F0055"/>
              </a:solidFill>
              <a:latin typeface="Consolas"/>
            </a:endParaRPr>
          </a:p>
          <a:p>
            <a:pPr marL="88900" lvl="2" indent="0">
              <a:buNone/>
            </a:pPr>
            <a:endParaRPr lang="bg-BG" dirty="0" smtClean="0"/>
          </a:p>
          <a:p>
            <a:pPr marL="88900" lvl="2" indent="0">
              <a:buNone/>
            </a:pPr>
            <a:r>
              <a:rPr lang="bg-BG" dirty="0" smtClean="0">
                <a:solidFill>
                  <a:schemeClr val="accent4">
                    <a:lumMod val="75000"/>
                  </a:schemeClr>
                </a:solidFill>
              </a:rPr>
              <a:t>// примерно извикване от </a:t>
            </a:r>
            <a:r>
              <a:rPr lang="en-US" dirty="0" err="1" smtClean="0">
                <a:solidFill>
                  <a:schemeClr val="accent4">
                    <a:lumMod val="75000"/>
                  </a:schemeClr>
                </a:solidFill>
              </a:rPr>
              <a:t>jsp</a:t>
            </a:r>
            <a:r>
              <a:rPr lang="en-US" dirty="0" smtClean="0">
                <a:solidFill>
                  <a:schemeClr val="accent4">
                    <a:lumMod val="75000"/>
                  </a:schemeClr>
                </a:solidFill>
              </a:rPr>
              <a:t> </a:t>
            </a:r>
            <a:r>
              <a:rPr lang="bg-BG" dirty="0" smtClean="0">
                <a:solidFill>
                  <a:schemeClr val="accent4">
                    <a:lumMod val="75000"/>
                  </a:schemeClr>
                </a:solidFill>
              </a:rPr>
              <a:t>код</a:t>
            </a:r>
          </a:p>
          <a:p>
            <a:pPr marL="88900" lvl="2" indent="0">
              <a:buNone/>
            </a:pPr>
            <a:r>
              <a:rPr lang="en-US" dirty="0" smtClean="0">
                <a:solidFill>
                  <a:schemeClr val="accent5"/>
                </a:solidFill>
              </a:rPr>
              <a:t>&lt;%</a:t>
            </a:r>
            <a:r>
              <a:rPr lang="en-US" dirty="0" smtClean="0"/>
              <a:t> </a:t>
            </a:r>
            <a:r>
              <a:rPr lang="en-US" sz="1500" dirty="0" err="1">
                <a:latin typeface="Consolas"/>
              </a:rPr>
              <a:t>somePackage.HelperClass.someMethod</a:t>
            </a:r>
            <a:r>
              <a:rPr lang="en-US" sz="1500" dirty="0">
                <a:latin typeface="Consolas"/>
              </a:rPr>
              <a:t>(request, response);</a:t>
            </a:r>
            <a:r>
              <a:rPr lang="en-US" dirty="0" smtClean="0"/>
              <a:t> </a:t>
            </a:r>
            <a:r>
              <a:rPr lang="en-US" dirty="0" smtClean="0">
                <a:solidFill>
                  <a:schemeClr val="accent5"/>
                </a:solidFill>
              </a:rPr>
              <a:t>%&gt;</a:t>
            </a:r>
          </a:p>
          <a:p>
            <a:pPr marL="88900" lvl="2" indent="0">
              <a:buNone/>
            </a:pPr>
            <a:endParaRPr lang="en-US" dirty="0" smtClean="0"/>
          </a:p>
          <a:p>
            <a:pPr marL="88900" lvl="2" indent="0">
              <a:buNone/>
            </a:pPr>
            <a:endParaRPr lang="bg-BG" dirty="0" smtClean="0"/>
          </a:p>
        </p:txBody>
      </p:sp>
      <p:pic>
        <p:nvPicPr>
          <p:cNvPr id="5" name="Picture 4" descr="mark.jpg"/>
          <p:cNvPicPr>
            <a:picLocks noChangeAspect="1"/>
          </p:cNvPicPr>
          <p:nvPr/>
        </p:nvPicPr>
        <p:blipFill>
          <a:blip r:embed="rId3" cstate="print"/>
          <a:stretch>
            <a:fillRect/>
          </a:stretch>
        </p:blipFill>
        <p:spPr>
          <a:xfrm>
            <a:off x="304800" y="1371600"/>
            <a:ext cx="609599" cy="609599"/>
          </a:xfrm>
          <a:prstGeom prst="rect">
            <a:avLst/>
          </a:prstGeom>
        </p:spPr>
      </p:pic>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Директиви в </a:t>
            </a:r>
            <a:r>
              <a:rPr lang="en-US" dirty="0" smtClean="0"/>
              <a:t>JSP-</a:t>
            </a:r>
            <a:r>
              <a:rPr lang="bg-BG" dirty="0" smtClean="0"/>
              <a:t>та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bg-BG" dirty="0" smtClean="0"/>
              <a:t>  Има три вида директи:</a:t>
            </a:r>
          </a:p>
          <a:p>
            <a:pPr marL="266700" lvl="3" indent="0">
              <a:buFont typeface="Wingdings" pitchFamily="2" charset="2"/>
              <a:buChar char="Ø"/>
            </a:pPr>
            <a:r>
              <a:rPr lang="bg-BG" dirty="0" smtClean="0"/>
              <a:t> </a:t>
            </a:r>
            <a:r>
              <a:rPr lang="en-US" dirty="0" smtClean="0"/>
              <a:t>page </a:t>
            </a:r>
            <a:r>
              <a:rPr lang="bg-BG" dirty="0" smtClean="0"/>
              <a:t>директива</a:t>
            </a:r>
          </a:p>
          <a:p>
            <a:pPr marL="266700" lvl="3" indent="0">
              <a:buFont typeface="Wingdings" pitchFamily="2" charset="2"/>
              <a:buChar char="Ø"/>
            </a:pPr>
            <a:r>
              <a:rPr lang="bg-BG" dirty="0" smtClean="0"/>
              <a:t> </a:t>
            </a:r>
            <a:r>
              <a:rPr lang="en-US" dirty="0" smtClean="0"/>
              <a:t>include </a:t>
            </a:r>
            <a:r>
              <a:rPr lang="bg-BG" dirty="0" smtClean="0"/>
              <a:t>директива</a:t>
            </a:r>
          </a:p>
          <a:p>
            <a:pPr marL="266700" lvl="3" indent="0">
              <a:buFont typeface="Wingdings" pitchFamily="2" charset="2"/>
              <a:buChar char="Ø"/>
            </a:pPr>
            <a:r>
              <a:rPr lang="bg-BG" dirty="0" smtClean="0"/>
              <a:t> </a:t>
            </a:r>
            <a:r>
              <a:rPr lang="en-US" dirty="0" err="1" smtClean="0"/>
              <a:t>taglib</a:t>
            </a:r>
            <a:r>
              <a:rPr lang="en-US" dirty="0" smtClean="0"/>
              <a:t> </a:t>
            </a:r>
            <a:r>
              <a:rPr lang="bg-BG" dirty="0" smtClean="0"/>
              <a:t>директива</a:t>
            </a:r>
            <a:r>
              <a:rPr lang="en-US" dirty="0" smtClean="0"/>
              <a:t> </a:t>
            </a:r>
            <a:r>
              <a:rPr lang="bg-BG" dirty="0" smtClean="0"/>
              <a:t>(тази директива няма да бъде разглеждана)</a:t>
            </a:r>
          </a:p>
          <a:p>
            <a:pPr marL="88900" lvl="2" indent="0">
              <a:buNone/>
            </a:pPr>
            <a:endParaRPr lang="bg-BG" dirty="0" smtClean="0"/>
          </a:p>
          <a:p>
            <a:pPr marL="88900" lvl="2" indent="0"/>
            <a:r>
              <a:rPr lang="en-US" dirty="0" smtClean="0"/>
              <a:t> </a:t>
            </a:r>
            <a:r>
              <a:rPr lang="bg-BG" dirty="0" smtClean="0"/>
              <a:t>Как изглежда една директива като код в едно </a:t>
            </a:r>
            <a:r>
              <a:rPr lang="en-US" dirty="0" err="1" smtClean="0"/>
              <a:t>jsp</a:t>
            </a:r>
            <a:r>
              <a:rPr lang="en-US" dirty="0" smtClean="0"/>
              <a:t>?</a:t>
            </a:r>
          </a:p>
          <a:p>
            <a:pPr marL="88900" lvl="2" indent="0"/>
            <a:r>
              <a:rPr lang="en-US" dirty="0" smtClean="0"/>
              <a:t> </a:t>
            </a:r>
            <a:r>
              <a:rPr lang="bg-BG" dirty="0" smtClean="0"/>
              <a:t>Отговор</a:t>
            </a:r>
            <a:r>
              <a:rPr lang="en-US" dirty="0" smtClean="0"/>
              <a:t>:</a:t>
            </a:r>
            <a:r>
              <a:rPr lang="bg-BG" dirty="0" smtClean="0"/>
              <a:t> </a:t>
            </a:r>
            <a:r>
              <a:rPr lang="en-US" dirty="0" smtClean="0">
                <a:solidFill>
                  <a:schemeClr val="accent5"/>
                </a:solidFill>
              </a:rPr>
              <a:t>&lt;%@</a:t>
            </a:r>
            <a:r>
              <a:rPr lang="en-US" dirty="0" smtClean="0"/>
              <a:t> </a:t>
            </a:r>
            <a:r>
              <a:rPr lang="en-US" dirty="0" smtClean="0">
                <a:solidFill>
                  <a:schemeClr val="accent4">
                    <a:lumMod val="75000"/>
                  </a:schemeClr>
                </a:solidFill>
              </a:rPr>
              <a:t>directive</a:t>
            </a:r>
            <a:r>
              <a:rPr lang="en-US" dirty="0" smtClean="0"/>
              <a:t> </a:t>
            </a:r>
            <a:r>
              <a:rPr lang="en-US" dirty="0" smtClean="0">
                <a:solidFill>
                  <a:schemeClr val="accent6"/>
                </a:solidFill>
              </a:rPr>
              <a:t>attribute</a:t>
            </a:r>
            <a:r>
              <a:rPr lang="en-US" dirty="0" smtClean="0"/>
              <a:t>=“</a:t>
            </a:r>
            <a:r>
              <a:rPr lang="en-US" dirty="0" smtClean="0">
                <a:solidFill>
                  <a:schemeClr val="tx2">
                    <a:lumMod val="75000"/>
                  </a:schemeClr>
                </a:solidFill>
              </a:rPr>
              <a:t>value</a:t>
            </a:r>
            <a:r>
              <a:rPr lang="en-US" dirty="0" smtClean="0"/>
              <a:t>” </a:t>
            </a:r>
            <a:r>
              <a:rPr lang="en-US" dirty="0" smtClean="0">
                <a:solidFill>
                  <a:schemeClr val="accent5"/>
                </a:solidFill>
              </a:rPr>
              <a:t>%&gt;</a:t>
            </a:r>
            <a:r>
              <a:rPr lang="en-US" dirty="0" smtClean="0"/>
              <a:t> </a:t>
            </a:r>
            <a:endParaRPr lang="bg-BG" dirty="0" smtClean="0"/>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a:t>
            </a:r>
            <a:r>
              <a:rPr lang="bg-BG" dirty="0" smtClean="0"/>
              <a:t>директива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en-US" dirty="0" smtClean="0"/>
              <a:t> Page </a:t>
            </a:r>
            <a:r>
              <a:rPr lang="bg-BG" dirty="0" smtClean="0"/>
              <a:t>директивата се използва в </a:t>
            </a:r>
            <a:r>
              <a:rPr lang="en-US" dirty="0" err="1" smtClean="0"/>
              <a:t>jsp</a:t>
            </a:r>
            <a:r>
              <a:rPr lang="en-US" dirty="0" smtClean="0"/>
              <a:t>-</a:t>
            </a:r>
            <a:r>
              <a:rPr lang="bg-BG" dirty="0" smtClean="0"/>
              <a:t>то за да укаже на контейнера как да бъде транслирано (</a:t>
            </a:r>
            <a:r>
              <a:rPr lang="en-US" dirty="0" smtClean="0"/>
              <a:t>parse-</a:t>
            </a:r>
            <a:r>
              <a:rPr lang="bg-BG" dirty="0" smtClean="0"/>
              <a:t>нато) в сървлет.</a:t>
            </a:r>
            <a:endParaRPr lang="en-US" dirty="0" smtClean="0"/>
          </a:p>
          <a:p>
            <a:pPr marL="88900" lvl="2" indent="0">
              <a:buFont typeface="Arial" pitchFamily="34" charset="0"/>
              <a:buChar char="•"/>
            </a:pPr>
            <a:r>
              <a:rPr lang="bg-BG" dirty="0" smtClean="0"/>
              <a:t>  Атрибути в </a:t>
            </a:r>
            <a:r>
              <a:rPr lang="en-US" dirty="0" smtClean="0"/>
              <a:t>page </a:t>
            </a:r>
            <a:r>
              <a:rPr lang="bg-BG" dirty="0" smtClean="0"/>
              <a:t>директива</a:t>
            </a:r>
          </a:p>
          <a:p>
            <a:pPr marL="266700" lvl="3" indent="0"/>
            <a:r>
              <a:rPr lang="en-US" dirty="0" smtClean="0"/>
              <a:t> buffer</a:t>
            </a:r>
          </a:p>
          <a:p>
            <a:pPr marL="266700" lvl="3" indent="0"/>
            <a:r>
              <a:rPr lang="en-US" dirty="0" smtClean="0"/>
              <a:t> </a:t>
            </a:r>
            <a:r>
              <a:rPr lang="en-US" dirty="0" err="1" smtClean="0"/>
              <a:t>autoFlush</a:t>
            </a:r>
            <a:endParaRPr lang="en-US" dirty="0" smtClean="0"/>
          </a:p>
          <a:p>
            <a:pPr marL="266700" lvl="3" indent="0"/>
            <a:r>
              <a:rPr lang="en-US" dirty="0" smtClean="0"/>
              <a:t> </a:t>
            </a:r>
            <a:r>
              <a:rPr lang="en-US" dirty="0" err="1" smtClean="0"/>
              <a:t>contentType</a:t>
            </a:r>
            <a:endParaRPr lang="en-US" dirty="0" smtClean="0"/>
          </a:p>
          <a:p>
            <a:pPr marL="266700" lvl="3" indent="0"/>
            <a:r>
              <a:rPr lang="en-US" dirty="0" smtClean="0"/>
              <a:t> </a:t>
            </a:r>
            <a:r>
              <a:rPr lang="en-US" dirty="0" err="1" smtClean="0"/>
              <a:t>errorPage</a:t>
            </a:r>
            <a:endParaRPr lang="en-US" dirty="0" smtClean="0"/>
          </a:p>
          <a:p>
            <a:pPr marL="266700" lvl="3" indent="0"/>
            <a:r>
              <a:rPr lang="en-US" dirty="0" smtClean="0"/>
              <a:t> </a:t>
            </a:r>
            <a:r>
              <a:rPr lang="en-US" dirty="0" err="1" smtClean="0"/>
              <a:t>isErrorPage</a:t>
            </a:r>
            <a:r>
              <a:rPr lang="en-US" dirty="0" smtClean="0"/>
              <a:t> </a:t>
            </a:r>
          </a:p>
          <a:p>
            <a:pPr marL="266700" lvl="3" indent="0"/>
            <a:r>
              <a:rPr lang="en-US" dirty="0" smtClean="0"/>
              <a:t> extends</a:t>
            </a:r>
          </a:p>
          <a:p>
            <a:pPr marL="266700" lvl="3" indent="0"/>
            <a:r>
              <a:rPr lang="en-US" dirty="0" smtClean="0"/>
              <a:t> import </a:t>
            </a:r>
          </a:p>
          <a:p>
            <a:pPr marL="266700" lvl="3" indent="0"/>
            <a:r>
              <a:rPr lang="en-US" dirty="0" smtClean="0"/>
              <a:t> info</a:t>
            </a:r>
          </a:p>
          <a:p>
            <a:pPr marL="266700" lvl="3" indent="0"/>
            <a:r>
              <a:rPr lang="en-US" dirty="0" smtClean="0"/>
              <a:t> </a:t>
            </a:r>
            <a:r>
              <a:rPr lang="en-US" dirty="0" err="1" smtClean="0"/>
              <a:t>isThreadSafe</a:t>
            </a:r>
            <a:r>
              <a:rPr lang="en-US" dirty="0" smtClean="0"/>
              <a:t> </a:t>
            </a:r>
          </a:p>
          <a:p>
            <a:pPr marL="266700" lvl="3" indent="0"/>
            <a:r>
              <a:rPr lang="en-US" dirty="0" smtClean="0"/>
              <a:t> language</a:t>
            </a:r>
          </a:p>
          <a:p>
            <a:pPr marL="266700" lvl="3" indent="0"/>
            <a:r>
              <a:rPr lang="en-US" dirty="0" smtClean="0"/>
              <a:t> session </a:t>
            </a:r>
          </a:p>
          <a:p>
            <a:pPr marL="266700" lvl="3" indent="0"/>
            <a:r>
              <a:rPr lang="en-US" dirty="0" smtClean="0"/>
              <a:t> </a:t>
            </a:r>
            <a:r>
              <a:rPr lang="en-US" dirty="0" err="1" smtClean="0"/>
              <a:t>isELIgnored</a:t>
            </a:r>
            <a:endParaRPr lang="en-US" dirty="0" smtClean="0"/>
          </a:p>
          <a:p>
            <a:pPr marL="266700" lvl="3" indent="0"/>
            <a:r>
              <a:rPr lang="en-US" dirty="0" smtClean="0"/>
              <a:t> </a:t>
            </a:r>
            <a:r>
              <a:rPr lang="en-US" dirty="0" err="1" smtClean="0"/>
              <a:t>isScriptingEnabled</a:t>
            </a:r>
            <a:endParaRPr lang="bg-BG" dirty="0" smtClean="0"/>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Include </a:t>
            </a:r>
            <a:r>
              <a:rPr lang="bg-BG" dirty="0" smtClean="0"/>
              <a:t>директива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en-US" dirty="0" smtClean="0"/>
              <a:t> Include </a:t>
            </a:r>
            <a:r>
              <a:rPr lang="bg-BG" dirty="0" smtClean="0"/>
              <a:t>директивата се използва за да се добави допълнителен файл по време на транслиране (</a:t>
            </a:r>
            <a:r>
              <a:rPr lang="en-US" dirty="0" smtClean="0"/>
              <a:t>parse</a:t>
            </a:r>
            <a:r>
              <a:rPr lang="bg-BG" dirty="0" smtClean="0"/>
              <a:t>-ване) в </a:t>
            </a:r>
            <a:r>
              <a:rPr lang="en-US" dirty="0" err="1" smtClean="0"/>
              <a:t>jsp</a:t>
            </a:r>
            <a:r>
              <a:rPr lang="en-US" dirty="0" smtClean="0"/>
              <a:t>-</a:t>
            </a:r>
            <a:r>
              <a:rPr lang="bg-BG" dirty="0" smtClean="0"/>
              <a:t>то. Директивата указва на контейнера да “слее” (</a:t>
            </a:r>
            <a:r>
              <a:rPr lang="en-US" dirty="0" smtClean="0"/>
              <a:t>merge</a:t>
            </a:r>
            <a:r>
              <a:rPr lang="bg-BG" dirty="0" smtClean="0"/>
              <a:t>-не) съдържанието на </a:t>
            </a:r>
            <a:r>
              <a:rPr lang="en-US" dirty="0" err="1" smtClean="0"/>
              <a:t>jsp</a:t>
            </a:r>
            <a:r>
              <a:rPr lang="bg-BG" dirty="0" smtClean="0"/>
              <a:t>-то което бива транслирано с файла който бива подаден в </a:t>
            </a:r>
            <a:r>
              <a:rPr lang="en-US" dirty="0" smtClean="0"/>
              <a:t>include </a:t>
            </a:r>
            <a:r>
              <a:rPr lang="bg-BG" dirty="0" smtClean="0"/>
              <a:t>директивата. </a:t>
            </a:r>
            <a:endParaRPr lang="en-US" dirty="0" smtClean="0"/>
          </a:p>
          <a:p>
            <a:pPr marL="88900" lvl="2" indent="0">
              <a:buFont typeface="Arial" pitchFamily="34" charset="0"/>
              <a:buChar char="•"/>
            </a:pPr>
            <a:r>
              <a:rPr lang="bg-BG" dirty="0" smtClean="0"/>
              <a:t>  Атрибути в </a:t>
            </a:r>
            <a:r>
              <a:rPr lang="en-US" dirty="0" smtClean="0"/>
              <a:t>page </a:t>
            </a:r>
            <a:r>
              <a:rPr lang="bg-BG" dirty="0" smtClean="0"/>
              <a:t>директива</a:t>
            </a:r>
          </a:p>
          <a:p>
            <a:pPr marL="266700" lvl="3" indent="0"/>
            <a:r>
              <a:rPr lang="en-US" dirty="0" smtClean="0"/>
              <a:t> file</a:t>
            </a:r>
            <a:endParaRPr lang="bg-BG" dirty="0" smtClean="0"/>
          </a:p>
          <a:p>
            <a:pPr marL="266700" lvl="3" indent="0"/>
            <a:endParaRPr lang="bg-BG" dirty="0" smtClean="0"/>
          </a:p>
          <a:p>
            <a:pPr marL="88900" lvl="2" indent="0"/>
            <a:r>
              <a:rPr lang="bg-BG" dirty="0" smtClean="0"/>
              <a:t> Друг вариант да вмъкнем (</a:t>
            </a:r>
            <a:r>
              <a:rPr lang="en-US" dirty="0" smtClean="0"/>
              <a:t>include-</a:t>
            </a:r>
            <a:r>
              <a:rPr lang="bg-BG" dirty="0" smtClean="0"/>
              <a:t>нем) друг</a:t>
            </a:r>
            <a:r>
              <a:rPr lang="en-US" dirty="0" smtClean="0"/>
              <a:t> </a:t>
            </a:r>
            <a:r>
              <a:rPr lang="bg-BG" dirty="0" smtClean="0"/>
              <a:t>файл или </a:t>
            </a:r>
            <a:r>
              <a:rPr lang="en-US" dirty="0" err="1" smtClean="0"/>
              <a:t>jsp</a:t>
            </a:r>
            <a:r>
              <a:rPr lang="en-US" dirty="0" smtClean="0"/>
              <a:t> e </a:t>
            </a:r>
            <a:r>
              <a:rPr lang="bg-BG" dirty="0" smtClean="0"/>
              <a:t>ползвайки </a:t>
            </a:r>
            <a:r>
              <a:rPr lang="en-US" dirty="0" smtClean="0"/>
              <a:t>&lt;</a:t>
            </a:r>
            <a:r>
              <a:rPr lang="en-US" dirty="0" err="1" smtClean="0"/>
              <a:t>jsp</a:t>
            </a:r>
            <a:r>
              <a:rPr lang="en-US" dirty="0" smtClean="0"/>
              <a:t>: include file=“….”/&gt; </a:t>
            </a:r>
            <a:r>
              <a:rPr lang="bg-BG" dirty="0" smtClean="0"/>
              <a:t>действието (</a:t>
            </a:r>
            <a:r>
              <a:rPr lang="en-US" dirty="0" smtClean="0"/>
              <a:t>action-a)</a:t>
            </a:r>
            <a:r>
              <a:rPr lang="bg-BG" dirty="0" smtClean="0"/>
              <a:t>. По този начин ще на всяка заявка </a:t>
            </a:r>
            <a:r>
              <a:rPr lang="en-US" dirty="0" smtClean="0"/>
              <a:t>(request) </a:t>
            </a:r>
            <a:r>
              <a:rPr lang="bg-BG" dirty="0" smtClean="0"/>
              <a:t>ще се вмъква файла който искаме да добавим и ако той е бил променен между отделните заявки ще може да видим винаги неговата последна версия.</a:t>
            </a:r>
            <a:endParaRPr lang="en-US" dirty="0" smtClean="0"/>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Общи сведения</a:t>
            </a:r>
            <a:endParaRPr lang="ru-RU" dirty="0"/>
          </a:p>
        </p:txBody>
      </p:sp>
      <p:sp>
        <p:nvSpPr>
          <p:cNvPr id="3" name="Text Placeholder 2"/>
          <p:cNvSpPr>
            <a:spLocks noGrp="1"/>
          </p:cNvSpPr>
          <p:nvPr>
            <p:ph type="body" sz="quarter" idx="10"/>
          </p:nvPr>
        </p:nvSpPr>
        <p:spPr/>
        <p:txBody>
          <a:bodyPr/>
          <a:lstStyle/>
          <a:p>
            <a:pPr marL="285750" indent="-285750">
              <a:buFont typeface="Arial" pitchFamily="34" charset="0"/>
              <a:buChar char="•"/>
            </a:pPr>
            <a:r>
              <a:rPr lang="en-US" dirty="0" smtClean="0"/>
              <a:t>Servlet 1.0 </a:t>
            </a:r>
            <a:r>
              <a:rPr lang="bg-BG" dirty="0" smtClean="0"/>
              <a:t>– </a:t>
            </a:r>
            <a:r>
              <a:rPr lang="bg-BG" sz="1600" b="0" dirty="0" smtClean="0"/>
              <a:t>излиза през 1997 г. като отговор на </a:t>
            </a:r>
            <a:r>
              <a:rPr lang="en-US" sz="1600" b="0" dirty="0" smtClean="0"/>
              <a:t>Sun Microsystems</a:t>
            </a:r>
            <a:r>
              <a:rPr lang="bg-BG" sz="1600" b="0" dirty="0"/>
              <a:t> </a:t>
            </a:r>
            <a:r>
              <a:rPr lang="bg-BG" sz="1600" b="0" dirty="0" smtClean="0"/>
              <a:t>на конкурентните технологии за създаване на динамични уеб страници – </a:t>
            </a:r>
            <a:r>
              <a:rPr lang="en-US" sz="1600" b="0" dirty="0" smtClean="0"/>
              <a:t>CGI, PHP, ASP. </a:t>
            </a:r>
            <a:r>
              <a:rPr lang="bg-BG" sz="1600" b="0" dirty="0" smtClean="0"/>
              <a:t>Името на технологията идва от популярните по онова време </a:t>
            </a:r>
            <a:r>
              <a:rPr lang="en-US" sz="1600" b="0" dirty="0" smtClean="0"/>
              <a:t>Java </a:t>
            </a:r>
            <a:r>
              <a:rPr lang="bg-BG" sz="1600" b="0" dirty="0" smtClean="0"/>
              <a:t>Аплети. </a:t>
            </a:r>
            <a:endParaRPr lang="en-US" sz="1600" b="0" dirty="0" smtClean="0"/>
          </a:p>
          <a:p>
            <a:pPr marL="285750" indent="-285750">
              <a:buFont typeface="Arial" pitchFamily="34" charset="0"/>
              <a:buChar char="•"/>
            </a:pPr>
            <a:r>
              <a:rPr lang="bg-BG" dirty="0"/>
              <a:t>Част е от </a:t>
            </a:r>
            <a:r>
              <a:rPr lang="en-US" dirty="0" smtClean="0"/>
              <a:t>Java EE </a:t>
            </a:r>
            <a:r>
              <a:rPr lang="bg-BG" dirty="0" smtClean="0"/>
              <a:t>стека </a:t>
            </a:r>
            <a:r>
              <a:rPr lang="bg-BG" sz="1600" b="0" dirty="0" smtClean="0"/>
              <a:t>– текущата версия е 3.0 (</a:t>
            </a:r>
            <a:r>
              <a:rPr lang="en-US" sz="1600" b="0" dirty="0" smtClean="0"/>
              <a:t>Java EE 6), </a:t>
            </a:r>
            <a:r>
              <a:rPr lang="bg-BG" sz="1600" b="0" dirty="0" smtClean="0"/>
              <a:t>стандартизирана с </a:t>
            </a:r>
            <a:r>
              <a:rPr lang="en-US" sz="1600" b="0" dirty="0" smtClean="0"/>
              <a:t>JSR-315. </a:t>
            </a:r>
            <a:endParaRPr lang="bg-BG" sz="1600" b="0" dirty="0"/>
          </a:p>
          <a:p>
            <a:pPr marL="285750" indent="-285750">
              <a:buFont typeface="Arial" pitchFamily="34" charset="0"/>
              <a:buChar char="•"/>
            </a:pPr>
            <a:r>
              <a:rPr lang="en-US" dirty="0" smtClean="0"/>
              <a:t>Java Servlet API </a:t>
            </a:r>
            <a:r>
              <a:rPr lang="bg-BG" dirty="0" smtClean="0"/>
              <a:t>е спецификация </a:t>
            </a:r>
            <a:r>
              <a:rPr lang="bg-BG" sz="1600" b="0" dirty="0" smtClean="0"/>
              <a:t>– от фирмата, координираща развитието на езика </a:t>
            </a:r>
            <a:r>
              <a:rPr lang="en-US" sz="1600" b="0" dirty="0" smtClean="0"/>
              <a:t>Java – “Oracle”</a:t>
            </a:r>
            <a:r>
              <a:rPr lang="bg-BG" sz="1600" b="0" dirty="0" smtClean="0"/>
              <a:t>, се предоставя единстветно </a:t>
            </a:r>
            <a:r>
              <a:rPr lang="en-US" sz="1600" b="0" dirty="0" smtClean="0"/>
              <a:t>API, a </a:t>
            </a:r>
            <a:r>
              <a:rPr lang="bg-BG" sz="1600" b="0" dirty="0" smtClean="0"/>
              <a:t>отделните доставчици на уеб контейнери могат да предоставят различна имплементация на стандарта, спазвайки очакваното поведение, описано в съответния </a:t>
            </a:r>
            <a:r>
              <a:rPr lang="en-US" sz="1600" b="0" dirty="0" smtClean="0"/>
              <a:t>JSR.</a:t>
            </a:r>
          </a:p>
          <a:p>
            <a:pPr marL="285750" indent="-285750">
              <a:buFont typeface="Arial" pitchFamily="34" charset="0"/>
              <a:buChar char="•"/>
            </a:pPr>
            <a:r>
              <a:rPr lang="bg-BG" dirty="0"/>
              <a:t>Основна уеб технология в </a:t>
            </a:r>
            <a:r>
              <a:rPr lang="en-US" dirty="0"/>
              <a:t>Java </a:t>
            </a:r>
            <a:r>
              <a:rPr lang="bg-BG" dirty="0"/>
              <a:t>света</a:t>
            </a:r>
            <a:r>
              <a:rPr lang="bg-BG" sz="1600" b="0" dirty="0" smtClean="0"/>
              <a:t> – всички останали библиотеки за разработка на уеб приложения (</a:t>
            </a:r>
            <a:r>
              <a:rPr lang="en-US" sz="1600" b="0" dirty="0" smtClean="0"/>
              <a:t>JSP, JSF, Spring MVC, Struts, GWT, Velocity</a:t>
            </a:r>
            <a:r>
              <a:rPr lang="bg-BG" sz="1600" b="0" dirty="0" smtClean="0"/>
              <a:t>), както и </a:t>
            </a:r>
            <a:r>
              <a:rPr lang="en-US" sz="1600" b="0" dirty="0" smtClean="0"/>
              <a:t>SOAP </a:t>
            </a:r>
            <a:r>
              <a:rPr lang="bg-BG" sz="1600" b="0" dirty="0" smtClean="0"/>
              <a:t>и </a:t>
            </a:r>
            <a:r>
              <a:rPr lang="en-US" sz="1600" b="0" dirty="0" smtClean="0"/>
              <a:t>REST </a:t>
            </a:r>
            <a:r>
              <a:rPr lang="bg-BG" sz="1600" b="0" dirty="0" smtClean="0"/>
              <a:t>уеб сървисите са базирани на </a:t>
            </a:r>
            <a:r>
              <a:rPr lang="en-US" sz="1600" b="0" dirty="0" smtClean="0"/>
              <a:t>Servlet API.</a:t>
            </a:r>
            <a:endParaRPr lang="en-US" dirty="0" smtClean="0"/>
          </a:p>
          <a:p>
            <a:pPr marL="285750" indent="-285750">
              <a:buFont typeface="Arial" pitchFamily="34" charset="0"/>
              <a:buChar char="•"/>
            </a:pPr>
            <a:endParaRPr lang="ru-RU" sz="1600" b="0" dirty="0"/>
          </a:p>
        </p:txBody>
      </p:sp>
    </p:spTree>
    <p:extLst>
      <p:ext uri="{BB962C8B-B14F-4D97-AF65-F5344CB8AC3E}">
        <p14:creationId xmlns="" xmlns:p14="http://schemas.microsoft.com/office/powerpoint/2010/main" val="349507491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Какво е </a:t>
            </a:r>
            <a:r>
              <a:rPr lang="en-US" dirty="0" smtClean="0"/>
              <a:t>java bean</a:t>
            </a:r>
            <a:r>
              <a:rPr lang="bg-BG" dirty="0" smtClean="0"/>
              <a:t> и каква е ползата от тях в едно </a:t>
            </a:r>
            <a:r>
              <a:rPr lang="en-US" dirty="0" err="1" smtClean="0"/>
              <a:t>jsp</a:t>
            </a:r>
            <a:r>
              <a:rPr lang="en-US" dirty="0" smtClean="0"/>
              <a:t>?</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en-US" dirty="0" smtClean="0"/>
              <a:t> Java Beans </a:t>
            </a:r>
            <a:r>
              <a:rPr lang="bg-BG" dirty="0" smtClean="0"/>
              <a:t>са </a:t>
            </a:r>
            <a:r>
              <a:rPr lang="en-US" dirty="0" smtClean="0"/>
              <a:t>java </a:t>
            </a:r>
            <a:r>
              <a:rPr lang="bg-BG" dirty="0" smtClean="0"/>
              <a:t>класове, които следват определени конвенции:</a:t>
            </a:r>
          </a:p>
          <a:p>
            <a:pPr marL="554650" lvl="3" indent="-285750"/>
            <a:r>
              <a:rPr lang="bg-BG" dirty="0" smtClean="0"/>
              <a:t>трябва </a:t>
            </a:r>
            <a:r>
              <a:rPr lang="bg-BG" dirty="0"/>
              <a:t>задължително да имат празен конструктор </a:t>
            </a:r>
            <a:endParaRPr lang="en-US" dirty="0"/>
          </a:p>
          <a:p>
            <a:pPr marL="554650" lvl="3" indent="-285750"/>
            <a:r>
              <a:rPr lang="bg-BG" dirty="0" smtClean="0"/>
              <a:t>не трябва да има публични член-променливи (</a:t>
            </a:r>
            <a:r>
              <a:rPr lang="en-US" dirty="0" smtClean="0"/>
              <a:t>instance variables)</a:t>
            </a:r>
          </a:p>
          <a:p>
            <a:pPr marL="554650" lvl="3" indent="-285750"/>
            <a:r>
              <a:rPr lang="en-US" dirty="0" smtClean="0"/>
              <a:t>Instance variables </a:t>
            </a:r>
            <a:r>
              <a:rPr lang="bg-BG" dirty="0" smtClean="0"/>
              <a:t>могат да бъдат достъпвани само чрез  </a:t>
            </a:r>
            <a:r>
              <a:rPr lang="en-US" dirty="0" err="1" smtClean="0"/>
              <a:t>getXXX</a:t>
            </a:r>
            <a:r>
              <a:rPr lang="en-US" dirty="0" smtClean="0"/>
              <a:t> </a:t>
            </a:r>
            <a:r>
              <a:rPr lang="bg-BG" dirty="0" smtClean="0"/>
              <a:t>и </a:t>
            </a:r>
            <a:r>
              <a:rPr lang="en-US" dirty="0" err="1" smtClean="0"/>
              <a:t>setXXX</a:t>
            </a:r>
            <a:r>
              <a:rPr lang="en-US" dirty="0" smtClean="0"/>
              <a:t> </a:t>
            </a:r>
            <a:r>
              <a:rPr lang="bg-BG" dirty="0" smtClean="0"/>
              <a:t>методи</a:t>
            </a:r>
            <a:endParaRPr lang="bg-BG" dirty="0"/>
          </a:p>
          <a:p>
            <a:pPr marL="374650" lvl="2" indent="-285750"/>
            <a:r>
              <a:rPr lang="bg-BG" dirty="0" smtClean="0"/>
              <a:t>Защо трябва да използваме </a:t>
            </a:r>
            <a:r>
              <a:rPr lang="en-US" dirty="0" err="1" smtClean="0"/>
              <a:t>getXXX</a:t>
            </a:r>
            <a:r>
              <a:rPr lang="en-US" dirty="0" smtClean="0"/>
              <a:t> </a:t>
            </a:r>
            <a:r>
              <a:rPr lang="bg-BG" dirty="0" smtClean="0"/>
              <a:t>и </a:t>
            </a:r>
            <a:r>
              <a:rPr lang="en-US" dirty="0" err="1" smtClean="0"/>
              <a:t>setXXX</a:t>
            </a:r>
            <a:r>
              <a:rPr lang="en-US" dirty="0" smtClean="0"/>
              <a:t> </a:t>
            </a:r>
            <a:r>
              <a:rPr lang="bg-BG" dirty="0" smtClean="0"/>
              <a:t>методи?</a:t>
            </a:r>
          </a:p>
          <a:p>
            <a:pPr marL="554650" lvl="3" indent="-285750"/>
            <a:r>
              <a:rPr lang="bg-BG" dirty="0"/>
              <a:t>з</a:t>
            </a:r>
            <a:r>
              <a:rPr lang="bg-BG" dirty="0" smtClean="0"/>
              <a:t>а да може да може наложим някакво ограничение на стойностите на </a:t>
            </a:r>
            <a:r>
              <a:rPr lang="en-US" dirty="0" smtClean="0"/>
              <a:t>instance variables</a:t>
            </a:r>
          </a:p>
          <a:p>
            <a:pPr marL="554650" lvl="3" indent="-285750"/>
            <a:r>
              <a:rPr lang="bg-BG" dirty="0" smtClean="0"/>
              <a:t>лесно може да променим вътрешната имплементация без да променяме интерфейса.</a:t>
            </a:r>
            <a:endParaRPr lang="en-US" dirty="0" smtClean="0"/>
          </a:p>
          <a:p>
            <a:pPr marL="374650" lvl="2" indent="-285750"/>
            <a:r>
              <a:rPr lang="bg-BG" dirty="0" smtClean="0"/>
              <a:t>Защо да ползваме </a:t>
            </a:r>
            <a:r>
              <a:rPr lang="en-US" dirty="0" smtClean="0"/>
              <a:t>java beans </a:t>
            </a:r>
            <a:r>
              <a:rPr lang="bg-BG" dirty="0" smtClean="0"/>
              <a:t>в едно </a:t>
            </a:r>
            <a:r>
              <a:rPr lang="en-US" dirty="0" err="1" smtClean="0"/>
              <a:t>jsp</a:t>
            </a:r>
            <a:r>
              <a:rPr lang="en-US" dirty="0" smtClean="0"/>
              <a:t>?</a:t>
            </a:r>
          </a:p>
          <a:p>
            <a:pPr marL="554650" lvl="3" indent="-285750"/>
            <a:r>
              <a:rPr lang="bg-BG" dirty="0" smtClean="0"/>
              <a:t>предоставя ни се възможност да извикваме </a:t>
            </a:r>
            <a:r>
              <a:rPr lang="en-US" dirty="0" smtClean="0"/>
              <a:t>java </a:t>
            </a:r>
            <a:r>
              <a:rPr lang="bg-BG" dirty="0" smtClean="0"/>
              <a:t>код без да сме написали в същност такъв!</a:t>
            </a:r>
          </a:p>
        </p:txBody>
      </p:sp>
    </p:spTree>
    <p:extLst>
      <p:ext uri="{BB962C8B-B14F-4D97-AF65-F5344CB8AC3E}">
        <p14:creationId xmlns="" xmlns:p14="http://schemas.microsoft.com/office/powerpoint/2010/main" val="1628729231"/>
      </p:ext>
    </p:extLst>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Пример за </a:t>
            </a:r>
            <a:r>
              <a:rPr lang="en-US" dirty="0" smtClean="0"/>
              <a:t>java bean </a:t>
            </a:r>
            <a:r>
              <a:rPr lang="bg-BG" dirty="0" smtClean="0"/>
              <a:t>и ползването му в </a:t>
            </a:r>
            <a:r>
              <a:rPr lang="en-US" dirty="0" err="1" smtClean="0"/>
              <a:t>jsp</a:t>
            </a:r>
            <a:endParaRPr lang="en-US" dirty="0"/>
          </a:p>
        </p:txBody>
      </p:sp>
      <p:sp>
        <p:nvSpPr>
          <p:cNvPr id="4" name="Text Placeholder 2"/>
          <p:cNvSpPr>
            <a:spLocks noGrp="1"/>
          </p:cNvSpPr>
          <p:nvPr>
            <p:ph type="body" sz="quarter" idx="10"/>
          </p:nvPr>
        </p:nvSpPr>
        <p:spPr>
          <a:xfrm>
            <a:off x="319299" y="1476560"/>
            <a:ext cx="8494713" cy="4391026"/>
          </a:xfrm>
        </p:spPr>
        <p:txBody>
          <a:bodyPr/>
          <a:lstStyle/>
          <a:p>
            <a:r>
              <a:rPr lang="en-US" sz="1500" b="0" dirty="0">
                <a:solidFill>
                  <a:srgbClr val="7F0055"/>
                </a:solidFill>
                <a:latin typeface="Consolas"/>
              </a:rPr>
              <a:t>package </a:t>
            </a:r>
            <a:r>
              <a:rPr lang="en-US" sz="1500" b="0" dirty="0" err="1" smtClean="0">
                <a:latin typeface="Consolas"/>
              </a:rPr>
              <a:t>mypackage</a:t>
            </a:r>
            <a:r>
              <a:rPr lang="en-US" sz="1500" b="0" dirty="0" smtClean="0">
                <a:solidFill>
                  <a:srgbClr val="7F0055"/>
                </a:solidFill>
                <a:latin typeface="Consolas"/>
              </a:rPr>
              <a:t>;</a:t>
            </a:r>
            <a:endParaRPr lang="en-US" sz="1500" b="0" dirty="0">
              <a:solidFill>
                <a:srgbClr val="7F0055"/>
              </a:solidFill>
              <a:latin typeface="Consolas"/>
            </a:endParaRPr>
          </a:p>
          <a:p>
            <a:r>
              <a:rPr lang="en-US" sz="1500" b="0" dirty="0">
                <a:solidFill>
                  <a:srgbClr val="7F0055"/>
                </a:solidFill>
                <a:latin typeface="Consolas"/>
              </a:rPr>
              <a:t>public class </a:t>
            </a:r>
            <a:r>
              <a:rPr lang="en-US" sz="1500" b="0" dirty="0" err="1">
                <a:latin typeface="Consolas"/>
              </a:rPr>
              <a:t>StringBean</a:t>
            </a:r>
            <a:r>
              <a:rPr lang="en-US" sz="1500" b="0" dirty="0">
                <a:latin typeface="Consolas"/>
              </a:rPr>
              <a:t> {</a:t>
            </a:r>
          </a:p>
          <a:p>
            <a:r>
              <a:rPr lang="en-US" sz="1500" b="0" dirty="0" smtClean="0">
                <a:solidFill>
                  <a:srgbClr val="7F0055"/>
                </a:solidFill>
                <a:latin typeface="Consolas"/>
              </a:rPr>
              <a:t>   private </a:t>
            </a:r>
            <a:r>
              <a:rPr lang="en-US" sz="1500" b="0" dirty="0">
                <a:latin typeface="Consolas"/>
              </a:rPr>
              <a:t>String</a:t>
            </a:r>
            <a:r>
              <a:rPr lang="en-US" sz="1500" b="0" dirty="0">
                <a:solidFill>
                  <a:srgbClr val="7F0055"/>
                </a:solidFill>
                <a:latin typeface="Consolas"/>
              </a:rPr>
              <a:t> </a:t>
            </a:r>
            <a:r>
              <a:rPr lang="en-US" sz="1500" b="0" i="1" dirty="0">
                <a:solidFill>
                  <a:schemeClr val="tx2"/>
                </a:solidFill>
                <a:latin typeface="Consolas"/>
              </a:rPr>
              <a:t>message</a:t>
            </a:r>
            <a:r>
              <a:rPr lang="en-US" sz="1500" b="0" dirty="0">
                <a:solidFill>
                  <a:srgbClr val="7F0055"/>
                </a:solidFill>
                <a:latin typeface="Consolas"/>
              </a:rPr>
              <a:t> = </a:t>
            </a:r>
            <a:r>
              <a:rPr lang="en-US" sz="1500" b="0" dirty="0">
                <a:solidFill>
                  <a:schemeClr val="tx2"/>
                </a:solidFill>
                <a:latin typeface="Consolas"/>
              </a:rPr>
              <a:t>"No message specified"</a:t>
            </a:r>
            <a:r>
              <a:rPr lang="en-US" sz="1500" b="0" dirty="0">
                <a:solidFill>
                  <a:srgbClr val="7F0055"/>
                </a:solidFill>
                <a:latin typeface="Consolas"/>
              </a:rPr>
              <a:t>;</a:t>
            </a:r>
          </a:p>
          <a:p>
            <a:r>
              <a:rPr lang="en-US" sz="1500" b="0" dirty="0" smtClean="0">
                <a:solidFill>
                  <a:srgbClr val="7F0055"/>
                </a:solidFill>
                <a:latin typeface="Consolas"/>
              </a:rPr>
              <a:t>   public </a:t>
            </a:r>
            <a:r>
              <a:rPr lang="en-US" sz="1500" b="0" dirty="0">
                <a:latin typeface="Consolas"/>
              </a:rPr>
              <a:t>String</a:t>
            </a:r>
            <a:r>
              <a:rPr lang="en-US" sz="1500" b="0" dirty="0">
                <a:solidFill>
                  <a:srgbClr val="7F0055"/>
                </a:solidFill>
                <a:latin typeface="Consolas"/>
              </a:rPr>
              <a:t> </a:t>
            </a:r>
            <a:r>
              <a:rPr lang="en-US" sz="1500" b="0" dirty="0" err="1">
                <a:latin typeface="Consolas"/>
              </a:rPr>
              <a:t>getMessage</a:t>
            </a:r>
            <a:r>
              <a:rPr lang="en-US" sz="1500" b="0" dirty="0">
                <a:latin typeface="Consolas"/>
              </a:rPr>
              <a:t>() {</a:t>
            </a:r>
          </a:p>
          <a:p>
            <a:r>
              <a:rPr lang="en-US" sz="1500" b="0" dirty="0" smtClean="0">
                <a:solidFill>
                  <a:srgbClr val="7F0055"/>
                </a:solidFill>
                <a:latin typeface="Consolas"/>
              </a:rPr>
              <a:t>     return </a:t>
            </a:r>
            <a:r>
              <a:rPr lang="en-US" sz="1500" b="0" i="1" dirty="0" smtClean="0">
                <a:solidFill>
                  <a:schemeClr val="tx2"/>
                </a:solidFill>
                <a:latin typeface="Consolas"/>
              </a:rPr>
              <a:t>message</a:t>
            </a:r>
            <a:r>
              <a:rPr lang="en-US" sz="1500" b="0" dirty="0" smtClean="0">
                <a:latin typeface="Consolas"/>
              </a:rPr>
              <a:t>;</a:t>
            </a:r>
            <a:endParaRPr lang="en-US" sz="1500" b="0" dirty="0">
              <a:latin typeface="Consolas"/>
            </a:endParaRPr>
          </a:p>
          <a:p>
            <a:r>
              <a:rPr lang="en-US" sz="1500" b="0" dirty="0" smtClean="0">
                <a:solidFill>
                  <a:srgbClr val="7F0055"/>
                </a:solidFill>
                <a:latin typeface="Consolas"/>
              </a:rPr>
              <a:t>   </a:t>
            </a:r>
            <a:r>
              <a:rPr lang="en-US" sz="1500" b="0" dirty="0" smtClean="0">
                <a:latin typeface="Consolas"/>
              </a:rPr>
              <a:t>}</a:t>
            </a:r>
            <a:endParaRPr lang="en-US" sz="1500" b="0" dirty="0">
              <a:latin typeface="Consolas"/>
            </a:endParaRPr>
          </a:p>
          <a:p>
            <a:r>
              <a:rPr lang="en-US" sz="1500" b="0" dirty="0" smtClean="0">
                <a:solidFill>
                  <a:srgbClr val="7F0055"/>
                </a:solidFill>
                <a:latin typeface="Consolas"/>
              </a:rPr>
              <a:t>   public </a:t>
            </a:r>
            <a:r>
              <a:rPr lang="en-US" sz="1500" b="0" dirty="0">
                <a:solidFill>
                  <a:srgbClr val="7F0055"/>
                </a:solidFill>
                <a:latin typeface="Consolas"/>
              </a:rPr>
              <a:t>void </a:t>
            </a:r>
            <a:r>
              <a:rPr lang="en-US" sz="1500" b="0" dirty="0" err="1">
                <a:latin typeface="Consolas"/>
              </a:rPr>
              <a:t>setMessage</a:t>
            </a:r>
            <a:r>
              <a:rPr lang="en-US" sz="1500" b="0" dirty="0">
                <a:latin typeface="Consolas"/>
              </a:rPr>
              <a:t>(String message) {</a:t>
            </a:r>
          </a:p>
          <a:p>
            <a:r>
              <a:rPr lang="en-US" sz="1500" b="0" dirty="0" smtClean="0">
                <a:solidFill>
                  <a:srgbClr val="7F0055"/>
                </a:solidFill>
                <a:latin typeface="Consolas"/>
              </a:rPr>
              <a:t>     </a:t>
            </a:r>
            <a:r>
              <a:rPr lang="en-US" sz="1500" b="0" dirty="0" err="1" smtClean="0">
                <a:solidFill>
                  <a:srgbClr val="7F0055"/>
                </a:solidFill>
                <a:latin typeface="Consolas"/>
              </a:rPr>
              <a:t>this</a:t>
            </a:r>
            <a:r>
              <a:rPr lang="en-US" sz="1500" b="0" dirty="0" err="1" smtClean="0">
                <a:latin typeface="Consolas"/>
              </a:rPr>
              <a:t>.</a:t>
            </a:r>
            <a:r>
              <a:rPr lang="en-US" sz="1500" b="0" i="1" dirty="0" err="1" smtClean="0">
                <a:solidFill>
                  <a:schemeClr val="tx2"/>
                </a:solidFill>
                <a:latin typeface="Consolas"/>
              </a:rPr>
              <a:t>message</a:t>
            </a:r>
            <a:r>
              <a:rPr lang="en-US" sz="1500" b="0" dirty="0" smtClean="0">
                <a:solidFill>
                  <a:srgbClr val="7F0055"/>
                </a:solidFill>
                <a:latin typeface="Consolas"/>
              </a:rPr>
              <a:t> </a:t>
            </a:r>
            <a:r>
              <a:rPr lang="en-US" sz="1500" b="0" dirty="0">
                <a:latin typeface="Consolas"/>
              </a:rPr>
              <a:t>= message;</a:t>
            </a:r>
          </a:p>
          <a:p>
            <a:r>
              <a:rPr lang="en-US" sz="1500" b="0" dirty="0" smtClean="0">
                <a:solidFill>
                  <a:srgbClr val="7F0055"/>
                </a:solidFill>
                <a:latin typeface="Consolas"/>
              </a:rPr>
              <a:t>   </a:t>
            </a:r>
            <a:r>
              <a:rPr lang="en-US" sz="1500" b="0" dirty="0" smtClean="0">
                <a:latin typeface="Consolas"/>
              </a:rPr>
              <a:t>}</a:t>
            </a:r>
            <a:endParaRPr lang="en-US" sz="1500" b="0" dirty="0">
              <a:latin typeface="Consolas"/>
            </a:endParaRPr>
          </a:p>
          <a:p>
            <a:r>
              <a:rPr lang="en-US" sz="1500" b="0" dirty="0">
                <a:solidFill>
                  <a:srgbClr val="7F0055"/>
                </a:solidFill>
                <a:latin typeface="Consolas"/>
              </a:rPr>
              <a:t>}</a:t>
            </a:r>
            <a:endParaRPr lang="bg-BG" sz="1500" b="0" dirty="0">
              <a:solidFill>
                <a:srgbClr val="7F0055"/>
              </a:solidFill>
              <a:latin typeface="Consolas"/>
            </a:endParaRPr>
          </a:p>
        </p:txBody>
      </p:sp>
    </p:spTree>
    <p:extLst>
      <p:ext uri="{BB962C8B-B14F-4D97-AF65-F5344CB8AC3E}">
        <p14:creationId xmlns="" xmlns:p14="http://schemas.microsoft.com/office/powerpoint/2010/main" val="402671808"/>
      </p:ext>
    </p:extLst>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Пример за </a:t>
            </a:r>
            <a:r>
              <a:rPr lang="en-US" dirty="0" smtClean="0"/>
              <a:t>java bean </a:t>
            </a:r>
            <a:r>
              <a:rPr lang="bg-BG" dirty="0" smtClean="0"/>
              <a:t>и ползването му в </a:t>
            </a:r>
            <a:r>
              <a:rPr lang="en-US" dirty="0" err="1" smtClean="0"/>
              <a:t>jsp</a:t>
            </a:r>
            <a:r>
              <a:rPr lang="en-US" dirty="0" smtClean="0"/>
              <a:t> (continue)</a:t>
            </a:r>
            <a:endParaRPr lang="en-US" dirty="0"/>
          </a:p>
        </p:txBody>
      </p:sp>
      <p:sp>
        <p:nvSpPr>
          <p:cNvPr id="4" name="Text Placeholder 2"/>
          <p:cNvSpPr>
            <a:spLocks noGrp="1"/>
          </p:cNvSpPr>
          <p:nvPr>
            <p:ph type="body" sz="quarter" idx="10"/>
          </p:nvPr>
        </p:nvSpPr>
        <p:spPr>
          <a:xfrm>
            <a:off x="319299" y="1476560"/>
            <a:ext cx="8494713" cy="4391026"/>
          </a:xfrm>
        </p:spPr>
        <p:txBody>
          <a:bodyPr/>
          <a:lstStyle/>
          <a:p>
            <a:r>
              <a:rPr lang="en-US" sz="1600" b="0" dirty="0">
                <a:solidFill>
                  <a:schemeClr val="accent4">
                    <a:lumMod val="75000"/>
                  </a:schemeClr>
                </a:solidFill>
              </a:rPr>
              <a:t>&lt;</a:t>
            </a:r>
            <a:r>
              <a:rPr lang="en-US" sz="1600" b="0" dirty="0" err="1">
                <a:solidFill>
                  <a:schemeClr val="accent4">
                    <a:lumMod val="75000"/>
                  </a:schemeClr>
                </a:solidFill>
              </a:rPr>
              <a:t>jsp:useBean</a:t>
            </a:r>
            <a:r>
              <a:rPr lang="en-US" sz="1600" b="0" dirty="0">
                <a:solidFill>
                  <a:schemeClr val="accent4">
                    <a:lumMod val="75000"/>
                  </a:schemeClr>
                </a:solidFill>
              </a:rPr>
              <a:t> </a:t>
            </a:r>
            <a:r>
              <a:rPr lang="en-US" sz="1600" b="0" dirty="0">
                <a:solidFill>
                  <a:schemeClr val="accent6"/>
                </a:solidFill>
              </a:rPr>
              <a:t>id</a:t>
            </a:r>
            <a:r>
              <a:rPr lang="en-US" sz="1600" b="0" dirty="0">
                <a:solidFill>
                  <a:schemeClr val="accent4">
                    <a:lumMod val="75000"/>
                  </a:schemeClr>
                </a:solidFill>
              </a:rPr>
              <a:t>=</a:t>
            </a:r>
            <a:r>
              <a:rPr lang="en-US" sz="1600" b="0" i="1" dirty="0">
                <a:solidFill>
                  <a:schemeClr val="tx2"/>
                </a:solidFill>
              </a:rPr>
              <a:t>"</a:t>
            </a:r>
            <a:r>
              <a:rPr lang="en-US" sz="1600" b="0" i="1" dirty="0" err="1">
                <a:solidFill>
                  <a:schemeClr val="tx2"/>
                </a:solidFill>
              </a:rPr>
              <a:t>stringBean</a:t>
            </a:r>
            <a:r>
              <a:rPr lang="en-US" sz="1600" b="0" i="1" dirty="0">
                <a:solidFill>
                  <a:schemeClr val="tx2"/>
                </a:solidFill>
              </a:rPr>
              <a:t>"</a:t>
            </a:r>
            <a:r>
              <a:rPr lang="en-US" sz="1600" b="0" dirty="0">
                <a:solidFill>
                  <a:schemeClr val="accent4">
                    <a:lumMod val="75000"/>
                  </a:schemeClr>
                </a:solidFill>
              </a:rPr>
              <a:t> </a:t>
            </a:r>
            <a:r>
              <a:rPr lang="en-US" sz="1600" b="0" dirty="0">
                <a:solidFill>
                  <a:schemeClr val="accent6"/>
                </a:solidFill>
              </a:rPr>
              <a:t>class</a:t>
            </a:r>
            <a:r>
              <a:rPr lang="en-US" sz="1600" b="0" dirty="0" smtClean="0">
                <a:solidFill>
                  <a:schemeClr val="accent4">
                    <a:lumMod val="75000"/>
                  </a:schemeClr>
                </a:solidFill>
              </a:rPr>
              <a:t>=</a:t>
            </a:r>
            <a:r>
              <a:rPr lang="en-US" sz="1600" b="0" i="1" dirty="0" smtClean="0">
                <a:solidFill>
                  <a:schemeClr val="tx2"/>
                </a:solidFill>
              </a:rPr>
              <a:t>“</a:t>
            </a:r>
            <a:r>
              <a:rPr lang="en-US" sz="1600" b="0" i="1" dirty="0" err="1" smtClean="0">
                <a:solidFill>
                  <a:schemeClr val="tx2"/>
                </a:solidFill>
              </a:rPr>
              <a:t>mypackage.StringBean</a:t>
            </a:r>
            <a:r>
              <a:rPr lang="en-US" sz="1600" b="0" i="1" dirty="0">
                <a:solidFill>
                  <a:schemeClr val="tx2"/>
                </a:solidFill>
              </a:rPr>
              <a:t>"</a:t>
            </a:r>
            <a:r>
              <a:rPr lang="en-US" sz="1600" b="0" dirty="0">
                <a:solidFill>
                  <a:schemeClr val="accent4">
                    <a:lumMod val="75000"/>
                  </a:schemeClr>
                </a:solidFill>
              </a:rPr>
              <a:t> /&gt;</a:t>
            </a:r>
          </a:p>
          <a:p>
            <a:r>
              <a:rPr lang="en-US" sz="1600" b="0" dirty="0">
                <a:solidFill>
                  <a:schemeClr val="accent4">
                    <a:lumMod val="75000"/>
                  </a:schemeClr>
                </a:solidFill>
              </a:rPr>
              <a:t>&lt;OL&gt;</a:t>
            </a:r>
          </a:p>
          <a:p>
            <a:r>
              <a:rPr lang="en-US" sz="1600" b="0" dirty="0" smtClean="0">
                <a:solidFill>
                  <a:schemeClr val="accent4">
                    <a:lumMod val="75000"/>
                  </a:schemeClr>
                </a:solidFill>
              </a:rPr>
              <a:t>     &lt;</a:t>
            </a:r>
            <a:r>
              <a:rPr lang="en-US" sz="1600" b="0" dirty="0">
                <a:solidFill>
                  <a:schemeClr val="accent4">
                    <a:lumMod val="75000"/>
                  </a:schemeClr>
                </a:solidFill>
              </a:rPr>
              <a:t>LI&gt;</a:t>
            </a:r>
            <a:r>
              <a:rPr lang="en-US" sz="1600" b="0" dirty="0"/>
              <a:t>Initial value (from </a:t>
            </a:r>
            <a:r>
              <a:rPr lang="en-US" sz="1600" b="0" dirty="0" err="1"/>
              <a:t>jsp:getProperty</a:t>
            </a:r>
            <a:r>
              <a:rPr lang="en-US" sz="1600" b="0" dirty="0"/>
              <a:t>):</a:t>
            </a:r>
            <a:r>
              <a:rPr lang="en-US" sz="1600" b="0" dirty="0">
                <a:solidFill>
                  <a:schemeClr val="accent4">
                    <a:lumMod val="75000"/>
                  </a:schemeClr>
                </a:solidFill>
              </a:rPr>
              <a:t> </a:t>
            </a:r>
            <a:endParaRPr lang="en-US" sz="1600" b="0" dirty="0" smtClean="0">
              <a:solidFill>
                <a:schemeClr val="accent4">
                  <a:lumMod val="75000"/>
                </a:schemeClr>
              </a:solidFill>
            </a:endParaRPr>
          </a:p>
          <a:p>
            <a:r>
              <a:rPr lang="en-US" sz="1600" b="0" dirty="0">
                <a:solidFill>
                  <a:schemeClr val="accent4">
                    <a:lumMod val="75000"/>
                  </a:schemeClr>
                </a:solidFill>
              </a:rPr>
              <a:t> </a:t>
            </a:r>
            <a:r>
              <a:rPr lang="en-US" sz="1600" b="0" dirty="0" smtClean="0">
                <a:solidFill>
                  <a:schemeClr val="accent4">
                    <a:lumMod val="75000"/>
                  </a:schemeClr>
                </a:solidFill>
              </a:rPr>
              <a:t>    &lt;</a:t>
            </a:r>
            <a:r>
              <a:rPr lang="en-US" sz="1600" b="0" dirty="0">
                <a:solidFill>
                  <a:schemeClr val="accent4">
                    <a:lumMod val="75000"/>
                  </a:schemeClr>
                </a:solidFill>
              </a:rPr>
              <a:t>I&gt;&lt;</a:t>
            </a:r>
            <a:r>
              <a:rPr lang="en-US" sz="1600" b="0" dirty="0" err="1">
                <a:solidFill>
                  <a:schemeClr val="accent4">
                    <a:lumMod val="75000"/>
                  </a:schemeClr>
                </a:solidFill>
              </a:rPr>
              <a:t>jsp:getProperty</a:t>
            </a:r>
            <a:r>
              <a:rPr lang="en-US" sz="1600" b="0" dirty="0">
                <a:solidFill>
                  <a:schemeClr val="accent4">
                    <a:lumMod val="75000"/>
                  </a:schemeClr>
                </a:solidFill>
              </a:rPr>
              <a:t> </a:t>
            </a:r>
            <a:r>
              <a:rPr lang="en-US" sz="1600" b="0" dirty="0">
                <a:solidFill>
                  <a:schemeClr val="accent6"/>
                </a:solidFill>
              </a:rPr>
              <a:t>name</a:t>
            </a:r>
            <a:r>
              <a:rPr lang="en-US" sz="1600" b="0" dirty="0"/>
              <a:t>=</a:t>
            </a:r>
            <a:r>
              <a:rPr lang="en-US" sz="1600" b="0" i="1" dirty="0">
                <a:solidFill>
                  <a:schemeClr val="tx2"/>
                </a:solidFill>
              </a:rPr>
              <a:t>"</a:t>
            </a:r>
            <a:r>
              <a:rPr lang="en-US" sz="1600" b="0" i="1" dirty="0" err="1" smtClean="0">
                <a:solidFill>
                  <a:schemeClr val="tx2"/>
                </a:solidFill>
              </a:rPr>
              <a:t>stringBean</a:t>
            </a:r>
            <a:r>
              <a:rPr lang="en-US" sz="1600" b="0" i="1" dirty="0" smtClean="0">
                <a:solidFill>
                  <a:schemeClr val="tx2"/>
                </a:solidFill>
              </a:rPr>
              <a:t>“</a:t>
            </a:r>
            <a:r>
              <a:rPr lang="en-US" sz="1600" b="0" dirty="0" smtClean="0">
                <a:solidFill>
                  <a:schemeClr val="accent4">
                    <a:lumMod val="75000"/>
                  </a:schemeClr>
                </a:solidFill>
              </a:rPr>
              <a:t> </a:t>
            </a:r>
            <a:r>
              <a:rPr lang="en-US" sz="1600" b="0" dirty="0" smtClean="0">
                <a:solidFill>
                  <a:schemeClr val="accent6"/>
                </a:solidFill>
              </a:rPr>
              <a:t>property</a:t>
            </a:r>
            <a:r>
              <a:rPr lang="en-US" sz="1600" b="0" dirty="0"/>
              <a:t>=</a:t>
            </a:r>
            <a:r>
              <a:rPr lang="en-US" sz="1600" b="0" i="1" dirty="0">
                <a:solidFill>
                  <a:schemeClr val="tx2"/>
                </a:solidFill>
              </a:rPr>
              <a:t>"message"</a:t>
            </a:r>
            <a:r>
              <a:rPr lang="en-US" sz="1600" b="0" dirty="0">
                <a:solidFill>
                  <a:schemeClr val="accent4">
                    <a:lumMod val="75000"/>
                  </a:schemeClr>
                </a:solidFill>
              </a:rPr>
              <a:t> /&gt;&lt;/I&gt;</a:t>
            </a:r>
          </a:p>
          <a:p>
            <a:r>
              <a:rPr lang="en-US" sz="1600" b="0" dirty="0" smtClean="0">
                <a:solidFill>
                  <a:schemeClr val="accent4">
                    <a:lumMod val="75000"/>
                  </a:schemeClr>
                </a:solidFill>
              </a:rPr>
              <a:t>     &lt;</a:t>
            </a:r>
            <a:r>
              <a:rPr lang="en-US" sz="1600" b="0" dirty="0">
                <a:solidFill>
                  <a:schemeClr val="accent4">
                    <a:lumMod val="75000"/>
                  </a:schemeClr>
                </a:solidFill>
              </a:rPr>
              <a:t>LI&gt;&lt;</a:t>
            </a:r>
            <a:r>
              <a:rPr lang="en-US" sz="1600" b="0" dirty="0" err="1">
                <a:solidFill>
                  <a:schemeClr val="accent4">
                    <a:lumMod val="75000"/>
                  </a:schemeClr>
                </a:solidFill>
              </a:rPr>
              <a:t>jsp:setProperty</a:t>
            </a:r>
            <a:r>
              <a:rPr lang="en-US" sz="1600" b="0" dirty="0">
                <a:solidFill>
                  <a:schemeClr val="accent4">
                    <a:lumMod val="75000"/>
                  </a:schemeClr>
                </a:solidFill>
              </a:rPr>
              <a:t> </a:t>
            </a:r>
            <a:r>
              <a:rPr lang="en-US" sz="1600" b="0" dirty="0">
                <a:solidFill>
                  <a:schemeClr val="accent6"/>
                </a:solidFill>
              </a:rPr>
              <a:t>name</a:t>
            </a:r>
            <a:r>
              <a:rPr lang="en-US" sz="1600" b="0" dirty="0">
                <a:solidFill>
                  <a:schemeClr val="accent4">
                    <a:lumMod val="75000"/>
                  </a:schemeClr>
                </a:solidFill>
              </a:rPr>
              <a:t>=</a:t>
            </a:r>
            <a:r>
              <a:rPr lang="en-US" sz="1600" b="0" i="1" dirty="0">
                <a:solidFill>
                  <a:schemeClr val="tx2"/>
                </a:solidFill>
              </a:rPr>
              <a:t>"</a:t>
            </a:r>
            <a:r>
              <a:rPr lang="en-US" sz="1600" b="0" i="1" dirty="0" err="1">
                <a:solidFill>
                  <a:schemeClr val="tx2"/>
                </a:solidFill>
              </a:rPr>
              <a:t>stringBean</a:t>
            </a:r>
            <a:r>
              <a:rPr lang="en-US" sz="1600" b="0" i="1" dirty="0">
                <a:solidFill>
                  <a:schemeClr val="tx2"/>
                </a:solidFill>
              </a:rPr>
              <a:t>"</a:t>
            </a:r>
            <a:r>
              <a:rPr lang="en-US" sz="1600" b="0" dirty="0">
                <a:solidFill>
                  <a:schemeClr val="accent4">
                    <a:lumMod val="75000"/>
                  </a:schemeClr>
                </a:solidFill>
              </a:rPr>
              <a:t> </a:t>
            </a:r>
            <a:r>
              <a:rPr lang="en-US" sz="1600" b="0" dirty="0">
                <a:solidFill>
                  <a:schemeClr val="accent6"/>
                </a:solidFill>
              </a:rPr>
              <a:t>property</a:t>
            </a:r>
            <a:r>
              <a:rPr lang="en-US" sz="1600" b="0" dirty="0"/>
              <a:t>=</a:t>
            </a:r>
            <a:r>
              <a:rPr lang="en-US" sz="1600" b="0" i="1" dirty="0">
                <a:solidFill>
                  <a:schemeClr val="tx2"/>
                </a:solidFill>
              </a:rPr>
              <a:t>"message"</a:t>
            </a:r>
            <a:r>
              <a:rPr lang="en-US" sz="1600" b="0" dirty="0">
                <a:solidFill>
                  <a:schemeClr val="accent4">
                    <a:lumMod val="75000"/>
                  </a:schemeClr>
                </a:solidFill>
              </a:rPr>
              <a:t> </a:t>
            </a:r>
            <a:r>
              <a:rPr lang="en-US" sz="1600" b="0" dirty="0">
                <a:solidFill>
                  <a:schemeClr val="accent6"/>
                </a:solidFill>
              </a:rPr>
              <a:t>value</a:t>
            </a:r>
            <a:r>
              <a:rPr lang="en-US" sz="1600" b="0" dirty="0"/>
              <a:t>=</a:t>
            </a:r>
            <a:r>
              <a:rPr lang="en-US" sz="1600" b="0" i="1" dirty="0">
                <a:solidFill>
                  <a:schemeClr val="tx2"/>
                </a:solidFill>
              </a:rPr>
              <a:t>"Best string bean: </a:t>
            </a:r>
            <a:r>
              <a:rPr lang="en-US" sz="1600" b="0" i="1" dirty="0" smtClean="0">
                <a:solidFill>
                  <a:schemeClr val="tx2"/>
                </a:solidFill>
              </a:rPr>
              <a:t>									TU</a:t>
            </a:r>
            <a:r>
              <a:rPr lang="en-US" sz="1600" b="0" i="1" dirty="0">
                <a:solidFill>
                  <a:schemeClr val="tx2"/>
                </a:solidFill>
              </a:rPr>
              <a:t>"</a:t>
            </a:r>
            <a:r>
              <a:rPr lang="en-US" sz="1600" b="0" dirty="0">
                <a:solidFill>
                  <a:schemeClr val="accent4">
                    <a:lumMod val="75000"/>
                  </a:schemeClr>
                </a:solidFill>
              </a:rPr>
              <a:t> /&gt; </a:t>
            </a:r>
          </a:p>
          <a:p>
            <a:r>
              <a:rPr lang="en-US" sz="1600" b="0" dirty="0" smtClean="0">
                <a:solidFill>
                  <a:schemeClr val="accent4">
                    <a:lumMod val="75000"/>
                  </a:schemeClr>
                </a:solidFill>
              </a:rPr>
              <a:t>       </a:t>
            </a:r>
            <a:r>
              <a:rPr lang="en-US" sz="1600" b="0" dirty="0" smtClean="0"/>
              <a:t>Value </a:t>
            </a:r>
            <a:r>
              <a:rPr lang="en-US" sz="1600" b="0" dirty="0"/>
              <a:t>after setting property with </a:t>
            </a:r>
            <a:r>
              <a:rPr lang="en-US" sz="1600" b="0" dirty="0" err="1"/>
              <a:t>jsp:setProperty</a:t>
            </a:r>
            <a:r>
              <a:rPr lang="en-US" sz="1600" b="0" dirty="0"/>
              <a:t>:</a:t>
            </a:r>
            <a:r>
              <a:rPr lang="en-US" sz="1600" b="0" dirty="0">
                <a:solidFill>
                  <a:schemeClr val="accent4">
                    <a:lumMod val="75000"/>
                  </a:schemeClr>
                </a:solidFill>
              </a:rPr>
              <a:t> </a:t>
            </a:r>
            <a:endParaRPr lang="en-US" sz="1600" b="0" dirty="0" smtClean="0">
              <a:solidFill>
                <a:schemeClr val="accent4">
                  <a:lumMod val="75000"/>
                </a:schemeClr>
              </a:solidFill>
            </a:endParaRPr>
          </a:p>
          <a:p>
            <a:r>
              <a:rPr lang="en-US" sz="1600" b="0" dirty="0" smtClean="0">
                <a:solidFill>
                  <a:schemeClr val="accent4">
                    <a:lumMod val="75000"/>
                  </a:schemeClr>
                </a:solidFill>
              </a:rPr>
              <a:t>     &lt;</a:t>
            </a:r>
            <a:r>
              <a:rPr lang="en-US" sz="1600" b="0" dirty="0">
                <a:solidFill>
                  <a:schemeClr val="accent4">
                    <a:lumMod val="75000"/>
                  </a:schemeClr>
                </a:solidFill>
              </a:rPr>
              <a:t>I</a:t>
            </a:r>
            <a:r>
              <a:rPr lang="en-US" sz="1600" b="0" dirty="0" smtClean="0">
                <a:solidFill>
                  <a:schemeClr val="accent4">
                    <a:lumMod val="75000"/>
                  </a:schemeClr>
                </a:solidFill>
              </a:rPr>
              <a:t>&gt;  &lt;</a:t>
            </a:r>
            <a:r>
              <a:rPr lang="en-US" sz="1600" b="0" dirty="0" err="1">
                <a:solidFill>
                  <a:schemeClr val="accent4">
                    <a:lumMod val="75000"/>
                  </a:schemeClr>
                </a:solidFill>
              </a:rPr>
              <a:t>jsp:getProperty</a:t>
            </a:r>
            <a:r>
              <a:rPr lang="en-US" sz="1600" b="0" dirty="0">
                <a:solidFill>
                  <a:schemeClr val="accent4">
                    <a:lumMod val="75000"/>
                  </a:schemeClr>
                </a:solidFill>
              </a:rPr>
              <a:t> </a:t>
            </a:r>
            <a:r>
              <a:rPr lang="en-US" sz="1600" b="0" dirty="0">
                <a:solidFill>
                  <a:schemeClr val="accent6"/>
                </a:solidFill>
              </a:rPr>
              <a:t>name</a:t>
            </a:r>
            <a:r>
              <a:rPr lang="en-US" sz="1600" b="0" dirty="0"/>
              <a:t>=</a:t>
            </a:r>
            <a:r>
              <a:rPr lang="en-US" sz="1600" b="0" i="1" dirty="0">
                <a:solidFill>
                  <a:schemeClr val="tx2"/>
                </a:solidFill>
              </a:rPr>
              <a:t>"</a:t>
            </a:r>
            <a:r>
              <a:rPr lang="en-US" sz="1600" b="0" i="1" dirty="0" err="1">
                <a:solidFill>
                  <a:schemeClr val="tx2"/>
                </a:solidFill>
              </a:rPr>
              <a:t>stringBean</a:t>
            </a:r>
            <a:r>
              <a:rPr lang="en-US" sz="1600" b="0" i="1" dirty="0">
                <a:solidFill>
                  <a:schemeClr val="tx2"/>
                </a:solidFill>
              </a:rPr>
              <a:t>"</a:t>
            </a:r>
            <a:r>
              <a:rPr lang="en-US" sz="1600" b="0" dirty="0">
                <a:solidFill>
                  <a:schemeClr val="accent4">
                    <a:lumMod val="75000"/>
                  </a:schemeClr>
                </a:solidFill>
              </a:rPr>
              <a:t> </a:t>
            </a:r>
            <a:r>
              <a:rPr lang="en-US" sz="1600" b="0" dirty="0">
                <a:solidFill>
                  <a:schemeClr val="accent6"/>
                </a:solidFill>
              </a:rPr>
              <a:t>property</a:t>
            </a:r>
            <a:r>
              <a:rPr lang="en-US" sz="1600" b="0" dirty="0"/>
              <a:t>=</a:t>
            </a:r>
            <a:r>
              <a:rPr lang="en-US" sz="1600" b="0" i="1" dirty="0">
                <a:solidFill>
                  <a:schemeClr val="tx2"/>
                </a:solidFill>
              </a:rPr>
              <a:t>"message"</a:t>
            </a:r>
            <a:r>
              <a:rPr lang="en-US" sz="1600" b="0" dirty="0">
                <a:solidFill>
                  <a:schemeClr val="accent4">
                    <a:lumMod val="75000"/>
                  </a:schemeClr>
                </a:solidFill>
              </a:rPr>
              <a:t> /&gt;&lt;/I&gt;</a:t>
            </a:r>
          </a:p>
          <a:p>
            <a:r>
              <a:rPr lang="en-US" sz="1600" b="0" dirty="0">
                <a:solidFill>
                  <a:schemeClr val="accent4">
                    <a:lumMod val="75000"/>
                  </a:schemeClr>
                </a:solidFill>
              </a:rPr>
              <a:t>&lt;/OL</a:t>
            </a:r>
            <a:r>
              <a:rPr lang="en-US" sz="1600" b="0" dirty="0" smtClean="0">
                <a:solidFill>
                  <a:schemeClr val="accent4">
                    <a:lumMod val="75000"/>
                  </a:schemeClr>
                </a:solidFill>
              </a:rPr>
              <a:t>&gt;</a:t>
            </a:r>
          </a:p>
          <a:p>
            <a:endParaRPr lang="bg-BG" sz="1600" b="0" dirty="0">
              <a:solidFill>
                <a:schemeClr val="accent4">
                  <a:lumMod val="75000"/>
                </a:schemeClr>
              </a:solidFill>
            </a:endParaRPr>
          </a:p>
        </p:txBody>
      </p:sp>
      <p:pic>
        <p:nvPicPr>
          <p:cNvPr id="205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051959" y="4762004"/>
            <a:ext cx="5510151" cy="17186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962345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Линкове</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en-US" dirty="0" smtClean="0"/>
              <a:t> </a:t>
            </a:r>
            <a:r>
              <a:rPr lang="bg-BG" dirty="0" smtClean="0"/>
              <a:t>Официалния сървлет </a:t>
            </a:r>
            <a:r>
              <a:rPr lang="en-US" dirty="0" smtClean="0"/>
              <a:t>tutorial </a:t>
            </a:r>
            <a:r>
              <a:rPr lang="bg-BG" dirty="0" smtClean="0"/>
              <a:t>на “</a:t>
            </a:r>
            <a:r>
              <a:rPr lang="en-US" dirty="0" smtClean="0"/>
              <a:t>Oracle” </a:t>
            </a:r>
            <a:r>
              <a:rPr lang="bg-BG" dirty="0" smtClean="0"/>
              <a:t>за</a:t>
            </a:r>
            <a:r>
              <a:rPr lang="en-US" dirty="0" smtClean="0"/>
              <a:t> Java EE 6</a:t>
            </a:r>
            <a:endParaRPr lang="bg-BG" dirty="0" smtClean="0"/>
          </a:p>
          <a:p>
            <a:pPr marL="88900" lvl="2" indent="0">
              <a:buNone/>
            </a:pPr>
            <a:r>
              <a:rPr lang="en-US" dirty="0" smtClean="0">
                <a:hlinkClick r:id="rId3"/>
              </a:rPr>
              <a:t>http://docs.oracle.com/javaee/6/tutorial/doc/bnafd.html</a:t>
            </a:r>
          </a:p>
          <a:p>
            <a:pPr marL="88900" lvl="2" indent="0">
              <a:buFont typeface="Arial" pitchFamily="34" charset="0"/>
              <a:buChar char="•"/>
            </a:pPr>
            <a:r>
              <a:rPr lang="en-US" dirty="0" smtClean="0"/>
              <a:t> </a:t>
            </a:r>
            <a:r>
              <a:rPr lang="en-US" dirty="0"/>
              <a:t>Tutorial </a:t>
            </a:r>
            <a:r>
              <a:rPr lang="bg-BG" dirty="0"/>
              <a:t>за </a:t>
            </a:r>
            <a:r>
              <a:rPr lang="en-US" dirty="0" err="1"/>
              <a:t>jsp</a:t>
            </a:r>
            <a:r>
              <a:rPr lang="en-US" dirty="0"/>
              <a:t>-</a:t>
            </a:r>
            <a:r>
              <a:rPr lang="bg-BG" dirty="0"/>
              <a:t>та който дава дефиниция всички елементи/действия/директиви</a:t>
            </a:r>
          </a:p>
          <a:p>
            <a:pPr marL="88900" lvl="2" indent="0">
              <a:buNone/>
            </a:pPr>
            <a:r>
              <a:rPr lang="en-US" dirty="0">
                <a:hlinkClick r:id="rId3"/>
              </a:rPr>
              <a:t>http://</a:t>
            </a:r>
            <a:r>
              <a:rPr lang="en-US" dirty="0" smtClean="0">
                <a:hlinkClick r:id="rId3"/>
              </a:rPr>
              <a:t>www.tutorialspoint.com/jsp/index.htm</a:t>
            </a:r>
            <a:r>
              <a:rPr lang="en-US" dirty="0" smtClean="0"/>
              <a:t> </a:t>
            </a:r>
          </a:p>
          <a:p>
            <a:pPr marL="88900" lvl="2" indent="0">
              <a:buFont typeface="Arial" pitchFamily="34" charset="0"/>
              <a:buChar char="•"/>
            </a:pPr>
            <a:r>
              <a:rPr lang="bg-BG" dirty="0" smtClean="0"/>
              <a:t> Директиви и обяснение на отделните атрибути:</a:t>
            </a:r>
          </a:p>
          <a:p>
            <a:pPr marL="88900" lvl="2" indent="0">
              <a:buNone/>
            </a:pPr>
            <a:r>
              <a:rPr lang="en-US" dirty="0" smtClean="0">
                <a:hlinkClick r:id="rId4"/>
              </a:rPr>
              <a:t>http://www.tutorialspoint.com/jsp/jsp_directives.htm</a:t>
            </a:r>
            <a:r>
              <a:rPr lang="bg-BG" dirty="0" smtClean="0"/>
              <a:t> </a:t>
            </a:r>
          </a:p>
        </p:txBody>
      </p:sp>
    </p:spTree>
    <p:extLst>
      <p:ext uri="{BB962C8B-B14F-4D97-AF65-F5344CB8AC3E}">
        <p14:creationId xmlns="" xmlns:p14="http://schemas.microsoft.com/office/powerpoint/2010/main" val="1791295303"/>
      </p:ext>
    </p:extLst>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p:txBody>
          <a:bodyPr/>
          <a:lstStyle/>
          <a:p>
            <a:r>
              <a:rPr lang="bg-BG" dirty="0" smtClean="0"/>
              <a:t>За контакти</a:t>
            </a:r>
            <a:r>
              <a:rPr lang="en-US" dirty="0" smtClean="0"/>
              <a:t>:</a:t>
            </a:r>
          </a:p>
          <a:p>
            <a:endParaRPr lang="en-US" dirty="0" smtClean="0"/>
          </a:p>
          <a:p>
            <a:r>
              <a:rPr lang="en-US" b="1" dirty="0" smtClean="0"/>
              <a:t>nikolay.samardzhiev@sap.com</a:t>
            </a:r>
          </a:p>
          <a:p>
            <a:r>
              <a:rPr lang="en-US" b="1" dirty="0" smtClean="0"/>
              <a:t>radoslav.smilyanov@sap.com</a:t>
            </a: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02 91 57 690</a:t>
            </a:r>
          </a:p>
        </p:txBody>
      </p:sp>
    </p:spTree>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„Здравей, Свят“</a:t>
            </a:r>
            <a:endParaRPr lang="ru-RU" dirty="0"/>
          </a:p>
        </p:txBody>
      </p:sp>
      <p:sp>
        <p:nvSpPr>
          <p:cNvPr id="3" name="Text Placeholder 2"/>
          <p:cNvSpPr>
            <a:spLocks noGrp="1"/>
          </p:cNvSpPr>
          <p:nvPr>
            <p:ph type="body" sz="quarter" idx="10"/>
          </p:nvPr>
        </p:nvSpPr>
        <p:spPr/>
        <p:txBody>
          <a:bodyPr/>
          <a:lstStyle/>
          <a:p>
            <a:r>
              <a:rPr lang="en-US" sz="1600" b="0" dirty="0" smtClean="0">
                <a:solidFill>
                  <a:srgbClr val="646464"/>
                </a:solidFill>
                <a:latin typeface="Consolas"/>
              </a:rPr>
              <a:t>@</a:t>
            </a:r>
            <a:r>
              <a:rPr lang="en-US" sz="1600" b="0" dirty="0" err="1">
                <a:solidFill>
                  <a:srgbClr val="646464"/>
                </a:solidFill>
                <a:latin typeface="Consolas"/>
              </a:rPr>
              <a:t>WebServlet</a:t>
            </a:r>
            <a:r>
              <a:rPr lang="en-US" sz="1600" b="0" dirty="0">
                <a:solidFill>
                  <a:srgbClr val="000000"/>
                </a:solidFill>
                <a:latin typeface="Consolas"/>
              </a:rPr>
              <a:t>(</a:t>
            </a:r>
            <a:r>
              <a:rPr lang="en-US" sz="1600" b="0" dirty="0">
                <a:solidFill>
                  <a:srgbClr val="2A00FF"/>
                </a:solidFill>
                <a:latin typeface="Consolas"/>
              </a:rPr>
              <a:t>"/</a:t>
            </a:r>
            <a:r>
              <a:rPr lang="en-US" sz="1600" b="0" dirty="0" err="1">
                <a:solidFill>
                  <a:srgbClr val="2A00FF"/>
                </a:solidFill>
                <a:latin typeface="Consolas"/>
              </a:rPr>
              <a:t>HelloWorldServlet</a:t>
            </a:r>
            <a:r>
              <a:rPr lang="en-US" sz="1600" b="0" dirty="0">
                <a:solidFill>
                  <a:srgbClr val="2A00FF"/>
                </a:solidFill>
                <a:latin typeface="Consolas"/>
              </a:rPr>
              <a:t>"</a:t>
            </a:r>
            <a:r>
              <a:rPr lang="en-US" sz="1600" b="0" dirty="0">
                <a:solidFill>
                  <a:srgbClr val="000000"/>
                </a:solidFill>
                <a:latin typeface="Consolas"/>
              </a:rPr>
              <a:t>)</a:t>
            </a:r>
          </a:p>
          <a:p>
            <a:r>
              <a:rPr lang="en-US" sz="1600" b="0" dirty="0">
                <a:solidFill>
                  <a:srgbClr val="7F0055"/>
                </a:solidFill>
                <a:latin typeface="Consolas"/>
              </a:rPr>
              <a:t>public</a:t>
            </a:r>
            <a:r>
              <a:rPr lang="en-US" sz="1600" b="0" dirty="0">
                <a:solidFill>
                  <a:srgbClr val="000000"/>
                </a:solidFill>
                <a:latin typeface="Consolas"/>
              </a:rPr>
              <a:t> </a:t>
            </a:r>
            <a:r>
              <a:rPr lang="en-US" sz="1600" b="0" dirty="0">
                <a:solidFill>
                  <a:srgbClr val="7F0055"/>
                </a:solidFill>
                <a:latin typeface="Consolas"/>
              </a:rPr>
              <a:t>class</a:t>
            </a:r>
            <a:r>
              <a:rPr lang="en-US" sz="1600" b="0" dirty="0">
                <a:solidFill>
                  <a:srgbClr val="000000"/>
                </a:solidFill>
                <a:latin typeface="Consolas"/>
              </a:rPr>
              <a:t> </a:t>
            </a:r>
            <a:r>
              <a:rPr lang="en-US" sz="1600" b="0" dirty="0" err="1">
                <a:solidFill>
                  <a:srgbClr val="000000"/>
                </a:solidFill>
                <a:latin typeface="Consolas"/>
              </a:rPr>
              <a:t>HelloWorldServlet</a:t>
            </a:r>
            <a:r>
              <a:rPr lang="en-US" sz="1600" b="0" dirty="0">
                <a:solidFill>
                  <a:srgbClr val="000000"/>
                </a:solidFill>
                <a:latin typeface="Consolas"/>
              </a:rPr>
              <a:t> </a:t>
            </a:r>
            <a:r>
              <a:rPr lang="en-US" sz="1600" b="0" dirty="0">
                <a:solidFill>
                  <a:srgbClr val="7F0055"/>
                </a:solidFill>
                <a:latin typeface="Consolas"/>
              </a:rPr>
              <a:t>extends</a:t>
            </a:r>
            <a:r>
              <a:rPr lang="en-US" sz="1600" b="0" dirty="0">
                <a:solidFill>
                  <a:srgbClr val="000000"/>
                </a:solidFill>
                <a:latin typeface="Consolas"/>
              </a:rPr>
              <a:t> </a:t>
            </a:r>
            <a:r>
              <a:rPr lang="en-US" sz="1600" b="0" dirty="0" err="1">
                <a:solidFill>
                  <a:srgbClr val="000000"/>
                </a:solidFill>
                <a:latin typeface="Consolas"/>
              </a:rPr>
              <a:t>HttpServlet</a:t>
            </a:r>
            <a:r>
              <a:rPr lang="en-US" sz="1600" b="0" dirty="0">
                <a:solidFill>
                  <a:srgbClr val="000000"/>
                </a:solidFill>
                <a:latin typeface="Consolas"/>
              </a:rPr>
              <a:t> {</a:t>
            </a:r>
            <a:endParaRPr lang="ru-RU" sz="1600" b="0" dirty="0">
              <a:solidFill>
                <a:srgbClr val="000000"/>
              </a:solidFill>
              <a:latin typeface="Consolas"/>
            </a:endParaRPr>
          </a:p>
          <a:p>
            <a:r>
              <a:rPr lang="en-US" sz="1600" b="0" dirty="0" smtClean="0">
                <a:solidFill>
                  <a:srgbClr val="7F0055"/>
                </a:solidFill>
                <a:latin typeface="Consolas"/>
              </a:rPr>
              <a:t>  protected</a:t>
            </a:r>
            <a:r>
              <a:rPr lang="en-US" sz="1600" b="0" dirty="0" smtClean="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sz="1600" b="0" dirty="0" err="1" smtClean="0">
                <a:solidFill>
                  <a:srgbClr val="000000"/>
                </a:solidFill>
                <a:latin typeface="Consolas"/>
              </a:rPr>
              <a:t>doGet</a:t>
            </a:r>
            <a:r>
              <a:rPr lang="en-US" sz="1600" b="0" dirty="0" smtClean="0">
                <a:solidFill>
                  <a:srgbClr val="000000"/>
                </a:solidFill>
                <a:latin typeface="Consolas"/>
              </a:rPr>
              <a:t>(</a:t>
            </a:r>
            <a:r>
              <a:rPr lang="en-US" sz="1600" b="0" dirty="0" err="1" smtClean="0">
                <a:solidFill>
                  <a:srgbClr val="000000"/>
                </a:solidFill>
                <a:latin typeface="Consolas"/>
              </a:rPr>
              <a:t>HttpServletRequest</a:t>
            </a:r>
            <a:r>
              <a:rPr lang="en-US" sz="1600" b="0" dirty="0" smtClean="0">
                <a:solidFill>
                  <a:srgbClr val="000000"/>
                </a:solidFill>
                <a:latin typeface="Consolas"/>
              </a:rPr>
              <a:t> </a:t>
            </a:r>
            <a:r>
              <a:rPr lang="en-US" sz="1600" b="0" dirty="0">
                <a:solidFill>
                  <a:srgbClr val="000000"/>
                </a:solidFill>
                <a:latin typeface="Consolas"/>
              </a:rPr>
              <a:t>request, </a:t>
            </a:r>
          </a:p>
          <a:p>
            <a:r>
              <a:rPr lang="en-US" sz="1600" b="0" dirty="0" smtClean="0">
                <a:solidFill>
                  <a:srgbClr val="000000"/>
                </a:solidFill>
                <a:latin typeface="Consolas"/>
              </a:rPr>
              <a:t>      </a:t>
            </a:r>
            <a:r>
              <a:rPr lang="en-US" sz="1600" b="0" dirty="0" err="1" smtClean="0">
                <a:solidFill>
                  <a:srgbClr val="000000"/>
                </a:solidFill>
                <a:latin typeface="Consolas"/>
              </a:rPr>
              <a:t>HttpServletResponse</a:t>
            </a:r>
            <a:r>
              <a:rPr lang="en-US" sz="1600" b="0" dirty="0" smtClean="0">
                <a:solidFill>
                  <a:srgbClr val="000000"/>
                </a:solidFill>
                <a:latin typeface="Consolas"/>
              </a:rPr>
              <a:t> </a:t>
            </a:r>
            <a:r>
              <a:rPr lang="en-US" sz="1600" b="0" dirty="0">
                <a:solidFill>
                  <a:srgbClr val="000000"/>
                </a:solidFill>
                <a:latin typeface="Consolas"/>
              </a:rPr>
              <a:t>response) </a:t>
            </a:r>
            <a:r>
              <a:rPr lang="en-US" sz="1600" b="0" dirty="0">
                <a:solidFill>
                  <a:srgbClr val="7F0055"/>
                </a:solidFill>
                <a:latin typeface="Consolas"/>
              </a:rPr>
              <a:t>throws</a:t>
            </a:r>
            <a:r>
              <a:rPr lang="en-US" sz="1600" b="0" dirty="0">
                <a:solidFill>
                  <a:srgbClr val="000000"/>
                </a:solidFill>
                <a:latin typeface="Consolas"/>
              </a:rPr>
              <a:t> </a:t>
            </a:r>
            <a:r>
              <a:rPr lang="en-US" sz="1600" b="0" dirty="0" err="1">
                <a:solidFill>
                  <a:srgbClr val="000000"/>
                </a:solidFill>
                <a:latin typeface="Consolas"/>
              </a:rPr>
              <a:t>ServletException</a:t>
            </a:r>
            <a:r>
              <a:rPr lang="en-US" sz="1600" b="0" dirty="0">
                <a:solidFill>
                  <a:srgbClr val="000000"/>
                </a:solidFill>
                <a:latin typeface="Consolas"/>
              </a:rPr>
              <a:t>, </a:t>
            </a:r>
            <a:r>
              <a:rPr lang="en-US" sz="1600" b="0" dirty="0" err="1">
                <a:solidFill>
                  <a:srgbClr val="000000"/>
                </a:solidFill>
                <a:latin typeface="Consolas"/>
              </a:rPr>
              <a:t>IOException</a:t>
            </a:r>
            <a:r>
              <a:rPr lang="en-US" sz="1600" b="0" dirty="0">
                <a:solidFill>
                  <a:srgbClr val="000000"/>
                </a:solidFill>
                <a:latin typeface="Consolas"/>
              </a:rPr>
              <a:t> {</a:t>
            </a:r>
          </a:p>
          <a:p>
            <a:r>
              <a:rPr lang="en-US" sz="1600" b="0" dirty="0" smtClean="0">
                <a:solidFill>
                  <a:srgbClr val="000000"/>
                </a:solidFill>
                <a:latin typeface="Consolas"/>
              </a:rPr>
              <a:t>    </a:t>
            </a:r>
            <a:r>
              <a:rPr lang="en-US" sz="1600" b="0" dirty="0" err="1" smtClean="0">
                <a:solidFill>
                  <a:srgbClr val="000000"/>
                </a:solidFill>
                <a:latin typeface="Consolas"/>
              </a:rPr>
              <a:t>response.getWriter</a:t>
            </a:r>
            <a:r>
              <a:rPr lang="en-US" sz="1600" b="0" dirty="0">
                <a:solidFill>
                  <a:srgbClr val="000000"/>
                </a:solidFill>
                <a:latin typeface="Consolas"/>
              </a:rPr>
              <a:t>().</a:t>
            </a:r>
            <a:r>
              <a:rPr lang="en-US" sz="1600" b="0" dirty="0" err="1">
                <a:solidFill>
                  <a:srgbClr val="000000"/>
                </a:solidFill>
                <a:latin typeface="Consolas"/>
              </a:rPr>
              <a:t>println</a:t>
            </a:r>
            <a:r>
              <a:rPr lang="en-US" sz="1600" b="0" dirty="0">
                <a:solidFill>
                  <a:srgbClr val="000000"/>
                </a:solidFill>
                <a:latin typeface="Consolas"/>
              </a:rPr>
              <a:t>(</a:t>
            </a:r>
            <a:r>
              <a:rPr lang="en-US" sz="1600" b="0" dirty="0">
                <a:solidFill>
                  <a:srgbClr val="2A00FF"/>
                </a:solidFill>
                <a:latin typeface="Consolas"/>
              </a:rPr>
              <a:t>"&lt;H1&gt; Hello World!&lt;/H1&gt;"</a:t>
            </a:r>
            <a:r>
              <a:rPr lang="en-US" sz="1600" b="0" dirty="0">
                <a:solidFill>
                  <a:srgbClr val="000000"/>
                </a:solidFill>
                <a:latin typeface="Consolas"/>
              </a:rPr>
              <a:t>);</a:t>
            </a:r>
          </a:p>
          <a:p>
            <a:r>
              <a:rPr lang="en-US" sz="1600" b="0" dirty="0" smtClean="0">
                <a:solidFill>
                  <a:srgbClr val="000000"/>
                </a:solidFill>
                <a:latin typeface="Consolas"/>
              </a:rPr>
              <a:t>  </a:t>
            </a:r>
            <a:r>
              <a:rPr lang="ru-RU" sz="1600" b="0" dirty="0" smtClean="0">
                <a:solidFill>
                  <a:srgbClr val="000000"/>
                </a:solidFill>
                <a:latin typeface="Consolas"/>
              </a:rPr>
              <a:t>}</a:t>
            </a:r>
            <a:endParaRPr lang="ru-RU" sz="1600" b="0" dirty="0">
              <a:solidFill>
                <a:srgbClr val="000000"/>
              </a:solidFill>
              <a:latin typeface="Consolas"/>
            </a:endParaRPr>
          </a:p>
          <a:p>
            <a:r>
              <a:rPr lang="ru-RU" sz="1600" b="0" dirty="0" smtClean="0">
                <a:solidFill>
                  <a:srgbClr val="000000"/>
                </a:solidFill>
                <a:latin typeface="Consolas"/>
              </a:rPr>
              <a:t>}</a:t>
            </a:r>
            <a:endParaRPr lang="en-US" sz="1600" b="0" dirty="0" smtClean="0">
              <a:solidFill>
                <a:srgbClr val="000000"/>
              </a:solidFill>
              <a:latin typeface="Consolas"/>
            </a:endParaRPr>
          </a:p>
          <a:p>
            <a:endParaRPr lang="ru-RU" sz="1600" b="0" dirty="0">
              <a:solidFill>
                <a:srgbClr val="000000"/>
              </a:solidFill>
              <a:latin typeface="Consolas"/>
            </a:endParaRPr>
          </a:p>
          <a:p>
            <a:endParaRPr lang="ru-RU" sz="1600" dirty="0"/>
          </a:p>
        </p:txBody>
      </p:sp>
      <p:sp>
        <p:nvSpPr>
          <p:cNvPr id="6" name="Rounded Rectangle 5"/>
          <p:cNvSpPr/>
          <p:nvPr/>
        </p:nvSpPr>
        <p:spPr bwMode="gray">
          <a:xfrm>
            <a:off x="586854" y="5049672"/>
            <a:ext cx="6496334" cy="573206"/>
          </a:xfrm>
          <a:prstGeom prst="roundRect">
            <a:avLst/>
          </a:prstGeom>
          <a:noFill/>
          <a:ln w="38100" algn="ctr">
            <a:solidFill>
              <a:schemeClr val="accent1"/>
            </a:solid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en-US" b="1" kern="0" dirty="0">
                <a:ea typeface="Arial Unicode MS" pitchFamily="34" charset="-128"/>
                <a:cs typeface="Arial Unicode MS" pitchFamily="34" charset="-128"/>
              </a:rPr>
              <a:t>http://localhost:8080/HelloServlet/HelloWorldServlet</a:t>
            </a:r>
            <a:endParaRPr kumimoji="0" lang="ru-RU"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4" name="Rounded Rectangle 3"/>
          <p:cNvSpPr/>
          <p:nvPr/>
        </p:nvSpPr>
        <p:spPr bwMode="gray">
          <a:xfrm>
            <a:off x="3289110" y="5049672"/>
            <a:ext cx="1378424" cy="573206"/>
          </a:xfrm>
          <a:prstGeom prst="roundRect">
            <a:avLst/>
          </a:prstGeom>
          <a:noFill/>
          <a:ln w="38100" algn="ctr">
            <a:solidFill>
              <a:schemeClr val="accent3"/>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7" name="Straight Arrow Connector 6"/>
          <p:cNvCxnSpPr>
            <a:stCxn id="4" idx="0"/>
          </p:cNvCxnSpPr>
          <p:nvPr/>
        </p:nvCxnSpPr>
        <p:spPr>
          <a:xfrm flipH="1" flipV="1">
            <a:off x="3289110" y="4681182"/>
            <a:ext cx="689212" cy="368490"/>
          </a:xfrm>
          <a:prstGeom prst="straightConnector1">
            <a:avLst/>
          </a:prstGeom>
          <a:ln w="381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bwMode="gray">
          <a:xfrm>
            <a:off x="4667534" y="5049672"/>
            <a:ext cx="2129051" cy="573206"/>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10" name="Straight Arrow Connector 9"/>
          <p:cNvCxnSpPr>
            <a:stCxn id="8" idx="0"/>
          </p:cNvCxnSpPr>
          <p:nvPr/>
        </p:nvCxnSpPr>
        <p:spPr>
          <a:xfrm flipV="1">
            <a:off x="5732060" y="4681182"/>
            <a:ext cx="409433" cy="36849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bwMode="gray">
          <a:xfrm>
            <a:off x="2115403" y="4230806"/>
            <a:ext cx="2292824" cy="450376"/>
          </a:xfrm>
          <a:prstGeom prst="roundRect">
            <a:avLst/>
          </a:prstGeom>
          <a:noFill/>
          <a:ln w="38100" algn="ctr">
            <a:solidFill>
              <a:schemeClr val="accent3"/>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Контекст</a:t>
            </a:r>
            <a:r>
              <a:rPr kumimoji="0" lang="bg-BG" b="0" i="0" u="none" strike="noStrike" kern="0" cap="none" spc="0" normalizeH="0" noProof="0" dirty="0" smtClean="0">
                <a:ln>
                  <a:noFill/>
                </a:ln>
                <a:effectLst/>
                <a:uLnTx/>
                <a:uFillTx/>
                <a:ea typeface="Arial Unicode MS" pitchFamily="34" charset="-128"/>
                <a:cs typeface="Arial Unicode MS" pitchFamily="34" charset="-128"/>
              </a:rPr>
              <a:t> път</a:t>
            </a: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3" name="Rounded Rectangle 12"/>
          <p:cNvSpPr/>
          <p:nvPr/>
        </p:nvSpPr>
        <p:spPr bwMode="gray">
          <a:xfrm>
            <a:off x="5174776" y="4230806"/>
            <a:ext cx="2292824" cy="450376"/>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Сървлет път</a:t>
            </a: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 xmlns:p14="http://schemas.microsoft.com/office/powerpoint/2010/main" val="163323158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8"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работят Сървлетите?</a:t>
            </a:r>
            <a:endParaRPr lang="ru-RU" dirty="0"/>
          </a:p>
        </p:txBody>
      </p:sp>
      <p:sp>
        <p:nvSpPr>
          <p:cNvPr id="3" name="Text Placeholder 2"/>
          <p:cNvSpPr>
            <a:spLocks noGrp="1"/>
          </p:cNvSpPr>
          <p:nvPr>
            <p:ph type="body" sz="quarter" idx="10"/>
          </p:nvPr>
        </p:nvSpPr>
        <p:spPr/>
        <p:txBody>
          <a:bodyPr/>
          <a:lstStyle/>
          <a:p>
            <a:r>
              <a:rPr lang="bg-BG" sz="1600" b="0" dirty="0" smtClean="0"/>
              <a:t>1. Стартира се уеб контейнерът. Той „сканира“ всички уеб приложения (</a:t>
            </a:r>
            <a:r>
              <a:rPr lang="en-US" sz="1600" b="0" dirty="0" smtClean="0"/>
              <a:t>war </a:t>
            </a:r>
            <a:r>
              <a:rPr lang="bg-BG" sz="1600" b="0" dirty="0" smtClean="0"/>
              <a:t>файлове), разположени във файловата му структура;</a:t>
            </a:r>
          </a:p>
          <a:p>
            <a:r>
              <a:rPr lang="bg-BG" sz="1600" b="0" dirty="0" smtClean="0"/>
              <a:t>2. Контейнерът изчита деплоймент дескрипторите/анотациите на уеб приложенията и запазва информацията в подходящи </a:t>
            </a:r>
            <a:r>
              <a:rPr lang="en-US" sz="1600" b="0" dirty="0" smtClean="0"/>
              <a:t>Java </a:t>
            </a:r>
            <a:r>
              <a:rPr lang="bg-BG" sz="1600" b="0" dirty="0" smtClean="0"/>
              <a:t>структури. Съответно, инициализира отделните сървлети;</a:t>
            </a:r>
          </a:p>
          <a:p>
            <a:r>
              <a:rPr lang="bg-BG" sz="1600" b="0" dirty="0" smtClean="0"/>
              <a:t>3. При постъпване на заявка, контейнерът </a:t>
            </a:r>
            <a:r>
              <a:rPr lang="bg-BG" sz="1600" b="0" dirty="0"/>
              <a:t>изчита цялата </a:t>
            </a:r>
            <a:r>
              <a:rPr lang="bg-BG" sz="1600" b="0" dirty="0" smtClean="0"/>
              <a:t>заявка </a:t>
            </a:r>
            <a:r>
              <a:rPr lang="bg-BG" sz="1600" b="0" dirty="0"/>
              <a:t>и я конвертира в удобни за работа </a:t>
            </a:r>
            <a:r>
              <a:rPr lang="en-US" sz="1600" b="0" dirty="0"/>
              <a:t>Java </a:t>
            </a:r>
            <a:r>
              <a:rPr lang="bg-BG" sz="1600" b="0" dirty="0" smtClean="0"/>
              <a:t>обекти;</a:t>
            </a:r>
            <a:endParaRPr lang="bg-BG" sz="1600" dirty="0" smtClean="0"/>
          </a:p>
          <a:p>
            <a:r>
              <a:rPr lang="bg-BG" sz="1600" b="0" dirty="0"/>
              <a:t>4</a:t>
            </a:r>
            <a:r>
              <a:rPr lang="bg-BG" sz="1600" b="0" dirty="0" smtClean="0"/>
              <a:t>. Когато се получи нова </a:t>
            </a:r>
            <a:r>
              <a:rPr lang="en-US" sz="1600" b="0" dirty="0" smtClean="0"/>
              <a:t>HTTP </a:t>
            </a:r>
            <a:r>
              <a:rPr lang="bg-BG" sz="1600" b="0" dirty="0" smtClean="0"/>
              <a:t>заявка</a:t>
            </a:r>
            <a:r>
              <a:rPr lang="en-US" sz="1600" b="0" dirty="0" smtClean="0"/>
              <a:t>, </a:t>
            </a:r>
            <a:r>
              <a:rPr lang="bg-BG" sz="1600" b="0" dirty="0" smtClean="0"/>
              <a:t>контейнерът </a:t>
            </a:r>
            <a:r>
              <a:rPr lang="en-US" sz="1600" b="0" dirty="0" smtClean="0"/>
              <a:t>ù</a:t>
            </a:r>
            <a:r>
              <a:rPr lang="bg-BG" sz="1600" b="0" dirty="0" smtClean="0"/>
              <a:t> прочита заглавния ред и на базата на </a:t>
            </a:r>
            <a:r>
              <a:rPr lang="en-US" sz="1600" b="0" dirty="0" smtClean="0"/>
              <a:t>URL-a</a:t>
            </a:r>
            <a:r>
              <a:rPr lang="bg-BG" sz="1600" b="0" dirty="0" smtClean="0"/>
              <a:t>, решава кой сървлет да извика (сравнявайки деплоймент дескрипторите);</a:t>
            </a:r>
          </a:p>
          <a:p>
            <a:r>
              <a:rPr lang="bg-BG" sz="1600" b="0" dirty="0" smtClean="0"/>
              <a:t>5. Контейнерът пуска нова нишка, в която да изпълни конкретната заявка, и в тази нишка вика метод на дадения сървлет, съответстващ на </a:t>
            </a:r>
            <a:r>
              <a:rPr lang="en-US" sz="1600" b="0" dirty="0" smtClean="0"/>
              <a:t>HTTP </a:t>
            </a:r>
            <a:r>
              <a:rPr lang="bg-BG" sz="1600" b="0" dirty="0" smtClean="0"/>
              <a:t>метода на заявката;</a:t>
            </a:r>
            <a:endParaRPr lang="en-US" sz="1600" b="0" dirty="0" smtClean="0"/>
          </a:p>
          <a:p>
            <a:r>
              <a:rPr lang="en-US" sz="1600" b="0" dirty="0" smtClean="0"/>
              <a:t>6. </a:t>
            </a:r>
            <a:r>
              <a:rPr lang="bg-BG" sz="1600" b="0" dirty="0" smtClean="0"/>
              <a:t>Когато конкретният сървлет метод се изпълни, контейнерът автоматично конвертира резултата в </a:t>
            </a:r>
            <a:r>
              <a:rPr lang="en-US" sz="1600" b="0" dirty="0" smtClean="0"/>
              <a:t>HTTP </a:t>
            </a:r>
            <a:r>
              <a:rPr lang="bg-BG" sz="1600" b="0" dirty="0" smtClean="0"/>
              <a:t>отговор.</a:t>
            </a:r>
            <a:endParaRPr lang="ru-RU" sz="1600" b="0" dirty="0"/>
          </a:p>
        </p:txBody>
      </p:sp>
    </p:spTree>
    <p:extLst>
      <p:ext uri="{BB962C8B-B14F-4D97-AF65-F5344CB8AC3E}">
        <p14:creationId xmlns="" xmlns:p14="http://schemas.microsoft.com/office/powerpoint/2010/main" val="31217642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Сървлет контейнер</a:t>
            </a:r>
            <a:endParaRPr lang="ru-RU" dirty="0"/>
          </a:p>
        </p:txBody>
      </p:sp>
      <p:sp>
        <p:nvSpPr>
          <p:cNvPr id="3" name="Text Placeholder 2"/>
          <p:cNvSpPr>
            <a:spLocks noGrp="1"/>
          </p:cNvSpPr>
          <p:nvPr>
            <p:ph type="body" sz="quarter" idx="10"/>
          </p:nvPr>
        </p:nvSpPr>
        <p:spPr/>
        <p:txBody>
          <a:bodyPr/>
          <a:lstStyle/>
          <a:p>
            <a:r>
              <a:rPr lang="bg-BG" sz="1600" dirty="0" smtClean="0"/>
              <a:t>Самостоятелна програма, написана на </a:t>
            </a:r>
            <a:r>
              <a:rPr lang="en-US" sz="1600" dirty="0" smtClean="0"/>
              <a:t>Java, </a:t>
            </a:r>
            <a:r>
              <a:rPr lang="bg-BG" sz="1600" dirty="0" smtClean="0"/>
              <a:t>чиято цел е да зарежда, инициализира и изпълнява сървлети. </a:t>
            </a:r>
          </a:p>
          <a:p>
            <a:r>
              <a:rPr lang="bg-BG" sz="1600" dirty="0"/>
              <a:t>Предоставя следната функционалост:</a:t>
            </a:r>
          </a:p>
          <a:p>
            <a:pPr marL="465750" lvl="2" indent="-285750">
              <a:buFont typeface="Arial" pitchFamily="34" charset="0"/>
              <a:buChar char="•"/>
            </a:pPr>
            <a:r>
              <a:rPr lang="bg-BG" dirty="0" smtClean="0"/>
              <a:t>Предлага пълна имплементация на сървлет спецификацията;</a:t>
            </a:r>
            <a:endParaRPr lang="bg-BG" dirty="0"/>
          </a:p>
          <a:p>
            <a:pPr marL="465750" lvl="2" indent="-285750">
              <a:buFont typeface="Arial" pitchFamily="34" charset="0"/>
              <a:buChar char="•"/>
            </a:pPr>
            <a:r>
              <a:rPr lang="bg-BG" dirty="0" smtClean="0"/>
              <a:t>Управлява </a:t>
            </a:r>
            <a:r>
              <a:rPr lang="bg-BG" dirty="0"/>
              <a:t>жизнения цикъл на </a:t>
            </a:r>
            <a:r>
              <a:rPr lang="bg-BG" dirty="0" smtClean="0"/>
              <a:t>сървлетите;</a:t>
            </a:r>
          </a:p>
          <a:p>
            <a:pPr marL="465750" lvl="2" indent="-285750">
              <a:buFont typeface="Arial" pitchFamily="34" charset="0"/>
              <a:buChar char="•"/>
            </a:pPr>
            <a:r>
              <a:rPr lang="bg-BG" dirty="0" smtClean="0"/>
              <a:t>Извършва мрежова комуникация по съответния протокол;</a:t>
            </a:r>
          </a:p>
          <a:p>
            <a:pPr marL="465750" lvl="2" indent="-285750">
              <a:buFont typeface="Arial" pitchFamily="34" charset="0"/>
              <a:buChar char="•"/>
            </a:pPr>
            <a:r>
              <a:rPr lang="bg-BG" dirty="0" smtClean="0"/>
              <a:t>Управлява конкурентния достъп до съответния ресурс, като изпълнява всяка заявка в отделна нишка. (Важно! – това не гарантира безопасно асинхронно ползване на ресурса);</a:t>
            </a:r>
          </a:p>
          <a:p>
            <a:pPr marL="465750" lvl="2" indent="-285750">
              <a:buFont typeface="Arial" pitchFamily="34" charset="0"/>
              <a:buChar char="•"/>
            </a:pPr>
            <a:r>
              <a:rPr lang="bg-BG" dirty="0" smtClean="0"/>
              <a:t>Оптимизира ползването на системни ресурси чрез концепцията за „пулиране“ – конекции, нишки и други;</a:t>
            </a:r>
          </a:p>
          <a:p>
            <a:pPr marL="465750" lvl="2" indent="-285750">
              <a:buFont typeface="Arial" pitchFamily="34" charset="0"/>
              <a:buChar char="•"/>
            </a:pPr>
            <a:r>
              <a:rPr lang="bg-BG" dirty="0" smtClean="0"/>
              <a:t>Автоматично конвертира заявката и отговора в подходящи </a:t>
            </a:r>
            <a:r>
              <a:rPr lang="en-US" dirty="0" smtClean="0"/>
              <a:t>Java </a:t>
            </a:r>
            <a:r>
              <a:rPr lang="bg-BG" dirty="0" smtClean="0"/>
              <a:t>обекти, т.е. представява едно ниво на абстракция над ползвания протокол;</a:t>
            </a:r>
          </a:p>
          <a:p>
            <a:pPr marL="465750" lvl="2" indent="-285750">
              <a:buFont typeface="Arial" pitchFamily="34" charset="0"/>
              <a:buChar char="•"/>
            </a:pPr>
            <a:r>
              <a:rPr lang="bg-BG" dirty="0" smtClean="0"/>
              <a:t>И много други.</a:t>
            </a:r>
            <a:endParaRPr lang="ru-RU" dirty="0"/>
          </a:p>
        </p:txBody>
      </p:sp>
    </p:spTree>
    <p:extLst>
      <p:ext uri="{BB962C8B-B14F-4D97-AF65-F5344CB8AC3E}">
        <p14:creationId xmlns="" xmlns:p14="http://schemas.microsoft.com/office/powerpoint/2010/main" val="282258719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Apache Tomcat</a:t>
            </a:r>
            <a:endParaRPr lang="ru-RU" dirty="0"/>
          </a:p>
        </p:txBody>
      </p:sp>
      <p:sp>
        <p:nvSpPr>
          <p:cNvPr id="3" name="Text Placeholder 2"/>
          <p:cNvSpPr>
            <a:spLocks noGrp="1"/>
          </p:cNvSpPr>
          <p:nvPr>
            <p:ph type="body" sz="quarter" idx="10"/>
          </p:nvPr>
        </p:nvSpPr>
        <p:spPr/>
        <p:txBody>
          <a:bodyPr/>
          <a:lstStyle/>
          <a:p>
            <a:pPr marL="285750" indent="-285750">
              <a:buFont typeface="Arial" pitchFamily="34" charset="0"/>
              <a:buChar char="•"/>
            </a:pPr>
            <a:r>
              <a:rPr lang="en-US" sz="1600" dirty="0" smtClean="0"/>
              <a:t>Java </a:t>
            </a:r>
            <a:r>
              <a:rPr lang="bg-BG" sz="1600" dirty="0"/>
              <a:t>у</a:t>
            </a:r>
            <a:r>
              <a:rPr lang="bg-BG" sz="1600" dirty="0" smtClean="0"/>
              <a:t>еб сървър, достъпнен за свободно ползване (</a:t>
            </a:r>
            <a:r>
              <a:rPr lang="en-US" sz="1600" dirty="0" smtClean="0"/>
              <a:t>Open source – Apache License 2.0)</a:t>
            </a:r>
            <a:r>
              <a:rPr lang="bg-BG" sz="1600" dirty="0" smtClean="0"/>
              <a:t>. Написан е изцяло на </a:t>
            </a:r>
            <a:r>
              <a:rPr lang="en-US" sz="1600" dirty="0" smtClean="0"/>
              <a:t>Java.</a:t>
            </a:r>
            <a:r>
              <a:rPr lang="bg-BG" sz="1600" dirty="0" smtClean="0"/>
              <a:t> Последната актуална версия може да се изтегли </a:t>
            </a:r>
            <a:r>
              <a:rPr lang="bg-BG" sz="1600" dirty="0"/>
              <a:t>от: </a:t>
            </a:r>
            <a:r>
              <a:rPr lang="en-US" sz="1600" dirty="0" smtClean="0">
                <a:hlinkClick r:id="rId2"/>
              </a:rPr>
              <a:t>tomcat.apache.org</a:t>
            </a:r>
            <a:r>
              <a:rPr lang="en-US" sz="1600" dirty="0" smtClean="0"/>
              <a:t>. </a:t>
            </a:r>
            <a:r>
              <a:rPr lang="bg-BG" sz="1600" dirty="0" smtClean="0"/>
              <a:t>Текущата </a:t>
            </a:r>
            <a:r>
              <a:rPr lang="bg-BG" sz="1600" dirty="0"/>
              <a:t>версия е 7.0 и имплементира Сървлет</a:t>
            </a:r>
            <a:r>
              <a:rPr lang="en-US" sz="1600" dirty="0"/>
              <a:t> 3.0</a:t>
            </a:r>
            <a:r>
              <a:rPr lang="bg-BG" sz="1600" dirty="0"/>
              <a:t> и </a:t>
            </a:r>
            <a:r>
              <a:rPr lang="en-US" sz="1600" dirty="0"/>
              <a:t>JSP 2.0</a:t>
            </a:r>
          </a:p>
          <a:p>
            <a:r>
              <a:rPr lang="bg-BG" sz="1600" dirty="0" smtClean="0"/>
              <a:t>Състои се от следните модули:</a:t>
            </a:r>
          </a:p>
          <a:p>
            <a:pPr marL="285750" indent="-285750">
              <a:buFont typeface="Arial" pitchFamily="34" charset="0"/>
              <a:buChar char="•"/>
            </a:pPr>
            <a:r>
              <a:rPr lang="en-US" sz="1600" dirty="0" smtClean="0"/>
              <a:t>Catalina</a:t>
            </a:r>
            <a:r>
              <a:rPr lang="en-US" sz="1600" b="0" dirty="0" smtClean="0"/>
              <a:t> –</a:t>
            </a:r>
            <a:r>
              <a:rPr lang="bg-BG" sz="1600" b="0" dirty="0" smtClean="0"/>
              <a:t> сървлет контейнер;</a:t>
            </a:r>
            <a:endParaRPr lang="en-US" sz="1600" b="0" dirty="0" smtClean="0"/>
          </a:p>
          <a:p>
            <a:pPr marL="285750" indent="-285750">
              <a:buFont typeface="Arial" pitchFamily="34" charset="0"/>
              <a:buChar char="•"/>
            </a:pPr>
            <a:r>
              <a:rPr lang="en-US" sz="1600" dirty="0" smtClean="0"/>
              <a:t>Coyote</a:t>
            </a:r>
            <a:r>
              <a:rPr lang="bg-BG" sz="1600" dirty="0" smtClean="0"/>
              <a:t> </a:t>
            </a:r>
            <a:r>
              <a:rPr lang="bg-BG" sz="1600" b="0" dirty="0" smtClean="0"/>
              <a:t>– </a:t>
            </a:r>
            <a:r>
              <a:rPr lang="en-US" sz="1600" b="0" dirty="0" smtClean="0"/>
              <a:t>HTTP </a:t>
            </a:r>
            <a:r>
              <a:rPr lang="bg-BG" sz="1600" b="0" dirty="0" smtClean="0"/>
              <a:t>сървър;</a:t>
            </a:r>
          </a:p>
          <a:p>
            <a:pPr marL="285750" indent="-285750">
              <a:buFont typeface="Arial" pitchFamily="34" charset="0"/>
              <a:buChar char="•"/>
            </a:pPr>
            <a:r>
              <a:rPr lang="en-US" sz="1600" dirty="0" smtClean="0"/>
              <a:t>Jasper </a:t>
            </a:r>
            <a:r>
              <a:rPr lang="en-US" sz="1600" b="0" dirty="0" smtClean="0"/>
              <a:t>– JSP </a:t>
            </a:r>
            <a:r>
              <a:rPr lang="bg-BG" sz="1600" b="0" dirty="0" smtClean="0"/>
              <a:t>парсер.</a:t>
            </a:r>
            <a:endParaRPr lang="bg-BG" sz="1600" b="0" dirty="0"/>
          </a:p>
          <a:p>
            <a:pPr marL="285750" indent="-285750">
              <a:buFont typeface="Arial" pitchFamily="34" charset="0"/>
              <a:buChar char="•"/>
            </a:pPr>
            <a:endParaRPr lang="ru-RU" dirty="0"/>
          </a:p>
        </p:txBody>
      </p:sp>
      <p:pic>
        <p:nvPicPr>
          <p:cNvPr id="1026" name="Picture 2" descr="C:\Users\nikolaygs\Desktop\Servlet Lecture\200px-Tomcat-logo.svg.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131558" y="3830766"/>
            <a:ext cx="3398293" cy="225986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8440654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2573</TotalTime>
  <Words>3815</Words>
  <Application>Microsoft Office PowerPoint</Application>
  <PresentationFormat>On-screen Show (4:3)</PresentationFormat>
  <Paragraphs>574</Paragraphs>
  <Slides>55</Slides>
  <Notes>27</Notes>
  <HiddenSlides>1</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SAP_2012_v1.1</vt:lpstr>
      <vt:lpstr>Уеб технологии в Java EE.  Java Сървлети и Java Server Pages</vt:lpstr>
      <vt:lpstr>Съдържание</vt:lpstr>
      <vt:lpstr>Необходими знания за имплементиране на Java уеб приложение</vt:lpstr>
      <vt:lpstr>Какво е Java Сървлет?</vt:lpstr>
      <vt:lpstr>Общи сведения</vt:lpstr>
      <vt:lpstr>„Здравей, Свят“</vt:lpstr>
      <vt:lpstr>Как работят Сървлетите?</vt:lpstr>
      <vt:lpstr>Сървлет контейнер</vt:lpstr>
      <vt:lpstr>Apache Tomcat</vt:lpstr>
      <vt:lpstr>Структура на Уеб приложение</vt:lpstr>
      <vt:lpstr>Жизнен цикъл на сървлета – javax.servlet.Servlet</vt:lpstr>
      <vt:lpstr>Жизнен цикъл на Сървлет  – Пример</vt:lpstr>
      <vt:lpstr>Жизнен цикъл на Сървлет  – Пример</vt:lpstr>
      <vt:lpstr>javax.servlet.http.HttpServlet</vt:lpstr>
      <vt:lpstr>javax.servlet.http.HttpServletRequest – HTTP Заявка</vt:lpstr>
      <vt:lpstr>Работа с HTTP Заявка (кодът е част от doGet())</vt:lpstr>
      <vt:lpstr>javax.servlet.http.HttpServletResponse – HTTP отговор</vt:lpstr>
      <vt:lpstr>Работа с HTTP отговор</vt:lpstr>
      <vt:lpstr>Конкурентен достъп до сървлет</vt:lpstr>
      <vt:lpstr>Конкурентен достъп - Пример</vt:lpstr>
      <vt:lpstr>Пренасочване на заявки</vt:lpstr>
      <vt:lpstr>Пренасочване – Пример (кодът е част от doGet())</vt:lpstr>
      <vt:lpstr>Резултати от пренасочването</vt:lpstr>
      <vt:lpstr>Анотацията @WebServlet</vt:lpstr>
      <vt:lpstr>@WebServlet – Пример</vt:lpstr>
      <vt:lpstr>Анотацията @WebFilter</vt:lpstr>
      <vt:lpstr>@WebFilter - Пример</vt:lpstr>
      <vt:lpstr>Анотацията @WebListener</vt:lpstr>
      <vt:lpstr>@WebListеner - Пример</vt:lpstr>
      <vt:lpstr>Как създаваме сесия в едно приложение?</vt:lpstr>
      <vt:lpstr>Интерфейс на javax.servlet.http.HttpSession</vt:lpstr>
      <vt:lpstr>Пример за поддръжка на сесия</vt:lpstr>
      <vt:lpstr>JSP (Java Server Pages). Защо се нуждаем от JSP-та?</vt:lpstr>
      <vt:lpstr>JSP Рамка (Framework) </vt:lpstr>
      <vt:lpstr>Пример за JSP </vt:lpstr>
      <vt:lpstr>Често задавани въпроси</vt:lpstr>
      <vt:lpstr>Как да създаваме нашите JSP-та?</vt:lpstr>
      <vt:lpstr>Как да пишем java код в jsp?</vt:lpstr>
      <vt:lpstr>JSP Expressions (изрази) пример и сървлет форма</vt:lpstr>
      <vt:lpstr>JSP Expressions (изрази) пример и сървлет форма</vt:lpstr>
      <vt:lpstr>JSP Declarations (декларации) пример и сървлет форма</vt:lpstr>
      <vt:lpstr>JSP Declarations (декларации) пример и сървлет форма</vt:lpstr>
      <vt:lpstr>JSP Scriplets (декларации) пример и сървлет форма</vt:lpstr>
      <vt:lpstr>JSP Scriplets (декларации) пример и сървлет форма</vt:lpstr>
      <vt:lpstr>Предефинирани промениливи в _jspService метода</vt:lpstr>
      <vt:lpstr>Как да се ползваме предефинираните променливи?</vt:lpstr>
      <vt:lpstr>Директиви в JSP-та</vt:lpstr>
      <vt:lpstr>Page директива</vt:lpstr>
      <vt:lpstr>Include директива</vt:lpstr>
      <vt:lpstr>Какво е java bean и каква е ползата от тях в едно jsp?</vt:lpstr>
      <vt:lpstr>Пример за java bean и ползването му в jsp</vt:lpstr>
      <vt:lpstr>Пример за java bean и ползването му в jsp (continue)</vt:lpstr>
      <vt:lpstr>Линкове</vt:lpstr>
      <vt:lpstr>Благодаря за вниманието!</vt:lpstr>
      <vt:lpstr>Slide 55</vt:lpstr>
    </vt:vector>
  </TitlesOfParts>
  <Company>SAP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i066469</cp:lastModifiedBy>
  <cp:revision>416</cp:revision>
  <dcterms:created xsi:type="dcterms:W3CDTF">2012-01-25T11:08:33Z</dcterms:created>
  <dcterms:modified xsi:type="dcterms:W3CDTF">2012-11-29T08:20:39Z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2061946401</vt:i4>
  </property>
  <property fmtid="{D5CDD505-2E9C-101B-9397-08002B2CF9AE}" pid="3" name="_NewReviewCycle">
    <vt:lpwstr/>
  </property>
  <property fmtid="{D5CDD505-2E9C-101B-9397-08002B2CF9AE}" pid="4" name="_EmailSubject">
    <vt:lpwstr>Следваща лекция по Съвременни Java технологии</vt:lpwstr>
  </property>
  <property fmtid="{D5CDD505-2E9C-101B-9397-08002B2CF9AE}" pid="5" name="_AuthorEmail">
    <vt:lpwstr>emil.simeonov@sap.com</vt:lpwstr>
  </property>
  <property fmtid="{D5CDD505-2E9C-101B-9397-08002B2CF9AE}" pid="6" name="_AuthorEmailDisplayName">
    <vt:lpwstr>Simeonov, Emil</vt:lpwstr>
  </property>
  <property fmtid="{D5CDD505-2E9C-101B-9397-08002B2CF9AE}" pid="7" name="_PreviousAdHocReviewCycleID">
    <vt:i4>132552712</vt:i4>
  </property>
</Properties>
</file>