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handoutMasterIdLst>
    <p:handoutMasterId r:id="rId26"/>
  </p:handoutMasterIdLst>
  <p:sldIdLst>
    <p:sldId id="340" r:id="rId2"/>
    <p:sldId id="344" r:id="rId3"/>
    <p:sldId id="284" r:id="rId4"/>
    <p:sldId id="325" r:id="rId5"/>
    <p:sldId id="352" r:id="rId6"/>
    <p:sldId id="286" r:id="rId7"/>
    <p:sldId id="349" r:id="rId8"/>
    <p:sldId id="350" r:id="rId9"/>
    <p:sldId id="351" r:id="rId10"/>
    <p:sldId id="291" r:id="rId11"/>
    <p:sldId id="353" r:id="rId12"/>
    <p:sldId id="357" r:id="rId13"/>
    <p:sldId id="354" r:id="rId14"/>
    <p:sldId id="358" r:id="rId15"/>
    <p:sldId id="360" r:id="rId16"/>
    <p:sldId id="359" r:id="rId17"/>
    <p:sldId id="361" r:id="rId18"/>
    <p:sldId id="355" r:id="rId19"/>
    <p:sldId id="356" r:id="rId20"/>
    <p:sldId id="310" r:id="rId21"/>
    <p:sldId id="345" r:id="rId22"/>
    <p:sldId id="346" r:id="rId23"/>
    <p:sldId id="265" r:id="rId24"/>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3283"/>
    <a:srgbClr val="FF0000"/>
    <a:srgbClr val="666666"/>
    <a:srgbClr val="2B3F7B"/>
    <a:srgbClr val="9C277B"/>
    <a:srgbClr val="D4652D"/>
    <a:srgbClr val="9E3039"/>
    <a:srgbClr val="9999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01" autoAdjust="0"/>
    <p:restoredTop sz="92000" autoAdjust="0"/>
  </p:normalViewPr>
  <p:slideViewPr>
    <p:cSldViewPr snapToGrid="0" showGuides="1">
      <p:cViewPr>
        <p:scale>
          <a:sx n="70" d="100"/>
          <a:sy n="70" d="100"/>
        </p:scale>
        <p:origin x="-750" y="-150"/>
      </p:cViewPr>
      <p:guideLst>
        <p:guide orient="horz" pos="4117"/>
        <p:guide orient="horz" pos="206"/>
        <p:guide orient="horz" pos="3834"/>
        <p:guide orient="horz" pos="1065"/>
        <p:guide orient="horz" pos="777"/>
        <p:guide pos="5556"/>
        <p:guide pos="206"/>
        <p:guide pos="288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0" d="100"/>
          <a:sy n="60" d="100"/>
        </p:scale>
        <p:origin x="-2538"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xmlns="" val="3780670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xmlns="" val="1908748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16</a:t>
            </a:fld>
            <a:endParaRPr lang="de-D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18</a:t>
            </a:fld>
            <a:endParaRPr lang="de-DE"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19</a:t>
            </a:fld>
            <a:endParaRPr lang="de-DE"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23</a:t>
            </a:fld>
            <a:endParaRPr lang="de-DE" dirty="0"/>
          </a:p>
        </p:txBody>
      </p:sp>
      <p:sp>
        <p:nvSpPr>
          <p:cNvPr id="15" name="Slide Image Placeholder 14"/>
          <p:cNvSpPr>
            <a:spLocks noGrp="1" noRot="1" noChangeAspect="1"/>
          </p:cNvSpPr>
          <p:nvPr>
            <p:ph type="sldImg"/>
          </p:nvPr>
        </p:nvSpPr>
        <p:spPr/>
      </p:sp>
      <p:sp>
        <p:nvSpPr>
          <p:cNvPr id="16" name="Notes Placeholder 15"/>
          <p:cNvSpPr>
            <a:spLocks noGrp="1"/>
          </p:cNvSpPr>
          <p:nvPr>
            <p:ph type="body" idx="1"/>
          </p:nvPr>
        </p:nvSpPr>
        <p:spPr/>
        <p:txBody>
          <a:bodyPr>
            <a:normAutofit/>
          </a:bodyPr>
          <a:lstStyle/>
          <a:p>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327024" y="1690688"/>
            <a:ext cx="8493125" cy="4395787"/>
          </a:xfrm>
        </p:spPr>
        <p:txBody>
          <a:bodyPr/>
          <a:lstStyle>
            <a:lvl1pPr>
              <a:defRPr/>
            </a:lvl1pPr>
          </a:lstStyle>
          <a:p>
            <a:pPr lvl="0"/>
            <a:r>
              <a:rPr lang="en-US" noProof="0" dirty="0" smtClean="0"/>
              <a:t>Click to add content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2" name="Title 1"/>
          <p:cNvSpPr>
            <a:spLocks noGrp="1"/>
          </p:cNvSpPr>
          <p:nvPr>
            <p:ph type="title" hasCustomPrompt="1"/>
          </p:nvPr>
        </p:nvSpPr>
        <p:spPr/>
        <p:txBody>
          <a:bodyPr/>
          <a:lstStyle/>
          <a:p>
            <a:r>
              <a:rPr lang="en-US" noProof="0" dirty="0" smtClean="0"/>
              <a:t>Insert page title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 rights reserved.</a:t>
            </a:r>
          </a:p>
        </p:txBody>
      </p:sp>
      <p:sp>
        <p:nvSpPr>
          <p:cNvPr id="5" name="TextBox 4"/>
          <p:cNvSpPr txBox="1"/>
          <p:nvPr userDrawn="1"/>
        </p:nvSpPr>
        <p:spPr bwMode="gray">
          <a:xfrm>
            <a:off x="324000" y="1673528"/>
            <a:ext cx="4165200" cy="4370427"/>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Some software products marketed by SAP AG and its distributors contain proprietary software components of other software vendors.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Microsoft, Windows, Excel, Outlook, PowerPoint, Silverlight, and Visual Studio are registered trademarks of Microsoft Corporation.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IBM, DB2, DB2 Universal Database, System i, System i5, System p, System p5, System x, System z, System z10, z10, z/VM, z/OS, OS/390, zEnterprise, PowerVM, Power Architecture, Power Systems, POWER7, POWER6+, POWER6, POWER, PowerHA, pureScale, PowerPC, BladeCenter, System Storage, Storwize, XIV, GPFS, HACMP, RETAIN, DB2 Connect, RACF, Redbooks, OS/2, AIX, Intelligent Miner, WebSphere, Tivoli, Informix, and Smarter Planet are trademarks or registered trademarks of IBM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Linux is the registered trademark of Linus Torvalds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Adobe, the Adobe logo, Acrobat, PostScript, and Reader are trademarks or registered trademarks of Adobe Systems Incorporated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Oracle and Java are registered trademarks of Oracle and its affiliates.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UNIX, X/Open, OSF/1, and Motif are registered trademarks of the Open Group.</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Citrix, ICA, Program Neighborhood, MetaFrame, WinFrame, VideoFrame, and MultiWin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are trademarks or registered trademarks of Citrix Systems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HTML, XML, XHTML, and W3C are trademarks or registered trademarks of W3C</a:t>
            </a:r>
            <a:r>
              <a:rPr lang="en-GB" sz="800" kern="1200" baseline="30000" noProof="1" smtClean="0">
                <a:solidFill>
                  <a:schemeClr val="tx1"/>
                </a:solidFill>
                <a:latin typeface="Arial"/>
                <a:ea typeface="MS PGothic" pitchFamily="34" charset="-128"/>
                <a:cs typeface="+mn-cs"/>
              </a:rPr>
              <a:t>®</a:t>
            </a:r>
            <a:r>
              <a:rPr lang="en-GB" sz="800" kern="1200" noProof="1" smtClean="0">
                <a:solidFill>
                  <a:schemeClr val="tx1"/>
                </a:solidFill>
                <a:latin typeface="Arial"/>
                <a:ea typeface="MS PGothic" pitchFamily="34" charset="-128"/>
                <a:cs typeface="+mn-cs"/>
              </a:rPr>
              <a:t>,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World Wide Web Consortium, Massachusetts Institute of Technology. </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Apple, App Store, iBooks, iPad, iPhone, iPhoto, iPod, iTunes, Multi-Touch, Objective-C, Retina, Safari, Siri, and Xcode are trademarks or registered trademarks of Apple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IOS is a registered trademark of Cisco Systems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RIM, BlackBerry, BBM, BlackBerry Curve, BlackBerry Bold, BlackBerry Pearl, BlackBerry Torch, BlackBerry Storm, BlackBerry Storm2, BlackBerry PlayBook, and BlackBerry App World are trademarks or registered trademarks of Research in Motion Limited.</a:t>
            </a:r>
          </a:p>
        </p:txBody>
      </p:sp>
      <p:sp>
        <p:nvSpPr>
          <p:cNvPr id="8" name="TextBox 7"/>
          <p:cNvSpPr txBox="1"/>
          <p:nvPr userDrawn="1"/>
        </p:nvSpPr>
        <p:spPr bwMode="gray">
          <a:xfrm>
            <a:off x="4654800" y="1673528"/>
            <a:ext cx="4165200" cy="4293483"/>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Google App Engine, Google Apps, Google Checkout, Google Data API, Google Maps, Google Mobile Ads, Google Mobile Updater, Google Mobile, Google Store, Google Sync, Google Updater, Google Voice, Google Mail, Gmail, YouTube, Dalvik and Android are trademarks or registered trademarks of Google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INTERMEC is a registered trademark of Intermec Technologies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Wi-Fi is a registered trademark of Wi-Fi Alliance.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Bluetooth is a registered trademark of Bluetooth SIG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Motorola is a registered trademark of Motorola Trademark Holdings LLC.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Computop is a registered trademark of Computop Wirtschaftsinformatik GmbH.</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SAP, R/3, SAP NetWeaver, Duet, PartnerEdge, ByDesign, SAP BusinessObjects Explorer, StreamWork, SAP HANA, and other SAP products and services mentioned herein as well as their respective logos are trademarks or registered trademarks of SAP AG in Germany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Crossgate, m@gic EDDY, B2B 360°, and B2B 360° Services are registered trademarks of Crossgate AG in Germany and other countries. Crossgate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Alle Rechte vorbehalten.</a:t>
            </a:r>
          </a:p>
        </p:txBody>
      </p:sp>
      <p:sp>
        <p:nvSpPr>
          <p:cNvPr id="5" name="TextBox 4"/>
          <p:cNvSpPr txBox="1"/>
          <p:nvPr userDrawn="1"/>
        </p:nvSpPr>
        <p:spPr bwMode="gray">
          <a:xfrm>
            <a:off x="324000" y="1692000"/>
            <a:ext cx="4165200" cy="4308872"/>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de-DE" dirty="0" smtClean="0"/>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lvl="0"/>
            <a:r>
              <a:rPr lang="de-DE" dirty="0" smtClean="0"/>
              <a:t>Die von SAP AG oder deren Vertriebsfirmen angebotenen Softwareprodukte können Softwarekomponenten auch anderer Softwarehersteller enthalten.</a:t>
            </a:r>
          </a:p>
          <a:p>
            <a:pPr lvl="0"/>
            <a:r>
              <a:rPr lang="en-US" dirty="0" smtClean="0"/>
              <a:t>Microsoft, Windows, Excel, Outlook, PowerPoint, </a:t>
            </a:r>
            <a:r>
              <a:rPr lang="en-GB" dirty="0" smtClean="0"/>
              <a:t>Silverlight und Visual Studio</a:t>
            </a:r>
            <a:r>
              <a:rPr lang="en-US" dirty="0" smtClean="0"/>
              <a:t> </a:t>
            </a:r>
            <a:r>
              <a:rPr lang="en-US" dirty="0" err="1" smtClean="0"/>
              <a:t>sind</a:t>
            </a:r>
            <a:r>
              <a:rPr lang="en-US" dirty="0" smtClean="0"/>
              <a:t> </a:t>
            </a:r>
            <a:r>
              <a:rPr lang="en-US" dirty="0" err="1" smtClean="0"/>
              <a:t>eingetragene</a:t>
            </a:r>
            <a:r>
              <a:rPr lang="en-US" dirty="0" smtClean="0"/>
              <a:t> </a:t>
            </a:r>
            <a:r>
              <a:rPr lang="en-US" dirty="0" err="1" smtClean="0"/>
              <a:t>Marken</a:t>
            </a:r>
            <a:r>
              <a:rPr lang="en-US" dirty="0" smtClean="0"/>
              <a:t> der Microsoft Corporation. </a:t>
            </a:r>
            <a:endParaRPr lang="de-DE" dirty="0" smtClean="0"/>
          </a:p>
          <a:p>
            <a:pPr lvl="0"/>
            <a:r>
              <a:rPr lang="de-DE" dirty="0" smtClean="0"/>
              <a:t>IBM, DB2, DB2 Universal Database, System i, System i5, System p, System p5, System x, System z, System z10, z10, z/VM, z/OS, OS/390, </a:t>
            </a:r>
            <a:r>
              <a:rPr lang="de-DE" dirty="0" err="1" smtClean="0"/>
              <a:t>zEnterprise</a:t>
            </a:r>
            <a:r>
              <a:rPr lang="de-DE" dirty="0" smtClean="0"/>
              <a:t>, </a:t>
            </a:r>
            <a:r>
              <a:rPr lang="de-DE" dirty="0" err="1" smtClean="0"/>
              <a:t>PowerVM</a:t>
            </a:r>
            <a:r>
              <a:rPr lang="de-DE" dirty="0" smtClean="0"/>
              <a:t>, Power </a:t>
            </a:r>
            <a:r>
              <a:rPr lang="de-DE" dirty="0" err="1" smtClean="0"/>
              <a:t>Architecture</a:t>
            </a:r>
            <a:r>
              <a:rPr lang="de-DE" dirty="0" smtClean="0"/>
              <a:t>, Power Systems, POWER7, POWER6+, POWER6, POWER, </a:t>
            </a:r>
            <a:r>
              <a:rPr lang="de-DE" dirty="0" err="1" smtClean="0"/>
              <a:t>PowerHA</a:t>
            </a:r>
            <a:r>
              <a:rPr lang="de-DE" dirty="0" smtClean="0"/>
              <a:t>, </a:t>
            </a:r>
            <a:r>
              <a:rPr lang="de-DE" dirty="0" err="1" smtClean="0"/>
              <a:t>pureScale</a:t>
            </a:r>
            <a:r>
              <a:rPr lang="de-DE" dirty="0" smtClean="0"/>
              <a:t>, PowerPC, </a:t>
            </a:r>
            <a:r>
              <a:rPr lang="de-DE" dirty="0" err="1" smtClean="0"/>
              <a:t>BladeCenter</a:t>
            </a:r>
            <a:r>
              <a:rPr lang="de-DE" dirty="0" smtClean="0"/>
              <a:t>, System Storage, </a:t>
            </a:r>
            <a:r>
              <a:rPr lang="de-DE" dirty="0" err="1" smtClean="0"/>
              <a:t>Storwize</a:t>
            </a:r>
            <a:r>
              <a:rPr lang="de-DE" dirty="0" smtClean="0"/>
              <a:t>, XIV, GPFS, HACMP, RETAIN, DB2 Connect, RACF, </a:t>
            </a:r>
            <a:r>
              <a:rPr lang="de-DE" dirty="0" err="1" smtClean="0"/>
              <a:t>Redbooks</a:t>
            </a:r>
            <a:r>
              <a:rPr lang="de-DE" dirty="0" smtClean="0"/>
              <a:t>, OS/2, AIX, Intelligent </a:t>
            </a:r>
            <a:r>
              <a:rPr lang="de-DE" dirty="0" err="1" smtClean="0"/>
              <a:t>Miner</a:t>
            </a:r>
            <a:r>
              <a:rPr lang="de-DE" dirty="0" smtClean="0"/>
              <a:t>, </a:t>
            </a:r>
            <a:r>
              <a:rPr lang="de-DE" dirty="0" err="1" smtClean="0"/>
              <a:t>WebSphere</a:t>
            </a:r>
            <a:r>
              <a:rPr lang="de-DE" dirty="0" smtClean="0"/>
              <a:t>, Tivoli, Informix und Smarter Planet sind Marken oder eingetragene Marken der IBM Corporation.</a:t>
            </a:r>
          </a:p>
          <a:p>
            <a:pPr lvl="0"/>
            <a:r>
              <a:rPr lang="de-DE" dirty="0" smtClean="0"/>
              <a:t>Linux ist eine eingetragene Marke von Linus </a:t>
            </a:r>
            <a:r>
              <a:rPr lang="de-DE" dirty="0" err="1" smtClean="0"/>
              <a:t>Torvalds</a:t>
            </a:r>
            <a:r>
              <a:rPr lang="de-DE" dirty="0" smtClean="0"/>
              <a:t> in den USA und anderen Ländern.</a:t>
            </a:r>
          </a:p>
          <a:p>
            <a:pPr lvl="0"/>
            <a:r>
              <a:rPr lang="de-DE" dirty="0" smtClean="0"/>
              <a:t>Adobe, das Adobe-Logo, Acrobat, PostScript und Reader sind Marken oder eingetragene Marken von Adobe Systems Incorporated in den USA und/oder anderen Ländern.</a:t>
            </a:r>
          </a:p>
          <a:p>
            <a:pPr lvl="0"/>
            <a:r>
              <a:rPr lang="de-DE" dirty="0" smtClean="0"/>
              <a:t>Oracle und Java sind eingetragene Marken von Oracle und/oder ihrer Tochtergesellschaften. </a:t>
            </a:r>
          </a:p>
          <a:p>
            <a:pPr lvl="0"/>
            <a:r>
              <a:rPr lang="de-DE" dirty="0" smtClean="0"/>
              <a:t>UNIX, X/Open, OSF/1 und </a:t>
            </a:r>
            <a:r>
              <a:rPr lang="de-DE" dirty="0" err="1" smtClean="0"/>
              <a:t>Motif</a:t>
            </a:r>
            <a:r>
              <a:rPr lang="de-DE" dirty="0" smtClean="0"/>
              <a:t> sind eingetragene Marken der Open Group.</a:t>
            </a:r>
          </a:p>
          <a:p>
            <a:pPr lvl="0"/>
            <a:r>
              <a:rPr lang="de-DE" dirty="0" smtClean="0"/>
              <a:t>Citrix, ICA, </a:t>
            </a:r>
            <a:r>
              <a:rPr lang="de-DE" dirty="0" err="1" smtClean="0"/>
              <a:t>Program</a:t>
            </a:r>
            <a:r>
              <a:rPr lang="de-DE" dirty="0" smtClean="0"/>
              <a:t> </a:t>
            </a:r>
            <a:r>
              <a:rPr lang="de-DE" dirty="0" err="1" smtClean="0"/>
              <a:t>Neighborhood</a:t>
            </a:r>
            <a:r>
              <a:rPr lang="de-DE" dirty="0" smtClean="0"/>
              <a:t>, </a:t>
            </a:r>
            <a:r>
              <a:rPr lang="de-DE" dirty="0" err="1" smtClean="0"/>
              <a:t>MetaFrame</a:t>
            </a:r>
            <a:r>
              <a:rPr lang="de-DE" dirty="0" smtClean="0"/>
              <a:t>, </a:t>
            </a:r>
            <a:r>
              <a:rPr lang="de-DE" dirty="0" err="1" smtClean="0"/>
              <a:t>WinFrame</a:t>
            </a:r>
            <a:r>
              <a:rPr lang="de-DE" dirty="0" smtClean="0"/>
              <a:t>, </a:t>
            </a:r>
            <a:r>
              <a:rPr lang="de-DE" dirty="0" err="1" smtClean="0"/>
              <a:t>VideoFrame</a:t>
            </a:r>
            <a:r>
              <a:rPr lang="de-DE" dirty="0" smtClean="0"/>
              <a:t> und </a:t>
            </a:r>
            <a:r>
              <a:rPr lang="de-DE" dirty="0" err="1" smtClean="0"/>
              <a:t>MultiWin</a:t>
            </a:r>
            <a:r>
              <a:rPr lang="de-DE" dirty="0" smtClean="0"/>
              <a:t> </a:t>
            </a:r>
            <a:br>
              <a:rPr lang="de-DE" dirty="0" smtClean="0"/>
            </a:br>
            <a:r>
              <a:rPr lang="de-DE" dirty="0" smtClean="0"/>
              <a:t>sind Marken oder eingetragene Marken von Citrix Systems, Inc.</a:t>
            </a:r>
          </a:p>
          <a:p>
            <a:pPr lvl="0"/>
            <a:r>
              <a:rPr lang="de-DE" dirty="0" smtClean="0"/>
              <a:t>HTML, XML, XHTML und W3C sind Marken oder eingetragene Marken des W3C</a:t>
            </a:r>
            <a:r>
              <a:rPr lang="de-DE" baseline="30000" dirty="0" smtClean="0"/>
              <a:t>®</a:t>
            </a:r>
            <a:r>
              <a:rPr lang="de-DE" dirty="0" smtClean="0"/>
              <a:t>, </a:t>
            </a:r>
            <a:br>
              <a:rPr lang="de-DE" dirty="0" smtClean="0"/>
            </a:br>
            <a:r>
              <a:rPr lang="de-DE" dirty="0" smtClean="0"/>
              <a:t>World Wide Web </a:t>
            </a:r>
            <a:r>
              <a:rPr lang="de-DE" dirty="0" err="1" smtClean="0"/>
              <a:t>Consortium</a:t>
            </a:r>
            <a:r>
              <a:rPr lang="de-DE" dirty="0" smtClean="0"/>
              <a:t>, Massachusetts Institute </a:t>
            </a:r>
            <a:r>
              <a:rPr lang="de-DE" dirty="0" err="1" smtClean="0"/>
              <a:t>of</a:t>
            </a:r>
            <a:r>
              <a:rPr lang="de-DE" dirty="0" smtClean="0"/>
              <a:t> Technology. </a:t>
            </a:r>
          </a:p>
          <a:p>
            <a:pPr lvl="0"/>
            <a:r>
              <a:rPr lang="de-DE" dirty="0" smtClean="0"/>
              <a:t>Apple, App Store, </a:t>
            </a:r>
            <a:r>
              <a:rPr lang="de-DE" dirty="0" err="1" smtClean="0"/>
              <a:t>iBooks</a:t>
            </a:r>
            <a:r>
              <a:rPr lang="de-DE" dirty="0" smtClean="0"/>
              <a:t>, </a:t>
            </a:r>
            <a:r>
              <a:rPr lang="de-DE" dirty="0" err="1" smtClean="0"/>
              <a:t>iPad</a:t>
            </a:r>
            <a:r>
              <a:rPr lang="de-DE" dirty="0" smtClean="0"/>
              <a:t>, </a:t>
            </a:r>
            <a:r>
              <a:rPr lang="de-DE" dirty="0" err="1" smtClean="0"/>
              <a:t>iPhone</a:t>
            </a:r>
            <a:r>
              <a:rPr lang="de-DE" dirty="0" smtClean="0"/>
              <a:t>, </a:t>
            </a:r>
            <a:r>
              <a:rPr lang="de-DE" dirty="0" err="1" smtClean="0"/>
              <a:t>iPhoto</a:t>
            </a:r>
            <a:r>
              <a:rPr lang="de-DE" dirty="0" smtClean="0"/>
              <a:t>, iPod, iTunes, Multi-Touch, </a:t>
            </a:r>
            <a:r>
              <a:rPr lang="de-DE" dirty="0" err="1" smtClean="0"/>
              <a:t>Objective</a:t>
            </a:r>
            <a:r>
              <a:rPr lang="de-DE" dirty="0" smtClean="0"/>
              <a:t>-C, Retina, Safari, Siri und </a:t>
            </a:r>
            <a:r>
              <a:rPr lang="de-DE" dirty="0" err="1" smtClean="0"/>
              <a:t>Xcode</a:t>
            </a:r>
            <a:r>
              <a:rPr lang="de-DE" dirty="0" smtClean="0"/>
              <a:t> sind Marken oder eingetragene Marken der Apple Inc.</a:t>
            </a:r>
          </a:p>
          <a:p>
            <a:pPr lvl="0"/>
            <a:r>
              <a:rPr lang="de-DE" dirty="0" smtClean="0"/>
              <a:t>IOS ist eine eingetragene Marke von Cisco Systems Inc.</a:t>
            </a:r>
          </a:p>
          <a:p>
            <a:pPr lvl="0"/>
            <a:r>
              <a:rPr lang="en-US" dirty="0" smtClean="0"/>
              <a:t>RIM, BlackBerry, BBM, BlackBerry Curve, BlackBerry Bold, BlackBerry Pearl, BlackBerry Torch, BlackBerry Storm, BlackBerry Storm2, BlackBerry </a:t>
            </a:r>
            <a:r>
              <a:rPr lang="en-US" dirty="0" err="1" smtClean="0"/>
              <a:t>PlayBook</a:t>
            </a:r>
            <a:r>
              <a:rPr lang="en-US" dirty="0" smtClean="0"/>
              <a:t> und BlackBerry App World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Research in Motion Limited.</a:t>
            </a:r>
            <a:endParaRPr lang="de-DE" noProof="1" smtClean="0"/>
          </a:p>
        </p:txBody>
      </p:sp>
      <p:sp>
        <p:nvSpPr>
          <p:cNvPr id="8" name="TextBox 7"/>
          <p:cNvSpPr txBox="1"/>
          <p:nvPr userDrawn="1"/>
        </p:nvSpPr>
        <p:spPr bwMode="gray">
          <a:xfrm>
            <a:off x="4654800" y="1692000"/>
            <a:ext cx="4165200" cy="4678204"/>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en-US" dirty="0" smtClean="0"/>
              <a:t>Google App Engine, Google Apps, Google Checkout, Google Data API, Google Maps, Google Mobile Ads, Google Mobile Updater, Google Mobile, Google Store, Google Sync, Google Updater, Google Voice, Google Mail, Gmail, YouTube, </a:t>
            </a:r>
            <a:r>
              <a:rPr lang="en-US" dirty="0" err="1" smtClean="0"/>
              <a:t>Dalvik</a:t>
            </a:r>
            <a:r>
              <a:rPr lang="en-US" dirty="0" smtClean="0"/>
              <a:t> und Android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Google Inc.</a:t>
            </a:r>
            <a:endParaRPr lang="de-DE" dirty="0" smtClean="0"/>
          </a:p>
          <a:p>
            <a:pPr lvl="0"/>
            <a:r>
              <a:rPr lang="de-DE" dirty="0" smtClean="0"/>
              <a:t>INTERMEC ist eine eingetragene Marke der </a:t>
            </a:r>
            <a:r>
              <a:rPr lang="de-DE" dirty="0" err="1" smtClean="0"/>
              <a:t>Intermec</a:t>
            </a:r>
            <a:r>
              <a:rPr lang="de-DE" dirty="0" smtClean="0"/>
              <a:t> Technologies Corporation.</a:t>
            </a:r>
          </a:p>
          <a:p>
            <a:pPr lvl="0"/>
            <a:r>
              <a:rPr lang="de-DE" dirty="0" err="1" smtClean="0"/>
              <a:t>Wi-Fi</a:t>
            </a:r>
            <a:r>
              <a:rPr lang="de-DE" dirty="0" smtClean="0"/>
              <a:t> ist eine eingetragene Marke der </a:t>
            </a:r>
            <a:r>
              <a:rPr lang="de-DE" dirty="0" err="1" smtClean="0"/>
              <a:t>Wi-Fi</a:t>
            </a:r>
            <a:r>
              <a:rPr lang="de-DE" dirty="0" smtClean="0"/>
              <a:t> Alliance.</a:t>
            </a:r>
          </a:p>
          <a:p>
            <a:pPr lvl="0"/>
            <a:r>
              <a:rPr lang="de-DE" dirty="0" smtClean="0"/>
              <a:t>Bluetooth ist eine eingetragene Marke von Bluetooth SIG Inc.</a:t>
            </a:r>
          </a:p>
          <a:p>
            <a:pPr lvl="0"/>
            <a:r>
              <a:rPr lang="de-DE" dirty="0" smtClean="0"/>
              <a:t>Motorola ist eine eingetragene Marke von Motorola Trademark Holdings, LLC. </a:t>
            </a:r>
          </a:p>
          <a:p>
            <a:pPr lvl="0"/>
            <a:r>
              <a:rPr lang="de-DE" dirty="0" err="1" smtClean="0"/>
              <a:t>Computop</a:t>
            </a:r>
            <a:r>
              <a:rPr lang="de-DE" dirty="0" smtClean="0"/>
              <a:t> ist eine eingetragene Marke der </a:t>
            </a:r>
            <a:r>
              <a:rPr lang="de-DE" dirty="0" err="1" smtClean="0"/>
              <a:t>Computop</a:t>
            </a:r>
            <a:r>
              <a:rPr lang="de-DE" dirty="0" smtClean="0"/>
              <a:t> Wirtschaftsinformatik GmbH.</a:t>
            </a:r>
          </a:p>
          <a:p>
            <a:pPr lvl="0"/>
            <a:r>
              <a:rPr lang="de-DE" dirty="0" smtClean="0"/>
              <a:t>SAP, R/3, SAP NetWeaver, </a:t>
            </a:r>
            <a:r>
              <a:rPr lang="de-DE" dirty="0" err="1" smtClean="0"/>
              <a:t>Duet</a:t>
            </a:r>
            <a:r>
              <a:rPr lang="de-DE" dirty="0" smtClean="0"/>
              <a:t>, </a:t>
            </a:r>
            <a:r>
              <a:rPr lang="de-DE" dirty="0" err="1" smtClean="0"/>
              <a:t>PartnerEdge</a:t>
            </a:r>
            <a:r>
              <a:rPr lang="de-DE" dirty="0" smtClean="0"/>
              <a:t>, </a:t>
            </a:r>
            <a:r>
              <a:rPr lang="de-DE" dirty="0" err="1" smtClean="0"/>
              <a:t>ByDesign</a:t>
            </a:r>
            <a:r>
              <a:rPr lang="de-DE" dirty="0" smtClean="0"/>
              <a:t>, SAP </a:t>
            </a:r>
            <a:r>
              <a:rPr lang="de-DE" dirty="0" err="1" smtClean="0"/>
              <a:t>BusinessObjects</a:t>
            </a:r>
            <a:r>
              <a:rPr lang="de-DE" dirty="0" smtClean="0"/>
              <a:t> Explorer, </a:t>
            </a:r>
            <a:r>
              <a:rPr lang="de-DE" dirty="0" err="1" smtClean="0"/>
              <a:t>StreamWork</a:t>
            </a:r>
            <a:r>
              <a:rPr lang="de-DE" dirty="0" smtClean="0"/>
              <a:t>, SAP HANA und weitere im Text erwähnte SAP-Produkte und</a:t>
            </a:r>
            <a:r>
              <a:rPr lang="de-DE" baseline="0" dirty="0" smtClean="0"/>
              <a:t> </a:t>
            </a:r>
            <a:r>
              <a:rPr lang="de-DE" dirty="0" smtClean="0"/>
              <a:t>-Dienst-leistungen sowie die entsprechenden Logos sind Marken oder eingetragene Marken der SAP AG in Deutschland und anderen Ländern.</a:t>
            </a:r>
          </a:p>
          <a:p>
            <a:pPr lvl="0"/>
            <a:r>
              <a:rPr lang="de-DE" dirty="0" smtClean="0"/>
              <a:t>Business Objects und das Business-Objects-Logo, </a:t>
            </a:r>
            <a:r>
              <a:rPr lang="de-DE" dirty="0" err="1" smtClean="0"/>
              <a:t>BusinessObjects</a:t>
            </a:r>
            <a:r>
              <a:rPr lang="de-DE" dirty="0" smtClean="0"/>
              <a:t>, Crystal Reports, Crystal </a:t>
            </a:r>
            <a:r>
              <a:rPr lang="de-DE" dirty="0" err="1" smtClean="0"/>
              <a:t>Decisions</a:t>
            </a:r>
            <a:r>
              <a:rPr lang="de-DE" dirty="0" smtClean="0"/>
              <a:t>, Web </a:t>
            </a:r>
            <a:r>
              <a:rPr lang="de-DE" dirty="0" err="1" smtClean="0"/>
              <a:t>Intelligence</a:t>
            </a:r>
            <a:r>
              <a:rPr lang="de-DE" dirty="0" smtClean="0"/>
              <a:t>, </a:t>
            </a:r>
            <a:r>
              <a:rPr lang="de-DE" dirty="0" err="1" smtClean="0"/>
              <a:t>Xcelsius</a:t>
            </a:r>
            <a:r>
              <a:rPr lang="de-DE" dirty="0" smtClean="0"/>
              <a:t> und andere im Text erwähnte Business-Objects-Produkte und ­Dienstleistungen sowie die entsprechenden Logos sind Marken </a:t>
            </a:r>
            <a:br>
              <a:rPr lang="de-DE" dirty="0" smtClean="0"/>
            </a:br>
            <a:r>
              <a:rPr lang="de-DE" dirty="0" smtClean="0"/>
              <a:t>oder eingetragene Marken der Business Objects Software Ltd. Business Objects ist ein Unternehmen der SAP AG.</a:t>
            </a:r>
          </a:p>
          <a:p>
            <a:pPr lvl="0"/>
            <a:r>
              <a:rPr lang="de-DE" dirty="0" err="1" smtClean="0"/>
              <a:t>Sybase</a:t>
            </a:r>
            <a:r>
              <a:rPr lang="de-DE" dirty="0" smtClean="0"/>
              <a:t> und Adaptive Server, </a:t>
            </a:r>
            <a:r>
              <a:rPr lang="de-DE" dirty="0" err="1" smtClean="0"/>
              <a:t>iAnywhere</a:t>
            </a:r>
            <a:r>
              <a:rPr lang="de-DE" dirty="0" smtClean="0"/>
              <a:t>, </a:t>
            </a:r>
            <a:r>
              <a:rPr lang="de-DE" dirty="0" err="1" smtClean="0"/>
              <a:t>Sybase</a:t>
            </a:r>
            <a:r>
              <a:rPr lang="de-DE" dirty="0" smtClean="0"/>
              <a:t> 365, SQL Anywhere und weitere im Text erwähnte </a:t>
            </a:r>
            <a:r>
              <a:rPr lang="de-DE" dirty="0" err="1" smtClean="0"/>
              <a:t>Sybase</a:t>
            </a:r>
            <a:r>
              <a:rPr lang="de-DE" dirty="0" smtClean="0"/>
              <a:t>-Produkte und -Dienstleistungen sowie die entsprechenden Logos sind Marken oder eingetragene Marken der </a:t>
            </a:r>
            <a:r>
              <a:rPr lang="de-DE" dirty="0" err="1" smtClean="0"/>
              <a:t>Sybase</a:t>
            </a:r>
            <a:r>
              <a:rPr lang="de-DE" dirty="0" smtClean="0"/>
              <a:t> Inc. </a:t>
            </a:r>
            <a:r>
              <a:rPr lang="de-DE" dirty="0" err="1" smtClean="0"/>
              <a:t>Sybase</a:t>
            </a:r>
            <a:r>
              <a:rPr lang="de-DE" dirty="0" smtClean="0"/>
              <a:t> ist ein Unternehmen der</a:t>
            </a:r>
            <a:br>
              <a:rPr lang="de-DE" dirty="0" smtClean="0"/>
            </a:br>
            <a:r>
              <a:rPr lang="de-DE" dirty="0" smtClean="0"/>
              <a:t>SAP AG.</a:t>
            </a:r>
          </a:p>
          <a:p>
            <a:pPr lvl="0"/>
            <a:r>
              <a:rPr lang="de-DE" dirty="0" err="1" smtClean="0"/>
              <a:t>Crossgate</a:t>
            </a:r>
            <a:r>
              <a:rPr lang="de-DE" dirty="0" smtClean="0"/>
              <a:t>, </a:t>
            </a:r>
            <a:r>
              <a:rPr lang="de-DE" dirty="0" err="1" smtClean="0"/>
              <a:t>m@gic</a:t>
            </a:r>
            <a:r>
              <a:rPr lang="de-DE" dirty="0" smtClean="0"/>
              <a:t> EDDY, B2B 360°, B2B 360° Services sind eingetragene Marken </a:t>
            </a:r>
            <a:br>
              <a:rPr lang="de-DE" dirty="0" smtClean="0"/>
            </a:br>
            <a:r>
              <a:rPr lang="de-DE" dirty="0" smtClean="0"/>
              <a:t>der </a:t>
            </a:r>
            <a:r>
              <a:rPr lang="de-DE" dirty="0" err="1" smtClean="0"/>
              <a:t>Crossgate</a:t>
            </a:r>
            <a:r>
              <a:rPr lang="de-DE" dirty="0" smtClean="0"/>
              <a:t> AG in Deutschland und anderen Ländern. </a:t>
            </a:r>
            <a:r>
              <a:rPr lang="de-DE" dirty="0" err="1" smtClean="0"/>
              <a:t>Crossgate</a:t>
            </a:r>
            <a:r>
              <a:rPr lang="de-DE" dirty="0" smtClean="0"/>
              <a:t> ist ein Unternehmen der SAP AG.</a:t>
            </a:r>
          </a:p>
          <a:p>
            <a:pPr lvl="0"/>
            <a:r>
              <a:rPr lang="de-DE" dirty="0" smtClean="0"/>
              <a:t>Alle anderen Namen von Produkten und Dienstleistungen sind Marken der jeweiligen Firmen. Die Angaben im Text sind unverbindlich und dienen lediglich zu Informations-zwecken. Produkte können länderspezifische Unterschiede aufweisen.</a:t>
            </a:r>
          </a:p>
          <a:p>
            <a:pPr lvl="0"/>
            <a:r>
              <a:rPr lang="de-DE" dirty="0" smtClean="0"/>
              <a:t>Die in dieser Publikation enthaltene Information ist Eigentum der SAP. Weitergabe und Vervielfältigung dieser Publikation oder von Teilen daraus sind, zu welchem Zweck und </a:t>
            </a:r>
            <a:br>
              <a:rPr lang="de-DE" dirty="0" smtClean="0"/>
            </a:br>
            <a:r>
              <a:rPr lang="de-DE" dirty="0" smtClean="0"/>
              <a:t>in welcher Form auch immer, nur mit ausdrücklicher schriftlicher Genehmigung durch </a:t>
            </a:r>
            <a:br>
              <a:rPr lang="de-DE" dirty="0" smtClean="0"/>
            </a:br>
            <a:r>
              <a:rPr lang="de-DE" dirty="0" smtClean="0"/>
              <a:t>SAP AG gestattet.</a:t>
            </a:r>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15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marL="540000">
              <a:buClr>
                <a:schemeClr val="accent2"/>
              </a:buClr>
              <a:buFont typeface="Courier New" pitchFamily="49" charset="0"/>
              <a:buChar char="o"/>
              <a:defRPr/>
            </a:lvl5pPr>
          </a:lstStyle>
          <a:p>
            <a:pPr lvl="0"/>
            <a:r>
              <a:rPr lang="en-US" dirty="0" smtClean="0"/>
              <a:t>Agenda Item/Divider Headline</a:t>
            </a:r>
          </a:p>
          <a:p>
            <a:pPr lvl="1"/>
            <a:r>
              <a:rPr lang="en-US" dirty="0" smtClean="0"/>
              <a:t>Details</a:t>
            </a:r>
          </a:p>
          <a:p>
            <a:pPr lvl="2"/>
            <a:r>
              <a:rPr lang="en-US" dirty="0" smtClean="0"/>
              <a:t>Third Level</a:t>
            </a:r>
          </a:p>
          <a:p>
            <a:pPr lvl="4"/>
            <a:r>
              <a:rPr lang="en-US" dirty="0" smtClean="0"/>
              <a:t>Fourth Level</a:t>
            </a:r>
          </a:p>
          <a:p>
            <a:endParaRPr lang="en-US" dirty="0"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00"/>
            <a:ext cx="8496000" cy="756000"/>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2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324000" y="6535738"/>
            <a:ext cx="8496000" cy="324000"/>
          </a:xfrm>
          <a:prstGeom prst="rect">
            <a:avLst/>
          </a:prstGeom>
          <a:solidFill>
            <a:schemeClr val="tx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36183"/>
            <a:ext cx="1762268" cy="123111"/>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800" noProof="0" dirty="0" smtClean="0">
                <a:solidFill>
                  <a:schemeClr val="bg1"/>
                </a:solidFill>
              </a:rPr>
              <a:t>2012 SAP AG. All rights reserved.</a:t>
            </a:r>
          </a:p>
        </p:txBody>
      </p:sp>
      <p:sp>
        <p:nvSpPr>
          <p:cNvPr id="34" name="TextBox 33"/>
          <p:cNvSpPr txBox="1"/>
          <p:nvPr/>
        </p:nvSpPr>
        <p:spPr bwMode="black">
          <a:xfrm>
            <a:off x="8625588" y="6636183"/>
            <a:ext cx="197737" cy="123111"/>
          </a:xfrm>
          <a:prstGeom prst="rect">
            <a:avLst/>
          </a:prstGeom>
          <a:noFill/>
        </p:spPr>
        <p:txBody>
          <a:bodyPr wrap="none" lIns="0" tIns="0" rIns="72000" bIns="0" rtlCol="0">
            <a:spAutoFit/>
          </a:bodyPr>
          <a:lstStyle/>
          <a:p>
            <a:pPr marL="93663" indent="-93663" algn="r">
              <a:buClr>
                <a:schemeClr val="accent2"/>
              </a:buClr>
              <a:buFont typeface="Arial" pitchFamily="34" charset="0"/>
              <a:buNone/>
            </a:pPr>
            <a:fld id="{0BDC132A-5C91-4078-9777-31DA19A62E0A}" type="slidenum">
              <a:rPr lang="en-US" sz="800" baseline="0" noProof="0" smtClean="0">
                <a:solidFill>
                  <a:schemeClr val="bg1"/>
                </a:solidFill>
              </a:rPr>
              <a:pPr marL="93663" indent="-93663" algn="r">
                <a:buClr>
                  <a:schemeClr val="accent2"/>
                </a:buClr>
                <a:buFont typeface="Arial" pitchFamily="34" charset="0"/>
                <a:buNone/>
              </a:pPr>
              <a:t>‹#›</a:t>
            </a:fld>
            <a:endParaRPr lang="en-US" sz="800" noProof="0" dirty="0" smtClean="0">
              <a:solidFill>
                <a:schemeClr val="bg1"/>
              </a:solidFill>
            </a:endParaRPr>
          </a:p>
        </p:txBody>
      </p:sp>
      <p:sp>
        <p:nvSpPr>
          <p:cNvPr id="4" name="Information_Classification"/>
          <p:cNvSpPr txBox="1"/>
          <p:nvPr userDrawn="1"/>
        </p:nvSpPr>
        <p:spPr>
          <a:xfrm>
            <a:off x="7721600" y="6638354"/>
            <a:ext cx="347852" cy="153888"/>
          </a:xfrm>
          <a:prstGeom prst="rect">
            <a:avLst/>
          </a:prstGeom>
          <a:noFill/>
        </p:spPr>
        <p:txBody>
          <a:bodyPr vert="horz" wrap="none" lIns="0" tIns="0" rIns="0" bIns="0" rtlCol="0">
            <a:spAutoFit/>
          </a:bodyPr>
          <a:lstStyle/>
          <a:p>
            <a:pPr algn="l" fontAlgn="base">
              <a:spcBef>
                <a:spcPct val="50000"/>
              </a:spcBef>
              <a:spcAft>
                <a:spcPct val="0"/>
              </a:spcAft>
              <a:buClr>
                <a:srgbClr val="F0AB00"/>
              </a:buClr>
              <a:buSzPct val="80000"/>
            </a:pPr>
            <a:r>
              <a:rPr kumimoji="0" lang="en-US" sz="1000" b="0" i="0" u="none" kern="0" baseline="0" dirty="0" smtClean="0">
                <a:solidFill>
                  <a:srgbClr val="FFFFFF"/>
                </a:solidFill>
                <a:latin typeface="Arial"/>
                <a:ea typeface="Arial Unicode MS"/>
                <a:cs typeface="Arial Unicode MS" pitchFamily="34" charset="-128"/>
                <a:sym typeface="Arial"/>
              </a:rPr>
              <a:t>Public</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mj-lt"/>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hyperlink" Target="http://en.wikipedia.org/wiki/EAR_(file_format)" TargetMode="External"/><Relationship Id="rId2" Type="http://schemas.openxmlformats.org/officeDocument/2006/relationships/hyperlink" Target="http://www.sonatype.com/books/mvnref-book/reference/installation-sect-compare-ant-maven.html" TargetMode="External"/><Relationship Id="rId1" Type="http://schemas.openxmlformats.org/officeDocument/2006/relationships/slideLayout" Target="../slideLayouts/slideLayout10.xml"/><Relationship Id="rId4" Type="http://schemas.openxmlformats.org/officeDocument/2006/relationships/hyperlink" Target="http://en.wikipedia.org/wiki/Comparison_of_revision_control_software"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0.xml"/><Relationship Id="rId5" Type="http://schemas.openxmlformats.org/officeDocument/2006/relationships/image" Target="../media/image6.pn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Templates_Guidelines\eOn\_Presentations\_Templates\_Corporate_4x3\272641_l_srgb_s_gl.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r="11128"/>
          <a:stretch/>
        </p:blipFill>
        <p:spPr bwMode="auto">
          <a:xfrm>
            <a:off x="-1" y="-1"/>
            <a:ext cx="9144001"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
          <p:cNvSpPr/>
          <p:nvPr/>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6" name="Picture 5" descr="SAP_grad_R_pref.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7" name="Rectangle 6"/>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bg-BG" sz="4000" dirty="0" smtClean="0"/>
              <a:t>Инструменти в средата за разработка </a:t>
            </a:r>
            <a:endParaRPr lang="en-US" sz="4000" dirty="0"/>
          </a:p>
        </p:txBody>
      </p:sp>
      <p:sp>
        <p:nvSpPr>
          <p:cNvPr id="3" name="Subtitle 2"/>
          <p:cNvSpPr>
            <a:spLocks noGrp="1"/>
          </p:cNvSpPr>
          <p:nvPr>
            <p:ph type="subTitle" idx="1"/>
          </p:nvPr>
        </p:nvSpPr>
        <p:spPr>
          <a:xfrm>
            <a:off x="414000" y="1499870"/>
            <a:ext cx="6840000" cy="492443"/>
          </a:xfrm>
        </p:spPr>
        <p:txBody>
          <a:bodyPr/>
          <a:lstStyle/>
          <a:p>
            <a:r>
              <a:rPr lang="bg-BG" dirty="0" smtClean="0"/>
              <a:t>Владимир Велинов, Борис Спасов</a:t>
            </a:r>
            <a:r>
              <a:rPr lang="en-US" dirty="0" smtClean="0"/>
              <a:t>/SAP Labs Bulgaria</a:t>
            </a:r>
            <a:br>
              <a:rPr lang="en-US" dirty="0" smtClean="0"/>
            </a:br>
            <a:r>
              <a:rPr lang="bg-BG" dirty="0" smtClean="0"/>
              <a:t>Януари</a:t>
            </a:r>
            <a:r>
              <a:rPr lang="en-US" dirty="0" smtClean="0"/>
              <a:t>, 201</a:t>
            </a:r>
            <a:r>
              <a:rPr lang="bg-BG" dirty="0" smtClean="0"/>
              <a:t>3</a:t>
            </a:r>
            <a:endParaRPr lang="en-US" dirty="0" smtClean="0"/>
          </a:p>
        </p:txBody>
      </p:sp>
      <p:sp>
        <p:nvSpPr>
          <p:cNvPr id="4" name="ConfidentialFlag"/>
          <p:cNvSpPr txBox="1"/>
          <p:nvPr/>
        </p:nvSpPr>
        <p:spPr>
          <a:xfrm>
            <a:off x="8136001" y="1776774"/>
            <a:ext cx="615696" cy="246221"/>
          </a:xfrm>
          <a:prstGeom prst="rect">
            <a:avLst/>
          </a:prstGeom>
          <a:noFill/>
        </p:spPr>
        <p:txBody>
          <a:bodyPr vert="horz" wrap="square" lIns="0" tIns="0" rIns="0" bIns="0" rtlCol="0" anchor="b">
            <a:spAutoFit/>
          </a:bodyPr>
          <a:lstStyle/>
          <a:p>
            <a:pPr algn="r" fontAlgn="base">
              <a:spcBef>
                <a:spcPct val="50000"/>
              </a:spcBef>
              <a:spcAft>
                <a:spcPct val="0"/>
              </a:spcAft>
              <a:buClr>
                <a:srgbClr val="F0AB00"/>
              </a:buClr>
              <a:buSzPct val="80000"/>
            </a:pPr>
            <a:r>
              <a:rPr lang="en-US" sz="1600" kern="0" dirty="0" smtClean="0">
                <a:solidFill>
                  <a:srgbClr val="000000"/>
                </a:solidFill>
                <a:ea typeface="Arial Unicode MS" pitchFamily="34" charset="-128"/>
                <a:cs typeface="Arial Unicode MS" pitchFamily="34" charset="-128"/>
              </a:rPr>
              <a:t>Public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Понятия и операции</a:t>
            </a:r>
            <a:r>
              <a:rPr lang="en-US" dirty="0" smtClean="0"/>
              <a:t/>
            </a:r>
            <a:br>
              <a:rPr lang="en-US" dirty="0" smtClean="0"/>
            </a:br>
            <a:r>
              <a:rPr lang="bg-BG" sz="1800" dirty="0" smtClean="0">
                <a:solidFill>
                  <a:schemeClr val="tx1"/>
                </a:solidFill>
              </a:rPr>
              <a:t>Терминология</a:t>
            </a:r>
            <a:endParaRPr lang="en-US" sz="1800" dirty="0">
              <a:solidFill>
                <a:schemeClr val="tx1"/>
              </a:solidFill>
            </a:endParaRPr>
          </a:p>
        </p:txBody>
      </p:sp>
      <p:sp>
        <p:nvSpPr>
          <p:cNvPr id="4" name="Text Placeholder 3"/>
          <p:cNvSpPr>
            <a:spLocks noGrp="1"/>
          </p:cNvSpPr>
          <p:nvPr>
            <p:ph type="body" sz="quarter" idx="11"/>
          </p:nvPr>
        </p:nvSpPr>
        <p:spPr>
          <a:xfrm>
            <a:off x="324000" y="1267931"/>
            <a:ext cx="3078000" cy="4392000"/>
          </a:xfrm>
        </p:spPr>
        <p:txBody>
          <a:bodyPr/>
          <a:lstStyle/>
          <a:p>
            <a:pPr lvl="0"/>
            <a:endParaRPr lang="en-US" dirty="0" smtClean="0"/>
          </a:p>
          <a:p>
            <a:endParaRPr lang="en-US" dirty="0"/>
          </a:p>
        </p:txBody>
      </p:sp>
      <p:graphicFrame>
        <p:nvGraphicFramePr>
          <p:cNvPr id="7" name="Table 6"/>
          <p:cNvGraphicFramePr>
            <a:graphicFrameLocks noGrp="1"/>
          </p:cNvGraphicFramePr>
          <p:nvPr/>
        </p:nvGraphicFramePr>
        <p:xfrm>
          <a:off x="1113181" y="1370496"/>
          <a:ext cx="3776870" cy="4450080"/>
        </p:xfrm>
        <a:graphic>
          <a:graphicData uri="http://schemas.openxmlformats.org/drawingml/2006/table">
            <a:tbl>
              <a:tblPr firstRow="1" bandRow="1">
                <a:tableStyleId>{2D5ABB26-0587-4C30-8999-92F81FD0307C}</a:tableStyleId>
              </a:tblPr>
              <a:tblGrid>
                <a:gridCol w="3776870"/>
              </a:tblGrid>
              <a:tr h="370840">
                <a:tc>
                  <a:txBody>
                    <a:bodyPr/>
                    <a:lstStyle/>
                    <a:p>
                      <a:pPr marL="0" marR="0" lvl="0" indent="0" algn="l" defTabSz="914400" rtl="0" eaLnBrk="1" fontAlgn="base" latinLnBrk="0" hangingPunct="1">
                        <a:lnSpc>
                          <a:spcPct val="100000"/>
                        </a:lnSpc>
                        <a:spcBef>
                          <a:spcPct val="50000"/>
                        </a:spcBef>
                        <a:spcAft>
                          <a:spcPct val="0"/>
                        </a:spcAft>
                        <a:buClr>
                          <a:srgbClr val="F0AB00"/>
                        </a:buClr>
                        <a:buSzTx/>
                        <a:buFontTx/>
                        <a:buNone/>
                        <a:tabLst/>
                        <a:defRPr/>
                      </a:pPr>
                      <a:r>
                        <a:rPr lang="en-US" kern="0" dirty="0" smtClean="0">
                          <a:ea typeface="Arial Unicode MS" pitchFamily="34" charset="-128"/>
                          <a:cs typeface="Arial Unicode MS" pitchFamily="34" charset="-128"/>
                        </a:rPr>
                        <a:t>Check out/sync</a:t>
                      </a:r>
                      <a:endParaRPr lang="en-US" dirty="0" smtClean="0"/>
                    </a:p>
                  </a:txBody>
                  <a:tcPr/>
                </a:tc>
              </a:tr>
              <a:tr h="370840">
                <a:tc>
                  <a:txBody>
                    <a:bodyPr/>
                    <a:lstStyle/>
                    <a:p>
                      <a:pPr marL="0" marR="0" lvl="0" indent="0" algn="l" defTabSz="914400" rtl="0" eaLnBrk="1" fontAlgn="base" latinLnBrk="0" hangingPunct="1">
                        <a:lnSpc>
                          <a:spcPct val="100000"/>
                        </a:lnSpc>
                        <a:spcBef>
                          <a:spcPct val="50000"/>
                        </a:spcBef>
                        <a:spcAft>
                          <a:spcPct val="0"/>
                        </a:spcAft>
                        <a:buClr>
                          <a:srgbClr val="F0AB00"/>
                        </a:buClr>
                        <a:buSzTx/>
                        <a:buFontTx/>
                        <a:buNone/>
                        <a:tabLst/>
                        <a:defRPr/>
                      </a:pPr>
                      <a:r>
                        <a:rPr lang="en-US" kern="0" dirty="0" smtClean="0">
                          <a:ea typeface="Arial Unicode MS" pitchFamily="34" charset="-128"/>
                          <a:cs typeface="Arial Unicode MS" pitchFamily="34" charset="-128"/>
                        </a:rPr>
                        <a:t>Update</a:t>
                      </a:r>
                    </a:p>
                  </a:txBody>
                  <a:tcPr/>
                </a:tc>
              </a:tr>
              <a:tr h="370840">
                <a:tc>
                  <a:txBody>
                    <a:bodyPr/>
                    <a:lstStyle/>
                    <a:p>
                      <a:pPr marL="0" marR="0" lvl="0" indent="0" algn="l" defTabSz="914400" rtl="0" eaLnBrk="1" fontAlgn="base" latinLnBrk="0" hangingPunct="1">
                        <a:lnSpc>
                          <a:spcPct val="100000"/>
                        </a:lnSpc>
                        <a:spcBef>
                          <a:spcPct val="50000"/>
                        </a:spcBef>
                        <a:spcAft>
                          <a:spcPct val="0"/>
                        </a:spcAft>
                        <a:buClr>
                          <a:srgbClr val="F0AB00"/>
                        </a:buClr>
                        <a:buSzTx/>
                        <a:buFontTx/>
                        <a:buNone/>
                        <a:tabLst/>
                        <a:defRPr/>
                      </a:pPr>
                      <a:r>
                        <a:rPr lang="en-US" kern="0" dirty="0" smtClean="0">
                          <a:ea typeface="Arial Unicode MS" pitchFamily="34" charset="-128"/>
                          <a:cs typeface="Arial Unicode MS" pitchFamily="34" charset="-128"/>
                        </a:rPr>
                        <a:t>check-in/commit/submit</a:t>
                      </a:r>
                    </a:p>
                  </a:txBody>
                  <a:tcPr/>
                </a:tc>
              </a:tr>
              <a:tr h="370840">
                <a:tc>
                  <a:txBody>
                    <a:bodyPr/>
                    <a:lstStyle/>
                    <a:p>
                      <a:pPr lvl="0" algn="l" fontAlgn="base">
                        <a:spcBef>
                          <a:spcPct val="50000"/>
                        </a:spcBef>
                        <a:spcAft>
                          <a:spcPct val="0"/>
                        </a:spcAft>
                        <a:buClr>
                          <a:srgbClr val="F0AB00"/>
                        </a:buClr>
                        <a:buFontTx/>
                        <a:buNone/>
                      </a:pPr>
                      <a:r>
                        <a:rPr lang="en-US" kern="0" dirty="0" smtClean="0">
                          <a:ea typeface="Arial Unicode MS" pitchFamily="34" charset="-128"/>
                          <a:cs typeface="Arial Unicode MS" pitchFamily="34" charset="-128"/>
                        </a:rPr>
                        <a:t>Diff</a:t>
                      </a:r>
                    </a:p>
                  </a:txBody>
                  <a:tcPr/>
                </a:tc>
              </a:tr>
              <a:tr h="370840">
                <a:tc>
                  <a:txBody>
                    <a:bodyPr/>
                    <a:lstStyle/>
                    <a:p>
                      <a:pPr lvl="0" algn="l" fontAlgn="base">
                        <a:spcBef>
                          <a:spcPct val="50000"/>
                        </a:spcBef>
                        <a:spcAft>
                          <a:spcPct val="0"/>
                        </a:spcAft>
                        <a:buClr>
                          <a:srgbClr val="F0AB00"/>
                        </a:buClr>
                        <a:buFontTx/>
                        <a:buNone/>
                      </a:pPr>
                      <a:r>
                        <a:rPr lang="en-US" kern="0" dirty="0" smtClean="0">
                          <a:ea typeface="Arial Unicode MS" pitchFamily="34" charset="-128"/>
                          <a:cs typeface="Arial Unicode MS" pitchFamily="34" charset="-128"/>
                        </a:rPr>
                        <a:t>Repository/depot</a:t>
                      </a:r>
                    </a:p>
                  </a:txBody>
                  <a:tcPr/>
                </a:tc>
              </a:tr>
              <a:tr h="370840">
                <a:tc>
                  <a:txBody>
                    <a:bodyPr/>
                    <a:lstStyle/>
                    <a:p>
                      <a:pPr marL="0" marR="0" lvl="0" indent="0" algn="l" defTabSz="914400" rtl="0" eaLnBrk="1" fontAlgn="base" latinLnBrk="0" hangingPunct="1">
                        <a:lnSpc>
                          <a:spcPct val="100000"/>
                        </a:lnSpc>
                        <a:spcBef>
                          <a:spcPct val="50000"/>
                        </a:spcBef>
                        <a:spcAft>
                          <a:spcPct val="0"/>
                        </a:spcAft>
                        <a:buClr>
                          <a:srgbClr val="F0AB00"/>
                        </a:buClr>
                        <a:buSzTx/>
                        <a:buFontTx/>
                        <a:buNone/>
                        <a:tabLst/>
                        <a:defRPr/>
                      </a:pPr>
                      <a:r>
                        <a:rPr lang="en-US" kern="0" dirty="0" smtClean="0">
                          <a:ea typeface="Arial Unicode MS" pitchFamily="34" charset="-128"/>
                          <a:cs typeface="Arial Unicode MS" pitchFamily="34" charset="-128"/>
                        </a:rPr>
                        <a:t>Branch/</a:t>
                      </a:r>
                      <a:r>
                        <a:rPr lang="en-US" kern="0" dirty="0" err="1" smtClean="0">
                          <a:ea typeface="Arial Unicode MS" pitchFamily="34" charset="-128"/>
                          <a:cs typeface="Arial Unicode MS" pitchFamily="34" charset="-128"/>
                        </a:rPr>
                        <a:t>codeline</a:t>
                      </a:r>
                      <a:r>
                        <a:rPr lang="en-US" kern="0" dirty="0" smtClean="0">
                          <a:ea typeface="Arial Unicode MS" pitchFamily="34" charset="-128"/>
                          <a:cs typeface="Arial Unicode MS" pitchFamily="34" charset="-128"/>
                        </a:rPr>
                        <a:t> (trunk/main)</a:t>
                      </a:r>
                    </a:p>
                  </a:txBody>
                  <a:tcPr/>
                </a:tc>
              </a:tr>
              <a:tr h="370840">
                <a:tc>
                  <a:txBody>
                    <a:bodyPr/>
                    <a:lstStyle/>
                    <a:p>
                      <a:pPr lvl="0" algn="l" fontAlgn="base">
                        <a:spcBef>
                          <a:spcPct val="50000"/>
                        </a:spcBef>
                        <a:spcAft>
                          <a:spcPct val="0"/>
                        </a:spcAft>
                        <a:buClr>
                          <a:srgbClr val="F0AB00"/>
                        </a:buClr>
                        <a:buFontTx/>
                        <a:buNone/>
                      </a:pPr>
                      <a:r>
                        <a:rPr lang="en-US" kern="0" dirty="0" err="1" smtClean="0">
                          <a:ea typeface="Arial Unicode MS" pitchFamily="34" charset="-128"/>
                          <a:cs typeface="Arial Unicode MS" pitchFamily="34" charset="-128"/>
                        </a:rPr>
                        <a:t>Changeset</a:t>
                      </a:r>
                      <a:r>
                        <a:rPr lang="en-US" kern="0" dirty="0" smtClean="0">
                          <a:ea typeface="Arial Unicode MS" pitchFamily="34" charset="-128"/>
                          <a:cs typeface="Arial Unicode MS" pitchFamily="34" charset="-128"/>
                        </a:rPr>
                        <a:t>/</a:t>
                      </a:r>
                      <a:r>
                        <a:rPr lang="en-US" kern="0" dirty="0" err="1" smtClean="0">
                          <a:ea typeface="Arial Unicode MS" pitchFamily="34" charset="-128"/>
                          <a:cs typeface="Arial Unicode MS" pitchFamily="34" charset="-128"/>
                        </a:rPr>
                        <a:t>changelist</a:t>
                      </a:r>
                      <a:endParaRPr lang="en-US" kern="0" dirty="0" smtClean="0">
                        <a:ea typeface="Arial Unicode MS" pitchFamily="34" charset="-128"/>
                        <a:cs typeface="Arial Unicode MS" pitchFamily="34" charset="-128"/>
                      </a:endParaRPr>
                    </a:p>
                  </a:txBody>
                  <a:tcPr/>
                </a:tc>
              </a:tr>
              <a:tr h="370840">
                <a:tc>
                  <a:txBody>
                    <a:bodyPr/>
                    <a:lstStyle/>
                    <a:p>
                      <a:r>
                        <a:rPr lang="en-US" dirty="0" smtClean="0"/>
                        <a:t>Revert/roll-back</a:t>
                      </a:r>
                      <a:endParaRPr lang="en-US" dirty="0"/>
                    </a:p>
                  </a:txBody>
                  <a:tcPr/>
                </a:tc>
              </a:tr>
              <a:tr h="370840">
                <a:tc>
                  <a:txBody>
                    <a:bodyPr/>
                    <a:lstStyle/>
                    <a:p>
                      <a:pPr marL="0" marR="0" lvl="0" indent="0" algn="l" defTabSz="914400" rtl="0" eaLnBrk="1" fontAlgn="base" latinLnBrk="0" hangingPunct="1">
                        <a:lnSpc>
                          <a:spcPct val="100000"/>
                        </a:lnSpc>
                        <a:spcBef>
                          <a:spcPct val="50000"/>
                        </a:spcBef>
                        <a:spcAft>
                          <a:spcPct val="0"/>
                        </a:spcAft>
                        <a:buClr>
                          <a:srgbClr val="F0AB00"/>
                        </a:buClr>
                        <a:buSzTx/>
                        <a:buFontTx/>
                        <a:buNone/>
                        <a:tabLst/>
                        <a:defRPr/>
                      </a:pPr>
                      <a:r>
                        <a:rPr lang="en-US" kern="0" dirty="0" smtClean="0">
                          <a:ea typeface="Arial Unicode MS" pitchFamily="34" charset="-128"/>
                          <a:cs typeface="Arial Unicode MS" pitchFamily="34" charset="-128"/>
                        </a:rPr>
                        <a:t>Merge (copy-modify-merge)</a:t>
                      </a:r>
                      <a:endParaRPr lang="en-US" dirty="0" smtClean="0"/>
                    </a:p>
                  </a:txBody>
                  <a:tcPr/>
                </a:tc>
              </a:tr>
              <a:tr h="370840">
                <a:tc>
                  <a:txBody>
                    <a:bodyPr/>
                    <a:lstStyle/>
                    <a:p>
                      <a:pPr marL="0" marR="0" lvl="0" indent="0" algn="l" defTabSz="914400" rtl="0" eaLnBrk="1" fontAlgn="base" latinLnBrk="0" hangingPunct="1">
                        <a:lnSpc>
                          <a:spcPct val="100000"/>
                        </a:lnSpc>
                        <a:spcBef>
                          <a:spcPct val="50000"/>
                        </a:spcBef>
                        <a:spcAft>
                          <a:spcPct val="0"/>
                        </a:spcAft>
                        <a:buClr>
                          <a:srgbClr val="F0AB00"/>
                        </a:buClr>
                        <a:buSzTx/>
                        <a:buFontTx/>
                        <a:buNone/>
                        <a:tabLst/>
                        <a:defRPr/>
                      </a:pPr>
                      <a:r>
                        <a:rPr lang="en-US" kern="0" dirty="0" smtClean="0">
                          <a:ea typeface="Arial Unicode MS" pitchFamily="34" charset="-128"/>
                          <a:cs typeface="Arial Unicode MS" pitchFamily="34" charset="-128"/>
                        </a:rPr>
                        <a:t>Version/variant (head/latest)</a:t>
                      </a:r>
                      <a:endParaRPr lang="en-US" dirty="0" smtClean="0"/>
                    </a:p>
                  </a:txBody>
                  <a:tcPr/>
                </a:tc>
              </a:tr>
              <a:tr h="370840">
                <a:tc>
                  <a:txBody>
                    <a:bodyPr/>
                    <a:lstStyle/>
                    <a:p>
                      <a:pPr marL="0" marR="0" lvl="0" indent="0" algn="l" defTabSz="914400" rtl="0" eaLnBrk="1" fontAlgn="base" latinLnBrk="0" hangingPunct="1">
                        <a:lnSpc>
                          <a:spcPct val="100000"/>
                        </a:lnSpc>
                        <a:spcBef>
                          <a:spcPct val="50000"/>
                        </a:spcBef>
                        <a:spcAft>
                          <a:spcPct val="0"/>
                        </a:spcAft>
                        <a:buClr>
                          <a:srgbClr val="F0AB00"/>
                        </a:buClr>
                        <a:buSzTx/>
                        <a:buFontTx/>
                        <a:buNone/>
                        <a:tabLst/>
                        <a:defRPr/>
                      </a:pPr>
                      <a:r>
                        <a:rPr lang="en-US" dirty="0" smtClean="0"/>
                        <a:t>Lock/unlock</a:t>
                      </a:r>
                    </a:p>
                  </a:txBody>
                  <a:tcPr/>
                </a:tc>
              </a:tr>
              <a:tr h="370840">
                <a:tc>
                  <a:txBody>
                    <a:bodyPr/>
                    <a:lstStyle/>
                    <a:p>
                      <a:pPr marL="0" marR="0" lvl="0" indent="0" algn="l" defTabSz="914400" rtl="0" eaLnBrk="1" fontAlgn="base" latinLnBrk="0" hangingPunct="1">
                        <a:lnSpc>
                          <a:spcPct val="100000"/>
                        </a:lnSpc>
                        <a:spcBef>
                          <a:spcPct val="50000"/>
                        </a:spcBef>
                        <a:spcAft>
                          <a:spcPct val="0"/>
                        </a:spcAft>
                        <a:buClr>
                          <a:srgbClr val="F0AB00"/>
                        </a:buClr>
                        <a:buSzTx/>
                        <a:buFontTx/>
                        <a:buNone/>
                        <a:tabLst/>
                        <a:defRPr/>
                      </a:pPr>
                      <a:r>
                        <a:rPr lang="en-US" dirty="0" smtClean="0"/>
                        <a:t>Client/User</a:t>
                      </a:r>
                    </a:p>
                  </a:txBody>
                  <a:tcPr/>
                </a:tc>
              </a:tr>
            </a:tbl>
          </a:graphicData>
        </a:graphic>
      </p:graphicFrame>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Сравнение между </a:t>
            </a:r>
            <a:r>
              <a:rPr lang="en-US" dirty="0" smtClean="0"/>
              <a:t>SVN/GIT/Perforce</a:t>
            </a:r>
            <a:endParaRPr lang="en-US" dirty="0"/>
          </a:p>
        </p:txBody>
      </p:sp>
      <p:graphicFrame>
        <p:nvGraphicFramePr>
          <p:cNvPr id="6" name="Table 5"/>
          <p:cNvGraphicFramePr>
            <a:graphicFrameLocks noGrp="1"/>
          </p:cNvGraphicFramePr>
          <p:nvPr/>
        </p:nvGraphicFramePr>
        <p:xfrm>
          <a:off x="238538" y="1397000"/>
          <a:ext cx="8693426" cy="3876040"/>
        </p:xfrm>
        <a:graphic>
          <a:graphicData uri="http://schemas.openxmlformats.org/drawingml/2006/table">
            <a:tbl>
              <a:tblPr firstRow="1" bandRow="1">
                <a:tableStyleId>{2D5ABB26-0587-4C30-8999-92F81FD0307C}</a:tableStyleId>
              </a:tblPr>
              <a:tblGrid>
                <a:gridCol w="2295167"/>
                <a:gridCol w="2474677"/>
                <a:gridCol w="1723722"/>
                <a:gridCol w="2199860"/>
              </a:tblGrid>
              <a:tr h="370840">
                <a:tc>
                  <a:txBody>
                    <a:bodyPr/>
                    <a:lstStyle/>
                    <a:p>
                      <a:endParaRPr lang="en-US" dirty="0"/>
                    </a:p>
                  </a:txBody>
                  <a:tcPr/>
                </a:tc>
                <a:tc>
                  <a:txBody>
                    <a:bodyPr/>
                    <a:lstStyle/>
                    <a:p>
                      <a:r>
                        <a:rPr lang="en-US" b="1" dirty="0" smtClean="0"/>
                        <a:t>SVN</a:t>
                      </a:r>
                      <a:endParaRPr lang="en-US" b="1" dirty="0"/>
                    </a:p>
                  </a:txBody>
                  <a:tcPr/>
                </a:tc>
                <a:tc>
                  <a:txBody>
                    <a:bodyPr/>
                    <a:lstStyle/>
                    <a:p>
                      <a:r>
                        <a:rPr lang="en-US" b="1" dirty="0" smtClean="0"/>
                        <a:t>Perforce</a:t>
                      </a:r>
                      <a:endParaRPr lang="en-US" b="1" dirty="0"/>
                    </a:p>
                  </a:txBody>
                  <a:tcPr/>
                </a:tc>
                <a:tc>
                  <a:txBody>
                    <a:bodyPr/>
                    <a:lstStyle/>
                    <a:p>
                      <a:r>
                        <a:rPr lang="en-US" b="1" dirty="0" smtClean="0"/>
                        <a:t>GIT</a:t>
                      </a:r>
                      <a:endParaRPr lang="en-US" b="1" dirty="0"/>
                    </a:p>
                  </a:txBody>
                  <a:tcPr/>
                </a:tc>
              </a:tr>
              <a:tr h="370840">
                <a:tc>
                  <a:txBody>
                    <a:bodyPr/>
                    <a:lstStyle/>
                    <a:p>
                      <a:r>
                        <a:rPr lang="en-US" b="1" dirty="0" smtClean="0"/>
                        <a:t>Repository</a:t>
                      </a:r>
                      <a:r>
                        <a:rPr lang="en-US" b="1" baseline="0" dirty="0" smtClean="0"/>
                        <a:t> model</a:t>
                      </a:r>
                      <a:endParaRPr lang="en-US" b="1" dirty="0"/>
                    </a:p>
                  </a:txBody>
                  <a:tcPr/>
                </a:tc>
                <a:tc>
                  <a:txBody>
                    <a:bodyPr/>
                    <a:lstStyle/>
                    <a:p>
                      <a:r>
                        <a:rPr lang="en-US" dirty="0" smtClean="0"/>
                        <a:t>Client-server</a:t>
                      </a:r>
                      <a:endParaRPr lang="en-US" dirty="0"/>
                    </a:p>
                  </a:txBody>
                  <a:tcPr/>
                </a:tc>
                <a:tc>
                  <a:txBody>
                    <a:bodyPr/>
                    <a:lstStyle/>
                    <a:p>
                      <a:r>
                        <a:rPr lang="en-US" dirty="0" smtClean="0"/>
                        <a:t>Client-server</a:t>
                      </a:r>
                      <a:endParaRPr lang="en-US" dirty="0"/>
                    </a:p>
                  </a:txBody>
                  <a:tcPr/>
                </a:tc>
                <a:tc>
                  <a:txBody>
                    <a:bodyPr/>
                    <a:lstStyle/>
                    <a:p>
                      <a:r>
                        <a:rPr lang="en-US" dirty="0" smtClean="0"/>
                        <a:t>distributed</a:t>
                      </a:r>
                      <a:endParaRPr lang="en-US" dirty="0"/>
                    </a:p>
                  </a:txBody>
                  <a:tcPr/>
                </a:tc>
              </a:tr>
              <a:tr h="370840">
                <a:tc>
                  <a:txBody>
                    <a:bodyPr/>
                    <a:lstStyle/>
                    <a:p>
                      <a:r>
                        <a:rPr lang="en-US" b="1" dirty="0" smtClean="0"/>
                        <a:t>Concurrency</a:t>
                      </a:r>
                      <a:r>
                        <a:rPr lang="en-US" b="1" baseline="0" dirty="0" smtClean="0"/>
                        <a:t> model</a:t>
                      </a:r>
                      <a:endParaRPr lang="en-US" b="1" dirty="0"/>
                    </a:p>
                  </a:txBody>
                  <a:tcPr/>
                </a:tc>
                <a:tc>
                  <a:txBody>
                    <a:bodyPr/>
                    <a:lstStyle/>
                    <a:p>
                      <a:r>
                        <a:rPr lang="en-US" dirty="0" smtClean="0"/>
                        <a:t>Merge</a:t>
                      </a:r>
                      <a:r>
                        <a:rPr lang="en-US" baseline="0" dirty="0" smtClean="0"/>
                        <a:t> or </a:t>
                      </a:r>
                      <a:r>
                        <a:rPr lang="en-US" dirty="0" smtClean="0"/>
                        <a:t>lock</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Merge</a:t>
                      </a:r>
                      <a:r>
                        <a:rPr lang="en-US" baseline="0" dirty="0" smtClean="0"/>
                        <a:t> or </a:t>
                      </a:r>
                      <a:r>
                        <a:rPr lang="en-US" dirty="0" smtClean="0"/>
                        <a:t>lock</a:t>
                      </a:r>
                      <a:endParaRPr lang="en-US" dirty="0"/>
                    </a:p>
                  </a:txBody>
                  <a:tcPr/>
                </a:tc>
                <a:tc>
                  <a:txBody>
                    <a:bodyPr/>
                    <a:lstStyle/>
                    <a:p>
                      <a:r>
                        <a:rPr lang="en-US" dirty="0" smtClean="0"/>
                        <a:t>merge</a:t>
                      </a:r>
                      <a:endParaRPr lang="en-US" dirty="0"/>
                    </a:p>
                  </a:txBody>
                  <a:tcPr/>
                </a:tc>
              </a:tr>
              <a:tr h="370840">
                <a:tc>
                  <a:txBody>
                    <a:bodyPr/>
                    <a:lstStyle/>
                    <a:p>
                      <a:r>
                        <a:rPr lang="en-US" b="1" dirty="0" smtClean="0"/>
                        <a:t>History model</a:t>
                      </a:r>
                      <a:endParaRPr lang="en-US" b="1" dirty="0"/>
                    </a:p>
                  </a:txBody>
                  <a:tcPr/>
                </a:tc>
                <a:tc>
                  <a:txBody>
                    <a:bodyPr/>
                    <a:lstStyle/>
                    <a:p>
                      <a:r>
                        <a:rPr lang="en-US" dirty="0" err="1" smtClean="0"/>
                        <a:t>Changeset</a:t>
                      </a:r>
                      <a:r>
                        <a:rPr lang="en-US" dirty="0" smtClean="0"/>
                        <a:t>/snapshot</a:t>
                      </a:r>
                      <a:endParaRPr lang="en-US" dirty="0"/>
                    </a:p>
                  </a:txBody>
                  <a:tcPr/>
                </a:tc>
                <a:tc>
                  <a:txBody>
                    <a:bodyPr/>
                    <a:lstStyle/>
                    <a:p>
                      <a:r>
                        <a:rPr lang="en-US" dirty="0" err="1" smtClean="0"/>
                        <a:t>changeset</a:t>
                      </a:r>
                      <a:endParaRPr lang="en-US" dirty="0"/>
                    </a:p>
                  </a:txBody>
                  <a:tcPr/>
                </a:tc>
                <a:tc>
                  <a:txBody>
                    <a:bodyPr/>
                    <a:lstStyle/>
                    <a:p>
                      <a:r>
                        <a:rPr lang="en-US" dirty="0" smtClean="0"/>
                        <a:t>snapshot</a:t>
                      </a:r>
                      <a:endParaRPr lang="en-US" dirty="0"/>
                    </a:p>
                  </a:txBody>
                  <a:tcPr/>
                </a:tc>
              </a:tr>
              <a:tr h="370840">
                <a:tc>
                  <a:txBody>
                    <a:bodyPr/>
                    <a:lstStyle/>
                    <a:p>
                      <a:r>
                        <a:rPr lang="en-US" b="1" dirty="0" smtClean="0"/>
                        <a:t>Scope of change</a:t>
                      </a:r>
                      <a:endParaRPr lang="en-US" b="1" dirty="0"/>
                    </a:p>
                  </a:txBody>
                  <a:tcPr/>
                </a:tc>
                <a:tc>
                  <a:txBody>
                    <a:bodyPr/>
                    <a:lstStyle/>
                    <a:p>
                      <a:r>
                        <a:rPr lang="en-US" dirty="0" smtClean="0"/>
                        <a:t>tree</a:t>
                      </a:r>
                      <a:endParaRPr lang="en-US" dirty="0"/>
                    </a:p>
                  </a:txBody>
                  <a:tcPr/>
                </a:tc>
                <a:tc>
                  <a:txBody>
                    <a:bodyPr/>
                    <a:lstStyle/>
                    <a:p>
                      <a:r>
                        <a:rPr lang="en-US" dirty="0" smtClean="0"/>
                        <a:t>tree</a:t>
                      </a:r>
                      <a:endParaRPr lang="en-US" dirty="0"/>
                    </a:p>
                  </a:txBody>
                  <a:tcPr/>
                </a:tc>
                <a:tc>
                  <a:txBody>
                    <a:bodyPr/>
                    <a:lstStyle/>
                    <a:p>
                      <a:r>
                        <a:rPr lang="en-US" dirty="0" smtClean="0"/>
                        <a:t>tree</a:t>
                      </a:r>
                      <a:endParaRPr lang="en-US" dirty="0"/>
                    </a:p>
                  </a:txBody>
                  <a:tcPr/>
                </a:tc>
              </a:tr>
              <a:tr h="370840">
                <a:tc>
                  <a:txBody>
                    <a:bodyPr/>
                    <a:lstStyle/>
                    <a:p>
                      <a:r>
                        <a:rPr lang="en-US" b="1" dirty="0" smtClean="0"/>
                        <a:t>Revision numbers</a:t>
                      </a:r>
                      <a:endParaRPr lang="en-US" b="1" dirty="0"/>
                    </a:p>
                  </a:txBody>
                  <a:tcPr/>
                </a:tc>
                <a:tc>
                  <a:txBody>
                    <a:bodyPr/>
                    <a:lstStyle/>
                    <a:p>
                      <a:r>
                        <a:rPr lang="en-US" dirty="0" smtClean="0"/>
                        <a:t>numbers</a:t>
                      </a:r>
                      <a:endParaRPr lang="en-US" dirty="0"/>
                    </a:p>
                  </a:txBody>
                  <a:tcPr/>
                </a:tc>
                <a:tc>
                  <a:txBody>
                    <a:bodyPr/>
                    <a:lstStyle/>
                    <a:p>
                      <a:r>
                        <a:rPr lang="en-US" dirty="0" smtClean="0"/>
                        <a:t>numbers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SHA-1</a:t>
                      </a:r>
                      <a:r>
                        <a:rPr lang="en-US" baseline="0" dirty="0" smtClean="0"/>
                        <a:t> hash</a:t>
                      </a:r>
                      <a:endParaRPr lang="en-US" dirty="0" smtClean="0"/>
                    </a:p>
                  </a:txBody>
                  <a:tcPr/>
                </a:tc>
              </a:tr>
              <a:tr h="370840">
                <a:tc>
                  <a:txBody>
                    <a:bodyPr/>
                    <a:lstStyle/>
                    <a:p>
                      <a:r>
                        <a:rPr lang="en-US" b="1" dirty="0" smtClean="0"/>
                        <a:t>Network protocol</a:t>
                      </a:r>
                      <a:endParaRPr lang="en-US" b="1" dirty="0"/>
                    </a:p>
                  </a:txBody>
                  <a:tcPr/>
                </a:tc>
                <a:tc>
                  <a:txBody>
                    <a:bodyPr/>
                    <a:lstStyle/>
                    <a:p>
                      <a:r>
                        <a:rPr lang="en-US" dirty="0" err="1" smtClean="0"/>
                        <a:t>svn</a:t>
                      </a:r>
                      <a:r>
                        <a:rPr lang="en-US" dirty="0" smtClean="0"/>
                        <a:t>/</a:t>
                      </a:r>
                      <a:r>
                        <a:rPr lang="en-US" dirty="0" err="1" smtClean="0"/>
                        <a:t>ssh,http+webDAV</a:t>
                      </a:r>
                      <a:endParaRPr lang="en-US" dirty="0"/>
                    </a:p>
                  </a:txBody>
                  <a:tcPr/>
                </a:tc>
                <a:tc>
                  <a:txBody>
                    <a:bodyPr/>
                    <a:lstStyle/>
                    <a:p>
                      <a:r>
                        <a:rPr lang="en-US" dirty="0" smtClean="0"/>
                        <a:t>custom</a:t>
                      </a:r>
                      <a:endParaRPr lang="en-US" dirty="0"/>
                    </a:p>
                  </a:txBody>
                  <a:tcPr/>
                </a:tc>
                <a:tc>
                  <a:txBody>
                    <a:bodyPr/>
                    <a:lstStyle/>
                    <a:p>
                      <a:r>
                        <a:rPr lang="en-US" dirty="0" smtClean="0"/>
                        <a:t>GIT, SSH, </a:t>
                      </a:r>
                      <a:r>
                        <a:rPr lang="en-US" dirty="0" err="1" smtClean="0"/>
                        <a:t>rsync</a:t>
                      </a:r>
                      <a:r>
                        <a:rPr lang="en-US" dirty="0" smtClean="0"/>
                        <a:t>, http</a:t>
                      </a:r>
                      <a:endParaRPr lang="en-US" dirty="0"/>
                    </a:p>
                  </a:txBody>
                  <a:tcPr/>
                </a:tc>
              </a:tr>
              <a:tr h="370840">
                <a:tc>
                  <a:txBody>
                    <a:bodyPr/>
                    <a:lstStyle/>
                    <a:p>
                      <a:r>
                        <a:rPr lang="en-US" b="1" dirty="0" smtClean="0"/>
                        <a:t>Atomic commit</a:t>
                      </a:r>
                      <a:endParaRPr lang="en-US" b="1" dirty="0"/>
                    </a:p>
                  </a:txBody>
                  <a:tcPr/>
                </a:tc>
                <a:tc>
                  <a:txBody>
                    <a:bodyPr/>
                    <a:lstStyle/>
                    <a:p>
                      <a:r>
                        <a:rPr lang="en-US" dirty="0" smtClean="0"/>
                        <a:t>yes</a:t>
                      </a:r>
                      <a:endParaRPr lang="en-US" dirty="0"/>
                    </a:p>
                  </a:txBody>
                  <a:tcPr/>
                </a:tc>
                <a:tc>
                  <a:txBody>
                    <a:bodyPr/>
                    <a:lstStyle/>
                    <a:p>
                      <a:r>
                        <a:rPr lang="en-US" dirty="0" smtClean="0"/>
                        <a:t>yes</a:t>
                      </a:r>
                      <a:endParaRPr lang="en-US" dirty="0"/>
                    </a:p>
                  </a:txBody>
                  <a:tcPr/>
                </a:tc>
                <a:tc>
                  <a:txBody>
                    <a:bodyPr/>
                    <a:lstStyle/>
                    <a:p>
                      <a:r>
                        <a:rPr lang="en-US" dirty="0" smtClean="0"/>
                        <a:t>yes</a:t>
                      </a:r>
                      <a:endParaRPr lang="en-US" dirty="0"/>
                    </a:p>
                  </a:txBody>
                  <a:tcPr/>
                </a:tc>
              </a:tr>
              <a:tr h="370840">
                <a:tc>
                  <a:txBody>
                    <a:bodyPr/>
                    <a:lstStyle/>
                    <a:p>
                      <a:r>
                        <a:rPr lang="en-US" b="1" dirty="0" smtClean="0"/>
                        <a:t>Merge file renames</a:t>
                      </a:r>
                      <a:endParaRPr lang="en-US" b="1" dirty="0"/>
                    </a:p>
                  </a:txBody>
                  <a:tcPr/>
                </a:tc>
                <a:tc>
                  <a:txBody>
                    <a:bodyPr/>
                    <a:lstStyle/>
                    <a:p>
                      <a:r>
                        <a:rPr lang="en-US" dirty="0" smtClean="0"/>
                        <a:t>no</a:t>
                      </a:r>
                      <a:endParaRPr lang="en-US" dirty="0"/>
                    </a:p>
                  </a:txBody>
                  <a:tcPr/>
                </a:tc>
                <a:tc>
                  <a:txBody>
                    <a:bodyPr/>
                    <a:lstStyle/>
                    <a:p>
                      <a:r>
                        <a:rPr lang="en-US" dirty="0" smtClean="0"/>
                        <a:t>yes</a:t>
                      </a:r>
                      <a:endParaRPr lang="en-US" dirty="0"/>
                    </a:p>
                  </a:txBody>
                  <a:tcPr/>
                </a:tc>
                <a:tc>
                  <a:txBody>
                    <a:bodyPr/>
                    <a:lstStyle/>
                    <a:p>
                      <a:r>
                        <a:rPr lang="en-US" dirty="0" smtClean="0"/>
                        <a:t>yes</a:t>
                      </a:r>
                      <a:endParaRPr lang="en-US" dirty="0"/>
                    </a:p>
                  </a:txBody>
                  <a:tcPr/>
                </a:tc>
              </a:tr>
            </a:tbl>
          </a:graphicData>
        </a:graphic>
      </p:graphicFrame>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Начини на употреба</a:t>
            </a:r>
            <a:br>
              <a:rPr lang="bg-BG" dirty="0" smtClean="0"/>
            </a:br>
            <a:r>
              <a:rPr lang="bg-BG" sz="1800" dirty="0" smtClean="0">
                <a:solidFill>
                  <a:schemeClr val="tx1"/>
                </a:solidFill>
              </a:rPr>
              <a:t>Примери за </a:t>
            </a:r>
            <a:r>
              <a:rPr lang="en-US" sz="1800" dirty="0" smtClean="0">
                <a:solidFill>
                  <a:schemeClr val="tx1"/>
                </a:solidFill>
              </a:rPr>
              <a:t>Release management</a:t>
            </a:r>
            <a:r>
              <a:rPr lang="bg-BG" sz="1800" dirty="0" smtClean="0">
                <a:solidFill>
                  <a:schemeClr val="tx1"/>
                </a:solidFill>
              </a:rPr>
              <a:t> на проекти</a:t>
            </a:r>
            <a:endParaRPr lang="en-US" sz="1800" dirty="0">
              <a:solidFill>
                <a:schemeClr val="tx1"/>
              </a:solidFill>
            </a:endParaRPr>
          </a:p>
        </p:txBody>
      </p:sp>
      <p:pic>
        <p:nvPicPr>
          <p:cNvPr id="4098" name="Picture 2"/>
          <p:cNvPicPr>
            <a:picLocks noChangeAspect="1" noChangeArrowheads="1"/>
          </p:cNvPicPr>
          <p:nvPr/>
        </p:nvPicPr>
        <p:blipFill>
          <a:blip r:embed="rId3" cstate="print"/>
          <a:srcRect/>
          <a:stretch>
            <a:fillRect/>
          </a:stretch>
        </p:blipFill>
        <p:spPr bwMode="auto">
          <a:xfrm>
            <a:off x="512072" y="1261856"/>
            <a:ext cx="4886325" cy="2876550"/>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a:stretch>
            <a:fillRect/>
          </a:stretch>
        </p:blipFill>
        <p:spPr bwMode="auto">
          <a:xfrm>
            <a:off x="4005263" y="3991389"/>
            <a:ext cx="4791075" cy="24003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Инструменти за компилация и пакетиране</a:t>
            </a:r>
            <a:br>
              <a:rPr lang="bg-BG" dirty="0" smtClean="0"/>
            </a:br>
            <a:r>
              <a:rPr lang="bg-BG" sz="1800" dirty="0" smtClean="0">
                <a:solidFill>
                  <a:schemeClr val="tx1"/>
                </a:solidFill>
              </a:rPr>
              <a:t>Какво представляват?</a:t>
            </a:r>
            <a:endParaRPr lang="en-US" sz="1800" dirty="0">
              <a:solidFill>
                <a:schemeClr val="tx1"/>
              </a:solidFill>
            </a:endParaRPr>
          </a:p>
        </p:txBody>
      </p:sp>
      <p:sp>
        <p:nvSpPr>
          <p:cNvPr id="5" name="TextBox 4"/>
          <p:cNvSpPr txBox="1"/>
          <p:nvPr/>
        </p:nvSpPr>
        <p:spPr>
          <a:xfrm>
            <a:off x="371060" y="1378225"/>
            <a:ext cx="7964558" cy="4431983"/>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Предоставят автоматизация и стандартизация при направата на софтуерни продукти и компоненти, като:</a:t>
            </a:r>
          </a:p>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Връзка към системи за контрол на изходния код</a:t>
            </a:r>
          </a:p>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Връзка към хранилища на други софтуерни компоненти необходими за направата на продукта</a:t>
            </a:r>
          </a:p>
          <a:p>
            <a:pPr fontAlgn="base">
              <a:spcBef>
                <a:spcPct val="50000"/>
              </a:spcBef>
              <a:spcAft>
                <a:spcPct val="0"/>
              </a:spcAft>
              <a:buClr>
                <a:srgbClr val="F0AB00"/>
              </a:buClr>
              <a:buSzPct val="80000"/>
              <a:buFont typeface="Arial" pitchFamily="34" charset="0"/>
              <a:buChar char="•"/>
            </a:pPr>
            <a:r>
              <a:rPr lang="bg-BG" sz="1800"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К</a:t>
            </a:r>
            <a:r>
              <a:rPr lang="bg-BG" sz="1800" kern="0" dirty="0" smtClean="0">
                <a:ea typeface="Arial Unicode MS" pitchFamily="34" charset="-128"/>
                <a:cs typeface="Arial Unicode MS" pitchFamily="34" charset="-128"/>
              </a:rPr>
              <a:t>омпилиране на кода</a:t>
            </a:r>
          </a:p>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Основни операции на файловата система</a:t>
            </a:r>
          </a:p>
          <a:p>
            <a:pPr fontAlgn="base">
              <a:spcBef>
                <a:spcPct val="50000"/>
              </a:spcBef>
              <a:spcAft>
                <a:spcPct val="0"/>
              </a:spcAft>
              <a:buClr>
                <a:srgbClr val="F0AB00"/>
              </a:buClr>
              <a:buSzPct val="80000"/>
              <a:buFont typeface="Arial" pitchFamily="34" charset="0"/>
              <a:buChar char="•"/>
            </a:pPr>
            <a:r>
              <a:rPr lang="bg-BG" sz="1800" kern="0" dirty="0" smtClean="0">
                <a:ea typeface="Arial Unicode MS" pitchFamily="34" charset="-128"/>
                <a:cs typeface="Arial Unicode MS" pitchFamily="34" charset="-128"/>
              </a:rPr>
              <a:t> Пакетиране на компилираният код в архиви с необходимият формат</a:t>
            </a:r>
          </a:p>
          <a:p>
            <a:pPr fontAlgn="base">
              <a:spcBef>
                <a:spcPct val="50000"/>
              </a:spcBef>
              <a:spcAft>
                <a:spcPct val="0"/>
              </a:spcAft>
              <a:buClr>
                <a:srgbClr val="F0AB00"/>
              </a:buClr>
              <a:buSzPct val="80000"/>
              <a:buFont typeface="Arial" pitchFamily="34" charset="0"/>
              <a:buChar char="•"/>
            </a:pPr>
            <a:r>
              <a:rPr lang="bg-BG" sz="1800" kern="0" dirty="0" smtClean="0">
                <a:ea typeface="Arial Unicode MS" pitchFamily="34" charset="-128"/>
                <a:cs typeface="Arial Unicode MS" pitchFamily="34" charset="-128"/>
              </a:rPr>
              <a:t> Изпълнение на различни тестове</a:t>
            </a:r>
          </a:p>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Генериране на доклади относно процеса на изграждане на продукта</a:t>
            </a:r>
          </a:p>
          <a:p>
            <a:pPr fontAlgn="base">
              <a:spcBef>
                <a:spcPct val="50000"/>
              </a:spcBef>
              <a:spcAft>
                <a:spcPct val="0"/>
              </a:spcAft>
              <a:buClr>
                <a:srgbClr val="F0AB00"/>
              </a:buClr>
              <a:buSzPct val="80000"/>
              <a:buFont typeface="Arial" pitchFamily="34" charset="0"/>
              <a:buChar char="•"/>
            </a:pPr>
            <a:r>
              <a:rPr lang="bg-BG" sz="1800" kern="0" dirty="0" smtClean="0">
                <a:ea typeface="Arial Unicode MS" pitchFamily="34" charset="-128"/>
                <a:cs typeface="Arial Unicode MS" pitchFamily="34" charset="-128"/>
              </a:rPr>
              <a:t> Позволяват на </a:t>
            </a:r>
            <a:r>
              <a:rPr lang="bg-BG" kern="0" dirty="0" smtClean="0">
                <a:ea typeface="Arial Unicode MS" pitchFamily="34" charset="-128"/>
                <a:cs typeface="Arial Unicode MS" pitchFamily="34" charset="-128"/>
              </a:rPr>
              <a:t>в</a:t>
            </a:r>
            <a:r>
              <a:rPr lang="bg-BG" sz="1800" kern="0" dirty="0" smtClean="0">
                <a:ea typeface="Arial Unicode MS" pitchFamily="34" charset="-128"/>
                <a:cs typeface="Arial Unicode MS" pitchFamily="34" charset="-128"/>
              </a:rPr>
              <a:t>граждането на специфични </a:t>
            </a:r>
            <a:r>
              <a:rPr lang="en-US" sz="1800" kern="0" dirty="0" smtClean="0">
                <a:ea typeface="Arial Unicode MS" pitchFamily="34" charset="-128"/>
                <a:cs typeface="Arial Unicode MS" pitchFamily="34" charset="-128"/>
              </a:rPr>
              <a:t>plug-ins</a:t>
            </a:r>
            <a:r>
              <a:rPr lang="bg-BG" sz="1800" kern="0" dirty="0" smtClean="0">
                <a:ea typeface="Arial Unicode MS" pitchFamily="34" charset="-128"/>
                <a:cs typeface="Arial Unicode MS" pitchFamily="34" charset="-128"/>
              </a:rPr>
              <a:t> необходими за изработката на вашият продукт</a:t>
            </a:r>
            <a:endParaRPr lang="en-US" sz="1800" kern="0" dirty="0" err="1" smtClean="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20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20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20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20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fade">
                                      <p:cBhvr>
                                        <p:cTn id="37" dur="2000"/>
                                        <p:tgtEl>
                                          <p:spTgt spid="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animEffect transition="in" filter="fade">
                                      <p:cBhvr>
                                        <p:cTn id="42" dur="2000"/>
                                        <p:tgtEl>
                                          <p:spTgt spid="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5">
                                            <p:txEl>
                                              <p:pRg st="8" end="8"/>
                                            </p:txEl>
                                          </p:spTgt>
                                        </p:tgtEl>
                                        <p:attrNameLst>
                                          <p:attrName>style.visibility</p:attrName>
                                        </p:attrNameLst>
                                      </p:cBhvr>
                                      <p:to>
                                        <p:strVal val="visible"/>
                                      </p:to>
                                    </p:set>
                                    <p:animEffect transition="in" filter="fade">
                                      <p:cBhvr>
                                        <p:cTn id="47" dur="20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 </a:t>
            </a:r>
            <a:br>
              <a:rPr lang="en-US" dirty="0" smtClean="0"/>
            </a:br>
            <a:r>
              <a:rPr lang="bg-BG" sz="1800" dirty="0" smtClean="0">
                <a:solidFill>
                  <a:schemeClr val="tx1"/>
                </a:solidFill>
              </a:rPr>
              <a:t>Характеристики</a:t>
            </a:r>
            <a:endParaRPr lang="en-US" sz="1800" dirty="0">
              <a:solidFill>
                <a:schemeClr val="tx1"/>
              </a:solidFill>
            </a:endParaRPr>
          </a:p>
        </p:txBody>
      </p:sp>
      <p:sp>
        <p:nvSpPr>
          <p:cNvPr id="6" name="TextBox 5"/>
          <p:cNvSpPr txBox="1"/>
          <p:nvPr/>
        </p:nvSpPr>
        <p:spPr>
          <a:xfrm>
            <a:off x="225287" y="1736036"/>
            <a:ext cx="8627165" cy="3462486"/>
          </a:xfrm>
          <a:prstGeom prst="rect">
            <a:avLst/>
          </a:prstGeom>
          <a:noFill/>
        </p:spPr>
        <p:txBody>
          <a:bodyPr wrap="square" lIns="0" tIns="0" rIns="0" bIns="0" rtlCol="0">
            <a:spAutoFit/>
          </a:bodyPr>
          <a:lstStyle/>
          <a:p>
            <a:pPr lvl="1" fontAlgn="base">
              <a:spcBef>
                <a:spcPct val="50000"/>
              </a:spcBef>
              <a:spcAft>
                <a:spcPct val="0"/>
              </a:spcAft>
              <a:buClr>
                <a:srgbClr val="F0AB00"/>
              </a:buClr>
              <a:buSzPct val="80000"/>
              <a:buFont typeface="Arial" pitchFamily="34" charset="0"/>
              <a:buChar char="•"/>
            </a:pPr>
            <a:r>
              <a:rPr lang="en-US"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Няма вградени правила, всяка отелна стъпка и детайлите трябва да се програмират</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Процедурно ориентиран. Последователността от стъпки трябва експлицитно да се програмира</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Няма вградена подръжка на зависимости между софтуерни компоненти</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Няма вградена подръжка на </a:t>
            </a:r>
            <a:r>
              <a:rPr lang="en-US" kern="0" dirty="0" smtClean="0">
                <a:ea typeface="Arial Unicode MS" pitchFamily="34" charset="-128"/>
                <a:cs typeface="Arial Unicode MS" pitchFamily="34" charset="-128"/>
              </a:rPr>
              <a:t>lifecycle</a:t>
            </a:r>
            <a:r>
              <a:rPr lang="bg-BG" kern="0" dirty="0" smtClean="0">
                <a:ea typeface="Arial Unicode MS" pitchFamily="34" charset="-128"/>
                <a:cs typeface="Arial Unicode MS" pitchFamily="34" charset="-128"/>
              </a:rPr>
              <a:t>, отделните задачи и зависимости между тях трябва да се дефинират</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Разширяването на функционалността може да става с добавянето на допълнително дефинирани задачи</a:t>
            </a:r>
            <a:r>
              <a:rPr lang="en-US"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от потребителя</a:t>
            </a:r>
            <a:endParaRPr lang="en-US"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buFont typeface="Arial" pitchFamily="34" charset="0"/>
              <a:buChar char="•"/>
            </a:pPr>
            <a:endParaRPr lang="en-US" kern="0" dirty="0" smtClean="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10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10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10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10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bg-BG" dirty="0" smtClean="0"/>
              <a:t>Характерен пример за компилация с </a:t>
            </a:r>
            <a:r>
              <a:rPr lang="en-US" dirty="0" smtClean="0"/>
              <a:t>Ant</a:t>
            </a:r>
            <a:endParaRPr lang="en-US"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294974"/>
            <a:ext cx="5705475" cy="48958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9607954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Maven</a:t>
            </a:r>
            <a:r>
              <a:rPr lang="bg-BG" dirty="0" smtClean="0"/>
              <a:t/>
            </a:r>
            <a:br>
              <a:rPr lang="bg-BG" dirty="0" smtClean="0"/>
            </a:br>
            <a:r>
              <a:rPr lang="bg-BG" sz="1800" dirty="0" smtClean="0">
                <a:solidFill>
                  <a:schemeClr val="tx1"/>
                </a:solidFill>
              </a:rPr>
              <a:t>Характерискити</a:t>
            </a:r>
            <a:endParaRPr lang="en-US" sz="1800" dirty="0">
              <a:solidFill>
                <a:schemeClr val="tx1"/>
              </a:solidFill>
            </a:endParaRPr>
          </a:p>
        </p:txBody>
      </p:sp>
      <p:sp>
        <p:nvSpPr>
          <p:cNvPr id="6" name="TextBox 5"/>
          <p:cNvSpPr txBox="1"/>
          <p:nvPr/>
        </p:nvSpPr>
        <p:spPr>
          <a:xfrm>
            <a:off x="238540" y="2107097"/>
            <a:ext cx="8627165" cy="2492990"/>
          </a:xfrm>
          <a:prstGeom prst="rect">
            <a:avLst/>
          </a:prstGeom>
          <a:noFill/>
        </p:spPr>
        <p:txBody>
          <a:bodyPr wrap="square" lIns="0" tIns="0" rIns="0" bIns="0" rtlCol="0">
            <a:spAutoFit/>
          </a:bodyPr>
          <a:lstStyle/>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Има вградени правила. Директориите за изходен и генериран код са дефинирани</a:t>
            </a:r>
            <a:endParaRPr lang="en-US" kern="0" dirty="0" smtClean="0">
              <a:ea typeface="Arial Unicode MS" pitchFamily="34" charset="-128"/>
              <a:cs typeface="Arial Unicode MS" pitchFamily="34" charset="-128"/>
            </a:endParaRPr>
          </a:p>
          <a:p>
            <a:pPr lvl="1" fontAlgn="base">
              <a:spcBef>
                <a:spcPct val="50000"/>
              </a:spcBef>
              <a:spcAft>
                <a:spcPct val="0"/>
              </a:spcAft>
              <a:buClr>
                <a:srgbClr val="F0AB00"/>
              </a:buClr>
              <a:buSzPct val="80000"/>
              <a:buFont typeface="Arial" pitchFamily="34" charset="0"/>
              <a:buChar char="•"/>
            </a:pPr>
            <a:r>
              <a:rPr lang="en-US"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Декларативен, при него отделните стъпки са дефинирани</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Подържа дефиниране на зависимости между софтуерни компоненти</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Подържа </a:t>
            </a:r>
            <a:r>
              <a:rPr lang="en-US" kern="0" dirty="0" smtClean="0">
                <a:ea typeface="Arial Unicode MS" pitchFamily="34" charset="-128"/>
                <a:cs typeface="Arial Unicode MS" pitchFamily="34" charset="-128"/>
              </a:rPr>
              <a:t>lifecycle, </a:t>
            </a:r>
            <a:r>
              <a:rPr lang="bg-BG" kern="0" dirty="0" smtClean="0">
                <a:ea typeface="Arial Unicode MS" pitchFamily="34" charset="-128"/>
                <a:cs typeface="Arial Unicode MS" pitchFamily="34" charset="-128"/>
              </a:rPr>
              <a:t>командата </a:t>
            </a:r>
            <a:r>
              <a:rPr lang="en-US" kern="0" dirty="0" err="1" smtClean="0">
                <a:ea typeface="Arial Unicode MS" pitchFamily="34" charset="-128"/>
                <a:cs typeface="Arial Unicode MS" pitchFamily="34" charset="-128"/>
              </a:rPr>
              <a:t>mvn</a:t>
            </a:r>
            <a:r>
              <a:rPr lang="en-US" kern="0" dirty="0" smtClean="0">
                <a:ea typeface="Arial Unicode MS" pitchFamily="34" charset="-128"/>
                <a:cs typeface="Arial Unicode MS" pitchFamily="34" charset="-128"/>
              </a:rPr>
              <a:t> install </a:t>
            </a:r>
            <a:r>
              <a:rPr lang="bg-BG" kern="0" dirty="0" smtClean="0">
                <a:ea typeface="Arial Unicode MS" pitchFamily="34" charset="-128"/>
                <a:cs typeface="Arial Unicode MS" pitchFamily="34" charset="-128"/>
              </a:rPr>
              <a:t>стартира поредица от предварително дефинирани стъпки</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Разширяване на функционалността посредством </a:t>
            </a:r>
            <a:r>
              <a:rPr lang="en-US" kern="0" dirty="0" smtClean="0">
                <a:ea typeface="Arial Unicode MS" pitchFamily="34" charset="-128"/>
                <a:cs typeface="Arial Unicode MS" pitchFamily="34" charset="-128"/>
              </a:rPr>
              <a:t>plug-ins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10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10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10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10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bg-BG" dirty="0" smtClean="0"/>
              <a:t>Характерен пример за проект с </a:t>
            </a:r>
            <a:r>
              <a:rPr lang="en-US" smtClean="0"/>
              <a:t>Maven</a:t>
            </a:r>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463011"/>
            <a:ext cx="6564573" cy="7479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99741" y="2519575"/>
            <a:ext cx="7074516" cy="33353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164224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Инструменти за компилация и пакетиране</a:t>
            </a:r>
            <a:br>
              <a:rPr lang="bg-BG" dirty="0" smtClean="0"/>
            </a:br>
            <a:r>
              <a:rPr lang="bg-BG" sz="1800" dirty="0" smtClean="0">
                <a:solidFill>
                  <a:schemeClr val="tx1"/>
                </a:solidFill>
              </a:rPr>
              <a:t>Най-често използвани архивни формати</a:t>
            </a:r>
            <a:endParaRPr lang="en-US" sz="1800" dirty="0">
              <a:solidFill>
                <a:schemeClr val="tx1"/>
              </a:solidFill>
            </a:endParaRPr>
          </a:p>
        </p:txBody>
      </p:sp>
      <p:sp>
        <p:nvSpPr>
          <p:cNvPr id="6" name="TextBox 5"/>
          <p:cNvSpPr txBox="1"/>
          <p:nvPr/>
        </p:nvSpPr>
        <p:spPr>
          <a:xfrm>
            <a:off x="543338" y="1537252"/>
            <a:ext cx="8362123" cy="276998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buFont typeface="Arial" pitchFamily="34" charset="0"/>
              <a:buChar char="•"/>
            </a:pPr>
            <a:r>
              <a:rPr lang="bg-BG" sz="1800" kern="0" dirty="0" smtClean="0">
                <a:ea typeface="Arial Unicode MS" pitchFamily="34" charset="-128"/>
                <a:cs typeface="Arial Unicode MS" pitchFamily="34" charset="-128"/>
              </a:rPr>
              <a:t> </a:t>
            </a:r>
            <a:r>
              <a:rPr lang="en-US" sz="1800" b="1" kern="0" dirty="0" smtClean="0">
                <a:ea typeface="Arial Unicode MS" pitchFamily="34" charset="-128"/>
                <a:cs typeface="Arial Unicode MS" pitchFamily="34" charset="-128"/>
              </a:rPr>
              <a:t>JAR</a:t>
            </a:r>
            <a:r>
              <a:rPr lang="en-US" sz="1800" kern="0" dirty="0" smtClean="0">
                <a:ea typeface="Arial Unicode MS" pitchFamily="34" charset="-128"/>
                <a:cs typeface="Arial Unicode MS" pitchFamily="34" charset="-128"/>
              </a:rPr>
              <a:t> – </a:t>
            </a:r>
            <a:r>
              <a:rPr lang="bg-BG" sz="1800" kern="0" dirty="0" smtClean="0">
                <a:ea typeface="Arial Unicode MS" pitchFamily="34" charset="-128"/>
                <a:cs typeface="Arial Unicode MS" pitchFamily="34" charset="-128"/>
              </a:rPr>
              <a:t>съдържа </a:t>
            </a:r>
            <a:r>
              <a:rPr lang="en-US" sz="1800" kern="0" dirty="0" smtClean="0">
                <a:ea typeface="Arial Unicode MS" pitchFamily="34" charset="-128"/>
                <a:cs typeface="Arial Unicode MS" pitchFamily="34" charset="-128"/>
              </a:rPr>
              <a:t>java</a:t>
            </a:r>
            <a:r>
              <a:rPr lang="bg-BG" sz="1800" kern="0" dirty="0" smtClean="0">
                <a:ea typeface="Arial Unicode MS" pitchFamily="34" charset="-128"/>
                <a:cs typeface="Arial Unicode MS" pitchFamily="34" charset="-128"/>
              </a:rPr>
              <a:t> класове необходими за работата на софтуерния продукт. </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Може да съдържа </a:t>
            </a:r>
            <a:r>
              <a:rPr lang="en-US" kern="0" dirty="0" smtClean="0">
                <a:ea typeface="Arial Unicode MS" pitchFamily="34" charset="-128"/>
                <a:cs typeface="Arial Unicode MS" pitchFamily="34" charset="-128"/>
              </a:rPr>
              <a:t>META-INF/</a:t>
            </a:r>
            <a:r>
              <a:rPr lang="en-US" kern="0" dirty="0" err="1" smtClean="0">
                <a:ea typeface="Arial Unicode MS" pitchFamily="34" charset="-128"/>
                <a:cs typeface="Arial Unicode MS" pitchFamily="34" charset="-128"/>
              </a:rPr>
              <a:t>manifest.mf</a:t>
            </a:r>
            <a:r>
              <a:rPr lang="en-US"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файл, в който се съхраняват различни данни относно продукта или настройки необходими за неговата работа.</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Може да бъде цифрово подписан</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Може да бъде криптиран, за да се предодврати декомпилация на кода</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Може да бъде изпълним</a:t>
            </a:r>
            <a:endParaRPr lang="en-US" kern="0" dirty="0" smtClean="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Инструменти за компилация и пакетиране</a:t>
            </a:r>
            <a:br>
              <a:rPr lang="bg-BG" dirty="0" smtClean="0"/>
            </a:br>
            <a:r>
              <a:rPr lang="bg-BG" sz="1800" dirty="0" smtClean="0">
                <a:solidFill>
                  <a:schemeClr val="tx1"/>
                </a:solidFill>
              </a:rPr>
              <a:t>Най-често използвани архивни формати</a:t>
            </a:r>
            <a:endParaRPr lang="en-US" sz="1800" dirty="0">
              <a:solidFill>
                <a:schemeClr val="tx1"/>
              </a:solidFill>
            </a:endParaRPr>
          </a:p>
        </p:txBody>
      </p:sp>
      <p:sp>
        <p:nvSpPr>
          <p:cNvPr id="6" name="TextBox 5"/>
          <p:cNvSpPr txBox="1"/>
          <p:nvPr/>
        </p:nvSpPr>
        <p:spPr>
          <a:xfrm>
            <a:off x="543338" y="1537252"/>
            <a:ext cx="8362123" cy="346248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buFont typeface="Arial" pitchFamily="34" charset="0"/>
              <a:buChar char="•"/>
            </a:pPr>
            <a:r>
              <a:rPr lang="bg-BG" sz="1800" kern="0" dirty="0" smtClean="0">
                <a:ea typeface="Arial Unicode MS" pitchFamily="34" charset="-128"/>
                <a:cs typeface="Arial Unicode MS" pitchFamily="34" charset="-128"/>
              </a:rPr>
              <a:t> </a:t>
            </a:r>
            <a:r>
              <a:rPr lang="en-US" b="1" kern="0" dirty="0" smtClean="0">
                <a:ea typeface="Arial Unicode MS" pitchFamily="34" charset="-128"/>
                <a:cs typeface="Arial Unicode MS" pitchFamily="34" charset="-128"/>
              </a:rPr>
              <a:t>W</a:t>
            </a:r>
            <a:r>
              <a:rPr lang="en-US" sz="1800" b="1" kern="0" dirty="0" smtClean="0">
                <a:ea typeface="Arial Unicode MS" pitchFamily="34" charset="-128"/>
                <a:cs typeface="Arial Unicode MS" pitchFamily="34" charset="-128"/>
              </a:rPr>
              <a:t>AR</a:t>
            </a:r>
            <a:r>
              <a:rPr lang="en-US" sz="1800" kern="0" dirty="0" smtClean="0">
                <a:ea typeface="Arial Unicode MS" pitchFamily="34" charset="-128"/>
                <a:cs typeface="Arial Unicode MS" pitchFamily="34" charset="-128"/>
              </a:rPr>
              <a:t> (Web </a:t>
            </a:r>
            <a:r>
              <a:rPr lang="en-US" kern="0" dirty="0" smtClean="0">
                <a:ea typeface="Arial Unicode MS" pitchFamily="34" charset="-128"/>
                <a:cs typeface="Arial Unicode MS" pitchFamily="34" charset="-128"/>
              </a:rPr>
              <a:t>a</a:t>
            </a:r>
            <a:r>
              <a:rPr lang="en-US" sz="1800" kern="0" dirty="0" smtClean="0">
                <a:ea typeface="Arial Unicode MS" pitchFamily="34" charset="-128"/>
                <a:cs typeface="Arial Unicode MS" pitchFamily="34" charset="-128"/>
              </a:rPr>
              <a:t>pplication </a:t>
            </a:r>
            <a:r>
              <a:rPr lang="en-US" sz="1800" kern="0" dirty="0" err="1" smtClean="0">
                <a:ea typeface="Arial Unicode MS" pitchFamily="34" charset="-128"/>
                <a:cs typeface="Arial Unicode MS" pitchFamily="34" charset="-128"/>
              </a:rPr>
              <a:t>ARchive</a:t>
            </a:r>
            <a:r>
              <a:rPr lang="en-US" sz="1800" kern="0" dirty="0" smtClean="0">
                <a:ea typeface="Arial Unicode MS" pitchFamily="34" charset="-128"/>
                <a:cs typeface="Arial Unicode MS" pitchFamily="34" charset="-128"/>
              </a:rPr>
              <a:t>) – </a:t>
            </a:r>
            <a:r>
              <a:rPr lang="bg-BG" sz="1800" kern="0" dirty="0" smtClean="0">
                <a:ea typeface="Arial Unicode MS" pitchFamily="34" charset="-128"/>
                <a:cs typeface="Arial Unicode MS" pitchFamily="34" charset="-128"/>
              </a:rPr>
              <a:t>съдържа </a:t>
            </a:r>
            <a:r>
              <a:rPr lang="en-US" sz="1800" kern="0" dirty="0" smtClean="0">
                <a:ea typeface="Arial Unicode MS" pitchFamily="34" charset="-128"/>
                <a:cs typeface="Arial Unicode MS" pitchFamily="34" charset="-128"/>
              </a:rPr>
              <a:t>JSP, </a:t>
            </a:r>
            <a:r>
              <a:rPr lang="en-US" kern="0" dirty="0" smtClean="0">
                <a:ea typeface="Arial Unicode MS" pitchFamily="34" charset="-128"/>
                <a:cs typeface="Arial Unicode MS" pitchFamily="34" charset="-128"/>
              </a:rPr>
              <a:t>java </a:t>
            </a:r>
            <a:r>
              <a:rPr lang="en-US" kern="0" dirty="0" err="1" smtClean="0">
                <a:ea typeface="Arial Unicode MS" pitchFamily="34" charset="-128"/>
                <a:cs typeface="Arial Unicode MS" pitchFamily="34" charset="-128"/>
              </a:rPr>
              <a:t>servlets</a:t>
            </a:r>
            <a:r>
              <a:rPr lang="en-US" kern="0" dirty="0" smtClean="0">
                <a:ea typeface="Arial Unicode MS" pitchFamily="34" charset="-128"/>
                <a:cs typeface="Arial Unicode MS" pitchFamily="34" charset="-128"/>
              </a:rPr>
              <a:t>, </a:t>
            </a:r>
            <a:r>
              <a:rPr lang="en-US" sz="1800" kern="0" dirty="0" smtClean="0">
                <a:ea typeface="Arial Unicode MS" pitchFamily="34" charset="-128"/>
                <a:cs typeface="Arial Unicode MS" pitchFamily="34" charset="-128"/>
              </a:rPr>
              <a:t>class </a:t>
            </a:r>
            <a:r>
              <a:rPr lang="bg-BG" sz="1800" kern="0" dirty="0" smtClean="0">
                <a:ea typeface="Arial Unicode MS" pitchFamily="34" charset="-128"/>
                <a:cs typeface="Arial Unicode MS" pitchFamily="34" charset="-128"/>
              </a:rPr>
              <a:t>файлове</a:t>
            </a:r>
            <a:r>
              <a:rPr lang="en-US" sz="1800" kern="0" dirty="0" smtClean="0">
                <a:ea typeface="Arial Unicode MS" pitchFamily="34" charset="-128"/>
                <a:cs typeface="Arial Unicode MS" pitchFamily="34" charset="-128"/>
              </a:rPr>
              <a:t>, XML </a:t>
            </a:r>
            <a:r>
              <a:rPr lang="bg-BG" sz="1800" kern="0" dirty="0" smtClean="0">
                <a:ea typeface="Arial Unicode MS" pitchFamily="34" charset="-128"/>
                <a:cs typeface="Arial Unicode MS" pitchFamily="34" charset="-128"/>
              </a:rPr>
              <a:t>файлове, статични </a:t>
            </a:r>
            <a:r>
              <a:rPr lang="en-US" sz="1800" kern="0" dirty="0" smtClean="0">
                <a:ea typeface="Arial Unicode MS" pitchFamily="34" charset="-128"/>
                <a:cs typeface="Arial Unicode MS" pitchFamily="34" charset="-128"/>
              </a:rPr>
              <a:t>HTML</a:t>
            </a:r>
            <a:r>
              <a:rPr lang="bg-BG" sz="1800" kern="0" dirty="0" smtClean="0">
                <a:ea typeface="Arial Unicode MS" pitchFamily="34" charset="-128"/>
                <a:cs typeface="Arial Unicode MS" pitchFamily="34" charset="-128"/>
              </a:rPr>
              <a:t> страници и т.н.</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може да съдържа </a:t>
            </a:r>
            <a:r>
              <a:rPr lang="en-US" kern="0" dirty="0" smtClean="0">
                <a:ea typeface="Arial Unicode MS" pitchFamily="34" charset="-128"/>
                <a:cs typeface="Arial Unicode MS" pitchFamily="34" charset="-128"/>
              </a:rPr>
              <a:t>WEB-INF/web.xml</a:t>
            </a:r>
            <a:r>
              <a:rPr lang="bg-BG" kern="0" dirty="0" smtClean="0">
                <a:ea typeface="Arial Unicode MS" pitchFamily="34" charset="-128"/>
                <a:cs typeface="Arial Unicode MS" pitchFamily="34" charset="-128"/>
              </a:rPr>
              <a:t>, който описва структурата на уеб приложението</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може да бъде подписван, като </a:t>
            </a:r>
            <a:r>
              <a:rPr lang="en-US" kern="0" dirty="0" smtClean="0">
                <a:ea typeface="Arial Unicode MS" pitchFamily="34" charset="-128"/>
                <a:cs typeface="Arial Unicode MS" pitchFamily="34" charset="-128"/>
              </a:rPr>
              <a:t>JAR </a:t>
            </a:r>
            <a:r>
              <a:rPr lang="bg-BG" kern="0" dirty="0" smtClean="0">
                <a:ea typeface="Arial Unicode MS" pitchFamily="34" charset="-128"/>
                <a:cs typeface="Arial Unicode MS" pitchFamily="34" charset="-128"/>
              </a:rPr>
              <a:t>файловете</a:t>
            </a:r>
          </a:p>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a:t>
            </a:r>
            <a:r>
              <a:rPr lang="en-US" b="1" kern="0" dirty="0" smtClean="0">
                <a:ea typeface="Arial Unicode MS" pitchFamily="34" charset="-128"/>
                <a:cs typeface="Arial Unicode MS" pitchFamily="34" charset="-128"/>
              </a:rPr>
              <a:t>EAR</a:t>
            </a:r>
            <a:r>
              <a:rPr lang="en-US" kern="0" dirty="0" smtClean="0">
                <a:ea typeface="Arial Unicode MS" pitchFamily="34" charset="-128"/>
                <a:cs typeface="Arial Unicode MS" pitchFamily="34" charset="-128"/>
              </a:rPr>
              <a:t> (Enterprise application </a:t>
            </a:r>
            <a:r>
              <a:rPr lang="en-US" kern="0" dirty="0" err="1" smtClean="0">
                <a:ea typeface="Arial Unicode MS" pitchFamily="34" charset="-128"/>
                <a:cs typeface="Arial Unicode MS" pitchFamily="34" charset="-128"/>
              </a:rPr>
              <a:t>ARchive</a:t>
            </a:r>
            <a:r>
              <a:rPr lang="en-US" kern="0" dirty="0" smtClean="0">
                <a:ea typeface="Arial Unicode MS" pitchFamily="34" charset="-128"/>
                <a:cs typeface="Arial Unicode MS" pitchFamily="34" charset="-128"/>
              </a:rPr>
              <a:t>) – </a:t>
            </a:r>
            <a:r>
              <a:rPr lang="bg-BG" kern="0" dirty="0" smtClean="0">
                <a:ea typeface="Arial Unicode MS" pitchFamily="34" charset="-128"/>
                <a:cs typeface="Arial Unicode MS" pitchFamily="34" charset="-128"/>
              </a:rPr>
              <a:t>съдържа един или повече уеб модула</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модул може да бъде – </a:t>
            </a:r>
            <a:r>
              <a:rPr lang="en-US" kern="0" dirty="0" smtClean="0">
                <a:ea typeface="Arial Unicode MS" pitchFamily="34" charset="-128"/>
                <a:cs typeface="Arial Unicode MS" pitchFamily="34" charset="-128"/>
              </a:rPr>
              <a:t>war </a:t>
            </a:r>
            <a:r>
              <a:rPr lang="bg-BG" kern="0" dirty="0" smtClean="0">
                <a:ea typeface="Arial Unicode MS" pitchFamily="34" charset="-128"/>
                <a:cs typeface="Arial Unicode MS" pitchFamily="34" charset="-128"/>
              </a:rPr>
              <a:t>файл</a:t>
            </a:r>
            <a:r>
              <a:rPr lang="en-US" kern="0" dirty="0" smtClean="0">
                <a:ea typeface="Arial Unicode MS" pitchFamily="34" charset="-128"/>
                <a:cs typeface="Arial Unicode MS" pitchFamily="34" charset="-128"/>
              </a:rPr>
              <a:t>, jar</a:t>
            </a:r>
            <a:r>
              <a:rPr lang="bg-BG" kern="0" dirty="0" smtClean="0">
                <a:ea typeface="Arial Unicode MS" pitchFamily="34" charset="-128"/>
                <a:cs typeface="Arial Unicode MS" pitchFamily="34" charset="-128"/>
              </a:rPr>
              <a:t> файл</a:t>
            </a:r>
            <a:r>
              <a:rPr lang="en-US" kern="0" dirty="0" smtClean="0">
                <a:ea typeface="Arial Unicode MS" pitchFamily="34" charset="-128"/>
                <a:cs typeface="Arial Unicode MS" pitchFamily="34" charset="-128"/>
              </a:rPr>
              <a:t>, EBJ </a:t>
            </a:r>
            <a:r>
              <a:rPr lang="bg-BG" kern="0" dirty="0" smtClean="0">
                <a:ea typeface="Arial Unicode MS" pitchFamily="34" charset="-128"/>
                <a:cs typeface="Arial Unicode MS" pitchFamily="34" charset="-128"/>
              </a:rPr>
              <a:t>в </a:t>
            </a:r>
            <a:r>
              <a:rPr lang="en-US" kern="0" dirty="0" smtClean="0">
                <a:ea typeface="Arial Unicode MS" pitchFamily="34" charset="-128"/>
                <a:cs typeface="Arial Unicode MS" pitchFamily="34" charset="-128"/>
              </a:rPr>
              <a:t>jar</a:t>
            </a:r>
            <a:r>
              <a:rPr lang="bg-BG" kern="0" dirty="0" smtClean="0">
                <a:ea typeface="Arial Unicode MS" pitchFamily="34" charset="-128"/>
                <a:cs typeface="Arial Unicode MS" pitchFamily="34" charset="-128"/>
              </a:rPr>
              <a:t> файл, ресурсен дескриптор в </a:t>
            </a:r>
            <a:r>
              <a:rPr lang="en-US" kern="0" dirty="0" err="1" smtClean="0">
                <a:ea typeface="Arial Unicode MS" pitchFamily="34" charset="-128"/>
                <a:cs typeface="Arial Unicode MS" pitchFamily="34" charset="-128"/>
              </a:rPr>
              <a:t>rar</a:t>
            </a:r>
            <a:r>
              <a:rPr lang="en-US"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файл </a:t>
            </a:r>
          </a:p>
          <a:p>
            <a:pPr lvl="1" fontAlgn="base">
              <a:spcBef>
                <a:spcPct val="50000"/>
              </a:spcBef>
              <a:spcAft>
                <a:spcPct val="0"/>
              </a:spcAft>
              <a:buClr>
                <a:srgbClr val="F0AB00"/>
              </a:buClr>
              <a:buSzPct val="80000"/>
              <a:buFont typeface="Arial" pitchFamily="34" charset="0"/>
              <a:buChar char="•"/>
            </a:pPr>
            <a:r>
              <a:rPr lang="en-US" kern="0" dirty="0" smtClean="0">
                <a:ea typeface="Arial Unicode MS" pitchFamily="34" charset="-128"/>
                <a:cs typeface="Arial Unicode MS" pitchFamily="34" charset="-128"/>
              </a:rPr>
              <a:t>META-INF </a:t>
            </a:r>
            <a:r>
              <a:rPr lang="bg-BG" kern="0" dirty="0" smtClean="0">
                <a:ea typeface="Arial Unicode MS" pitchFamily="34" charset="-128"/>
                <a:cs typeface="Arial Unicode MS" pitchFamily="34" charset="-128"/>
              </a:rPr>
              <a:t>директорията съдържа </a:t>
            </a:r>
            <a:r>
              <a:rPr lang="en-US" i="1" kern="0" dirty="0" smtClean="0">
                <a:ea typeface="Arial Unicode MS" pitchFamily="34" charset="-128"/>
                <a:cs typeface="Arial Unicode MS" pitchFamily="34" charset="-128"/>
              </a:rPr>
              <a:t>application.xml</a:t>
            </a:r>
            <a:r>
              <a:rPr lang="bg-BG" kern="0" dirty="0" smtClean="0">
                <a:ea typeface="Arial Unicode MS" pitchFamily="34" charset="-128"/>
                <a:cs typeface="Arial Unicode MS" pitchFamily="34" charset="-128"/>
              </a:rPr>
              <a:t> дескриптор(и) за съдържаните в архива модули.</a:t>
            </a:r>
            <a:endParaRPr lang="en-US" kern="0" dirty="0" smtClean="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sp>
        <p:nvSpPr>
          <p:cNvPr id="3" name="Text Placeholder 2"/>
          <p:cNvSpPr>
            <a:spLocks noGrp="1"/>
          </p:cNvSpPr>
          <p:nvPr>
            <p:ph type="body" sz="quarter" idx="10"/>
          </p:nvPr>
        </p:nvSpPr>
        <p:spPr/>
        <p:txBody>
          <a:bodyPr/>
          <a:lstStyle/>
          <a:p>
            <a:r>
              <a:rPr lang="bg-BG" dirty="0" smtClean="0"/>
              <a:t>Системи за съхранение на изходен код</a:t>
            </a:r>
            <a:endParaRPr lang="en-US" dirty="0" smtClean="0"/>
          </a:p>
          <a:p>
            <a:pPr lvl="1"/>
            <a:r>
              <a:rPr lang="bg-BG" dirty="0" smtClean="0"/>
              <a:t>Предназначение</a:t>
            </a:r>
          </a:p>
          <a:p>
            <a:pPr lvl="1"/>
            <a:r>
              <a:rPr lang="bg-BG" dirty="0" smtClean="0"/>
              <a:t>Видове</a:t>
            </a:r>
          </a:p>
          <a:p>
            <a:pPr lvl="1"/>
            <a:r>
              <a:rPr lang="bg-BG" dirty="0" smtClean="0"/>
              <a:t>Понятия</a:t>
            </a:r>
            <a:r>
              <a:rPr lang="en-US" dirty="0" smtClean="0"/>
              <a:t> </a:t>
            </a:r>
            <a:r>
              <a:rPr lang="bg-BG" dirty="0" smtClean="0"/>
              <a:t>и операции</a:t>
            </a:r>
          </a:p>
          <a:p>
            <a:pPr lvl="1"/>
            <a:r>
              <a:rPr lang="bg-BG" dirty="0" smtClean="0"/>
              <a:t>Начини на употреба</a:t>
            </a:r>
            <a:endParaRPr lang="en-US" dirty="0" smtClean="0"/>
          </a:p>
          <a:p>
            <a:r>
              <a:rPr lang="bg-BG" dirty="0" smtClean="0"/>
              <a:t>Инструменти за компилация и пакетиране</a:t>
            </a:r>
            <a:endParaRPr lang="en-US" dirty="0" smtClean="0"/>
          </a:p>
          <a:p>
            <a:pPr lvl="1"/>
            <a:r>
              <a:rPr lang="bg-BG" dirty="0" smtClean="0"/>
              <a:t>Какво представляват</a:t>
            </a:r>
          </a:p>
          <a:p>
            <a:pPr lvl="1"/>
            <a:r>
              <a:rPr lang="en-US" dirty="0" smtClean="0"/>
              <a:t>Ant</a:t>
            </a:r>
            <a:r>
              <a:rPr lang="bg-BG" dirty="0" smtClean="0"/>
              <a:t> и </a:t>
            </a:r>
            <a:r>
              <a:rPr lang="en-US" dirty="0" smtClean="0"/>
              <a:t>Maven</a:t>
            </a:r>
            <a:endParaRPr lang="bg-BG" dirty="0" smtClean="0"/>
          </a:p>
          <a:p>
            <a:pPr lvl="1"/>
            <a:r>
              <a:rPr lang="bg-BG" dirty="0" smtClean="0"/>
              <a:t>Най-често използвани архивни формати</a:t>
            </a:r>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bg-BG" dirty="0" smtClean="0"/>
              <a:t>Благодаря за вниманието!</a:t>
            </a:r>
            <a:endParaRPr lang="en-US" dirty="0"/>
          </a:p>
        </p:txBody>
      </p:sp>
      <p:sp>
        <p:nvSpPr>
          <p:cNvPr id="3" name="Text Placeholder 2"/>
          <p:cNvSpPr>
            <a:spLocks noGrp="1"/>
          </p:cNvSpPr>
          <p:nvPr>
            <p:ph type="body" sz="quarter" idx="10"/>
          </p:nvPr>
        </p:nvSpPr>
        <p:spPr/>
        <p:txBody>
          <a:bodyPr/>
          <a:lstStyle/>
          <a:p>
            <a:r>
              <a:rPr lang="bg-BG" dirty="0" smtClean="0"/>
              <a:t>За контакти</a:t>
            </a:r>
            <a:r>
              <a:rPr lang="en-US" dirty="0" smtClean="0"/>
              <a:t>:</a:t>
            </a:r>
          </a:p>
          <a:p>
            <a:endParaRPr lang="en-US" dirty="0" smtClean="0"/>
          </a:p>
          <a:p>
            <a:r>
              <a:rPr lang="en-US" dirty="0" smtClean="0"/>
              <a:t>vladimir.velinov@sap.com</a:t>
            </a:r>
          </a:p>
          <a:p>
            <a:endParaRPr lang="en-US" dirty="0" smtClean="0">
              <a:solidFill>
                <a:srgbClr val="FF0000"/>
              </a:solidFill>
            </a:endParaRPr>
          </a:p>
          <a:p>
            <a:r>
              <a:rPr lang="en-US" dirty="0" smtClean="0"/>
              <a:t>SAP Labs Bulgaria</a:t>
            </a:r>
          </a:p>
          <a:p>
            <a:r>
              <a:rPr lang="bg-BG" dirty="0" smtClean="0"/>
              <a:t>София 1618</a:t>
            </a:r>
          </a:p>
          <a:p>
            <a:r>
              <a:rPr lang="bg-BG" dirty="0"/>
              <a:t>б</a:t>
            </a:r>
            <a:r>
              <a:rPr lang="bg-BG" dirty="0" smtClean="0"/>
              <a:t>ул. Цар Борис</a:t>
            </a:r>
            <a:r>
              <a:rPr lang="en-US" dirty="0" smtClean="0"/>
              <a:t> III</a:t>
            </a:r>
            <a:r>
              <a:rPr lang="bg-BG" dirty="0" smtClean="0"/>
              <a:t>, </a:t>
            </a:r>
            <a:r>
              <a:rPr lang="bg-BG" dirty="0" err="1" smtClean="0"/>
              <a:t>136А</a:t>
            </a:r>
            <a:endParaRPr lang="bg-BG" dirty="0" smtClean="0"/>
          </a:p>
          <a:p>
            <a:r>
              <a:rPr lang="bg-BG" dirty="0" smtClean="0"/>
              <a:t>тел: </a:t>
            </a:r>
            <a:r>
              <a:rPr lang="en-US" dirty="0" smtClean="0"/>
              <a:t>02 91 57 690</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bg-BG" dirty="0" smtClean="0"/>
              <a:t>Приложение</a:t>
            </a:r>
            <a:endParaRPr lang="en-US" dirty="0"/>
          </a:p>
        </p:txBody>
      </p:sp>
      <p:sp>
        <p:nvSpPr>
          <p:cNvPr id="5" name="Text Placeholder 4"/>
          <p:cNvSpPr>
            <a:spLocks noGrp="1"/>
          </p:cNvSpPr>
          <p:nvPr>
            <p:ph type="body" sz="quarter" idx="10"/>
          </p:nvPr>
        </p:nvSpPr>
        <p:spPr/>
        <p:txBody>
          <a:bodyPr/>
          <a:lstStyle/>
          <a:p>
            <a:r>
              <a:rPr lang="bg-BG" i="1" dirty="0" smtClean="0">
                <a:solidFill>
                  <a:srgbClr val="92D050"/>
                </a:solidFill>
              </a:rPr>
              <a:t>Тук можете да прикачите файлове с код, примери и т.н. Изтрийте текста в зелено след това.</a:t>
            </a:r>
            <a:endParaRPr lang="en-US" i="1" dirty="0">
              <a:solidFill>
                <a:srgbClr val="92D050"/>
              </a:solidFill>
            </a:endParaRPr>
          </a:p>
        </p:txBody>
      </p:sp>
    </p:spTree>
    <p:extLst>
      <p:ext uri="{BB962C8B-B14F-4D97-AF65-F5344CB8AC3E}">
        <p14:creationId xmlns:p14="http://schemas.microsoft.com/office/powerpoint/2010/main" xmlns="" val="41809217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ИЗПОЛЗВАНА ЛИТЕРАТУРА</a:t>
            </a:r>
          </a:p>
        </p:txBody>
      </p:sp>
      <p:sp>
        <p:nvSpPr>
          <p:cNvPr id="3" name="Text Placeholder 2"/>
          <p:cNvSpPr>
            <a:spLocks noGrp="1"/>
          </p:cNvSpPr>
          <p:nvPr>
            <p:ph type="body" sz="quarter" idx="10"/>
          </p:nvPr>
        </p:nvSpPr>
        <p:spPr/>
        <p:txBody>
          <a:bodyPr/>
          <a:lstStyle/>
          <a:p>
            <a:pPr marL="285750" indent="-285750" fontAlgn="base">
              <a:buFont typeface="Arial" pitchFamily="34" charset="0"/>
              <a:buChar char="•"/>
            </a:pPr>
            <a:r>
              <a:rPr lang="en-US" b="0" dirty="0" smtClean="0"/>
              <a:t>The Maven book - </a:t>
            </a:r>
            <a:r>
              <a:rPr lang="en-US" b="0" dirty="0" smtClean="0">
                <a:hlinkClick r:id="rId2"/>
              </a:rPr>
              <a:t>http://www.sonatype.com/books/mvnref-book/reference/installation-sect-compare-ant-maven.html</a:t>
            </a:r>
            <a:endParaRPr lang="en-US" b="0" dirty="0" smtClean="0"/>
          </a:p>
          <a:p>
            <a:pPr marL="285750" indent="-285750" fontAlgn="base">
              <a:buFont typeface="Arial" pitchFamily="34" charset="0"/>
              <a:buChar char="•"/>
            </a:pPr>
            <a:r>
              <a:rPr lang="en-US" b="0" dirty="0" smtClean="0"/>
              <a:t>Understanding version control system – </a:t>
            </a:r>
            <a:br>
              <a:rPr lang="en-US" b="0" dirty="0" smtClean="0"/>
            </a:br>
            <a:r>
              <a:rPr lang="en-US" b="0" dirty="0" smtClean="0"/>
              <a:t> </a:t>
            </a:r>
            <a:r>
              <a:rPr lang="en-US" b="0" dirty="0" smtClean="0">
                <a:hlinkClick r:id="rId2"/>
              </a:rPr>
              <a:t>http://www.sonatype.com/books/mvnref-book/reference/installation-sect-compare-ant-maven.html</a:t>
            </a:r>
            <a:endParaRPr lang="en-US" b="0" dirty="0" smtClean="0"/>
          </a:p>
          <a:p>
            <a:pPr marL="285750" indent="-285750" fontAlgn="base">
              <a:buFont typeface="Arial" pitchFamily="34" charset="0"/>
              <a:buChar char="•"/>
            </a:pPr>
            <a:r>
              <a:rPr lang="en-US" b="0" dirty="0" smtClean="0"/>
              <a:t>JAR/WAR/EAR file formats - </a:t>
            </a:r>
            <a:r>
              <a:rPr lang="en-US" b="0" dirty="0" smtClean="0">
                <a:hlinkClick r:id="rId3"/>
              </a:rPr>
              <a:t>http://en.wikipedia.org/wiki/EAR_(file_format)</a:t>
            </a:r>
            <a:endParaRPr lang="en-US" b="0" dirty="0" smtClean="0"/>
          </a:p>
          <a:p>
            <a:pPr marL="285750" indent="-285750" fontAlgn="base">
              <a:buFont typeface="Arial" pitchFamily="34" charset="0"/>
              <a:buChar char="•"/>
            </a:pPr>
            <a:r>
              <a:rPr lang="en-US" b="0" dirty="0" err="1" smtClean="0"/>
              <a:t>Comparison_of_revision_control_software</a:t>
            </a:r>
            <a:r>
              <a:rPr lang="en-US" b="0" dirty="0" smtClean="0"/>
              <a:t> - </a:t>
            </a:r>
            <a:r>
              <a:rPr lang="en-US" b="0" dirty="0" smtClean="0">
                <a:hlinkClick r:id="rId4"/>
              </a:rPr>
              <a:t>http://en.wikipedia.org/wiki/Comparison_of_revision_control_software</a:t>
            </a:r>
            <a:endParaRPr lang="en-US" b="0" dirty="0" smtClean="0"/>
          </a:p>
          <a:p>
            <a:pPr marL="285750" indent="-285750" fontAlgn="base">
              <a:buFont typeface="Arial" pitchFamily="34" charset="0"/>
              <a:buChar char="•"/>
            </a:pPr>
            <a:endParaRPr lang="en-US" b="0" dirty="0" smtClean="0"/>
          </a:p>
          <a:p>
            <a:pPr marL="285750" indent="-285750" fontAlgn="base">
              <a:buFont typeface="Arial" pitchFamily="34" charset="0"/>
              <a:buChar char="•"/>
            </a:pPr>
            <a:endParaRPr lang="en-US" b="0" dirty="0" smtClean="0"/>
          </a:p>
          <a:p>
            <a:pPr marL="285750" indent="-285750" fontAlgn="base">
              <a:buFont typeface="Arial" pitchFamily="34" charset="0"/>
              <a:buChar char="•"/>
            </a:pPr>
            <a:endParaRPr lang="ru-RU" b="0" dirty="0"/>
          </a:p>
        </p:txBody>
      </p:sp>
    </p:spTree>
    <p:extLst>
      <p:ext uri="{BB962C8B-B14F-4D97-AF65-F5344CB8AC3E}">
        <p14:creationId xmlns:p14="http://schemas.microsoft.com/office/powerpoint/2010/main" xmlns="" val="37619757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fontAlgn="base">
              <a:spcBef>
                <a:spcPct val="50000"/>
              </a:spcBef>
              <a:spcAft>
                <a:spcPct val="0"/>
              </a:spcAft>
            </a:pPr>
            <a:r>
              <a:rPr lang="bg-BG" kern="0" dirty="0" smtClean="0">
                <a:ea typeface="Arial Unicode MS" pitchFamily="34" charset="-128"/>
                <a:cs typeface="Arial Unicode MS" pitchFamily="34" charset="-128"/>
              </a:rPr>
              <a:t>Системи за контрол на изходен код</a:t>
            </a:r>
            <a:br>
              <a:rPr lang="bg-BG" kern="0" dirty="0" smtClean="0">
                <a:ea typeface="Arial Unicode MS" pitchFamily="34" charset="-128"/>
                <a:cs typeface="Arial Unicode MS" pitchFamily="34" charset="-128"/>
              </a:rPr>
            </a:br>
            <a:r>
              <a:rPr lang="bg-BG" sz="2000" dirty="0" smtClean="0">
                <a:solidFill>
                  <a:schemeClr val="tx1"/>
                </a:solidFill>
              </a:rPr>
              <a:t>Предназначение</a:t>
            </a:r>
            <a:r>
              <a:rPr lang="bg-BG" dirty="0" smtClean="0"/>
              <a:t/>
            </a:r>
            <a:br>
              <a:rPr lang="bg-BG" dirty="0" smtClean="0"/>
            </a:br>
            <a:endParaRPr lang="en-US" kern="0" dirty="0" smtClean="0">
              <a:ea typeface="Arial Unicode MS" pitchFamily="34" charset="-128"/>
              <a:cs typeface="Arial Unicode MS" pitchFamily="34" charset="-128"/>
            </a:endParaRPr>
          </a:p>
        </p:txBody>
      </p:sp>
      <p:sp>
        <p:nvSpPr>
          <p:cNvPr id="3" name="Text Placeholder 2"/>
          <p:cNvSpPr>
            <a:spLocks noGrp="1"/>
          </p:cNvSpPr>
          <p:nvPr>
            <p:ph type="body" sz="quarter" idx="10"/>
          </p:nvPr>
        </p:nvSpPr>
        <p:spPr/>
        <p:txBody>
          <a:bodyPr/>
          <a:lstStyle/>
          <a:p>
            <a:pPr lvl="0"/>
            <a:r>
              <a:rPr lang="bg-BG" b="0" dirty="0" smtClean="0"/>
              <a:t>Използва се при разработката на софтуерни продукти, като помага при управлението на промените направени по продукта. </a:t>
            </a:r>
          </a:p>
          <a:p>
            <a:pPr lvl="0"/>
            <a:r>
              <a:rPr lang="bg-BG" b="0" dirty="0" smtClean="0"/>
              <a:t>Някои основни характеристики:</a:t>
            </a:r>
            <a:endParaRPr lang="en-US" b="0" dirty="0" smtClean="0"/>
          </a:p>
          <a:p>
            <a:pPr lvl="2">
              <a:buFont typeface="Arial" pitchFamily="34" charset="0"/>
              <a:buChar char="•"/>
            </a:pPr>
            <a:r>
              <a:rPr lang="bg-BG" sz="1800" dirty="0" smtClean="0"/>
              <a:t>Позволяват паралелна работа на група програмисти (екипи) по даден продукт или неговите компоненти</a:t>
            </a:r>
            <a:endParaRPr lang="en-US" sz="1800" dirty="0" smtClean="0"/>
          </a:p>
          <a:p>
            <a:pPr lvl="2"/>
            <a:r>
              <a:rPr lang="bg-BG" sz="1800" dirty="0" smtClean="0"/>
              <a:t>Запазват всички промени по изходния код, като позволяват по-лесно намиране на бъгове в кода</a:t>
            </a:r>
          </a:p>
          <a:p>
            <a:pPr lvl="2"/>
            <a:r>
              <a:rPr lang="bg-BG" sz="1800" dirty="0" smtClean="0"/>
              <a:t>Всяка промяна съдържа, освен променените файлове допълнителна информация за това какво представлява промяната и кой я е направил и т.н.</a:t>
            </a:r>
          </a:p>
          <a:p>
            <a:pPr lvl="2"/>
            <a:r>
              <a:rPr lang="bg-BG" sz="1800" dirty="0" smtClean="0"/>
              <a:t>Позволяват паралелна работа по различни версии на продукта</a:t>
            </a:r>
          </a:p>
          <a:p>
            <a:pPr lvl="2"/>
            <a:r>
              <a:rPr lang="bg-BG" sz="1800" dirty="0" smtClean="0"/>
              <a:t>В разработката на съвременни продукти е основна градивна единица в процеса на разработка</a:t>
            </a:r>
          </a:p>
          <a:p>
            <a:pPr lvl="2"/>
            <a:endParaRPr lang="en-US" dirty="0" smtClean="0"/>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kern="0" dirty="0" smtClean="0">
                <a:ea typeface="Arial Unicode MS" pitchFamily="34" charset="-128"/>
                <a:cs typeface="Arial Unicode MS" pitchFamily="34" charset="-128"/>
              </a:rPr>
              <a:t>Системи за контрол на изходен код</a:t>
            </a:r>
            <a:r>
              <a:rPr lang="en-US" dirty="0" smtClean="0"/>
              <a:t/>
            </a:r>
            <a:br>
              <a:rPr lang="en-US" dirty="0" smtClean="0"/>
            </a:br>
            <a:r>
              <a:rPr lang="bg-BG" sz="2000" dirty="0" smtClean="0">
                <a:solidFill>
                  <a:schemeClr val="tx1"/>
                </a:solidFill>
              </a:rPr>
              <a:t>Защо съществуват?</a:t>
            </a:r>
            <a:endParaRPr lang="en-US" sz="2000" b="0" dirty="0"/>
          </a:p>
        </p:txBody>
      </p:sp>
      <p:sp>
        <p:nvSpPr>
          <p:cNvPr id="3" name="Text Placeholder 2"/>
          <p:cNvSpPr>
            <a:spLocks noGrp="1"/>
          </p:cNvSpPr>
          <p:nvPr>
            <p:ph type="body" sz="quarter" idx="10"/>
          </p:nvPr>
        </p:nvSpPr>
        <p:spPr/>
        <p:txBody>
          <a:bodyPr/>
          <a:lstStyle/>
          <a:p>
            <a:pPr lvl="0"/>
            <a:endParaRPr lang="en-US" dirty="0" smtClean="0"/>
          </a:p>
        </p:txBody>
      </p:sp>
      <p:pic>
        <p:nvPicPr>
          <p:cNvPr id="1028" name="Picture 4" descr="C:\work\_uni\_tu_java_course\tu_java_scm_why_it_exists_1.jpg"/>
          <p:cNvPicPr>
            <a:picLocks noChangeAspect="1" noChangeArrowheads="1"/>
          </p:cNvPicPr>
          <p:nvPr/>
        </p:nvPicPr>
        <p:blipFill>
          <a:blip r:embed="rId3" cstate="print"/>
          <a:srcRect t="9568"/>
          <a:stretch>
            <a:fillRect/>
          </a:stretch>
        </p:blipFill>
        <p:spPr bwMode="auto">
          <a:xfrm>
            <a:off x="198783" y="1298714"/>
            <a:ext cx="5924550" cy="4091470"/>
          </a:xfrm>
          <a:prstGeom prst="rect">
            <a:avLst/>
          </a:prstGeom>
          <a:noFill/>
        </p:spPr>
      </p:pic>
      <p:pic>
        <p:nvPicPr>
          <p:cNvPr id="1030" name="Picture 6" descr="C:\work\_uni\_tu_java_course\tu_java_scm_why_it_exists_3.jpg"/>
          <p:cNvPicPr>
            <a:picLocks noChangeAspect="1" noChangeArrowheads="1"/>
          </p:cNvPicPr>
          <p:nvPr/>
        </p:nvPicPr>
        <p:blipFill>
          <a:blip r:embed="rId4" cstate="print"/>
          <a:srcRect t="14042"/>
          <a:stretch>
            <a:fillRect/>
          </a:stretch>
        </p:blipFill>
        <p:spPr bwMode="auto">
          <a:xfrm>
            <a:off x="763727" y="5221357"/>
            <a:ext cx="7458075" cy="1236318"/>
          </a:xfrm>
          <a:prstGeom prst="rect">
            <a:avLst/>
          </a:prstGeom>
          <a:noFill/>
        </p:spPr>
      </p:pic>
      <p:pic>
        <p:nvPicPr>
          <p:cNvPr id="1026" name="Picture 2"/>
          <p:cNvPicPr>
            <a:picLocks noChangeAspect="1" noChangeArrowheads="1"/>
          </p:cNvPicPr>
          <p:nvPr/>
        </p:nvPicPr>
        <p:blipFill>
          <a:blip r:embed="rId5" cstate="print"/>
          <a:srcRect/>
          <a:stretch>
            <a:fillRect/>
          </a:stretch>
        </p:blipFill>
        <p:spPr bwMode="auto">
          <a:xfrm>
            <a:off x="5173212" y="2154285"/>
            <a:ext cx="3219450" cy="2276475"/>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30"/>
                                        </p:tgtEl>
                                        <p:attrNameLst>
                                          <p:attrName>style.visibility</p:attrName>
                                        </p:attrNameLst>
                                      </p:cBhvr>
                                      <p:to>
                                        <p:strVal val="visible"/>
                                      </p:to>
                                    </p:set>
                                    <p:animEffect transition="in" filter="fade">
                                      <p:cBhvr>
                                        <p:cTn id="12" dur="20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Начини на употреба</a:t>
            </a:r>
            <a:r>
              <a:rPr lang="en-US" dirty="0" smtClean="0"/>
              <a:t/>
            </a:r>
            <a:br>
              <a:rPr lang="en-US" dirty="0" smtClean="0"/>
            </a:br>
            <a:r>
              <a:rPr lang="bg-BG" sz="1800" dirty="0" smtClean="0">
                <a:solidFill>
                  <a:schemeClr val="tx1"/>
                </a:solidFill>
              </a:rPr>
              <a:t>Примерна структура на изходния код</a:t>
            </a:r>
            <a:r>
              <a:rPr lang="en-US" sz="1800" dirty="0" smtClean="0">
                <a:solidFill>
                  <a:schemeClr val="tx1"/>
                </a:solidFill>
              </a:rPr>
              <a:t> </a:t>
            </a:r>
            <a:r>
              <a:rPr lang="bg-BG" sz="1800" dirty="0" smtClean="0">
                <a:solidFill>
                  <a:schemeClr val="tx1"/>
                </a:solidFill>
              </a:rPr>
              <a:t>на проект</a:t>
            </a:r>
            <a:endParaRPr lang="en-US" sz="1800" dirty="0">
              <a:solidFill>
                <a:schemeClr val="tx1"/>
              </a:solidFill>
            </a:endParaRPr>
          </a:p>
        </p:txBody>
      </p:sp>
      <p:sp>
        <p:nvSpPr>
          <p:cNvPr id="6" name="TextBox 5"/>
          <p:cNvSpPr txBox="1"/>
          <p:nvPr/>
        </p:nvSpPr>
        <p:spPr>
          <a:xfrm>
            <a:off x="1590260" y="3087756"/>
            <a:ext cx="1232452" cy="276999"/>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pPr algn="ctr" fontAlgn="base">
              <a:spcBef>
                <a:spcPct val="50000"/>
              </a:spcBef>
              <a:spcAft>
                <a:spcPct val="0"/>
              </a:spcAft>
              <a:buClr>
                <a:srgbClr val="F0AB00"/>
              </a:buClr>
              <a:buSzPct val="80000"/>
            </a:pPr>
            <a:r>
              <a:rPr lang="en-US" sz="1800" b="1" kern="0" dirty="0" smtClean="0">
                <a:ea typeface="Arial Unicode MS" pitchFamily="34" charset="-128"/>
                <a:cs typeface="Arial Unicode MS" pitchFamily="34" charset="-128"/>
              </a:rPr>
              <a:t>project</a:t>
            </a:r>
          </a:p>
        </p:txBody>
      </p:sp>
      <p:sp>
        <p:nvSpPr>
          <p:cNvPr id="8" name="TextBox 7"/>
          <p:cNvSpPr txBox="1"/>
          <p:nvPr/>
        </p:nvSpPr>
        <p:spPr>
          <a:xfrm>
            <a:off x="3180522" y="3690729"/>
            <a:ext cx="1232452" cy="276999"/>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pPr algn="ctr" fontAlgn="base">
              <a:spcBef>
                <a:spcPct val="50000"/>
              </a:spcBef>
              <a:spcAft>
                <a:spcPct val="0"/>
              </a:spcAft>
              <a:buClr>
                <a:srgbClr val="F0AB00"/>
              </a:buClr>
              <a:buSzPct val="80000"/>
            </a:pPr>
            <a:r>
              <a:rPr lang="en-US" sz="1800" b="1" kern="0" dirty="0" err="1" smtClean="0">
                <a:ea typeface="Arial Unicode MS" pitchFamily="34" charset="-128"/>
                <a:cs typeface="Arial Unicode MS" pitchFamily="34" charset="-128"/>
              </a:rPr>
              <a:t>src</a:t>
            </a:r>
            <a:endParaRPr lang="en-US" sz="1800" b="1" kern="0" dirty="0" smtClean="0">
              <a:ea typeface="Arial Unicode MS" pitchFamily="34" charset="-128"/>
              <a:cs typeface="Arial Unicode MS" pitchFamily="34" charset="-128"/>
            </a:endParaRPr>
          </a:p>
        </p:txBody>
      </p:sp>
      <p:sp>
        <p:nvSpPr>
          <p:cNvPr id="9" name="TextBox 8"/>
          <p:cNvSpPr txBox="1"/>
          <p:nvPr/>
        </p:nvSpPr>
        <p:spPr>
          <a:xfrm>
            <a:off x="3213653" y="4704520"/>
            <a:ext cx="1232452" cy="276999"/>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pPr algn="ctr" fontAlgn="base">
              <a:spcBef>
                <a:spcPct val="50000"/>
              </a:spcBef>
              <a:spcAft>
                <a:spcPct val="0"/>
              </a:spcAft>
              <a:buClr>
                <a:srgbClr val="F0AB00"/>
              </a:buClr>
              <a:buSzPct val="80000"/>
            </a:pPr>
            <a:r>
              <a:rPr lang="en-US" sz="1800" b="1" kern="0" dirty="0" smtClean="0">
                <a:ea typeface="Arial Unicode MS" pitchFamily="34" charset="-128"/>
                <a:cs typeface="Arial Unicode MS" pitchFamily="34" charset="-128"/>
              </a:rPr>
              <a:t>docs</a:t>
            </a:r>
          </a:p>
        </p:txBody>
      </p:sp>
      <p:sp>
        <p:nvSpPr>
          <p:cNvPr id="10" name="TextBox 9"/>
          <p:cNvSpPr txBox="1"/>
          <p:nvPr/>
        </p:nvSpPr>
        <p:spPr>
          <a:xfrm>
            <a:off x="3220279" y="5227981"/>
            <a:ext cx="1232452" cy="276999"/>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pPr algn="ctr" fontAlgn="base">
              <a:spcBef>
                <a:spcPct val="50000"/>
              </a:spcBef>
              <a:spcAft>
                <a:spcPct val="0"/>
              </a:spcAft>
              <a:buClr>
                <a:srgbClr val="F0AB00"/>
              </a:buClr>
              <a:buSzPct val="80000"/>
            </a:pPr>
            <a:r>
              <a:rPr lang="en-US" sz="1800" b="1" kern="0" dirty="0" smtClean="0">
                <a:ea typeface="Arial Unicode MS" pitchFamily="34" charset="-128"/>
                <a:cs typeface="Arial Unicode MS" pitchFamily="34" charset="-128"/>
              </a:rPr>
              <a:t>test</a:t>
            </a:r>
          </a:p>
        </p:txBody>
      </p:sp>
      <p:cxnSp>
        <p:nvCxnSpPr>
          <p:cNvPr id="12" name="Elbow Connector 11"/>
          <p:cNvCxnSpPr>
            <a:stCxn id="6" idx="3"/>
            <a:endCxn id="10" idx="1"/>
          </p:cNvCxnSpPr>
          <p:nvPr/>
        </p:nvCxnSpPr>
        <p:spPr>
          <a:xfrm>
            <a:off x="2822712" y="3226256"/>
            <a:ext cx="397567" cy="2140225"/>
          </a:xfrm>
          <a:prstGeom prst="bentConnector3">
            <a:avLst>
              <a:gd name="adj1" fmla="val 50000"/>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4" name="Elbow Connector 13"/>
          <p:cNvCxnSpPr>
            <a:stCxn id="6" idx="3"/>
            <a:endCxn id="8" idx="1"/>
          </p:cNvCxnSpPr>
          <p:nvPr/>
        </p:nvCxnSpPr>
        <p:spPr>
          <a:xfrm>
            <a:off x="2822712" y="3226256"/>
            <a:ext cx="357810" cy="602973"/>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Elbow Connector 18"/>
          <p:cNvCxnSpPr>
            <a:stCxn id="6" idx="3"/>
            <a:endCxn id="9" idx="1"/>
          </p:cNvCxnSpPr>
          <p:nvPr/>
        </p:nvCxnSpPr>
        <p:spPr>
          <a:xfrm>
            <a:off x="2822712" y="3226256"/>
            <a:ext cx="390941" cy="1616764"/>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750905" y="3697355"/>
            <a:ext cx="2723322" cy="276999"/>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pPr algn="ctr" fontAlgn="base">
              <a:spcBef>
                <a:spcPct val="50000"/>
              </a:spcBef>
              <a:spcAft>
                <a:spcPct val="0"/>
              </a:spcAft>
              <a:buClr>
                <a:srgbClr val="F0AB00"/>
              </a:buClr>
              <a:buSzPct val="80000"/>
            </a:pPr>
            <a:r>
              <a:rPr lang="en-US" b="1" kern="0" dirty="0" smtClean="0">
                <a:ea typeface="Arial Unicode MS" pitchFamily="34" charset="-128"/>
                <a:cs typeface="Arial Unicode MS" pitchFamily="34" charset="-128"/>
              </a:rPr>
              <a:t>com\</a:t>
            </a:r>
            <a:r>
              <a:rPr lang="en-US" b="1" kern="0" dirty="0" err="1" smtClean="0">
                <a:ea typeface="Arial Unicode MS" pitchFamily="34" charset="-128"/>
                <a:cs typeface="Arial Unicode MS" pitchFamily="34" charset="-128"/>
              </a:rPr>
              <a:t>mywebapps</a:t>
            </a:r>
            <a:r>
              <a:rPr lang="en-US" b="1" kern="0" dirty="0" smtClean="0">
                <a:ea typeface="Arial Unicode MS" pitchFamily="34" charset="-128"/>
                <a:cs typeface="Arial Unicode MS" pitchFamily="34" charset="-128"/>
              </a:rPr>
              <a:t>\</a:t>
            </a:r>
            <a:r>
              <a:rPr lang="en-US" b="1" kern="0" dirty="0" err="1" smtClean="0">
                <a:ea typeface="Arial Unicode MS" pitchFamily="34" charset="-128"/>
                <a:cs typeface="Arial Unicode MS" pitchFamily="34" charset="-128"/>
              </a:rPr>
              <a:t>myweb</a:t>
            </a:r>
            <a:endParaRPr lang="en-US" sz="1800" b="1" kern="0" dirty="0" smtClean="0">
              <a:ea typeface="Arial Unicode MS" pitchFamily="34" charset="-128"/>
              <a:cs typeface="Arial Unicode MS" pitchFamily="34" charset="-128"/>
            </a:endParaRPr>
          </a:p>
        </p:txBody>
      </p:sp>
      <p:cxnSp>
        <p:nvCxnSpPr>
          <p:cNvPr id="24" name="Elbow Connector 23"/>
          <p:cNvCxnSpPr>
            <a:stCxn id="8" idx="3"/>
            <a:endCxn id="21" idx="1"/>
          </p:cNvCxnSpPr>
          <p:nvPr/>
        </p:nvCxnSpPr>
        <p:spPr>
          <a:xfrm>
            <a:off x="4412974" y="3829229"/>
            <a:ext cx="337931" cy="6626"/>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7964557" y="3823250"/>
            <a:ext cx="914399" cy="276999"/>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pPr algn="ctr" fontAlgn="base">
              <a:spcBef>
                <a:spcPct val="50000"/>
              </a:spcBef>
              <a:spcAft>
                <a:spcPct val="0"/>
              </a:spcAft>
              <a:buClr>
                <a:srgbClr val="F0AB00"/>
              </a:buClr>
              <a:buSzPct val="80000"/>
            </a:pPr>
            <a:r>
              <a:rPr lang="en-US" b="1" kern="0" dirty="0" smtClean="0">
                <a:ea typeface="Arial Unicode MS" pitchFamily="34" charset="-128"/>
                <a:cs typeface="Arial Unicode MS" pitchFamily="34" charset="-128"/>
              </a:rPr>
              <a:t>pkg1</a:t>
            </a:r>
            <a:endParaRPr lang="en-US" sz="1800" b="1" kern="0" dirty="0" smtClean="0">
              <a:ea typeface="Arial Unicode MS" pitchFamily="34" charset="-128"/>
              <a:cs typeface="Arial Unicode MS" pitchFamily="34" charset="-128"/>
            </a:endParaRPr>
          </a:p>
        </p:txBody>
      </p:sp>
      <p:sp>
        <p:nvSpPr>
          <p:cNvPr id="37" name="TextBox 36"/>
          <p:cNvSpPr txBox="1"/>
          <p:nvPr/>
        </p:nvSpPr>
        <p:spPr>
          <a:xfrm>
            <a:off x="7957929" y="4320205"/>
            <a:ext cx="914399" cy="276999"/>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pPr algn="ctr" fontAlgn="base">
              <a:spcBef>
                <a:spcPct val="50000"/>
              </a:spcBef>
              <a:spcAft>
                <a:spcPct val="0"/>
              </a:spcAft>
              <a:buClr>
                <a:srgbClr val="F0AB00"/>
              </a:buClr>
              <a:buSzPct val="80000"/>
            </a:pPr>
            <a:r>
              <a:rPr lang="en-US" b="1" kern="0" dirty="0" smtClean="0">
                <a:ea typeface="Arial Unicode MS" pitchFamily="34" charset="-128"/>
                <a:cs typeface="Arial Unicode MS" pitchFamily="34" charset="-128"/>
              </a:rPr>
              <a:t>pkg2</a:t>
            </a:r>
            <a:endParaRPr lang="en-US" sz="1800" b="1" kern="0" dirty="0" smtClean="0">
              <a:ea typeface="Arial Unicode MS" pitchFamily="34" charset="-128"/>
              <a:cs typeface="Arial Unicode MS" pitchFamily="34" charset="-128"/>
            </a:endParaRPr>
          </a:p>
        </p:txBody>
      </p:sp>
      <p:sp>
        <p:nvSpPr>
          <p:cNvPr id="38" name="TextBox 37"/>
          <p:cNvSpPr txBox="1"/>
          <p:nvPr/>
        </p:nvSpPr>
        <p:spPr>
          <a:xfrm>
            <a:off x="7964555" y="5121961"/>
            <a:ext cx="914399" cy="276999"/>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pPr algn="ctr" fontAlgn="base">
              <a:spcBef>
                <a:spcPct val="50000"/>
              </a:spcBef>
              <a:spcAft>
                <a:spcPct val="0"/>
              </a:spcAft>
              <a:buClr>
                <a:srgbClr val="F0AB00"/>
              </a:buClr>
              <a:buSzPct val="80000"/>
            </a:pPr>
            <a:r>
              <a:rPr lang="en-US" b="1" kern="0" dirty="0" err="1" smtClean="0">
                <a:ea typeface="Arial Unicode MS" pitchFamily="34" charset="-128"/>
                <a:cs typeface="Arial Unicode MS" pitchFamily="34" charset="-128"/>
              </a:rPr>
              <a:t>pkgN</a:t>
            </a:r>
            <a:endParaRPr lang="en-US" sz="1800" b="1" kern="0" dirty="0" smtClean="0">
              <a:ea typeface="Arial Unicode MS" pitchFamily="34" charset="-128"/>
              <a:cs typeface="Arial Unicode MS" pitchFamily="34" charset="-128"/>
            </a:endParaRPr>
          </a:p>
        </p:txBody>
      </p:sp>
      <p:cxnSp>
        <p:nvCxnSpPr>
          <p:cNvPr id="44" name="Elbow Connector 43"/>
          <p:cNvCxnSpPr>
            <a:stCxn id="21" idx="3"/>
            <a:endCxn id="38" idx="1"/>
          </p:cNvCxnSpPr>
          <p:nvPr/>
        </p:nvCxnSpPr>
        <p:spPr>
          <a:xfrm>
            <a:off x="7474227" y="3835855"/>
            <a:ext cx="490328" cy="1424606"/>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Elbow Connector 47"/>
          <p:cNvCxnSpPr>
            <a:stCxn id="21" idx="3"/>
            <a:endCxn id="37" idx="1"/>
          </p:cNvCxnSpPr>
          <p:nvPr/>
        </p:nvCxnSpPr>
        <p:spPr>
          <a:xfrm>
            <a:off x="7474227" y="3835855"/>
            <a:ext cx="483702" cy="622850"/>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Elbow Connector 49"/>
          <p:cNvCxnSpPr>
            <a:stCxn id="21" idx="3"/>
            <a:endCxn id="36" idx="1"/>
          </p:cNvCxnSpPr>
          <p:nvPr/>
        </p:nvCxnSpPr>
        <p:spPr>
          <a:xfrm>
            <a:off x="7474227" y="3835855"/>
            <a:ext cx="490330" cy="125895"/>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V="1">
            <a:off x="8156712" y="4876798"/>
            <a:ext cx="503583" cy="13252"/>
          </a:xfrm>
          <a:prstGeom prst="line">
            <a:avLst/>
          </a:prstGeom>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3200400" y="4200938"/>
            <a:ext cx="1232452" cy="276999"/>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pPr algn="ctr" fontAlgn="base">
              <a:spcBef>
                <a:spcPct val="50000"/>
              </a:spcBef>
              <a:spcAft>
                <a:spcPct val="0"/>
              </a:spcAft>
              <a:buClr>
                <a:srgbClr val="F0AB00"/>
              </a:buClr>
              <a:buSzPct val="80000"/>
            </a:pPr>
            <a:r>
              <a:rPr lang="en-US" sz="1800" b="1" kern="0" dirty="0" err="1" smtClean="0">
                <a:ea typeface="Arial Unicode MS" pitchFamily="34" charset="-128"/>
                <a:cs typeface="Arial Unicode MS" pitchFamily="34" charset="-128"/>
              </a:rPr>
              <a:t>cfg</a:t>
            </a:r>
            <a:endParaRPr lang="en-US" sz="1800" b="1" kern="0" dirty="0" smtClean="0">
              <a:ea typeface="Arial Unicode MS" pitchFamily="34" charset="-128"/>
              <a:cs typeface="Arial Unicode MS" pitchFamily="34" charset="-128"/>
            </a:endParaRPr>
          </a:p>
        </p:txBody>
      </p:sp>
      <p:cxnSp>
        <p:nvCxnSpPr>
          <p:cNvPr id="64" name="Elbow Connector 63"/>
          <p:cNvCxnSpPr>
            <a:stCxn id="6" idx="3"/>
            <a:endCxn id="63" idx="1"/>
          </p:cNvCxnSpPr>
          <p:nvPr/>
        </p:nvCxnSpPr>
        <p:spPr>
          <a:xfrm>
            <a:off x="2822712" y="3226256"/>
            <a:ext cx="377688" cy="1113182"/>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245164" y="2604051"/>
            <a:ext cx="1232452" cy="276999"/>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pPr algn="ctr" fontAlgn="base">
              <a:spcBef>
                <a:spcPct val="50000"/>
              </a:spcBef>
              <a:spcAft>
                <a:spcPct val="0"/>
              </a:spcAft>
              <a:buClr>
                <a:srgbClr val="F0AB00"/>
              </a:buClr>
              <a:buSzPct val="80000"/>
            </a:pPr>
            <a:r>
              <a:rPr lang="en-US" sz="1800" b="1" kern="0" dirty="0" smtClean="0">
                <a:ea typeface="Arial Unicode MS" pitchFamily="34" charset="-128"/>
                <a:cs typeface="Arial Unicode MS" pitchFamily="34" charset="-128"/>
              </a:rPr>
              <a:t>Dev/trunk</a:t>
            </a:r>
          </a:p>
        </p:txBody>
      </p:sp>
      <p:cxnSp>
        <p:nvCxnSpPr>
          <p:cNvPr id="88" name="Elbow Connector 87"/>
          <p:cNvCxnSpPr>
            <a:stCxn id="86" idx="3"/>
            <a:endCxn id="6" idx="1"/>
          </p:cNvCxnSpPr>
          <p:nvPr/>
        </p:nvCxnSpPr>
        <p:spPr>
          <a:xfrm>
            <a:off x="1477616" y="2742551"/>
            <a:ext cx="112644" cy="483705"/>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8" name="Flowchart: Magnetic Disk 97"/>
          <p:cNvSpPr/>
          <p:nvPr/>
        </p:nvSpPr>
        <p:spPr bwMode="gray">
          <a:xfrm>
            <a:off x="318052" y="1510748"/>
            <a:ext cx="808383" cy="821635"/>
          </a:xfrm>
          <a:prstGeom prst="flowChartMagneticDisk">
            <a:avLst/>
          </a:prstGeom>
          <a:gradFill>
            <a:gsLst>
              <a:gs pos="0">
                <a:srgbClr val="5E9EFF"/>
              </a:gs>
              <a:gs pos="39999">
                <a:srgbClr val="85C2FF"/>
              </a:gs>
              <a:gs pos="70000">
                <a:srgbClr val="C4D6EB"/>
              </a:gs>
              <a:gs pos="100000">
                <a:schemeClr val="bg1"/>
              </a:gs>
            </a:gsLst>
            <a:lin ang="5400000" scaled="0"/>
          </a:gradFill>
          <a:ln w="190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99" name="TextBox 98"/>
          <p:cNvSpPr txBox="1"/>
          <p:nvPr/>
        </p:nvSpPr>
        <p:spPr>
          <a:xfrm>
            <a:off x="1258956" y="1404729"/>
            <a:ext cx="1444487" cy="307777"/>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2000" kern="0" dirty="0" smtClean="0">
                <a:ea typeface="Arial Unicode MS" pitchFamily="34" charset="-128"/>
                <a:cs typeface="Arial Unicode MS" pitchFamily="34" charset="-128"/>
              </a:rPr>
              <a:t>Repository</a:t>
            </a:r>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739" y="390260"/>
            <a:ext cx="8496000" cy="756000"/>
          </a:xfrm>
        </p:spPr>
        <p:txBody>
          <a:bodyPr/>
          <a:lstStyle/>
          <a:p>
            <a:pPr lvl="0"/>
            <a:r>
              <a:rPr lang="bg-BG" dirty="0" smtClean="0"/>
              <a:t>Видове</a:t>
            </a:r>
            <a:br>
              <a:rPr lang="bg-BG" dirty="0" smtClean="0"/>
            </a:br>
            <a:r>
              <a:rPr lang="bg-BG" sz="1800" dirty="0" smtClean="0">
                <a:solidFill>
                  <a:schemeClr val="tx1"/>
                </a:solidFill>
              </a:rPr>
              <a:t>Според мястото на хранилището</a:t>
            </a:r>
            <a:r>
              <a:rPr lang="bg-BG" dirty="0" smtClean="0"/>
              <a:t/>
            </a:r>
            <a:br>
              <a:rPr lang="bg-BG" dirty="0" smtClean="0"/>
            </a:br>
            <a:endParaRPr lang="en-US" dirty="0"/>
          </a:p>
        </p:txBody>
      </p:sp>
      <p:sp>
        <p:nvSpPr>
          <p:cNvPr id="4" name="Text Placeholder 3"/>
          <p:cNvSpPr>
            <a:spLocks noGrp="1"/>
          </p:cNvSpPr>
          <p:nvPr>
            <p:ph type="body" sz="quarter" idx="11"/>
          </p:nvPr>
        </p:nvSpPr>
        <p:spPr>
          <a:xfrm>
            <a:off x="324000" y="1332878"/>
            <a:ext cx="5238000" cy="4391025"/>
          </a:xfrm>
        </p:spPr>
        <p:txBody>
          <a:bodyPr/>
          <a:lstStyle/>
          <a:p>
            <a:pPr lvl="3">
              <a:buNone/>
            </a:pPr>
            <a:r>
              <a:rPr lang="bg-BG" sz="1800" dirty="0" smtClean="0"/>
              <a:t>Централизирани</a:t>
            </a:r>
          </a:p>
          <a:p>
            <a:pPr lvl="3">
              <a:buFont typeface="Arial" pitchFamily="34" charset="0"/>
              <a:buChar char="•"/>
            </a:pPr>
            <a:endParaRPr lang="bg-BG" dirty="0" smtClean="0"/>
          </a:p>
          <a:p>
            <a:pPr lvl="3">
              <a:buFont typeface="Arial" pitchFamily="34" charset="0"/>
              <a:buChar char="•"/>
            </a:pPr>
            <a:endParaRPr lang="bg-BG" dirty="0" smtClean="0"/>
          </a:p>
          <a:p>
            <a:pPr lvl="3">
              <a:buFont typeface="Arial" pitchFamily="34" charset="0"/>
              <a:buChar char="•"/>
            </a:pPr>
            <a:endParaRPr lang="bg-BG" dirty="0" smtClean="0"/>
          </a:p>
          <a:p>
            <a:pPr lvl="3">
              <a:buFont typeface="Arial" pitchFamily="34" charset="0"/>
              <a:buChar char="•"/>
            </a:pPr>
            <a:endParaRPr lang="bg-BG" dirty="0" smtClean="0"/>
          </a:p>
          <a:p>
            <a:pPr lvl="3">
              <a:buFont typeface="Arial" pitchFamily="34" charset="0"/>
              <a:buChar char="•"/>
            </a:pPr>
            <a:endParaRPr lang="bg-BG" dirty="0" smtClean="0"/>
          </a:p>
          <a:p>
            <a:pPr lvl="3">
              <a:buFont typeface="Arial" pitchFamily="34" charset="0"/>
              <a:buChar char="•"/>
            </a:pPr>
            <a:endParaRPr lang="bg-BG" dirty="0" smtClean="0"/>
          </a:p>
          <a:p>
            <a:pPr lvl="3">
              <a:buFont typeface="Arial" pitchFamily="34" charset="0"/>
              <a:buChar char="•"/>
            </a:pPr>
            <a:endParaRPr lang="bg-BG" dirty="0" smtClean="0"/>
          </a:p>
          <a:p>
            <a:pPr lvl="3">
              <a:buNone/>
            </a:pPr>
            <a:r>
              <a:rPr lang="bg-BG" sz="1800" dirty="0" smtClean="0"/>
              <a:t>Разпределени</a:t>
            </a:r>
            <a:endParaRPr lang="en-US" sz="1800" dirty="0" smtClean="0"/>
          </a:p>
        </p:txBody>
      </p:sp>
      <p:pic>
        <p:nvPicPr>
          <p:cNvPr id="2050" name="Picture 2" descr="C:\Downloads\tu_java_client_server.jpg"/>
          <p:cNvPicPr>
            <a:picLocks noChangeAspect="1" noChangeArrowheads="1"/>
          </p:cNvPicPr>
          <p:nvPr/>
        </p:nvPicPr>
        <p:blipFill>
          <a:blip r:embed="rId3" cstate="print"/>
          <a:srcRect l="23330" t="41916"/>
          <a:stretch>
            <a:fillRect/>
          </a:stretch>
        </p:blipFill>
        <p:spPr bwMode="auto">
          <a:xfrm>
            <a:off x="2451652" y="1258954"/>
            <a:ext cx="4001950" cy="2190888"/>
          </a:xfrm>
          <a:prstGeom prst="rect">
            <a:avLst/>
          </a:prstGeom>
          <a:noFill/>
        </p:spPr>
      </p:pic>
      <p:pic>
        <p:nvPicPr>
          <p:cNvPr id="2052" name="Picture 4" descr="C:\Downloads\tu_java_distributed (1).jpg"/>
          <p:cNvPicPr>
            <a:picLocks noChangeAspect="1" noChangeArrowheads="1"/>
          </p:cNvPicPr>
          <p:nvPr/>
        </p:nvPicPr>
        <p:blipFill>
          <a:blip r:embed="rId4" cstate="print"/>
          <a:srcRect l="13357" t="21916" r="7773" b="4051"/>
          <a:stretch>
            <a:fillRect/>
          </a:stretch>
        </p:blipFill>
        <p:spPr bwMode="auto">
          <a:xfrm>
            <a:off x="2888974" y="3829878"/>
            <a:ext cx="3538330" cy="2305878"/>
          </a:xfrm>
          <a:prstGeom prst="rect">
            <a:avLst/>
          </a:prstGeom>
          <a:noFill/>
        </p:spPr>
      </p:pic>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323999" y="1425644"/>
            <a:ext cx="8289913" cy="641696"/>
          </a:xfrm>
        </p:spPr>
        <p:txBody>
          <a:bodyPr/>
          <a:lstStyle/>
          <a:p>
            <a:pPr lvl="3">
              <a:buNone/>
            </a:pPr>
            <a:r>
              <a:rPr lang="bg-BG" sz="1800" dirty="0" smtClean="0"/>
              <a:t>Заключващ</a:t>
            </a:r>
            <a:r>
              <a:rPr lang="en-US" sz="1800" dirty="0" smtClean="0"/>
              <a:t> (locking)</a:t>
            </a:r>
            <a:endParaRPr lang="bg-BG" sz="1800" dirty="0" smtClean="0"/>
          </a:p>
          <a:p>
            <a:pPr lvl="3">
              <a:buNone/>
            </a:pPr>
            <a:endParaRPr lang="bg-BG" dirty="0" smtClean="0"/>
          </a:p>
        </p:txBody>
      </p:sp>
      <p:sp>
        <p:nvSpPr>
          <p:cNvPr id="2" name="Title 1"/>
          <p:cNvSpPr>
            <a:spLocks noGrp="1"/>
          </p:cNvSpPr>
          <p:nvPr>
            <p:ph type="title"/>
          </p:nvPr>
        </p:nvSpPr>
        <p:spPr>
          <a:xfrm>
            <a:off x="337252" y="363757"/>
            <a:ext cx="8496000" cy="756000"/>
          </a:xfrm>
        </p:spPr>
        <p:txBody>
          <a:bodyPr/>
          <a:lstStyle/>
          <a:p>
            <a:pPr lvl="0"/>
            <a:r>
              <a:rPr lang="bg-BG" dirty="0" smtClean="0"/>
              <a:t>Видове</a:t>
            </a:r>
            <a:br>
              <a:rPr lang="bg-BG" dirty="0" smtClean="0"/>
            </a:br>
            <a:r>
              <a:rPr lang="bg-BG" sz="1800" dirty="0" smtClean="0">
                <a:solidFill>
                  <a:schemeClr val="tx1"/>
                </a:solidFill>
              </a:rPr>
              <a:t>Според начина на правене на промяната</a:t>
            </a:r>
            <a:r>
              <a:rPr lang="bg-BG" dirty="0" smtClean="0"/>
              <a:t/>
            </a:r>
            <a:br>
              <a:rPr lang="bg-BG" dirty="0" smtClean="0"/>
            </a:br>
            <a:endParaRPr lang="en-US" dirty="0"/>
          </a:p>
        </p:txBody>
      </p:sp>
      <p:pic>
        <p:nvPicPr>
          <p:cNvPr id="3074" name="Picture 2" descr="C:\Users\i024177\Pictures\orange%20developer.jpg"/>
          <p:cNvPicPr>
            <a:picLocks noChangeAspect="1" noChangeArrowheads="1"/>
          </p:cNvPicPr>
          <p:nvPr/>
        </p:nvPicPr>
        <p:blipFill>
          <a:blip r:embed="rId3" cstate="print"/>
          <a:srcRect/>
          <a:stretch>
            <a:fillRect/>
          </a:stretch>
        </p:blipFill>
        <p:spPr bwMode="auto">
          <a:xfrm>
            <a:off x="3192050" y="4514363"/>
            <a:ext cx="835483" cy="932277"/>
          </a:xfrm>
          <a:prstGeom prst="rect">
            <a:avLst/>
          </a:prstGeom>
          <a:noFill/>
        </p:spPr>
      </p:pic>
      <p:cxnSp>
        <p:nvCxnSpPr>
          <p:cNvPr id="13" name="Elbow Connector 12"/>
          <p:cNvCxnSpPr>
            <a:stCxn id="7" idx="2"/>
            <a:endCxn id="3074" idx="0"/>
          </p:cNvCxnSpPr>
          <p:nvPr/>
        </p:nvCxnSpPr>
        <p:spPr>
          <a:xfrm rot="16200000" flipH="1">
            <a:off x="3421534" y="4326105"/>
            <a:ext cx="368474" cy="8041"/>
          </a:xfrm>
          <a:prstGeom prst="bentConnector3">
            <a:avLst>
              <a:gd name="adj1" fmla="val 50000"/>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260035" y="5473147"/>
            <a:ext cx="673261"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Петър</a:t>
            </a:r>
            <a:endParaRPr lang="en-US" sz="1800" kern="0" dirty="0" err="1" smtClean="0">
              <a:ea typeface="Arial Unicode MS" pitchFamily="34" charset="-128"/>
              <a:cs typeface="Arial Unicode MS" pitchFamily="34" charset="-128"/>
            </a:endParaRPr>
          </a:p>
        </p:txBody>
      </p:sp>
      <p:sp>
        <p:nvSpPr>
          <p:cNvPr id="6" name="TextBox 5"/>
          <p:cNvSpPr txBox="1"/>
          <p:nvPr/>
        </p:nvSpPr>
        <p:spPr>
          <a:xfrm>
            <a:off x="2385391" y="3869633"/>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1</a:t>
            </a:r>
            <a:endParaRPr lang="en-US" sz="1800" kern="0" dirty="0" err="1" smtClean="0">
              <a:ea typeface="Arial Unicode MS" pitchFamily="34" charset="-128"/>
              <a:cs typeface="Arial Unicode MS" pitchFamily="34" charset="-128"/>
            </a:endParaRPr>
          </a:p>
        </p:txBody>
      </p:sp>
      <p:sp>
        <p:nvSpPr>
          <p:cNvPr id="7" name="TextBox 6"/>
          <p:cNvSpPr txBox="1"/>
          <p:nvPr/>
        </p:nvSpPr>
        <p:spPr>
          <a:xfrm>
            <a:off x="3310203" y="3868890"/>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2</a:t>
            </a:r>
            <a:endParaRPr lang="en-US" sz="1800" kern="0" dirty="0" err="1" smtClean="0">
              <a:ea typeface="Arial Unicode MS" pitchFamily="34" charset="-128"/>
              <a:cs typeface="Arial Unicode MS" pitchFamily="34" charset="-128"/>
            </a:endParaRPr>
          </a:p>
        </p:txBody>
      </p:sp>
      <p:cxnSp>
        <p:nvCxnSpPr>
          <p:cNvPr id="9" name="Elbow Connector 8"/>
          <p:cNvCxnSpPr>
            <a:stCxn id="6" idx="3"/>
            <a:endCxn id="7" idx="1"/>
          </p:cNvCxnSpPr>
          <p:nvPr/>
        </p:nvCxnSpPr>
        <p:spPr>
          <a:xfrm flipV="1">
            <a:off x="2968487" y="4007390"/>
            <a:ext cx="341716" cy="743"/>
          </a:xfrm>
          <a:prstGeom prst="curvedConnector3">
            <a:avLst>
              <a:gd name="adj1" fmla="val 50000"/>
            </a:avLst>
          </a:prstGeom>
          <a:ln w="22225">
            <a:tailEnd type="arrow"/>
          </a:ln>
        </p:spPr>
        <p:style>
          <a:lnRef idx="1">
            <a:schemeClr val="dk1"/>
          </a:lnRef>
          <a:fillRef idx="0">
            <a:schemeClr val="dk1"/>
          </a:fillRef>
          <a:effectRef idx="0">
            <a:schemeClr val="dk1"/>
          </a:effectRef>
          <a:fontRef idx="minor">
            <a:schemeClr val="tx1"/>
          </a:fontRef>
        </p:style>
      </p:cxnSp>
      <p:cxnSp>
        <p:nvCxnSpPr>
          <p:cNvPr id="36" name="Shape 35"/>
          <p:cNvCxnSpPr>
            <a:stCxn id="21" idx="1"/>
            <a:endCxn id="7" idx="0"/>
          </p:cNvCxnSpPr>
          <p:nvPr/>
        </p:nvCxnSpPr>
        <p:spPr>
          <a:xfrm rot="10800000" flipV="1">
            <a:off x="3601751" y="2952922"/>
            <a:ext cx="1087796" cy="915968"/>
          </a:xfrm>
          <a:prstGeom prst="bentConnector2">
            <a:avLst/>
          </a:prstGeom>
          <a:ln w="22225">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3075" name="Lock"/>
          <p:cNvSpPr>
            <a:spLocks noEditPoints="1" noChangeArrowheads="1"/>
          </p:cNvSpPr>
          <p:nvPr/>
        </p:nvSpPr>
        <p:spPr bwMode="auto">
          <a:xfrm>
            <a:off x="3763619" y="4002155"/>
            <a:ext cx="182839" cy="187187"/>
          </a:xfrm>
          <a:custGeom>
            <a:avLst/>
            <a:gdLst>
              <a:gd name="T0" fmla="*/ 10800 w 21600"/>
              <a:gd name="T1" fmla="*/ 0 h 21600"/>
              <a:gd name="T2" fmla="*/ 21600 w 21600"/>
              <a:gd name="T3" fmla="*/ 9606 h 21600"/>
              <a:gd name="T4" fmla="*/ 10800 w 21600"/>
              <a:gd name="T5" fmla="*/ 21600 h 21600"/>
              <a:gd name="T6" fmla="*/ 0 w 21600"/>
              <a:gd name="T7" fmla="*/ 9606 h 21600"/>
              <a:gd name="T8" fmla="*/ 744 w 21600"/>
              <a:gd name="T9" fmla="*/ 9904 h 21600"/>
              <a:gd name="T10" fmla="*/ 21134 w 21600"/>
              <a:gd name="T11" fmla="*/ 15335 h 21600"/>
            </a:gdLst>
            <a:ahLst/>
            <a:cxnLst>
              <a:cxn ang="0">
                <a:pos x="T0" y="T1"/>
              </a:cxn>
              <a:cxn ang="0">
                <a:pos x="T2" y="T3"/>
              </a:cxn>
              <a:cxn ang="0">
                <a:pos x="T4" y="T5"/>
              </a:cxn>
              <a:cxn ang="0">
                <a:pos x="T6" y="T7"/>
              </a:cxn>
            </a:cxnLst>
            <a:rect l="T8" t="T9" r="T10" b="T11"/>
            <a:pathLst>
              <a:path w="21600" h="21600" extrusionOk="0">
                <a:moveTo>
                  <a:pt x="93" y="9606"/>
                </a:moveTo>
                <a:lnTo>
                  <a:pt x="2048" y="9606"/>
                </a:lnTo>
                <a:lnTo>
                  <a:pt x="2048" y="4713"/>
                </a:lnTo>
                <a:lnTo>
                  <a:pt x="2420" y="3818"/>
                </a:lnTo>
                <a:lnTo>
                  <a:pt x="2979" y="3028"/>
                </a:lnTo>
                <a:lnTo>
                  <a:pt x="3537" y="2446"/>
                </a:lnTo>
                <a:lnTo>
                  <a:pt x="3956" y="1998"/>
                </a:lnTo>
                <a:lnTo>
                  <a:pt x="4492" y="1581"/>
                </a:lnTo>
                <a:lnTo>
                  <a:pt x="5143" y="1238"/>
                </a:lnTo>
                <a:lnTo>
                  <a:pt x="5912" y="880"/>
                </a:lnTo>
                <a:lnTo>
                  <a:pt x="6587" y="641"/>
                </a:lnTo>
                <a:lnTo>
                  <a:pt x="7518" y="372"/>
                </a:lnTo>
                <a:lnTo>
                  <a:pt x="8425" y="208"/>
                </a:lnTo>
                <a:lnTo>
                  <a:pt x="9496" y="59"/>
                </a:lnTo>
                <a:lnTo>
                  <a:pt x="10637" y="14"/>
                </a:lnTo>
                <a:lnTo>
                  <a:pt x="11614" y="59"/>
                </a:lnTo>
                <a:lnTo>
                  <a:pt x="12382" y="119"/>
                </a:lnTo>
                <a:lnTo>
                  <a:pt x="13034" y="253"/>
                </a:lnTo>
                <a:lnTo>
                  <a:pt x="13779" y="417"/>
                </a:lnTo>
                <a:lnTo>
                  <a:pt x="14500" y="611"/>
                </a:lnTo>
                <a:lnTo>
                  <a:pt x="14733" y="686"/>
                </a:lnTo>
                <a:lnTo>
                  <a:pt x="14989" y="790"/>
                </a:lnTo>
                <a:lnTo>
                  <a:pt x="15175" y="865"/>
                </a:lnTo>
                <a:lnTo>
                  <a:pt x="15385" y="954"/>
                </a:lnTo>
                <a:lnTo>
                  <a:pt x="15431" y="969"/>
                </a:lnTo>
                <a:lnTo>
                  <a:pt x="15594" y="1059"/>
                </a:lnTo>
                <a:lnTo>
                  <a:pt x="15757" y="1148"/>
                </a:lnTo>
                <a:lnTo>
                  <a:pt x="15920" y="1267"/>
                </a:lnTo>
                <a:lnTo>
                  <a:pt x="16106" y="1372"/>
                </a:lnTo>
                <a:lnTo>
                  <a:pt x="16665" y="1730"/>
                </a:lnTo>
                <a:lnTo>
                  <a:pt x="17014" y="1998"/>
                </a:lnTo>
                <a:lnTo>
                  <a:pt x="17480" y="2356"/>
                </a:lnTo>
                <a:lnTo>
                  <a:pt x="17852" y="2804"/>
                </a:lnTo>
                <a:lnTo>
                  <a:pt x="18178" y="3192"/>
                </a:lnTo>
                <a:lnTo>
                  <a:pt x="18527" y="3639"/>
                </a:lnTo>
                <a:lnTo>
                  <a:pt x="18806" y="4132"/>
                </a:lnTo>
                <a:lnTo>
                  <a:pt x="19086" y="4713"/>
                </a:lnTo>
                <a:lnTo>
                  <a:pt x="19272" y="5191"/>
                </a:lnTo>
                <a:lnTo>
                  <a:pt x="19295" y="9606"/>
                </a:lnTo>
                <a:lnTo>
                  <a:pt x="21600" y="9606"/>
                </a:lnTo>
                <a:lnTo>
                  <a:pt x="21600" y="16289"/>
                </a:lnTo>
                <a:lnTo>
                  <a:pt x="21413" y="17184"/>
                </a:lnTo>
                <a:lnTo>
                  <a:pt x="21041" y="17900"/>
                </a:lnTo>
                <a:lnTo>
                  <a:pt x="20668" y="18377"/>
                </a:lnTo>
                <a:lnTo>
                  <a:pt x="20343" y="18855"/>
                </a:lnTo>
                <a:lnTo>
                  <a:pt x="19924" y="19332"/>
                </a:lnTo>
                <a:lnTo>
                  <a:pt x="19388" y="19809"/>
                </a:lnTo>
                <a:lnTo>
                  <a:pt x="18806" y="20242"/>
                </a:lnTo>
                <a:lnTo>
                  <a:pt x="18062" y="20585"/>
                </a:lnTo>
                <a:lnTo>
                  <a:pt x="17270" y="20883"/>
                </a:lnTo>
                <a:lnTo>
                  <a:pt x="16525" y="21182"/>
                </a:lnTo>
                <a:lnTo>
                  <a:pt x="15548" y="21420"/>
                </a:lnTo>
                <a:lnTo>
                  <a:pt x="14803" y="21540"/>
                </a:lnTo>
                <a:lnTo>
                  <a:pt x="13662" y="21674"/>
                </a:lnTo>
                <a:lnTo>
                  <a:pt x="8379" y="21659"/>
                </a:lnTo>
                <a:lnTo>
                  <a:pt x="7168" y="21540"/>
                </a:lnTo>
                <a:lnTo>
                  <a:pt x="6098" y="21331"/>
                </a:lnTo>
                <a:lnTo>
                  <a:pt x="5050" y="21092"/>
                </a:lnTo>
                <a:lnTo>
                  <a:pt x="4003" y="20764"/>
                </a:lnTo>
                <a:lnTo>
                  <a:pt x="3258" y="20391"/>
                </a:lnTo>
                <a:lnTo>
                  <a:pt x="2769" y="20123"/>
                </a:lnTo>
                <a:lnTo>
                  <a:pt x="2281" y="19720"/>
                </a:lnTo>
                <a:lnTo>
                  <a:pt x="1862" y="19407"/>
                </a:lnTo>
                <a:lnTo>
                  <a:pt x="1489" y="19079"/>
                </a:lnTo>
                <a:lnTo>
                  <a:pt x="1070" y="18676"/>
                </a:lnTo>
                <a:lnTo>
                  <a:pt x="744" y="18258"/>
                </a:lnTo>
                <a:lnTo>
                  <a:pt x="325" y="17661"/>
                </a:lnTo>
                <a:lnTo>
                  <a:pt x="162" y="17035"/>
                </a:lnTo>
                <a:lnTo>
                  <a:pt x="93" y="16468"/>
                </a:lnTo>
                <a:lnTo>
                  <a:pt x="93" y="9606"/>
                </a:lnTo>
                <a:close/>
                <a:moveTo>
                  <a:pt x="6098" y="9591"/>
                </a:moveTo>
                <a:lnTo>
                  <a:pt x="6098" y="5220"/>
                </a:lnTo>
                <a:lnTo>
                  <a:pt x="6191" y="4907"/>
                </a:lnTo>
                <a:lnTo>
                  <a:pt x="6307" y="4639"/>
                </a:lnTo>
                <a:lnTo>
                  <a:pt x="6517" y="4370"/>
                </a:lnTo>
                <a:lnTo>
                  <a:pt x="6680" y="4087"/>
                </a:lnTo>
                <a:lnTo>
                  <a:pt x="6889" y="3878"/>
                </a:lnTo>
                <a:lnTo>
                  <a:pt x="7308" y="3520"/>
                </a:lnTo>
                <a:lnTo>
                  <a:pt x="7843" y="3281"/>
                </a:lnTo>
                <a:lnTo>
                  <a:pt x="8402" y="3013"/>
                </a:lnTo>
                <a:lnTo>
                  <a:pt x="9031" y="2834"/>
                </a:lnTo>
                <a:lnTo>
                  <a:pt x="9659" y="2700"/>
                </a:lnTo>
                <a:lnTo>
                  <a:pt x="10497" y="2625"/>
                </a:lnTo>
                <a:lnTo>
                  <a:pt x="11125" y="2655"/>
                </a:lnTo>
                <a:lnTo>
                  <a:pt x="11987" y="2789"/>
                </a:lnTo>
                <a:lnTo>
                  <a:pt x="12522" y="2893"/>
                </a:lnTo>
                <a:lnTo>
                  <a:pt x="13011" y="3028"/>
                </a:lnTo>
                <a:lnTo>
                  <a:pt x="13290" y="3192"/>
                </a:lnTo>
                <a:lnTo>
                  <a:pt x="13709" y="3371"/>
                </a:lnTo>
                <a:lnTo>
                  <a:pt x="13872" y="3505"/>
                </a:lnTo>
                <a:lnTo>
                  <a:pt x="14058" y="3639"/>
                </a:lnTo>
                <a:lnTo>
                  <a:pt x="14291" y="3788"/>
                </a:lnTo>
                <a:lnTo>
                  <a:pt x="14431" y="3953"/>
                </a:lnTo>
                <a:lnTo>
                  <a:pt x="14617" y="4102"/>
                </a:lnTo>
                <a:lnTo>
                  <a:pt x="14826" y="4311"/>
                </a:lnTo>
                <a:lnTo>
                  <a:pt x="14919" y="4534"/>
                </a:lnTo>
                <a:lnTo>
                  <a:pt x="15036" y="4773"/>
                </a:lnTo>
                <a:lnTo>
                  <a:pt x="15175" y="5027"/>
                </a:lnTo>
                <a:lnTo>
                  <a:pt x="15245" y="5220"/>
                </a:lnTo>
                <a:lnTo>
                  <a:pt x="15245" y="9591"/>
                </a:lnTo>
                <a:lnTo>
                  <a:pt x="6098" y="9591"/>
                </a:lnTo>
                <a:close/>
              </a:path>
              <a:path w="21600" h="21600" extrusionOk="0">
                <a:moveTo>
                  <a:pt x="93" y="9606"/>
                </a:moveTo>
                <a:lnTo>
                  <a:pt x="21600" y="9606"/>
                </a:lnTo>
                <a:close/>
              </a:path>
              <a:path w="21600" h="21600" extrusionOk="0">
                <a:moveTo>
                  <a:pt x="11684" y="17109"/>
                </a:moveTo>
                <a:lnTo>
                  <a:pt x="12266" y="19317"/>
                </a:lnTo>
                <a:lnTo>
                  <a:pt x="9659" y="19317"/>
                </a:lnTo>
                <a:lnTo>
                  <a:pt x="10287" y="17124"/>
                </a:lnTo>
                <a:lnTo>
                  <a:pt x="10008" y="16975"/>
                </a:lnTo>
                <a:lnTo>
                  <a:pt x="9799" y="16722"/>
                </a:lnTo>
                <a:lnTo>
                  <a:pt x="9752" y="16408"/>
                </a:lnTo>
                <a:lnTo>
                  <a:pt x="9822" y="16170"/>
                </a:lnTo>
                <a:lnTo>
                  <a:pt x="10008" y="16006"/>
                </a:lnTo>
                <a:lnTo>
                  <a:pt x="10148" y="15871"/>
                </a:lnTo>
                <a:lnTo>
                  <a:pt x="10381" y="15782"/>
                </a:lnTo>
                <a:lnTo>
                  <a:pt x="10660" y="15692"/>
                </a:lnTo>
                <a:lnTo>
                  <a:pt x="11009" y="15677"/>
                </a:lnTo>
                <a:lnTo>
                  <a:pt x="11288" y="15722"/>
                </a:lnTo>
                <a:lnTo>
                  <a:pt x="11614" y="15782"/>
                </a:lnTo>
                <a:lnTo>
                  <a:pt x="11893" y="15946"/>
                </a:lnTo>
                <a:lnTo>
                  <a:pt x="12033" y="16080"/>
                </a:lnTo>
                <a:lnTo>
                  <a:pt x="12173" y="16229"/>
                </a:lnTo>
                <a:lnTo>
                  <a:pt x="12196" y="16408"/>
                </a:lnTo>
                <a:lnTo>
                  <a:pt x="12103" y="16722"/>
                </a:lnTo>
                <a:lnTo>
                  <a:pt x="11987" y="16856"/>
                </a:lnTo>
                <a:lnTo>
                  <a:pt x="11847" y="16975"/>
                </a:lnTo>
                <a:lnTo>
                  <a:pt x="11684" y="17109"/>
                </a:lnTo>
              </a:path>
            </a:pathLst>
          </a:custGeom>
          <a:solidFill>
            <a:srgbClr val="C0C0C0"/>
          </a:solidFill>
          <a:ln w="381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21" name="Picture 2" descr="C:\Users\i024177\Pictures\orange%20developer.jpg"/>
          <p:cNvPicPr>
            <a:picLocks noChangeAspect="1" noChangeArrowheads="1"/>
          </p:cNvPicPr>
          <p:nvPr/>
        </p:nvPicPr>
        <p:blipFill>
          <a:blip r:embed="rId3" cstate="print"/>
          <a:srcRect/>
          <a:stretch>
            <a:fillRect/>
          </a:stretch>
        </p:blipFill>
        <p:spPr bwMode="auto">
          <a:xfrm>
            <a:off x="4689547" y="2486783"/>
            <a:ext cx="835483" cy="932277"/>
          </a:xfrm>
          <a:prstGeom prst="rect">
            <a:avLst/>
          </a:prstGeom>
          <a:noFill/>
        </p:spPr>
      </p:pic>
      <p:sp>
        <p:nvSpPr>
          <p:cNvPr id="22" name="TextBox 21"/>
          <p:cNvSpPr txBox="1"/>
          <p:nvPr/>
        </p:nvSpPr>
        <p:spPr>
          <a:xfrm>
            <a:off x="4797287" y="3458817"/>
            <a:ext cx="702115"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Мария</a:t>
            </a:r>
            <a:endParaRPr lang="en-US" sz="1800" kern="0" dirty="0" err="1" smtClean="0">
              <a:ea typeface="Arial Unicode MS" pitchFamily="34" charset="-128"/>
              <a:cs typeface="Arial Unicode MS" pitchFamily="34" charset="-128"/>
            </a:endParaRPr>
          </a:p>
        </p:txBody>
      </p:sp>
      <p:sp>
        <p:nvSpPr>
          <p:cNvPr id="25" name="TextBox 24"/>
          <p:cNvSpPr txBox="1"/>
          <p:nvPr/>
        </p:nvSpPr>
        <p:spPr>
          <a:xfrm>
            <a:off x="5834744" y="3875517"/>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3</a:t>
            </a:r>
            <a:endParaRPr lang="en-US" sz="1800" kern="0" dirty="0" err="1" smtClean="0">
              <a:ea typeface="Arial Unicode MS" pitchFamily="34" charset="-128"/>
              <a:cs typeface="Arial Unicode MS" pitchFamily="34" charset="-128"/>
            </a:endParaRPr>
          </a:p>
        </p:txBody>
      </p:sp>
      <p:cxnSp>
        <p:nvCxnSpPr>
          <p:cNvPr id="38" name="Shape 37"/>
          <p:cNvCxnSpPr>
            <a:stCxn id="21" idx="3"/>
            <a:endCxn id="25" idx="0"/>
          </p:cNvCxnSpPr>
          <p:nvPr/>
        </p:nvCxnSpPr>
        <p:spPr>
          <a:xfrm>
            <a:off x="5525030" y="2952922"/>
            <a:ext cx="601262" cy="922595"/>
          </a:xfrm>
          <a:prstGeom prst="bentConnector2">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3076" name="Picture 4" descr="C:\Users\i024177\AppData\Local\Microsoft\Windows\Temporary Internet Files\Content.IE5\QEG2RCAU\MC900432538[1].png"/>
          <p:cNvPicPr>
            <a:picLocks noChangeAspect="1" noChangeArrowheads="1"/>
          </p:cNvPicPr>
          <p:nvPr/>
        </p:nvPicPr>
        <p:blipFill>
          <a:blip r:embed="rId4" cstate="print"/>
          <a:srcRect/>
          <a:stretch>
            <a:fillRect/>
          </a:stretch>
        </p:blipFill>
        <p:spPr bwMode="auto">
          <a:xfrm>
            <a:off x="6001689" y="3281125"/>
            <a:ext cx="220647" cy="217449"/>
          </a:xfrm>
          <a:prstGeom prst="rect">
            <a:avLst/>
          </a:prstGeom>
          <a:noFill/>
        </p:spPr>
      </p:pic>
      <p:sp>
        <p:nvSpPr>
          <p:cNvPr id="47" name="TextBox 46"/>
          <p:cNvSpPr txBox="1"/>
          <p:nvPr/>
        </p:nvSpPr>
        <p:spPr>
          <a:xfrm>
            <a:off x="1590261" y="3326295"/>
            <a:ext cx="1615827"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MyLogging.java</a:t>
            </a:r>
            <a:endParaRPr lang="en-US" sz="1800" kern="0" dirty="0" smtClean="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20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2000"/>
                                        <p:tgtEl>
                                          <p:spTgt spid="4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par>
                                <p:cTn id="20" presetID="10" presetClass="entr" presetSubtype="0" fill="hold" nodeType="withEffect">
                                  <p:stCondLst>
                                    <p:cond delay="0"/>
                                  </p:stCondLst>
                                  <p:childTnLst>
                                    <p:set>
                                      <p:cBhvr>
                                        <p:cTn id="21" dur="1" fill="hold">
                                          <p:stCondLst>
                                            <p:cond delay="0"/>
                                          </p:stCondLst>
                                        </p:cTn>
                                        <p:tgtEl>
                                          <p:spTgt spid="3074"/>
                                        </p:tgtEl>
                                        <p:attrNameLst>
                                          <p:attrName>style.visibility</p:attrName>
                                        </p:attrNameLst>
                                      </p:cBhvr>
                                      <p:to>
                                        <p:strVal val="visible"/>
                                      </p:to>
                                    </p:set>
                                    <p:animEffect transition="in" filter="fade">
                                      <p:cBhvr>
                                        <p:cTn id="22" dur="2000"/>
                                        <p:tgtEl>
                                          <p:spTgt spid="307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20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075"/>
                                        </p:tgtEl>
                                        <p:attrNameLst>
                                          <p:attrName>style.visibility</p:attrName>
                                        </p:attrNameLst>
                                      </p:cBhvr>
                                      <p:to>
                                        <p:strVal val="visible"/>
                                      </p:to>
                                    </p:set>
                                    <p:animEffect transition="in" filter="fade">
                                      <p:cBhvr>
                                        <p:cTn id="30" dur="2000"/>
                                        <p:tgtEl>
                                          <p:spTgt spid="307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2000"/>
                                        <p:tgtEl>
                                          <p:spTgt spid="2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2000"/>
                                        <p:tgtEl>
                                          <p:spTgt spid="22"/>
                                        </p:tgtEl>
                                      </p:cBhvr>
                                    </p:animEffect>
                                  </p:childTnLst>
                                </p:cTn>
                              </p:par>
                              <p:par>
                                <p:cTn id="39" presetID="10" presetClass="entr" presetSubtype="0" fill="hold"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fade">
                                      <p:cBhvr>
                                        <p:cTn id="41" dur="2000"/>
                                        <p:tgtEl>
                                          <p:spTgt spid="36"/>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2000"/>
                                        <p:tgtEl>
                                          <p:spTgt spid="25"/>
                                        </p:tgtEl>
                                      </p:cBhvr>
                                    </p:animEffect>
                                  </p:childTnLst>
                                </p:cTn>
                              </p:par>
                              <p:par>
                                <p:cTn id="47" presetID="10" presetClass="entr" presetSubtype="0" fill="hold"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2000"/>
                                        <p:tgtEl>
                                          <p:spTgt spid="38"/>
                                        </p:tgtEl>
                                      </p:cBhvr>
                                    </p:animEffect>
                                  </p:childTnLst>
                                </p:cTn>
                              </p:par>
                              <p:par>
                                <p:cTn id="50" presetID="10" presetClass="entr" presetSubtype="0" fill="hold" nodeType="withEffect">
                                  <p:stCondLst>
                                    <p:cond delay="0"/>
                                  </p:stCondLst>
                                  <p:childTnLst>
                                    <p:set>
                                      <p:cBhvr>
                                        <p:cTn id="51" dur="1" fill="hold">
                                          <p:stCondLst>
                                            <p:cond delay="0"/>
                                          </p:stCondLst>
                                        </p:cTn>
                                        <p:tgtEl>
                                          <p:spTgt spid="3076"/>
                                        </p:tgtEl>
                                        <p:attrNameLst>
                                          <p:attrName>style.visibility</p:attrName>
                                        </p:attrNameLst>
                                      </p:cBhvr>
                                      <p:to>
                                        <p:strVal val="visible"/>
                                      </p:to>
                                    </p:set>
                                    <p:animEffect transition="in" filter="fade">
                                      <p:cBhvr>
                                        <p:cTn id="52" dur="20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6" grpId="0" animBg="1"/>
      <p:bldP spid="7" grpId="0" animBg="1"/>
      <p:bldP spid="3075" grpId="0" animBg="1"/>
      <p:bldP spid="22" grpId="0"/>
      <p:bldP spid="25" grpId="0" animBg="1"/>
      <p:bldP spid="4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323999" y="1425644"/>
            <a:ext cx="8289913" cy="641696"/>
          </a:xfrm>
        </p:spPr>
        <p:txBody>
          <a:bodyPr/>
          <a:lstStyle/>
          <a:p>
            <a:pPr lvl="3">
              <a:buNone/>
            </a:pPr>
            <a:r>
              <a:rPr lang="en-US" sz="1800" dirty="0" smtClean="0"/>
              <a:t>Merge-before-commit</a:t>
            </a:r>
            <a:endParaRPr lang="bg-BG" sz="1800" dirty="0" smtClean="0"/>
          </a:p>
          <a:p>
            <a:pPr lvl="3">
              <a:buNone/>
            </a:pPr>
            <a:endParaRPr lang="bg-BG" dirty="0" smtClean="0"/>
          </a:p>
        </p:txBody>
      </p:sp>
      <p:sp>
        <p:nvSpPr>
          <p:cNvPr id="2" name="Title 1"/>
          <p:cNvSpPr>
            <a:spLocks noGrp="1"/>
          </p:cNvSpPr>
          <p:nvPr>
            <p:ph type="title"/>
          </p:nvPr>
        </p:nvSpPr>
        <p:spPr>
          <a:xfrm>
            <a:off x="337252" y="363757"/>
            <a:ext cx="8496000" cy="756000"/>
          </a:xfrm>
        </p:spPr>
        <p:txBody>
          <a:bodyPr/>
          <a:lstStyle/>
          <a:p>
            <a:pPr lvl="0"/>
            <a:r>
              <a:rPr lang="bg-BG" dirty="0" smtClean="0"/>
              <a:t>Видове</a:t>
            </a:r>
            <a:br>
              <a:rPr lang="bg-BG" dirty="0" smtClean="0"/>
            </a:br>
            <a:r>
              <a:rPr lang="bg-BG" sz="1800" dirty="0" smtClean="0">
                <a:solidFill>
                  <a:schemeClr val="tx1"/>
                </a:solidFill>
              </a:rPr>
              <a:t>Според начина на правене на промяната</a:t>
            </a:r>
            <a:r>
              <a:rPr lang="bg-BG" dirty="0" smtClean="0"/>
              <a:t/>
            </a:r>
            <a:br>
              <a:rPr lang="bg-BG" dirty="0" smtClean="0"/>
            </a:br>
            <a:endParaRPr lang="en-US" dirty="0"/>
          </a:p>
        </p:txBody>
      </p:sp>
      <p:pic>
        <p:nvPicPr>
          <p:cNvPr id="3074" name="Picture 2" descr="C:\Users\i024177\Pictures\orange%20developer.jpg"/>
          <p:cNvPicPr>
            <a:picLocks noChangeAspect="1" noChangeArrowheads="1"/>
          </p:cNvPicPr>
          <p:nvPr/>
        </p:nvPicPr>
        <p:blipFill>
          <a:blip r:embed="rId3" cstate="print"/>
          <a:srcRect/>
          <a:stretch>
            <a:fillRect/>
          </a:stretch>
        </p:blipFill>
        <p:spPr bwMode="auto">
          <a:xfrm>
            <a:off x="3192050" y="4514363"/>
            <a:ext cx="835483" cy="932277"/>
          </a:xfrm>
          <a:prstGeom prst="rect">
            <a:avLst/>
          </a:prstGeom>
          <a:noFill/>
        </p:spPr>
      </p:pic>
      <p:cxnSp>
        <p:nvCxnSpPr>
          <p:cNvPr id="13" name="Elbow Connector 12"/>
          <p:cNvCxnSpPr>
            <a:stCxn id="7" idx="2"/>
            <a:endCxn id="3074" idx="0"/>
          </p:cNvCxnSpPr>
          <p:nvPr/>
        </p:nvCxnSpPr>
        <p:spPr>
          <a:xfrm rot="16200000" flipH="1">
            <a:off x="3421534" y="4326105"/>
            <a:ext cx="368474" cy="8041"/>
          </a:xfrm>
          <a:prstGeom prst="bentConnector3">
            <a:avLst>
              <a:gd name="adj1" fmla="val 50000"/>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260035" y="5473147"/>
            <a:ext cx="673261"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Петър</a:t>
            </a:r>
            <a:endParaRPr lang="en-US" sz="1800" kern="0" dirty="0" err="1" smtClean="0">
              <a:ea typeface="Arial Unicode MS" pitchFamily="34" charset="-128"/>
              <a:cs typeface="Arial Unicode MS" pitchFamily="34" charset="-128"/>
            </a:endParaRPr>
          </a:p>
        </p:txBody>
      </p:sp>
      <p:sp>
        <p:nvSpPr>
          <p:cNvPr id="6" name="TextBox 5"/>
          <p:cNvSpPr txBox="1"/>
          <p:nvPr/>
        </p:nvSpPr>
        <p:spPr>
          <a:xfrm>
            <a:off x="2385391" y="3869633"/>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1</a:t>
            </a:r>
            <a:endParaRPr lang="en-US" sz="1800" kern="0" dirty="0" err="1" smtClean="0">
              <a:ea typeface="Arial Unicode MS" pitchFamily="34" charset="-128"/>
              <a:cs typeface="Arial Unicode MS" pitchFamily="34" charset="-128"/>
            </a:endParaRPr>
          </a:p>
        </p:txBody>
      </p:sp>
      <p:sp>
        <p:nvSpPr>
          <p:cNvPr id="7" name="TextBox 6"/>
          <p:cNvSpPr txBox="1"/>
          <p:nvPr/>
        </p:nvSpPr>
        <p:spPr>
          <a:xfrm>
            <a:off x="3310203" y="3868890"/>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2</a:t>
            </a:r>
            <a:endParaRPr lang="en-US" sz="1800" kern="0" dirty="0" err="1" smtClean="0">
              <a:ea typeface="Arial Unicode MS" pitchFamily="34" charset="-128"/>
              <a:cs typeface="Arial Unicode MS" pitchFamily="34" charset="-128"/>
            </a:endParaRPr>
          </a:p>
        </p:txBody>
      </p:sp>
      <p:cxnSp>
        <p:nvCxnSpPr>
          <p:cNvPr id="9" name="Elbow Connector 8"/>
          <p:cNvCxnSpPr>
            <a:stCxn id="6" idx="3"/>
            <a:endCxn id="7" idx="1"/>
          </p:cNvCxnSpPr>
          <p:nvPr/>
        </p:nvCxnSpPr>
        <p:spPr>
          <a:xfrm flipV="1">
            <a:off x="2968487" y="4007390"/>
            <a:ext cx="341716" cy="743"/>
          </a:xfrm>
          <a:prstGeom prst="curvedConnector3">
            <a:avLst>
              <a:gd name="adj1" fmla="val 50000"/>
            </a:avLst>
          </a:prstGeom>
          <a:ln w="22225">
            <a:tailEnd type="arrow"/>
          </a:ln>
        </p:spPr>
        <p:style>
          <a:lnRef idx="1">
            <a:schemeClr val="dk1"/>
          </a:lnRef>
          <a:fillRef idx="0">
            <a:schemeClr val="dk1"/>
          </a:fillRef>
          <a:effectRef idx="0">
            <a:schemeClr val="dk1"/>
          </a:effectRef>
          <a:fontRef idx="minor">
            <a:schemeClr val="tx1"/>
          </a:fontRef>
        </p:style>
      </p:cxnSp>
      <p:cxnSp>
        <p:nvCxnSpPr>
          <p:cNvPr id="36" name="Shape 35"/>
          <p:cNvCxnSpPr>
            <a:stCxn id="21" idx="1"/>
            <a:endCxn id="7" idx="0"/>
          </p:cNvCxnSpPr>
          <p:nvPr/>
        </p:nvCxnSpPr>
        <p:spPr>
          <a:xfrm rot="10800000" flipV="1">
            <a:off x="3601752" y="2952922"/>
            <a:ext cx="385431" cy="915968"/>
          </a:xfrm>
          <a:prstGeom prst="bentConnector2">
            <a:avLst/>
          </a:prstGeom>
          <a:ln w="22225">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pic>
        <p:nvPicPr>
          <p:cNvPr id="21" name="Picture 2" descr="C:\Users\i024177\Pictures\orange%20developer.jpg"/>
          <p:cNvPicPr>
            <a:picLocks noChangeAspect="1" noChangeArrowheads="1"/>
          </p:cNvPicPr>
          <p:nvPr/>
        </p:nvPicPr>
        <p:blipFill>
          <a:blip r:embed="rId3" cstate="print"/>
          <a:srcRect/>
          <a:stretch>
            <a:fillRect/>
          </a:stretch>
        </p:blipFill>
        <p:spPr bwMode="auto">
          <a:xfrm>
            <a:off x="3987182" y="2486783"/>
            <a:ext cx="835483" cy="932277"/>
          </a:xfrm>
          <a:prstGeom prst="rect">
            <a:avLst/>
          </a:prstGeom>
          <a:noFill/>
        </p:spPr>
      </p:pic>
      <p:sp>
        <p:nvSpPr>
          <p:cNvPr id="22" name="TextBox 21"/>
          <p:cNvSpPr txBox="1"/>
          <p:nvPr/>
        </p:nvSpPr>
        <p:spPr>
          <a:xfrm>
            <a:off x="4068418" y="3432313"/>
            <a:ext cx="702115"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Мария</a:t>
            </a:r>
            <a:endParaRPr lang="en-US" sz="1800" kern="0" dirty="0" err="1" smtClean="0">
              <a:ea typeface="Arial Unicode MS" pitchFamily="34" charset="-128"/>
              <a:cs typeface="Arial Unicode MS" pitchFamily="34" charset="-128"/>
            </a:endParaRPr>
          </a:p>
        </p:txBody>
      </p:sp>
      <p:sp>
        <p:nvSpPr>
          <p:cNvPr id="25" name="TextBox 24"/>
          <p:cNvSpPr txBox="1"/>
          <p:nvPr/>
        </p:nvSpPr>
        <p:spPr>
          <a:xfrm>
            <a:off x="4840831" y="3862266"/>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3</a:t>
            </a:r>
            <a:endParaRPr lang="en-US" sz="1800" kern="0" dirty="0" err="1" smtClean="0">
              <a:ea typeface="Arial Unicode MS" pitchFamily="34" charset="-128"/>
              <a:cs typeface="Arial Unicode MS" pitchFamily="34" charset="-128"/>
            </a:endParaRPr>
          </a:p>
        </p:txBody>
      </p:sp>
      <p:cxnSp>
        <p:nvCxnSpPr>
          <p:cNvPr id="38" name="Shape 37"/>
          <p:cNvCxnSpPr>
            <a:stCxn id="21" idx="3"/>
            <a:endCxn id="25" idx="0"/>
          </p:cNvCxnSpPr>
          <p:nvPr/>
        </p:nvCxnSpPr>
        <p:spPr>
          <a:xfrm>
            <a:off x="4822665" y="2952922"/>
            <a:ext cx="309714" cy="909344"/>
          </a:xfrm>
          <a:prstGeom prst="bentConnector2">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1590261" y="3326295"/>
            <a:ext cx="1615827"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MyLogging.java</a:t>
            </a:r>
            <a:endParaRPr lang="en-US" sz="1800" kern="0" dirty="0" smtClean="0">
              <a:ea typeface="Arial Unicode MS" pitchFamily="34" charset="-128"/>
              <a:cs typeface="Arial Unicode MS" pitchFamily="34" charset="-128"/>
            </a:endParaRPr>
          </a:p>
        </p:txBody>
      </p:sp>
      <p:cxnSp>
        <p:nvCxnSpPr>
          <p:cNvPr id="27" name="Straight Arrow Connector 26"/>
          <p:cNvCxnSpPr>
            <a:stCxn id="7" idx="3"/>
            <a:endCxn id="25" idx="1"/>
          </p:cNvCxnSpPr>
          <p:nvPr/>
        </p:nvCxnSpPr>
        <p:spPr>
          <a:xfrm flipV="1">
            <a:off x="3893299" y="4000766"/>
            <a:ext cx="947532" cy="6624"/>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881127" y="3882144"/>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4</a:t>
            </a:r>
            <a:endParaRPr lang="en-US" sz="1800" kern="0" dirty="0" err="1" smtClean="0">
              <a:ea typeface="Arial Unicode MS" pitchFamily="34" charset="-128"/>
              <a:cs typeface="Arial Unicode MS" pitchFamily="34" charset="-128"/>
            </a:endParaRPr>
          </a:p>
        </p:txBody>
      </p:sp>
      <p:cxnSp>
        <p:nvCxnSpPr>
          <p:cNvPr id="32" name="Shape 31"/>
          <p:cNvCxnSpPr>
            <a:stCxn id="3074" idx="3"/>
            <a:endCxn id="28" idx="2"/>
          </p:cNvCxnSpPr>
          <p:nvPr/>
        </p:nvCxnSpPr>
        <p:spPr>
          <a:xfrm flipV="1">
            <a:off x="4027533" y="4159143"/>
            <a:ext cx="2145142" cy="821359"/>
          </a:xfrm>
          <a:prstGeom prst="bentConnector2">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33" name="Picture 4" descr="C:\Users\i024177\AppData\Local\Microsoft\Windows\Temporary Internet Files\Content.IE5\QEG2RCAU\MC900432538[1].png"/>
          <p:cNvPicPr>
            <a:picLocks noChangeAspect="1" noChangeArrowheads="1"/>
          </p:cNvPicPr>
          <p:nvPr/>
        </p:nvPicPr>
        <p:blipFill>
          <a:blip r:embed="rId4" cstate="print"/>
          <a:srcRect/>
          <a:stretch>
            <a:fillRect/>
          </a:stretch>
        </p:blipFill>
        <p:spPr bwMode="auto">
          <a:xfrm>
            <a:off x="5047533" y="4871386"/>
            <a:ext cx="220647" cy="217449"/>
          </a:xfrm>
          <a:prstGeom prst="rect">
            <a:avLst/>
          </a:prstGeom>
          <a:noFill/>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20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2000"/>
                                        <p:tgtEl>
                                          <p:spTgt spid="4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par>
                                <p:cTn id="20" presetID="10" presetClass="entr" presetSubtype="0" fill="hold" nodeType="withEffect">
                                  <p:stCondLst>
                                    <p:cond delay="0"/>
                                  </p:stCondLst>
                                  <p:childTnLst>
                                    <p:set>
                                      <p:cBhvr>
                                        <p:cTn id="21" dur="1" fill="hold">
                                          <p:stCondLst>
                                            <p:cond delay="0"/>
                                          </p:stCondLst>
                                        </p:cTn>
                                        <p:tgtEl>
                                          <p:spTgt spid="3074"/>
                                        </p:tgtEl>
                                        <p:attrNameLst>
                                          <p:attrName>style.visibility</p:attrName>
                                        </p:attrNameLst>
                                      </p:cBhvr>
                                      <p:to>
                                        <p:strVal val="visible"/>
                                      </p:to>
                                    </p:set>
                                    <p:animEffect transition="in" filter="fade">
                                      <p:cBhvr>
                                        <p:cTn id="22" dur="2000"/>
                                        <p:tgtEl>
                                          <p:spTgt spid="307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20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20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2000"/>
                                        <p:tgtEl>
                                          <p:spTgt spid="22"/>
                                        </p:tgtEl>
                                      </p:cBhvr>
                                    </p:animEffect>
                                  </p:childTnLst>
                                </p:cTn>
                              </p:par>
                              <p:par>
                                <p:cTn id="34" presetID="10" presetClass="entr" presetSubtype="0" fill="hold"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2000"/>
                                        <p:tgtEl>
                                          <p:spTgt spid="36"/>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2000"/>
                                        <p:tgtEl>
                                          <p:spTgt spid="25"/>
                                        </p:tgtEl>
                                      </p:cBhvr>
                                    </p:animEffect>
                                  </p:childTnLst>
                                </p:cTn>
                              </p:par>
                              <p:par>
                                <p:cTn id="42" presetID="10" presetClass="entr" presetSubtype="0" fill="hold" nodeType="with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fade">
                                      <p:cBhvr>
                                        <p:cTn id="44" dur="2000"/>
                                        <p:tgtEl>
                                          <p:spTgt spid="38"/>
                                        </p:tgtEl>
                                      </p:cBhvr>
                                    </p:animEffect>
                                  </p:childTnLst>
                                </p:cTn>
                              </p:par>
                              <p:par>
                                <p:cTn id="45" presetID="10" presetClass="entr" presetSubtype="0" fill="hold" nodeType="with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2000"/>
                                        <p:tgtEl>
                                          <p:spTgt spid="2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2000"/>
                                        <p:tgtEl>
                                          <p:spTgt spid="28"/>
                                        </p:tgtEl>
                                      </p:cBhvr>
                                    </p:animEffect>
                                  </p:childTnLst>
                                </p:cTn>
                              </p:par>
                              <p:par>
                                <p:cTn id="53" presetID="10" presetClass="entr" presetSubtype="0" fill="hold"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2000"/>
                                        <p:tgtEl>
                                          <p:spTgt spid="33"/>
                                        </p:tgtEl>
                                      </p:cBhvr>
                                    </p:animEffect>
                                  </p:childTnLst>
                                </p:cTn>
                              </p:par>
                              <p:par>
                                <p:cTn id="56" presetID="10" presetClass="entr" presetSubtype="0" fill="hold"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2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6" grpId="0" animBg="1"/>
      <p:bldP spid="7" grpId="0" animBg="1"/>
      <p:bldP spid="22" grpId="0"/>
      <p:bldP spid="25" grpId="0" animBg="1"/>
      <p:bldP spid="47" grpId="0"/>
      <p:bldP spid="2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323999" y="1425644"/>
            <a:ext cx="8289913" cy="641696"/>
          </a:xfrm>
        </p:spPr>
        <p:txBody>
          <a:bodyPr/>
          <a:lstStyle/>
          <a:p>
            <a:pPr lvl="3">
              <a:buNone/>
            </a:pPr>
            <a:r>
              <a:rPr lang="en-US" sz="1800" dirty="0" smtClean="0"/>
              <a:t>commit-before-merge</a:t>
            </a:r>
            <a:endParaRPr lang="bg-BG" sz="1800" dirty="0" smtClean="0"/>
          </a:p>
          <a:p>
            <a:pPr lvl="3">
              <a:buNone/>
            </a:pPr>
            <a:endParaRPr lang="bg-BG" dirty="0" smtClean="0"/>
          </a:p>
        </p:txBody>
      </p:sp>
      <p:sp>
        <p:nvSpPr>
          <p:cNvPr id="2" name="Title 1"/>
          <p:cNvSpPr>
            <a:spLocks noGrp="1"/>
          </p:cNvSpPr>
          <p:nvPr>
            <p:ph type="title"/>
          </p:nvPr>
        </p:nvSpPr>
        <p:spPr>
          <a:xfrm>
            <a:off x="337252" y="363757"/>
            <a:ext cx="8496000" cy="756000"/>
          </a:xfrm>
        </p:spPr>
        <p:txBody>
          <a:bodyPr/>
          <a:lstStyle/>
          <a:p>
            <a:pPr lvl="0"/>
            <a:r>
              <a:rPr lang="bg-BG" dirty="0" smtClean="0"/>
              <a:t>Видове</a:t>
            </a:r>
            <a:br>
              <a:rPr lang="bg-BG" dirty="0" smtClean="0"/>
            </a:br>
            <a:r>
              <a:rPr lang="bg-BG" sz="1800" dirty="0" smtClean="0">
                <a:solidFill>
                  <a:schemeClr val="tx1"/>
                </a:solidFill>
              </a:rPr>
              <a:t>Според начина на правене на промяната</a:t>
            </a:r>
            <a:r>
              <a:rPr lang="bg-BG" dirty="0" smtClean="0"/>
              <a:t/>
            </a:r>
            <a:br>
              <a:rPr lang="bg-BG" dirty="0" smtClean="0"/>
            </a:br>
            <a:endParaRPr lang="en-US" dirty="0"/>
          </a:p>
        </p:txBody>
      </p:sp>
      <p:pic>
        <p:nvPicPr>
          <p:cNvPr id="3074" name="Picture 2" descr="C:\Users\i024177\Pictures\orange%20developer.jpg"/>
          <p:cNvPicPr>
            <a:picLocks noChangeAspect="1" noChangeArrowheads="1"/>
          </p:cNvPicPr>
          <p:nvPr/>
        </p:nvPicPr>
        <p:blipFill>
          <a:blip r:embed="rId3" cstate="print"/>
          <a:srcRect/>
          <a:stretch>
            <a:fillRect/>
          </a:stretch>
        </p:blipFill>
        <p:spPr bwMode="auto">
          <a:xfrm>
            <a:off x="3192050" y="4514363"/>
            <a:ext cx="835483" cy="932277"/>
          </a:xfrm>
          <a:prstGeom prst="rect">
            <a:avLst/>
          </a:prstGeom>
          <a:noFill/>
        </p:spPr>
      </p:pic>
      <p:cxnSp>
        <p:nvCxnSpPr>
          <p:cNvPr id="13" name="Elbow Connector 12"/>
          <p:cNvCxnSpPr>
            <a:stCxn id="7" idx="2"/>
            <a:endCxn id="3074" idx="0"/>
          </p:cNvCxnSpPr>
          <p:nvPr/>
        </p:nvCxnSpPr>
        <p:spPr>
          <a:xfrm rot="16200000" flipH="1">
            <a:off x="3421534" y="4326105"/>
            <a:ext cx="368474" cy="8041"/>
          </a:xfrm>
          <a:prstGeom prst="bentConnector3">
            <a:avLst>
              <a:gd name="adj1" fmla="val 50000"/>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260035" y="5473147"/>
            <a:ext cx="673261"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Петър</a:t>
            </a:r>
            <a:endParaRPr lang="en-US" sz="1800" kern="0" dirty="0" err="1" smtClean="0">
              <a:ea typeface="Arial Unicode MS" pitchFamily="34" charset="-128"/>
              <a:cs typeface="Arial Unicode MS" pitchFamily="34" charset="-128"/>
            </a:endParaRPr>
          </a:p>
        </p:txBody>
      </p:sp>
      <p:sp>
        <p:nvSpPr>
          <p:cNvPr id="6" name="TextBox 5"/>
          <p:cNvSpPr txBox="1"/>
          <p:nvPr/>
        </p:nvSpPr>
        <p:spPr>
          <a:xfrm>
            <a:off x="2385391" y="3869633"/>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1</a:t>
            </a:r>
            <a:endParaRPr lang="en-US" sz="1800" kern="0" dirty="0" err="1" smtClean="0">
              <a:ea typeface="Arial Unicode MS" pitchFamily="34" charset="-128"/>
              <a:cs typeface="Arial Unicode MS" pitchFamily="34" charset="-128"/>
            </a:endParaRPr>
          </a:p>
        </p:txBody>
      </p:sp>
      <p:sp>
        <p:nvSpPr>
          <p:cNvPr id="7" name="TextBox 6"/>
          <p:cNvSpPr txBox="1"/>
          <p:nvPr/>
        </p:nvSpPr>
        <p:spPr>
          <a:xfrm>
            <a:off x="3310203" y="3868890"/>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2</a:t>
            </a:r>
            <a:endParaRPr lang="en-US" sz="1800" kern="0" dirty="0" err="1" smtClean="0">
              <a:ea typeface="Arial Unicode MS" pitchFamily="34" charset="-128"/>
              <a:cs typeface="Arial Unicode MS" pitchFamily="34" charset="-128"/>
            </a:endParaRPr>
          </a:p>
        </p:txBody>
      </p:sp>
      <p:cxnSp>
        <p:nvCxnSpPr>
          <p:cNvPr id="9" name="Elbow Connector 8"/>
          <p:cNvCxnSpPr>
            <a:stCxn id="6" idx="3"/>
            <a:endCxn id="7" idx="1"/>
          </p:cNvCxnSpPr>
          <p:nvPr/>
        </p:nvCxnSpPr>
        <p:spPr>
          <a:xfrm flipV="1">
            <a:off x="2968487" y="4007390"/>
            <a:ext cx="341716" cy="743"/>
          </a:xfrm>
          <a:prstGeom prst="curvedConnector3">
            <a:avLst>
              <a:gd name="adj1" fmla="val 50000"/>
            </a:avLst>
          </a:prstGeom>
          <a:ln w="22225">
            <a:tailEnd type="arrow"/>
          </a:ln>
        </p:spPr>
        <p:style>
          <a:lnRef idx="1">
            <a:schemeClr val="dk1"/>
          </a:lnRef>
          <a:fillRef idx="0">
            <a:schemeClr val="dk1"/>
          </a:fillRef>
          <a:effectRef idx="0">
            <a:schemeClr val="dk1"/>
          </a:effectRef>
          <a:fontRef idx="minor">
            <a:schemeClr val="tx1"/>
          </a:fontRef>
        </p:style>
      </p:cxnSp>
      <p:cxnSp>
        <p:nvCxnSpPr>
          <p:cNvPr id="36" name="Shape 35"/>
          <p:cNvCxnSpPr>
            <a:stCxn id="21" idx="1"/>
            <a:endCxn id="7" idx="0"/>
          </p:cNvCxnSpPr>
          <p:nvPr/>
        </p:nvCxnSpPr>
        <p:spPr>
          <a:xfrm rot="10800000" flipV="1">
            <a:off x="3601751" y="2237304"/>
            <a:ext cx="332422" cy="1631585"/>
          </a:xfrm>
          <a:prstGeom prst="bentConnector2">
            <a:avLst/>
          </a:prstGeom>
          <a:ln w="22225">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pic>
        <p:nvPicPr>
          <p:cNvPr id="21" name="Picture 2" descr="C:\Users\i024177\Pictures\orange%20developer.jpg"/>
          <p:cNvPicPr>
            <a:picLocks noChangeAspect="1" noChangeArrowheads="1"/>
          </p:cNvPicPr>
          <p:nvPr/>
        </p:nvPicPr>
        <p:blipFill>
          <a:blip r:embed="rId3" cstate="print"/>
          <a:srcRect/>
          <a:stretch>
            <a:fillRect/>
          </a:stretch>
        </p:blipFill>
        <p:spPr bwMode="auto">
          <a:xfrm>
            <a:off x="3934173" y="1771166"/>
            <a:ext cx="835483" cy="932277"/>
          </a:xfrm>
          <a:prstGeom prst="rect">
            <a:avLst/>
          </a:prstGeom>
          <a:noFill/>
        </p:spPr>
      </p:pic>
      <p:sp>
        <p:nvSpPr>
          <p:cNvPr id="22" name="TextBox 21"/>
          <p:cNvSpPr txBox="1"/>
          <p:nvPr/>
        </p:nvSpPr>
        <p:spPr>
          <a:xfrm>
            <a:off x="4121426" y="2756452"/>
            <a:ext cx="702115"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Мария</a:t>
            </a:r>
            <a:endParaRPr lang="en-US" sz="1800" kern="0" dirty="0" err="1" smtClean="0">
              <a:ea typeface="Arial Unicode MS" pitchFamily="34" charset="-128"/>
              <a:cs typeface="Arial Unicode MS" pitchFamily="34" charset="-128"/>
            </a:endParaRPr>
          </a:p>
        </p:txBody>
      </p:sp>
      <p:sp>
        <p:nvSpPr>
          <p:cNvPr id="25" name="TextBox 24"/>
          <p:cNvSpPr txBox="1"/>
          <p:nvPr/>
        </p:nvSpPr>
        <p:spPr>
          <a:xfrm>
            <a:off x="4787822" y="3332179"/>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3</a:t>
            </a:r>
            <a:endParaRPr lang="en-US" sz="1800" kern="0" dirty="0" err="1" smtClean="0">
              <a:ea typeface="Arial Unicode MS" pitchFamily="34" charset="-128"/>
              <a:cs typeface="Arial Unicode MS" pitchFamily="34" charset="-128"/>
            </a:endParaRPr>
          </a:p>
        </p:txBody>
      </p:sp>
      <p:cxnSp>
        <p:nvCxnSpPr>
          <p:cNvPr id="38" name="Shape 37"/>
          <p:cNvCxnSpPr>
            <a:stCxn id="21" idx="3"/>
            <a:endCxn id="25" idx="0"/>
          </p:cNvCxnSpPr>
          <p:nvPr/>
        </p:nvCxnSpPr>
        <p:spPr>
          <a:xfrm>
            <a:off x="4769656" y="2237305"/>
            <a:ext cx="309714" cy="1094874"/>
          </a:xfrm>
          <a:prstGeom prst="bentConnector2">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1590261" y="3326295"/>
            <a:ext cx="1615827"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MyLogging.java</a:t>
            </a:r>
            <a:endParaRPr lang="en-US" sz="1800" kern="0" dirty="0" smtClean="0">
              <a:ea typeface="Arial Unicode MS" pitchFamily="34" charset="-128"/>
              <a:cs typeface="Arial Unicode MS" pitchFamily="34" charset="-128"/>
            </a:endParaRPr>
          </a:p>
        </p:txBody>
      </p:sp>
      <p:cxnSp>
        <p:nvCxnSpPr>
          <p:cNvPr id="27" name="Straight Arrow Connector 26"/>
          <p:cNvCxnSpPr>
            <a:stCxn id="7" idx="3"/>
            <a:endCxn id="25" idx="1"/>
          </p:cNvCxnSpPr>
          <p:nvPr/>
        </p:nvCxnSpPr>
        <p:spPr>
          <a:xfrm flipV="1">
            <a:off x="3893299" y="3470679"/>
            <a:ext cx="894523" cy="536711"/>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4820954" y="4213449"/>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4</a:t>
            </a:r>
            <a:endParaRPr lang="en-US" sz="1800" kern="0" dirty="0" err="1" smtClean="0">
              <a:ea typeface="Arial Unicode MS" pitchFamily="34" charset="-128"/>
              <a:cs typeface="Arial Unicode MS" pitchFamily="34" charset="-128"/>
            </a:endParaRPr>
          </a:p>
        </p:txBody>
      </p:sp>
      <p:cxnSp>
        <p:nvCxnSpPr>
          <p:cNvPr id="32" name="Shape 31"/>
          <p:cNvCxnSpPr>
            <a:stCxn id="3074" idx="3"/>
            <a:endCxn id="28" idx="2"/>
          </p:cNvCxnSpPr>
          <p:nvPr/>
        </p:nvCxnSpPr>
        <p:spPr>
          <a:xfrm flipV="1">
            <a:off x="4027533" y="4490448"/>
            <a:ext cx="1084969" cy="490054"/>
          </a:xfrm>
          <a:prstGeom prst="bentConnector2">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7" idx="3"/>
            <a:endCxn id="28" idx="1"/>
          </p:cNvCxnSpPr>
          <p:nvPr/>
        </p:nvCxnSpPr>
        <p:spPr>
          <a:xfrm>
            <a:off x="3893299" y="4007390"/>
            <a:ext cx="927655" cy="344559"/>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6265439" y="3815883"/>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5</a:t>
            </a:r>
            <a:endParaRPr lang="en-US" sz="1800" kern="0" dirty="0" err="1" smtClean="0">
              <a:ea typeface="Arial Unicode MS" pitchFamily="34" charset="-128"/>
              <a:cs typeface="Arial Unicode MS" pitchFamily="34" charset="-128"/>
            </a:endParaRPr>
          </a:p>
        </p:txBody>
      </p:sp>
      <p:cxnSp>
        <p:nvCxnSpPr>
          <p:cNvPr id="41" name="Straight Arrow Connector 40"/>
          <p:cNvCxnSpPr>
            <a:stCxn id="25" idx="3"/>
            <a:endCxn id="40" idx="1"/>
          </p:cNvCxnSpPr>
          <p:nvPr/>
        </p:nvCxnSpPr>
        <p:spPr>
          <a:xfrm>
            <a:off x="5370918" y="3470679"/>
            <a:ext cx="894521" cy="483704"/>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28" idx="3"/>
            <a:endCxn id="40" idx="1"/>
          </p:cNvCxnSpPr>
          <p:nvPr/>
        </p:nvCxnSpPr>
        <p:spPr>
          <a:xfrm flipV="1">
            <a:off x="5404050" y="3954383"/>
            <a:ext cx="861389" cy="397566"/>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20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2000"/>
                                        <p:tgtEl>
                                          <p:spTgt spid="4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par>
                                <p:cTn id="20" presetID="10" presetClass="entr" presetSubtype="0" fill="hold" nodeType="withEffect">
                                  <p:stCondLst>
                                    <p:cond delay="0"/>
                                  </p:stCondLst>
                                  <p:childTnLst>
                                    <p:set>
                                      <p:cBhvr>
                                        <p:cTn id="21" dur="1" fill="hold">
                                          <p:stCondLst>
                                            <p:cond delay="0"/>
                                          </p:stCondLst>
                                        </p:cTn>
                                        <p:tgtEl>
                                          <p:spTgt spid="3074"/>
                                        </p:tgtEl>
                                        <p:attrNameLst>
                                          <p:attrName>style.visibility</p:attrName>
                                        </p:attrNameLst>
                                      </p:cBhvr>
                                      <p:to>
                                        <p:strVal val="visible"/>
                                      </p:to>
                                    </p:set>
                                    <p:animEffect transition="in" filter="fade">
                                      <p:cBhvr>
                                        <p:cTn id="22" dur="2000"/>
                                        <p:tgtEl>
                                          <p:spTgt spid="307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20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20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2000"/>
                                        <p:tgtEl>
                                          <p:spTgt spid="22"/>
                                        </p:tgtEl>
                                      </p:cBhvr>
                                    </p:animEffect>
                                  </p:childTnLst>
                                </p:cTn>
                              </p:par>
                              <p:par>
                                <p:cTn id="34" presetID="10" presetClass="entr" presetSubtype="0" fill="hold"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2000"/>
                                        <p:tgtEl>
                                          <p:spTgt spid="36"/>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2000"/>
                                        <p:tgtEl>
                                          <p:spTgt spid="25"/>
                                        </p:tgtEl>
                                      </p:cBhvr>
                                    </p:animEffect>
                                  </p:childTnLst>
                                </p:cTn>
                              </p:par>
                              <p:par>
                                <p:cTn id="42" presetID="10" presetClass="entr" presetSubtype="0" fill="hold" nodeType="with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fade">
                                      <p:cBhvr>
                                        <p:cTn id="44" dur="2000"/>
                                        <p:tgtEl>
                                          <p:spTgt spid="38"/>
                                        </p:tgtEl>
                                      </p:cBhvr>
                                    </p:animEffect>
                                  </p:childTnLst>
                                </p:cTn>
                              </p:par>
                              <p:par>
                                <p:cTn id="45" presetID="10" presetClass="entr" presetSubtype="0" fill="hold" nodeType="with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2000"/>
                                        <p:tgtEl>
                                          <p:spTgt spid="2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2000"/>
                                        <p:tgtEl>
                                          <p:spTgt spid="28"/>
                                        </p:tgtEl>
                                      </p:cBhvr>
                                    </p:animEffect>
                                  </p:childTnLst>
                                </p:cTn>
                              </p:par>
                              <p:par>
                                <p:cTn id="53" presetID="10" presetClass="entr" presetSubtype="0" fill="hold" nodeType="with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2000"/>
                                        <p:tgtEl>
                                          <p:spTgt spid="31"/>
                                        </p:tgtEl>
                                      </p:cBhvr>
                                    </p:animEffect>
                                  </p:childTnLst>
                                </p:cTn>
                              </p:par>
                              <p:par>
                                <p:cTn id="56" presetID="10" presetClass="entr" presetSubtype="0" fill="hold"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2000"/>
                                        <p:tgtEl>
                                          <p:spTgt spid="32"/>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2000"/>
                                        <p:tgtEl>
                                          <p:spTgt spid="40"/>
                                        </p:tgtEl>
                                      </p:cBhvr>
                                    </p:animEffect>
                                  </p:childTnLst>
                                </p:cTn>
                              </p:par>
                              <p:par>
                                <p:cTn id="64" presetID="10" presetClass="entr" presetSubtype="0" fill="hold" nodeType="with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fade">
                                      <p:cBhvr>
                                        <p:cTn id="66" dur="2000"/>
                                        <p:tgtEl>
                                          <p:spTgt spid="43"/>
                                        </p:tgtEl>
                                      </p:cBhvr>
                                    </p:animEffect>
                                  </p:childTnLst>
                                </p:cTn>
                              </p:par>
                              <p:par>
                                <p:cTn id="67" presetID="10" presetClass="entr" presetSubtype="0" fill="hold" nodeType="with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2000"/>
                                        <p:tgtEl>
                                          <p:spTgt spid="41"/>
                                        </p:tgtEl>
                                      </p:cBhvr>
                                    </p:animEffect>
                                  </p:childTnLst>
                                </p:cTn>
                              </p:par>
                              <p:par>
                                <p:cTn id="70" presetID="10" presetClass="entr" presetSubtype="0" fill="hold" nodeType="withEffect">
                                  <p:stCondLst>
                                    <p:cond delay="0"/>
                                  </p:stCondLst>
                                  <p:childTnLst>
                                    <p:set>
                                      <p:cBhvr>
                                        <p:cTn id="71" dur="1" fill="hold">
                                          <p:stCondLst>
                                            <p:cond delay="0"/>
                                          </p:stCondLst>
                                        </p:cTn>
                                        <p:tgtEl>
                                          <p:spTgt spid="43"/>
                                        </p:tgtEl>
                                        <p:attrNameLst>
                                          <p:attrName>style.visibility</p:attrName>
                                        </p:attrNameLst>
                                      </p:cBhvr>
                                      <p:to>
                                        <p:strVal val="visible"/>
                                      </p:to>
                                    </p:set>
                                    <p:animEffect transition="in" filter="fade">
                                      <p:cBhvr>
                                        <p:cTn id="72" dur="2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6" grpId="0" animBg="1"/>
      <p:bldP spid="7" grpId="0" animBg="1"/>
      <p:bldP spid="22" grpId="0"/>
      <p:bldP spid="25" grpId="0" animBg="1"/>
      <p:bldP spid="47" grpId="0"/>
      <p:bldP spid="28" grpId="0" animBg="1"/>
      <p:bldP spid="40" grpId="0" animBg="1"/>
    </p:bldLst>
  </p:timing>
</p:sld>
</file>

<file path=ppt/theme/theme1.xml><?xml version="1.0" encoding="utf-8"?>
<a:theme xmlns:a="http://schemas.openxmlformats.org/drawingml/2006/main" name="SAP_2012_v1.1">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10381</TotalTime>
  <Words>742</Words>
  <Application>Microsoft Office PowerPoint</Application>
  <PresentationFormat>On-screen Show (4:3)</PresentationFormat>
  <Paragraphs>193</Paragraphs>
  <Slides>23</Slides>
  <Notes>18</Notes>
  <HiddenSlides>1</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SAP_2012_v1.1</vt:lpstr>
      <vt:lpstr>Инструменти в средата за разработка </vt:lpstr>
      <vt:lpstr>Съдържание</vt:lpstr>
      <vt:lpstr>Системи за контрол на изходен код Предназначение </vt:lpstr>
      <vt:lpstr>Системи за контрол на изходен код Защо съществуват?</vt:lpstr>
      <vt:lpstr>Начини на употреба Примерна структура на изходния код на проект</vt:lpstr>
      <vt:lpstr>Видове Според мястото на хранилището </vt:lpstr>
      <vt:lpstr>Видове Според начина на правене на промяната </vt:lpstr>
      <vt:lpstr>Видове Според начина на правене на промяната </vt:lpstr>
      <vt:lpstr>Видове Според начина на правене на промяната </vt:lpstr>
      <vt:lpstr>Понятия и операции Терминология</vt:lpstr>
      <vt:lpstr>Сравнение между SVN/GIT/Perforce</vt:lpstr>
      <vt:lpstr>Начини на употреба Примери за Release management на проекти</vt:lpstr>
      <vt:lpstr>Инструменти за компилация и пакетиране Какво представляват?</vt:lpstr>
      <vt:lpstr>Ant  Характеристики</vt:lpstr>
      <vt:lpstr>Характерен пример за компилация с Ant</vt:lpstr>
      <vt:lpstr>Maven Характерискити</vt:lpstr>
      <vt:lpstr>Характерен пример за проект с Maven</vt:lpstr>
      <vt:lpstr>Инструменти за компилация и пакетиране Най-често използвани архивни формати</vt:lpstr>
      <vt:lpstr>Инструменти за компилация и пакетиране Най-често използвани архивни формати</vt:lpstr>
      <vt:lpstr>Благодаря за вниманието!</vt:lpstr>
      <vt:lpstr>Приложение</vt:lpstr>
      <vt:lpstr>ИЗПОЛЗВАНА ЛИТЕРАТУРА</vt:lpstr>
      <vt:lpstr>Slide 23</vt:lpstr>
    </vt:vector>
  </TitlesOfParts>
  <Company>SAP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Presentation Title</dc:title>
  <dc:creator>Bitz, Heidi</dc:creator>
  <cp:lastModifiedBy>i024177</cp:lastModifiedBy>
  <cp:revision>49</cp:revision>
  <dcterms:created xsi:type="dcterms:W3CDTF">2012-01-25T11:08:33Z</dcterms:created>
  <dcterms:modified xsi:type="dcterms:W3CDTF">2013-01-16T16:05:44Z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756307088</vt:i4>
  </property>
  <property fmtid="{D5CDD505-2E9C-101B-9397-08002B2CF9AE}" pid="3" name="_NewReviewCycle">
    <vt:lpwstr/>
  </property>
  <property fmtid="{D5CDD505-2E9C-101B-9397-08002B2CF9AE}" pid="4" name="_EmailSubject">
    <vt:lpwstr>Лекция по Build и Assembly</vt:lpwstr>
  </property>
  <property fmtid="{D5CDD505-2E9C-101B-9397-08002B2CF9AE}" pid="5" name="_AuthorEmail">
    <vt:lpwstr>emil.simeonov@sap.com</vt:lpwstr>
  </property>
  <property fmtid="{D5CDD505-2E9C-101B-9397-08002B2CF9AE}" pid="6" name="_AuthorEmailDisplayName">
    <vt:lpwstr>Simeonov, Emil</vt:lpwstr>
  </property>
  <property fmtid="{D5CDD505-2E9C-101B-9397-08002B2CF9AE}" pid="7" name="_PreviousAdHocReviewCycleID">
    <vt:i4>-126855019</vt:i4>
  </property>
</Properties>
</file>