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340" r:id="rId2"/>
    <p:sldId id="347" r:id="rId3"/>
    <p:sldId id="349" r:id="rId4"/>
    <p:sldId id="350" r:id="rId5"/>
    <p:sldId id="284" r:id="rId6"/>
    <p:sldId id="325" r:id="rId7"/>
    <p:sldId id="365" r:id="rId8"/>
    <p:sldId id="366" r:id="rId9"/>
    <p:sldId id="368" r:id="rId10"/>
    <p:sldId id="367" r:id="rId11"/>
    <p:sldId id="369" r:id="rId12"/>
    <p:sldId id="370" r:id="rId13"/>
    <p:sldId id="371" r:id="rId14"/>
    <p:sldId id="372" r:id="rId15"/>
    <p:sldId id="373" r:id="rId16"/>
    <p:sldId id="310" r:id="rId17"/>
    <p:sldId id="345" r:id="rId18"/>
    <p:sldId id="346" r:id="rId19"/>
    <p:sldId id="265" r:id="rId20"/>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84" autoAdjust="0"/>
    <p:restoredTop sz="94690" autoAdjust="0"/>
  </p:normalViewPr>
  <p:slideViewPr>
    <p:cSldViewPr snapToGrid="0" showGuides="1">
      <p:cViewPr varScale="1">
        <p:scale>
          <a:sx n="111" d="100"/>
          <a:sy n="111" d="100"/>
        </p:scale>
        <p:origin x="-1956" y="-78"/>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developer.android.com/design/index.html" TargetMode="Externa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developer.android.com/design/index.html" TargetMode="External"/><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hyperlink" Target="http://developer.android.com/design/index.html"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err="1" smtClean="0"/>
              <a:t>RESTful</a:t>
            </a:r>
            <a:r>
              <a:rPr lang="en-US" dirty="0" smtClean="0"/>
              <a:t> </a:t>
            </a:r>
            <a:r>
              <a:rPr lang="bg-BG" dirty="0" smtClean="0"/>
              <a:t>Уеб Услуги</a:t>
            </a:r>
            <a:endParaRPr lang="en-US" dirty="0"/>
          </a:p>
        </p:txBody>
      </p:sp>
      <p:sp>
        <p:nvSpPr>
          <p:cNvPr id="3" name="Subtitle 2"/>
          <p:cNvSpPr>
            <a:spLocks noGrp="1"/>
          </p:cNvSpPr>
          <p:nvPr>
            <p:ph type="subTitle" idx="1"/>
          </p:nvPr>
        </p:nvSpPr>
        <p:spPr>
          <a:xfrm>
            <a:off x="414000" y="1499870"/>
            <a:ext cx="6840000" cy="492443"/>
          </a:xfrm>
        </p:spPr>
        <p:txBody>
          <a:bodyPr/>
          <a:lstStyle/>
          <a:p>
            <a:r>
              <a:rPr lang="bg-BG" dirty="0" smtClean="0"/>
              <a:t>Цветан Гайдев, Иван Ст. Иванов </a:t>
            </a:r>
            <a:r>
              <a:rPr lang="en-US" dirty="0" smtClean="0"/>
              <a:t>/</a:t>
            </a:r>
            <a:r>
              <a:rPr lang="bg-BG" dirty="0" smtClean="0"/>
              <a:t> </a:t>
            </a:r>
            <a:r>
              <a:rPr lang="en-US" dirty="0" smtClean="0"/>
              <a:t>SAP Labs Bulgaria</a:t>
            </a:r>
            <a:br>
              <a:rPr lang="en-US" dirty="0" smtClean="0"/>
            </a:br>
            <a:r>
              <a:rPr lang="bg-BG" dirty="0" smtClean="0"/>
              <a:t>Януари</a:t>
            </a:r>
            <a:r>
              <a:rPr lang="en-US" dirty="0" smtClean="0"/>
              <a:t>, 201</a:t>
            </a:r>
            <a:r>
              <a:rPr lang="bg-BG" dirty="0" smtClean="0"/>
              <a:t>3</a:t>
            </a:r>
            <a:endParaRPr lang="en-US" dirty="0" smtClean="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Специфика на параметрите</a:t>
            </a:r>
            <a:endParaRPr lang="en-US" sz="2800" b="0" dirty="0"/>
          </a:p>
        </p:txBody>
      </p:sp>
      <p:sp>
        <p:nvSpPr>
          <p:cNvPr id="3" name="Text Placeholder 2"/>
          <p:cNvSpPr>
            <a:spLocks noGrp="1"/>
          </p:cNvSpPr>
          <p:nvPr>
            <p:ph type="body" sz="quarter" idx="10"/>
          </p:nvPr>
        </p:nvSpPr>
        <p:spPr>
          <a:xfrm>
            <a:off x="300850" y="1342663"/>
            <a:ext cx="8494713" cy="5139160"/>
          </a:xfrm>
        </p:spPr>
        <p:txBody>
          <a:bodyPr/>
          <a:lstStyle/>
          <a:p>
            <a:endParaRPr lang="bg-BG" sz="2400" dirty="0" smtClean="0">
              <a:solidFill>
                <a:srgbClr val="646464"/>
              </a:solidFill>
              <a:latin typeface="Consolas"/>
            </a:endParaRPr>
          </a:p>
          <a:p>
            <a:r>
              <a:rPr lang="en-US" sz="2400" dirty="0" smtClean="0">
                <a:solidFill>
                  <a:srgbClr val="646464"/>
                </a:solidFill>
                <a:latin typeface="Consolas"/>
              </a:rPr>
              <a:t>@</a:t>
            </a:r>
            <a:r>
              <a:rPr lang="en-US" sz="2400" dirty="0" err="1" smtClean="0">
                <a:solidFill>
                  <a:schemeClr val="accent5"/>
                </a:solidFill>
                <a:latin typeface="Consolas"/>
              </a:rPr>
              <a:t>XmlRootElement</a:t>
            </a:r>
            <a:r>
              <a:rPr lang="bg-BG" sz="2400" dirty="0" smtClean="0">
                <a:solidFill>
                  <a:srgbClr val="646464"/>
                </a:solidFill>
                <a:latin typeface="Consolas"/>
              </a:rPr>
              <a:t/>
            </a:r>
            <a:br>
              <a:rPr lang="bg-BG" sz="2400" dirty="0" smtClean="0">
                <a:solidFill>
                  <a:srgbClr val="646464"/>
                </a:solidFill>
                <a:latin typeface="Consolas"/>
              </a:rPr>
            </a:br>
            <a:r>
              <a:rPr lang="en-US" sz="2400" dirty="0" smtClean="0">
                <a:solidFill>
                  <a:srgbClr val="7F0055"/>
                </a:solidFill>
                <a:latin typeface="Consolas"/>
              </a:rPr>
              <a:t>public</a:t>
            </a:r>
            <a:r>
              <a:rPr lang="en-US" sz="2400" dirty="0" smtClean="0">
                <a:solidFill>
                  <a:srgbClr val="000000"/>
                </a:solidFill>
                <a:latin typeface="Consolas"/>
              </a:rPr>
              <a:t> </a:t>
            </a:r>
            <a:r>
              <a:rPr lang="en-US" sz="2400" dirty="0" smtClean="0">
                <a:solidFill>
                  <a:srgbClr val="7F0055"/>
                </a:solidFill>
                <a:latin typeface="Consolas"/>
              </a:rPr>
              <a:t>class</a:t>
            </a:r>
            <a:r>
              <a:rPr lang="en-US" sz="2400" dirty="0" smtClean="0">
                <a:solidFill>
                  <a:srgbClr val="000000"/>
                </a:solidFill>
                <a:latin typeface="Consolas"/>
              </a:rPr>
              <a:t> Customer {</a:t>
            </a:r>
          </a:p>
          <a:p>
            <a:r>
              <a:rPr lang="en-US" sz="2400" dirty="0" smtClean="0">
                <a:solidFill>
                  <a:srgbClr val="000000"/>
                </a:solidFill>
                <a:latin typeface="Consolas"/>
              </a:rPr>
              <a:t>    </a:t>
            </a:r>
            <a:r>
              <a:rPr lang="en-US" sz="2400" dirty="0" smtClean="0">
                <a:solidFill>
                  <a:srgbClr val="7F0055"/>
                </a:solidFill>
                <a:latin typeface="Consolas"/>
              </a:rPr>
              <a:t>private</a:t>
            </a:r>
            <a:r>
              <a:rPr lang="en-US" sz="2400" dirty="0" smtClean="0">
                <a:solidFill>
                  <a:srgbClr val="000000"/>
                </a:solidFill>
                <a:latin typeface="Consolas"/>
              </a:rPr>
              <a:t> Long </a:t>
            </a:r>
            <a:r>
              <a:rPr lang="en-US" sz="2400" dirty="0" smtClean="0">
                <a:solidFill>
                  <a:srgbClr val="0000C0"/>
                </a:solidFill>
                <a:latin typeface="Consolas"/>
              </a:rPr>
              <a:t>id</a:t>
            </a:r>
            <a:r>
              <a:rPr lang="en-US" sz="2400" dirty="0" smtClean="0">
                <a:solidFill>
                  <a:srgbClr val="000000"/>
                </a:solidFill>
                <a:latin typeface="Consolas"/>
              </a:rPr>
              <a:t>;</a:t>
            </a:r>
          </a:p>
          <a:p>
            <a:r>
              <a:rPr lang="en-US" sz="2400" dirty="0" smtClean="0">
                <a:solidFill>
                  <a:srgbClr val="000000"/>
                </a:solidFill>
                <a:latin typeface="Consolas"/>
              </a:rPr>
              <a:t>    </a:t>
            </a:r>
            <a:r>
              <a:rPr lang="en-US" sz="2400" dirty="0" smtClean="0">
                <a:solidFill>
                  <a:srgbClr val="7F0055"/>
                </a:solidFill>
                <a:latin typeface="Consolas"/>
              </a:rPr>
              <a:t>private</a:t>
            </a:r>
            <a:r>
              <a:rPr lang="en-US" sz="2400" dirty="0" smtClean="0">
                <a:solidFill>
                  <a:srgbClr val="000000"/>
                </a:solidFill>
                <a:latin typeface="Consolas"/>
              </a:rPr>
              <a:t> String </a:t>
            </a:r>
            <a:r>
              <a:rPr lang="en-US" sz="2400" dirty="0" err="1" smtClean="0">
                <a:solidFill>
                  <a:srgbClr val="0000C0"/>
                </a:solidFill>
                <a:latin typeface="Consolas"/>
              </a:rPr>
              <a:t>customerName</a:t>
            </a:r>
            <a:r>
              <a:rPr lang="en-US" sz="2400" dirty="0" smtClean="0">
                <a:solidFill>
                  <a:srgbClr val="000000"/>
                </a:solidFill>
                <a:latin typeface="Consolas"/>
              </a:rPr>
              <a:t>;</a:t>
            </a:r>
          </a:p>
          <a:p>
            <a:r>
              <a:rPr lang="en-US" sz="2400" dirty="0" smtClean="0">
                <a:solidFill>
                  <a:srgbClr val="000000"/>
                </a:solidFill>
                <a:latin typeface="Consolas"/>
              </a:rPr>
              <a:t>    </a:t>
            </a:r>
            <a:r>
              <a:rPr lang="en-US" sz="2400" dirty="0" smtClean="0">
                <a:solidFill>
                  <a:srgbClr val="7F0055"/>
                </a:solidFill>
                <a:latin typeface="Consolas"/>
              </a:rPr>
              <a:t>private</a:t>
            </a:r>
            <a:r>
              <a:rPr lang="en-US" sz="2400" dirty="0" smtClean="0">
                <a:solidFill>
                  <a:srgbClr val="000000"/>
                </a:solidFill>
                <a:latin typeface="Consolas"/>
              </a:rPr>
              <a:t> String </a:t>
            </a:r>
            <a:r>
              <a:rPr lang="en-US" sz="2400" dirty="0" smtClean="0">
                <a:solidFill>
                  <a:srgbClr val="0000C0"/>
                </a:solidFill>
                <a:latin typeface="Consolas"/>
              </a:rPr>
              <a:t>email</a:t>
            </a:r>
            <a:r>
              <a:rPr lang="en-US" sz="2400" dirty="0" smtClean="0">
                <a:solidFill>
                  <a:srgbClr val="000000"/>
                </a:solidFill>
                <a:latin typeface="Consolas"/>
              </a:rPr>
              <a:t>;</a:t>
            </a:r>
          </a:p>
          <a:p>
            <a:r>
              <a:rPr lang="en-US" sz="2400" dirty="0" smtClean="0">
                <a:solidFill>
                  <a:srgbClr val="000000"/>
                </a:solidFill>
                <a:latin typeface="Consolas"/>
              </a:rPr>
              <a:t>    </a:t>
            </a:r>
            <a:r>
              <a:rPr lang="en-US" sz="2400" dirty="0" smtClean="0">
                <a:solidFill>
                  <a:srgbClr val="7F0055"/>
                </a:solidFill>
                <a:latin typeface="Consolas"/>
              </a:rPr>
              <a:t>private</a:t>
            </a:r>
            <a:r>
              <a:rPr lang="en-US" sz="2400" dirty="0" smtClean="0">
                <a:solidFill>
                  <a:srgbClr val="000000"/>
                </a:solidFill>
                <a:latin typeface="Consolas"/>
              </a:rPr>
              <a:t> </a:t>
            </a:r>
            <a:r>
              <a:rPr lang="en-US" sz="2400" dirty="0" err="1" smtClean="0">
                <a:solidFill>
                  <a:srgbClr val="7F0055"/>
                </a:solidFill>
                <a:latin typeface="Consolas"/>
              </a:rPr>
              <a:t>int</a:t>
            </a:r>
            <a:r>
              <a:rPr lang="en-US" sz="2400" dirty="0" smtClean="0">
                <a:solidFill>
                  <a:srgbClr val="000000"/>
                </a:solidFill>
                <a:latin typeface="Consolas"/>
              </a:rPr>
              <a:t> </a:t>
            </a:r>
            <a:r>
              <a:rPr lang="en-US" sz="2400" dirty="0" smtClean="0">
                <a:solidFill>
                  <a:srgbClr val="0000C0"/>
                </a:solidFill>
                <a:latin typeface="Consolas"/>
              </a:rPr>
              <a:t>discount</a:t>
            </a:r>
            <a:r>
              <a:rPr lang="en-US" sz="2400" dirty="0" smtClean="0">
                <a:solidFill>
                  <a:srgbClr val="000000"/>
                </a:solidFill>
                <a:latin typeface="Consolas"/>
              </a:rPr>
              <a:t>;</a:t>
            </a:r>
            <a:endParaRPr lang="en-US" sz="2400" dirty="0" smtClean="0">
              <a:latin typeface="Consolas"/>
            </a:endParaRPr>
          </a:p>
          <a:p>
            <a:r>
              <a:rPr lang="en-US" sz="2400" dirty="0" smtClean="0">
                <a:solidFill>
                  <a:srgbClr val="000000"/>
                </a:solidFill>
                <a:latin typeface="Consolas"/>
              </a:rPr>
              <a:t>}</a:t>
            </a:r>
            <a:endParaRPr lang="en-US" sz="2200" dirty="0" smtClean="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Параметризиране</a:t>
            </a:r>
            <a:endParaRPr lang="en-US" sz="2800" b="0" dirty="0"/>
          </a:p>
        </p:txBody>
      </p:sp>
      <p:sp>
        <p:nvSpPr>
          <p:cNvPr id="3" name="Text Placeholder 2"/>
          <p:cNvSpPr>
            <a:spLocks noGrp="1"/>
          </p:cNvSpPr>
          <p:nvPr>
            <p:ph type="body" sz="quarter" idx="10"/>
          </p:nvPr>
        </p:nvSpPr>
        <p:spPr>
          <a:xfrm>
            <a:off x="300850" y="1342663"/>
            <a:ext cx="8494713" cy="5139160"/>
          </a:xfrm>
        </p:spPr>
        <p:txBody>
          <a:bodyPr/>
          <a:lstStyle/>
          <a:p>
            <a:r>
              <a:rPr lang="en-US" sz="2000" dirty="0" smtClean="0">
                <a:solidFill>
                  <a:srgbClr val="646464"/>
                </a:solidFill>
                <a:latin typeface="Consolas"/>
              </a:rPr>
              <a:t>@Path</a:t>
            </a:r>
            <a:r>
              <a:rPr lang="en-US" sz="2000" dirty="0" smtClean="0">
                <a:solidFill>
                  <a:srgbClr val="000000"/>
                </a:solidFill>
                <a:latin typeface="Consolas"/>
              </a:rPr>
              <a:t>(</a:t>
            </a:r>
            <a:r>
              <a:rPr lang="en-US" sz="2000" dirty="0" smtClean="0">
                <a:solidFill>
                  <a:srgbClr val="2A00FF"/>
                </a:solidFill>
                <a:latin typeface="Consolas"/>
              </a:rPr>
              <a:t>"/customer/“</a:t>
            </a:r>
            <a:r>
              <a:rPr lang="en-US" sz="2000" dirty="0" smtClean="0">
                <a:solidFill>
                  <a:srgbClr val="000000"/>
                </a:solidFill>
                <a:latin typeface="Consolas"/>
              </a:rPr>
              <a:t>)</a:t>
            </a:r>
            <a:r>
              <a:rPr lang="bg-BG" sz="2000" dirty="0" smtClean="0">
                <a:solidFill>
                  <a:srgbClr val="000000"/>
                </a:solidFill>
                <a:latin typeface="Consolas"/>
              </a:rPr>
              <a:t/>
            </a:r>
            <a:br>
              <a:rPr lang="bg-BG" sz="2000" dirty="0" smtClean="0">
                <a:solidFill>
                  <a:srgbClr val="000000"/>
                </a:solidFill>
                <a:latin typeface="Consolas"/>
              </a:rPr>
            </a:br>
            <a:r>
              <a:rPr lang="en-US" sz="2000" dirty="0" smtClean="0">
                <a:solidFill>
                  <a:srgbClr val="7F0055"/>
                </a:solidFill>
                <a:latin typeface="Consolas"/>
              </a:rPr>
              <a:t>public</a:t>
            </a:r>
            <a:r>
              <a:rPr lang="en-US" sz="2000" dirty="0" smtClean="0">
                <a:solidFill>
                  <a:srgbClr val="000000"/>
                </a:solidFill>
                <a:latin typeface="Consolas"/>
              </a:rPr>
              <a:t> </a:t>
            </a:r>
            <a:r>
              <a:rPr lang="en-US" sz="2000" dirty="0" smtClean="0">
                <a:solidFill>
                  <a:srgbClr val="7F0055"/>
                </a:solidFill>
                <a:latin typeface="Consolas"/>
              </a:rPr>
              <a:t>class</a:t>
            </a:r>
            <a:r>
              <a:rPr lang="en-US" sz="2000" dirty="0" smtClean="0">
                <a:solidFill>
                  <a:srgbClr val="000000"/>
                </a:solidFill>
                <a:latin typeface="Consolas"/>
              </a:rPr>
              <a:t> </a:t>
            </a:r>
            <a:r>
              <a:rPr lang="en-US" sz="2000" dirty="0" err="1" smtClean="0">
                <a:solidFill>
                  <a:srgbClr val="000000"/>
                </a:solidFill>
                <a:latin typeface="Consolas"/>
              </a:rPr>
              <a:t>CustomerService</a:t>
            </a:r>
            <a:r>
              <a:rPr lang="en-US" sz="2000" dirty="0" smtClean="0">
                <a:solidFill>
                  <a:srgbClr val="000000"/>
                </a:solidFill>
                <a:latin typeface="Consolas"/>
              </a:rPr>
              <a:t> {</a:t>
            </a:r>
          </a:p>
          <a:p>
            <a:r>
              <a:rPr lang="en-US" sz="2000" dirty="0" smtClean="0">
                <a:solidFill>
                  <a:srgbClr val="000000"/>
                </a:solidFill>
                <a:latin typeface="Consolas"/>
              </a:rPr>
              <a:t>    .....</a:t>
            </a:r>
          </a:p>
          <a:p>
            <a:r>
              <a:rPr lang="en-US" sz="2000" dirty="0" smtClean="0">
                <a:solidFill>
                  <a:srgbClr val="000000"/>
                </a:solidFill>
                <a:latin typeface="Consolas"/>
              </a:rPr>
              <a:t>    </a:t>
            </a:r>
            <a:r>
              <a:rPr lang="en-US" sz="2000" dirty="0" smtClean="0">
                <a:solidFill>
                  <a:srgbClr val="646464"/>
                </a:solidFill>
                <a:latin typeface="Consolas"/>
              </a:rPr>
              <a:t>@GET</a:t>
            </a:r>
            <a:r>
              <a:rPr lang="bg-BG" sz="2000" dirty="0" smtClean="0">
                <a:solidFill>
                  <a:srgbClr val="646464"/>
                </a:solidFill>
                <a:latin typeface="Consolas"/>
              </a:rPr>
              <a:t/>
            </a:r>
            <a:br>
              <a:rPr lang="bg-BG" sz="2000" dirty="0" smtClean="0">
                <a:solidFill>
                  <a:srgbClr val="646464"/>
                </a:solidFill>
                <a:latin typeface="Consolas"/>
              </a:rPr>
            </a:br>
            <a:r>
              <a:rPr lang="en-US" sz="2000" dirty="0" smtClean="0">
                <a:solidFill>
                  <a:srgbClr val="000000"/>
                </a:solidFill>
                <a:latin typeface="Consolas"/>
              </a:rPr>
              <a:t>    </a:t>
            </a:r>
            <a:r>
              <a:rPr lang="en-US" sz="2000" dirty="0" smtClean="0">
                <a:solidFill>
                  <a:srgbClr val="646464"/>
                </a:solidFill>
                <a:latin typeface="Consolas"/>
              </a:rPr>
              <a:t>@Produces</a:t>
            </a:r>
            <a:r>
              <a:rPr lang="en-US" sz="2000" dirty="0" smtClean="0">
                <a:solidFill>
                  <a:srgbClr val="000000"/>
                </a:solidFill>
                <a:latin typeface="Consolas"/>
              </a:rPr>
              <a:t>(</a:t>
            </a:r>
            <a:r>
              <a:rPr lang="en-US" sz="2000" dirty="0" smtClean="0">
                <a:solidFill>
                  <a:srgbClr val="2A00FF"/>
                </a:solidFill>
                <a:latin typeface="Consolas"/>
              </a:rPr>
              <a:t>"application/</a:t>
            </a:r>
            <a:r>
              <a:rPr lang="en-US" sz="2000" dirty="0" err="1" smtClean="0">
                <a:solidFill>
                  <a:srgbClr val="2A00FF"/>
                </a:solidFill>
                <a:latin typeface="Consolas"/>
              </a:rPr>
              <a:t>json</a:t>
            </a:r>
            <a:r>
              <a:rPr lang="en-US" sz="2000" dirty="0" smtClean="0">
                <a:solidFill>
                  <a:srgbClr val="2A00FF"/>
                </a:solidFill>
                <a:latin typeface="Consolas"/>
              </a:rPr>
              <a:t>“</a:t>
            </a:r>
            <a:r>
              <a:rPr lang="en-US" sz="2000" dirty="0" smtClean="0">
                <a:solidFill>
                  <a:srgbClr val="000000"/>
                </a:solidFill>
                <a:latin typeface="Consolas"/>
              </a:rPr>
              <a:t>)</a:t>
            </a:r>
            <a:r>
              <a:rPr lang="bg-BG" sz="2000" dirty="0" smtClean="0">
                <a:solidFill>
                  <a:srgbClr val="000000"/>
                </a:solidFill>
                <a:latin typeface="Consolas"/>
              </a:rPr>
              <a:t/>
            </a:r>
            <a:br>
              <a:rPr lang="bg-BG" sz="2000" dirty="0" smtClean="0">
                <a:solidFill>
                  <a:srgbClr val="000000"/>
                </a:solidFill>
                <a:latin typeface="Consolas"/>
              </a:rPr>
            </a:br>
            <a:r>
              <a:rPr lang="en-US" sz="2000" dirty="0" smtClean="0">
                <a:solidFill>
                  <a:srgbClr val="000000"/>
                </a:solidFill>
                <a:latin typeface="Consolas"/>
              </a:rPr>
              <a:t>    </a:t>
            </a:r>
            <a:r>
              <a:rPr lang="en-US" sz="2000" dirty="0" smtClean="0">
                <a:solidFill>
                  <a:srgbClr val="646464"/>
                </a:solidFill>
                <a:latin typeface="Consolas"/>
              </a:rPr>
              <a:t>@Path</a:t>
            </a:r>
            <a:r>
              <a:rPr lang="en-US" sz="2000" dirty="0" smtClean="0">
                <a:solidFill>
                  <a:srgbClr val="000000"/>
                </a:solidFill>
                <a:latin typeface="Consolas"/>
              </a:rPr>
              <a:t>(</a:t>
            </a:r>
            <a:r>
              <a:rPr lang="en-US" sz="2000" dirty="0" smtClean="0">
                <a:solidFill>
                  <a:srgbClr val="2A00FF"/>
                </a:solidFill>
                <a:latin typeface="Consolas"/>
              </a:rPr>
              <a:t>"{name}“</a:t>
            </a:r>
            <a:r>
              <a:rPr lang="en-US" sz="2000" dirty="0" smtClean="0">
                <a:solidFill>
                  <a:srgbClr val="000000"/>
                </a:solidFill>
                <a:latin typeface="Consolas"/>
              </a:rPr>
              <a:t>)</a:t>
            </a:r>
            <a:r>
              <a:rPr lang="bg-BG" sz="2000" dirty="0" smtClean="0">
                <a:solidFill>
                  <a:srgbClr val="000000"/>
                </a:solidFill>
                <a:latin typeface="Consolas"/>
              </a:rPr>
              <a:t/>
            </a:r>
            <a:br>
              <a:rPr lang="bg-BG" sz="2000" dirty="0" smtClean="0">
                <a:solidFill>
                  <a:srgbClr val="000000"/>
                </a:solidFill>
                <a:latin typeface="Consolas"/>
              </a:rPr>
            </a:br>
            <a:r>
              <a:rPr lang="en-US" sz="2000" dirty="0" smtClean="0">
                <a:solidFill>
                  <a:srgbClr val="000000"/>
                </a:solidFill>
                <a:latin typeface="Consolas"/>
              </a:rPr>
              <a:t>    </a:t>
            </a:r>
            <a:r>
              <a:rPr lang="en-US" sz="2000" dirty="0" smtClean="0">
                <a:solidFill>
                  <a:srgbClr val="7F0055"/>
                </a:solidFill>
                <a:latin typeface="Consolas"/>
              </a:rPr>
              <a:t>public</a:t>
            </a:r>
            <a:r>
              <a:rPr lang="en-US" sz="2000" dirty="0" smtClean="0">
                <a:solidFill>
                  <a:srgbClr val="000000"/>
                </a:solidFill>
                <a:latin typeface="Consolas"/>
              </a:rPr>
              <a:t> Customer </a:t>
            </a:r>
            <a:r>
              <a:rPr lang="en-US" sz="2000" dirty="0" err="1" smtClean="0">
                <a:solidFill>
                  <a:srgbClr val="000000"/>
                </a:solidFill>
                <a:latin typeface="Consolas"/>
              </a:rPr>
              <a:t>getCustomer</a:t>
            </a:r>
            <a:r>
              <a:rPr lang="en-US" sz="2000" dirty="0" smtClean="0">
                <a:solidFill>
                  <a:srgbClr val="000000"/>
                </a:solidFill>
                <a:latin typeface="Consolas"/>
              </a:rPr>
              <a:t>(</a:t>
            </a:r>
            <a:r>
              <a:rPr lang="en-US" sz="2000" dirty="0" smtClean="0">
                <a:solidFill>
                  <a:srgbClr val="646464"/>
                </a:solidFill>
                <a:latin typeface="Consolas"/>
              </a:rPr>
              <a:t>@</a:t>
            </a:r>
            <a:r>
              <a:rPr lang="en-US" sz="2000" dirty="0" err="1" smtClean="0">
                <a:solidFill>
                  <a:schemeClr val="accent5"/>
                </a:solidFill>
                <a:latin typeface="Consolas"/>
              </a:rPr>
              <a:t>PathParam</a:t>
            </a:r>
            <a:r>
              <a:rPr lang="en-US" sz="2000" dirty="0" smtClean="0">
                <a:solidFill>
                  <a:srgbClr val="000000"/>
                </a:solidFill>
                <a:latin typeface="Consolas"/>
              </a:rPr>
              <a:t>(</a:t>
            </a:r>
            <a:r>
              <a:rPr lang="en-US" sz="2000" dirty="0" smtClean="0">
                <a:solidFill>
                  <a:srgbClr val="2A00FF"/>
                </a:solidFill>
                <a:latin typeface="Consolas"/>
              </a:rPr>
              <a:t>"name"</a:t>
            </a:r>
            <a:r>
              <a:rPr lang="en-US" sz="2000" dirty="0" smtClean="0">
                <a:solidFill>
                  <a:srgbClr val="000000"/>
                </a:solidFill>
                <a:latin typeface="Consolas"/>
              </a:rPr>
              <a:t>) String name) {</a:t>
            </a:r>
            <a:r>
              <a:rPr lang="bg-BG" sz="2000" dirty="0" smtClean="0">
                <a:solidFill>
                  <a:srgbClr val="000000"/>
                </a:solidFill>
                <a:latin typeface="Consolas"/>
              </a:rPr>
              <a:t/>
            </a:r>
            <a:br>
              <a:rPr lang="bg-BG" sz="2000" dirty="0" smtClean="0">
                <a:solidFill>
                  <a:srgbClr val="000000"/>
                </a:solidFill>
                <a:latin typeface="Consolas"/>
              </a:rPr>
            </a:br>
            <a:r>
              <a:rPr lang="en-US" sz="2000" dirty="0" smtClean="0">
                <a:solidFill>
                  <a:srgbClr val="000000"/>
                </a:solidFill>
                <a:latin typeface="Consolas"/>
              </a:rPr>
              <a:t>        Query </a:t>
            </a:r>
            <a:r>
              <a:rPr lang="en-US" sz="2000" dirty="0" err="1" smtClean="0">
                <a:solidFill>
                  <a:srgbClr val="000000"/>
                </a:solidFill>
                <a:latin typeface="Consolas"/>
              </a:rPr>
              <a:t>query</a:t>
            </a:r>
            <a:r>
              <a:rPr lang="en-US" sz="2000" dirty="0" smtClean="0">
                <a:solidFill>
                  <a:srgbClr val="000000"/>
                </a:solidFill>
                <a:latin typeface="Consolas"/>
              </a:rPr>
              <a:t> = </a:t>
            </a:r>
            <a:r>
              <a:rPr lang="en-US" sz="2000" dirty="0" err="1" smtClean="0">
                <a:solidFill>
                  <a:srgbClr val="0000C0"/>
                </a:solidFill>
                <a:latin typeface="Consolas"/>
              </a:rPr>
              <a:t>entityManager</a:t>
            </a:r>
            <a:r>
              <a:rPr lang="en-US" sz="2000" dirty="0" smtClean="0">
                <a:solidFill>
                  <a:srgbClr val="0000C0"/>
                </a:solidFill>
                <a:latin typeface="Consolas"/>
              </a:rPr>
              <a:t/>
            </a:r>
            <a:br>
              <a:rPr lang="en-US" sz="2000" dirty="0" smtClean="0">
                <a:solidFill>
                  <a:srgbClr val="0000C0"/>
                </a:solidFill>
                <a:latin typeface="Consolas"/>
              </a:rPr>
            </a:br>
            <a:r>
              <a:rPr lang="en-US" sz="2000" dirty="0" smtClean="0">
                <a:solidFill>
                  <a:srgbClr val="000000"/>
                </a:solidFill>
                <a:latin typeface="Consolas"/>
              </a:rPr>
              <a:t>              .</a:t>
            </a:r>
            <a:r>
              <a:rPr lang="en-US" sz="2000" dirty="0" err="1" smtClean="0">
                <a:solidFill>
                  <a:srgbClr val="000000"/>
                </a:solidFill>
                <a:latin typeface="Consolas"/>
              </a:rPr>
              <a:t>createQuery</a:t>
            </a:r>
            <a:r>
              <a:rPr lang="en-US" sz="2000" dirty="0" smtClean="0">
                <a:solidFill>
                  <a:srgbClr val="000000"/>
                </a:solidFill>
                <a:latin typeface="Consolas"/>
              </a:rPr>
              <a:t>(</a:t>
            </a:r>
            <a:r>
              <a:rPr lang="en-US" sz="2000" dirty="0" smtClean="0">
                <a:solidFill>
                  <a:srgbClr val="2A00FF"/>
                </a:solidFill>
                <a:latin typeface="Consolas"/>
              </a:rPr>
              <a:t>"SELECT c FROM Customer c WHERE </a:t>
            </a:r>
            <a:r>
              <a:rPr lang="en-US" sz="2000" dirty="0" err="1" smtClean="0">
                <a:solidFill>
                  <a:srgbClr val="2A00FF"/>
                </a:solidFill>
                <a:latin typeface="Consolas"/>
              </a:rPr>
              <a:t>c.customerName</a:t>
            </a:r>
            <a:r>
              <a:rPr lang="en-US" sz="2000" dirty="0" smtClean="0">
                <a:solidFill>
                  <a:srgbClr val="2A00FF"/>
                </a:solidFill>
                <a:latin typeface="Consolas"/>
              </a:rPr>
              <a:t> = :name"</a:t>
            </a:r>
            <a:r>
              <a:rPr lang="en-US" sz="2000" dirty="0" smtClean="0">
                <a:solidFill>
                  <a:srgbClr val="000000"/>
                </a:solidFill>
                <a:latin typeface="Consolas"/>
              </a:rPr>
              <a:t>);</a:t>
            </a:r>
            <a:br>
              <a:rPr lang="en-US" sz="2000" dirty="0" smtClean="0">
                <a:solidFill>
                  <a:srgbClr val="000000"/>
                </a:solidFill>
                <a:latin typeface="Consolas"/>
              </a:rPr>
            </a:br>
            <a:r>
              <a:rPr lang="en-US" sz="2000" dirty="0" smtClean="0">
                <a:solidFill>
                  <a:srgbClr val="000000"/>
                </a:solidFill>
                <a:latin typeface="Consolas"/>
              </a:rPr>
              <a:t>        </a:t>
            </a:r>
            <a:r>
              <a:rPr lang="en-US" sz="2000" dirty="0" err="1" smtClean="0">
                <a:solidFill>
                  <a:srgbClr val="000000"/>
                </a:solidFill>
                <a:latin typeface="Consolas"/>
              </a:rPr>
              <a:t>query.setParameter</a:t>
            </a:r>
            <a:r>
              <a:rPr lang="en-US" sz="2000" dirty="0" smtClean="0">
                <a:solidFill>
                  <a:srgbClr val="000000"/>
                </a:solidFill>
                <a:latin typeface="Consolas"/>
              </a:rPr>
              <a:t>(</a:t>
            </a:r>
            <a:r>
              <a:rPr lang="en-US" sz="2000" dirty="0" smtClean="0">
                <a:solidFill>
                  <a:srgbClr val="2A00FF"/>
                </a:solidFill>
                <a:latin typeface="Consolas"/>
              </a:rPr>
              <a:t>"name"</a:t>
            </a:r>
            <a:r>
              <a:rPr lang="en-US" sz="2000" dirty="0" smtClean="0">
                <a:solidFill>
                  <a:srgbClr val="000000"/>
                </a:solidFill>
                <a:latin typeface="Consolas"/>
              </a:rPr>
              <a:t>, name);</a:t>
            </a:r>
            <a:br>
              <a:rPr lang="en-US" sz="2000" dirty="0" smtClean="0">
                <a:solidFill>
                  <a:srgbClr val="000000"/>
                </a:solidFill>
                <a:latin typeface="Consolas"/>
              </a:rPr>
            </a:br>
            <a:r>
              <a:rPr lang="en-US" sz="2000" dirty="0" smtClean="0">
                <a:solidFill>
                  <a:srgbClr val="000000"/>
                </a:solidFill>
                <a:latin typeface="Consolas"/>
              </a:rPr>
              <a:t>        </a:t>
            </a:r>
            <a:r>
              <a:rPr lang="en-US" sz="2000" dirty="0" smtClean="0">
                <a:solidFill>
                  <a:srgbClr val="7F0055"/>
                </a:solidFill>
                <a:latin typeface="Consolas"/>
              </a:rPr>
              <a:t>return</a:t>
            </a:r>
            <a:r>
              <a:rPr lang="en-US" sz="2000" dirty="0" smtClean="0">
                <a:solidFill>
                  <a:srgbClr val="000000"/>
                </a:solidFill>
                <a:latin typeface="Consolas"/>
              </a:rPr>
              <a:t> (Customer) </a:t>
            </a:r>
            <a:r>
              <a:rPr lang="en-US" sz="2000" dirty="0" err="1" smtClean="0">
                <a:solidFill>
                  <a:srgbClr val="000000"/>
                </a:solidFill>
                <a:latin typeface="Consolas"/>
              </a:rPr>
              <a:t>query.getSingleResult</a:t>
            </a:r>
            <a:r>
              <a:rPr lang="en-US" sz="2000" dirty="0" smtClean="0">
                <a:solidFill>
                  <a:srgbClr val="000000"/>
                </a:solidFill>
                <a:latin typeface="Consolas"/>
              </a:rPr>
              <a:t>();</a:t>
            </a:r>
            <a:br>
              <a:rPr lang="en-US" sz="2000" dirty="0" smtClean="0">
                <a:solidFill>
                  <a:srgbClr val="000000"/>
                </a:solidFill>
                <a:latin typeface="Consolas"/>
              </a:rPr>
            </a:br>
            <a:r>
              <a:rPr lang="en-US" sz="2000" dirty="0" smtClean="0">
                <a:solidFill>
                  <a:srgbClr val="000000"/>
                </a:solidFill>
                <a:latin typeface="Consolas"/>
              </a:rPr>
              <a:t>    }</a:t>
            </a:r>
            <a:br>
              <a:rPr lang="en-US" sz="2000" dirty="0" smtClean="0">
                <a:solidFill>
                  <a:srgbClr val="000000"/>
                </a:solidFill>
                <a:latin typeface="Consolas"/>
              </a:rPr>
            </a:br>
            <a:r>
              <a:rPr lang="en-US" sz="2000" dirty="0" smtClean="0">
                <a:solidFill>
                  <a:srgbClr val="000000"/>
                </a:solidFill>
                <a:latin typeface="Consolas"/>
              </a:rPr>
              <a:t>}</a:t>
            </a:r>
            <a:endParaRPr lang="en-US" sz="2000" dirty="0" smtClean="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Достъп до резултата</a:t>
            </a:r>
            <a:endParaRPr lang="en-US" sz="2800" b="0" dirty="0"/>
          </a:p>
        </p:txBody>
      </p:sp>
      <p:sp>
        <p:nvSpPr>
          <p:cNvPr id="3" name="Text Placeholder 2"/>
          <p:cNvSpPr>
            <a:spLocks noGrp="1"/>
          </p:cNvSpPr>
          <p:nvPr>
            <p:ph type="body" sz="quarter" idx="10"/>
          </p:nvPr>
        </p:nvSpPr>
        <p:spPr>
          <a:xfrm>
            <a:off x="300850" y="1342663"/>
            <a:ext cx="8494713" cy="5139160"/>
          </a:xfrm>
        </p:spPr>
        <p:txBody>
          <a:bodyPr/>
          <a:lstStyle/>
          <a:p>
            <a:r>
              <a:rPr lang="en-US" sz="2000" dirty="0" smtClean="0">
                <a:solidFill>
                  <a:srgbClr val="646464"/>
                </a:solidFill>
                <a:latin typeface="Consolas"/>
              </a:rPr>
              <a:t>@Path</a:t>
            </a:r>
            <a:r>
              <a:rPr lang="en-US" sz="2000" dirty="0" smtClean="0">
                <a:solidFill>
                  <a:srgbClr val="000000"/>
                </a:solidFill>
                <a:latin typeface="Consolas"/>
              </a:rPr>
              <a:t>(</a:t>
            </a:r>
            <a:r>
              <a:rPr lang="en-US" sz="2000" dirty="0" smtClean="0">
                <a:solidFill>
                  <a:srgbClr val="2A00FF"/>
                </a:solidFill>
                <a:latin typeface="Consolas"/>
              </a:rPr>
              <a:t>"/customer/“</a:t>
            </a:r>
            <a:r>
              <a:rPr lang="en-US" sz="2000" dirty="0" smtClean="0">
                <a:solidFill>
                  <a:srgbClr val="000000"/>
                </a:solidFill>
                <a:latin typeface="Consolas"/>
              </a:rPr>
              <a:t>)</a:t>
            </a:r>
            <a:r>
              <a:rPr lang="bg-BG" sz="2000" dirty="0" smtClean="0">
                <a:solidFill>
                  <a:srgbClr val="000000"/>
                </a:solidFill>
                <a:latin typeface="Consolas"/>
              </a:rPr>
              <a:t/>
            </a:r>
            <a:br>
              <a:rPr lang="bg-BG" sz="2000" dirty="0" smtClean="0">
                <a:solidFill>
                  <a:srgbClr val="000000"/>
                </a:solidFill>
                <a:latin typeface="Consolas"/>
              </a:rPr>
            </a:br>
            <a:r>
              <a:rPr lang="en-US" sz="2000" dirty="0" smtClean="0">
                <a:solidFill>
                  <a:srgbClr val="7F0055"/>
                </a:solidFill>
                <a:latin typeface="Consolas"/>
              </a:rPr>
              <a:t>public</a:t>
            </a:r>
            <a:r>
              <a:rPr lang="en-US" sz="2000" dirty="0" smtClean="0">
                <a:solidFill>
                  <a:srgbClr val="000000"/>
                </a:solidFill>
                <a:latin typeface="Consolas"/>
              </a:rPr>
              <a:t> </a:t>
            </a:r>
            <a:r>
              <a:rPr lang="en-US" sz="2000" dirty="0" smtClean="0">
                <a:solidFill>
                  <a:srgbClr val="7F0055"/>
                </a:solidFill>
                <a:latin typeface="Consolas"/>
              </a:rPr>
              <a:t>class</a:t>
            </a:r>
            <a:r>
              <a:rPr lang="en-US" sz="2000" dirty="0" smtClean="0">
                <a:solidFill>
                  <a:srgbClr val="000000"/>
                </a:solidFill>
                <a:latin typeface="Consolas"/>
              </a:rPr>
              <a:t> </a:t>
            </a:r>
            <a:r>
              <a:rPr lang="en-US" sz="2000" dirty="0" err="1" smtClean="0">
                <a:solidFill>
                  <a:srgbClr val="000000"/>
                </a:solidFill>
                <a:latin typeface="Consolas"/>
              </a:rPr>
              <a:t>CustomerService</a:t>
            </a:r>
            <a:r>
              <a:rPr lang="en-US" sz="2000" dirty="0" smtClean="0">
                <a:solidFill>
                  <a:srgbClr val="000000"/>
                </a:solidFill>
                <a:latin typeface="Consolas"/>
              </a:rPr>
              <a:t> {</a:t>
            </a:r>
          </a:p>
          <a:p>
            <a:r>
              <a:rPr lang="en-US" sz="2000" dirty="0" smtClean="0">
                <a:solidFill>
                  <a:srgbClr val="000000"/>
                </a:solidFill>
                <a:latin typeface="Consolas"/>
              </a:rPr>
              <a:t>    .....</a:t>
            </a:r>
          </a:p>
          <a:p>
            <a:r>
              <a:rPr lang="en-US" sz="2000" dirty="0" smtClean="0">
                <a:solidFill>
                  <a:srgbClr val="000000"/>
                </a:solidFill>
                <a:latin typeface="Consolas"/>
              </a:rPr>
              <a:t>    </a:t>
            </a:r>
            <a:r>
              <a:rPr lang="en-US" sz="2000" dirty="0" smtClean="0">
                <a:solidFill>
                  <a:srgbClr val="646464"/>
                </a:solidFill>
                <a:latin typeface="Consolas"/>
              </a:rPr>
              <a:t>@GET</a:t>
            </a:r>
            <a:r>
              <a:rPr lang="bg-BG" sz="2000" dirty="0" smtClean="0">
                <a:solidFill>
                  <a:srgbClr val="646464"/>
                </a:solidFill>
                <a:latin typeface="Consolas"/>
              </a:rPr>
              <a:t/>
            </a:r>
            <a:br>
              <a:rPr lang="bg-BG" sz="2000" dirty="0" smtClean="0">
                <a:solidFill>
                  <a:srgbClr val="646464"/>
                </a:solidFill>
                <a:latin typeface="Consolas"/>
              </a:rPr>
            </a:br>
            <a:r>
              <a:rPr lang="en-US" sz="2000" dirty="0" smtClean="0">
                <a:solidFill>
                  <a:srgbClr val="000000"/>
                </a:solidFill>
                <a:latin typeface="Consolas"/>
              </a:rPr>
              <a:t>    </a:t>
            </a:r>
            <a:r>
              <a:rPr lang="en-US" sz="2000" dirty="0" smtClean="0">
                <a:solidFill>
                  <a:srgbClr val="646464"/>
                </a:solidFill>
                <a:latin typeface="Consolas"/>
              </a:rPr>
              <a:t>@Produces</a:t>
            </a:r>
            <a:r>
              <a:rPr lang="en-US" sz="2000" dirty="0" smtClean="0">
                <a:solidFill>
                  <a:srgbClr val="000000"/>
                </a:solidFill>
                <a:latin typeface="Consolas"/>
              </a:rPr>
              <a:t>(</a:t>
            </a:r>
            <a:r>
              <a:rPr lang="en-US" sz="2000" dirty="0" smtClean="0">
                <a:solidFill>
                  <a:srgbClr val="2A00FF"/>
                </a:solidFill>
                <a:latin typeface="Consolas"/>
              </a:rPr>
              <a:t>"application/</a:t>
            </a:r>
            <a:r>
              <a:rPr lang="en-US" sz="2000" dirty="0" err="1" smtClean="0">
                <a:solidFill>
                  <a:srgbClr val="2A00FF"/>
                </a:solidFill>
                <a:latin typeface="Consolas"/>
              </a:rPr>
              <a:t>json</a:t>
            </a:r>
            <a:r>
              <a:rPr lang="en-US" sz="2000" dirty="0" smtClean="0">
                <a:solidFill>
                  <a:srgbClr val="2A00FF"/>
                </a:solidFill>
                <a:latin typeface="Consolas"/>
              </a:rPr>
              <a:t>“</a:t>
            </a:r>
            <a:r>
              <a:rPr lang="en-US" sz="2000" dirty="0" smtClean="0">
                <a:solidFill>
                  <a:srgbClr val="000000"/>
                </a:solidFill>
                <a:latin typeface="Consolas"/>
              </a:rPr>
              <a:t>)</a:t>
            </a:r>
            <a:r>
              <a:rPr lang="bg-BG" sz="2000" dirty="0" smtClean="0">
                <a:solidFill>
                  <a:srgbClr val="000000"/>
                </a:solidFill>
                <a:latin typeface="Consolas"/>
              </a:rPr>
              <a:t/>
            </a:r>
            <a:br>
              <a:rPr lang="bg-BG" sz="2000" dirty="0" smtClean="0">
                <a:solidFill>
                  <a:srgbClr val="000000"/>
                </a:solidFill>
                <a:latin typeface="Consolas"/>
              </a:rPr>
            </a:br>
            <a:r>
              <a:rPr lang="en-US" sz="2000" dirty="0" smtClean="0">
                <a:solidFill>
                  <a:srgbClr val="000000"/>
                </a:solidFill>
                <a:latin typeface="Consolas"/>
              </a:rPr>
              <a:t>    </a:t>
            </a:r>
            <a:r>
              <a:rPr lang="en-US" sz="2000" dirty="0" smtClean="0">
                <a:solidFill>
                  <a:srgbClr val="646464"/>
                </a:solidFill>
                <a:latin typeface="Consolas"/>
              </a:rPr>
              <a:t>@Path</a:t>
            </a:r>
            <a:r>
              <a:rPr lang="en-US" sz="2000" dirty="0" smtClean="0">
                <a:solidFill>
                  <a:srgbClr val="000000"/>
                </a:solidFill>
                <a:latin typeface="Consolas"/>
              </a:rPr>
              <a:t>(</a:t>
            </a:r>
            <a:r>
              <a:rPr lang="en-US" sz="2000" dirty="0" smtClean="0">
                <a:solidFill>
                  <a:srgbClr val="2A00FF"/>
                </a:solidFill>
                <a:latin typeface="Consolas"/>
              </a:rPr>
              <a:t>"{name}“</a:t>
            </a:r>
            <a:r>
              <a:rPr lang="en-US" sz="2000" dirty="0" smtClean="0">
                <a:solidFill>
                  <a:srgbClr val="000000"/>
                </a:solidFill>
                <a:latin typeface="Consolas"/>
              </a:rPr>
              <a:t>)</a:t>
            </a:r>
            <a:r>
              <a:rPr lang="bg-BG" sz="2000" dirty="0" smtClean="0">
                <a:solidFill>
                  <a:srgbClr val="000000"/>
                </a:solidFill>
                <a:latin typeface="Consolas"/>
              </a:rPr>
              <a:t/>
            </a:r>
            <a:br>
              <a:rPr lang="bg-BG" sz="2000" dirty="0" smtClean="0">
                <a:solidFill>
                  <a:srgbClr val="000000"/>
                </a:solidFill>
                <a:latin typeface="Consolas"/>
              </a:rPr>
            </a:br>
            <a:r>
              <a:rPr lang="en-US" sz="2000" dirty="0" smtClean="0">
                <a:solidFill>
                  <a:srgbClr val="000000"/>
                </a:solidFill>
                <a:latin typeface="Consolas"/>
              </a:rPr>
              <a:t>    </a:t>
            </a:r>
            <a:r>
              <a:rPr lang="en-US" sz="2000" dirty="0" smtClean="0">
                <a:solidFill>
                  <a:srgbClr val="7F0055"/>
                </a:solidFill>
                <a:latin typeface="Consolas"/>
              </a:rPr>
              <a:t>public</a:t>
            </a:r>
            <a:r>
              <a:rPr lang="en-US" sz="2000" dirty="0" smtClean="0">
                <a:solidFill>
                  <a:srgbClr val="000000"/>
                </a:solidFill>
                <a:latin typeface="Consolas"/>
              </a:rPr>
              <a:t> Customer </a:t>
            </a:r>
            <a:r>
              <a:rPr lang="en-US" sz="2000" dirty="0" err="1" smtClean="0">
                <a:solidFill>
                  <a:srgbClr val="000000"/>
                </a:solidFill>
                <a:latin typeface="Consolas"/>
              </a:rPr>
              <a:t>getCustomer</a:t>
            </a:r>
            <a:r>
              <a:rPr lang="en-US" sz="2000" dirty="0" smtClean="0">
                <a:solidFill>
                  <a:srgbClr val="000000"/>
                </a:solidFill>
                <a:latin typeface="Consolas"/>
              </a:rPr>
              <a:t>(</a:t>
            </a:r>
            <a:r>
              <a:rPr lang="en-US" sz="2000" dirty="0" smtClean="0">
                <a:solidFill>
                  <a:srgbClr val="646464"/>
                </a:solidFill>
                <a:latin typeface="Consolas"/>
              </a:rPr>
              <a:t>@</a:t>
            </a:r>
            <a:r>
              <a:rPr lang="en-US" sz="2000" dirty="0" err="1" smtClean="0">
                <a:solidFill>
                  <a:schemeClr val="accent5"/>
                </a:solidFill>
                <a:latin typeface="Consolas"/>
              </a:rPr>
              <a:t>PathParam</a:t>
            </a:r>
            <a:r>
              <a:rPr lang="en-US" sz="2000" dirty="0" smtClean="0">
                <a:solidFill>
                  <a:srgbClr val="000000"/>
                </a:solidFill>
                <a:latin typeface="Consolas"/>
              </a:rPr>
              <a:t>(</a:t>
            </a:r>
            <a:r>
              <a:rPr lang="en-US" sz="2000" dirty="0" smtClean="0">
                <a:solidFill>
                  <a:srgbClr val="2A00FF"/>
                </a:solidFill>
                <a:latin typeface="Consolas"/>
              </a:rPr>
              <a:t>"name"</a:t>
            </a:r>
            <a:r>
              <a:rPr lang="en-US" sz="2000" dirty="0" smtClean="0">
                <a:solidFill>
                  <a:srgbClr val="000000"/>
                </a:solidFill>
                <a:latin typeface="Consolas"/>
              </a:rPr>
              <a:t>) String name) {</a:t>
            </a:r>
            <a:r>
              <a:rPr lang="bg-BG" sz="2000" dirty="0" smtClean="0">
                <a:solidFill>
                  <a:srgbClr val="000000"/>
                </a:solidFill>
                <a:latin typeface="Consolas"/>
              </a:rPr>
              <a:t/>
            </a:r>
            <a:br>
              <a:rPr lang="bg-BG" sz="2000" dirty="0" smtClean="0">
                <a:solidFill>
                  <a:srgbClr val="000000"/>
                </a:solidFill>
                <a:latin typeface="Consolas"/>
              </a:rPr>
            </a:br>
            <a:r>
              <a:rPr lang="en-US" sz="2000" dirty="0" smtClean="0">
                <a:solidFill>
                  <a:srgbClr val="000000"/>
                </a:solidFill>
                <a:latin typeface="Consolas"/>
              </a:rPr>
              <a:t>        Query </a:t>
            </a:r>
            <a:r>
              <a:rPr lang="en-US" sz="2000" dirty="0" err="1" smtClean="0">
                <a:solidFill>
                  <a:srgbClr val="000000"/>
                </a:solidFill>
                <a:latin typeface="Consolas"/>
              </a:rPr>
              <a:t>query</a:t>
            </a:r>
            <a:r>
              <a:rPr lang="en-US" sz="2000" dirty="0" smtClean="0">
                <a:solidFill>
                  <a:srgbClr val="000000"/>
                </a:solidFill>
                <a:latin typeface="Consolas"/>
              </a:rPr>
              <a:t> = </a:t>
            </a:r>
            <a:r>
              <a:rPr lang="en-US" sz="2000" dirty="0" err="1" smtClean="0">
                <a:solidFill>
                  <a:srgbClr val="0000C0"/>
                </a:solidFill>
                <a:latin typeface="Consolas"/>
              </a:rPr>
              <a:t>entityManager</a:t>
            </a:r>
            <a:r>
              <a:rPr lang="en-US" sz="2000" dirty="0" smtClean="0">
                <a:solidFill>
                  <a:srgbClr val="0000C0"/>
                </a:solidFill>
                <a:latin typeface="Consolas"/>
              </a:rPr>
              <a:t/>
            </a:r>
            <a:br>
              <a:rPr lang="en-US" sz="2000" dirty="0" smtClean="0">
                <a:solidFill>
                  <a:srgbClr val="0000C0"/>
                </a:solidFill>
                <a:latin typeface="Consolas"/>
              </a:rPr>
            </a:br>
            <a:r>
              <a:rPr lang="en-US" sz="2000" dirty="0" smtClean="0">
                <a:solidFill>
                  <a:srgbClr val="000000"/>
                </a:solidFill>
                <a:latin typeface="Consolas"/>
              </a:rPr>
              <a:t>              .</a:t>
            </a:r>
            <a:r>
              <a:rPr lang="en-US" sz="2000" dirty="0" err="1" smtClean="0">
                <a:solidFill>
                  <a:srgbClr val="000000"/>
                </a:solidFill>
                <a:latin typeface="Consolas"/>
              </a:rPr>
              <a:t>createQuery</a:t>
            </a:r>
            <a:r>
              <a:rPr lang="en-US" sz="2000" dirty="0" smtClean="0">
                <a:solidFill>
                  <a:srgbClr val="000000"/>
                </a:solidFill>
                <a:latin typeface="Consolas"/>
              </a:rPr>
              <a:t>(</a:t>
            </a:r>
            <a:r>
              <a:rPr lang="en-US" sz="2000" dirty="0" smtClean="0">
                <a:solidFill>
                  <a:srgbClr val="2A00FF"/>
                </a:solidFill>
                <a:latin typeface="Consolas"/>
              </a:rPr>
              <a:t>"SELECT c FROM Customer c WHERE </a:t>
            </a:r>
            <a:r>
              <a:rPr lang="en-US" sz="2000" dirty="0" err="1" smtClean="0">
                <a:solidFill>
                  <a:srgbClr val="2A00FF"/>
                </a:solidFill>
                <a:latin typeface="Consolas"/>
              </a:rPr>
              <a:t>c.customerName</a:t>
            </a:r>
            <a:r>
              <a:rPr lang="en-US" sz="2000" dirty="0" smtClean="0">
                <a:solidFill>
                  <a:srgbClr val="2A00FF"/>
                </a:solidFill>
                <a:latin typeface="Consolas"/>
              </a:rPr>
              <a:t> = :name"</a:t>
            </a:r>
            <a:r>
              <a:rPr lang="en-US" sz="2000" dirty="0" smtClean="0">
                <a:solidFill>
                  <a:srgbClr val="000000"/>
                </a:solidFill>
                <a:latin typeface="Consolas"/>
              </a:rPr>
              <a:t>);</a:t>
            </a:r>
            <a:br>
              <a:rPr lang="en-US" sz="2000" dirty="0" smtClean="0">
                <a:solidFill>
                  <a:srgbClr val="000000"/>
                </a:solidFill>
                <a:latin typeface="Consolas"/>
              </a:rPr>
            </a:br>
            <a:r>
              <a:rPr lang="en-US" sz="2000" dirty="0" smtClean="0">
                <a:solidFill>
                  <a:srgbClr val="000000"/>
                </a:solidFill>
                <a:latin typeface="Consolas"/>
              </a:rPr>
              <a:t>        </a:t>
            </a:r>
            <a:r>
              <a:rPr lang="en-US" sz="2000" dirty="0" err="1" smtClean="0">
                <a:solidFill>
                  <a:srgbClr val="000000"/>
                </a:solidFill>
                <a:latin typeface="Consolas"/>
              </a:rPr>
              <a:t>query.setParameter</a:t>
            </a:r>
            <a:r>
              <a:rPr lang="en-US" sz="2000" dirty="0" smtClean="0">
                <a:solidFill>
                  <a:srgbClr val="000000"/>
                </a:solidFill>
                <a:latin typeface="Consolas"/>
              </a:rPr>
              <a:t>(</a:t>
            </a:r>
            <a:r>
              <a:rPr lang="en-US" sz="2000" dirty="0" smtClean="0">
                <a:solidFill>
                  <a:srgbClr val="2A00FF"/>
                </a:solidFill>
                <a:latin typeface="Consolas"/>
              </a:rPr>
              <a:t>"name"</a:t>
            </a:r>
            <a:r>
              <a:rPr lang="en-US" sz="2000" dirty="0" smtClean="0">
                <a:solidFill>
                  <a:srgbClr val="000000"/>
                </a:solidFill>
                <a:latin typeface="Consolas"/>
              </a:rPr>
              <a:t>, name);</a:t>
            </a:r>
            <a:br>
              <a:rPr lang="en-US" sz="2000" dirty="0" smtClean="0">
                <a:solidFill>
                  <a:srgbClr val="000000"/>
                </a:solidFill>
                <a:latin typeface="Consolas"/>
              </a:rPr>
            </a:br>
            <a:r>
              <a:rPr lang="en-US" sz="2000" dirty="0" smtClean="0">
                <a:solidFill>
                  <a:srgbClr val="000000"/>
                </a:solidFill>
                <a:latin typeface="Consolas"/>
              </a:rPr>
              <a:t>        </a:t>
            </a:r>
            <a:r>
              <a:rPr lang="en-US" sz="2000" dirty="0" smtClean="0">
                <a:solidFill>
                  <a:srgbClr val="7F0055"/>
                </a:solidFill>
                <a:latin typeface="Consolas"/>
              </a:rPr>
              <a:t>return</a:t>
            </a:r>
            <a:r>
              <a:rPr lang="en-US" sz="2000" dirty="0" smtClean="0">
                <a:solidFill>
                  <a:srgbClr val="000000"/>
                </a:solidFill>
                <a:latin typeface="Consolas"/>
              </a:rPr>
              <a:t> (Customer) </a:t>
            </a:r>
            <a:r>
              <a:rPr lang="en-US" sz="2000" dirty="0" err="1" smtClean="0">
                <a:solidFill>
                  <a:srgbClr val="000000"/>
                </a:solidFill>
                <a:latin typeface="Consolas"/>
              </a:rPr>
              <a:t>query.getSingleResult</a:t>
            </a:r>
            <a:r>
              <a:rPr lang="en-US" sz="2000" dirty="0" smtClean="0">
                <a:solidFill>
                  <a:srgbClr val="000000"/>
                </a:solidFill>
                <a:latin typeface="Consolas"/>
              </a:rPr>
              <a:t>();</a:t>
            </a:r>
            <a:br>
              <a:rPr lang="en-US" sz="2000" dirty="0" smtClean="0">
                <a:solidFill>
                  <a:srgbClr val="000000"/>
                </a:solidFill>
                <a:latin typeface="Consolas"/>
              </a:rPr>
            </a:br>
            <a:r>
              <a:rPr lang="en-US" sz="2000" dirty="0" smtClean="0">
                <a:solidFill>
                  <a:srgbClr val="000000"/>
                </a:solidFill>
                <a:latin typeface="Consolas"/>
              </a:rPr>
              <a:t>    }</a:t>
            </a:r>
            <a:br>
              <a:rPr lang="en-US" sz="2000" dirty="0" smtClean="0">
                <a:solidFill>
                  <a:srgbClr val="000000"/>
                </a:solidFill>
                <a:latin typeface="Consolas"/>
              </a:rPr>
            </a:br>
            <a:r>
              <a:rPr lang="en-US" sz="2000" dirty="0" smtClean="0">
                <a:solidFill>
                  <a:srgbClr val="000000"/>
                </a:solidFill>
                <a:latin typeface="Consolas"/>
              </a:rPr>
              <a:t>}</a:t>
            </a:r>
            <a:endParaRPr lang="en-US" sz="2000" dirty="0" smtClean="0"/>
          </a:p>
        </p:txBody>
      </p:sp>
      <p:sp>
        <p:nvSpPr>
          <p:cNvPr id="4" name="Content Placeholder 2">
            <a:hlinkClick r:id="rId3"/>
          </p:cNvPr>
          <p:cNvSpPr txBox="1">
            <a:spLocks/>
          </p:cNvSpPr>
          <p:nvPr/>
        </p:nvSpPr>
        <p:spPr>
          <a:xfrm rot="21391459">
            <a:off x="2103305" y="1667452"/>
            <a:ext cx="7030383" cy="553525"/>
          </a:xfrm>
          <a:prstGeom prst="rect">
            <a:avLst/>
          </a:prstGeom>
          <a:solidFill>
            <a:schemeClr val="bg1"/>
          </a:solidFill>
          <a:effectLst>
            <a:outerShdw blurRad="50800" dist="38100" dir="2700000" algn="tl" rotWithShape="0">
              <a:prstClr val="black">
                <a:alpha val="40000"/>
              </a:prstClr>
            </a:outerShdw>
          </a:effectLst>
        </p:spPr>
        <p:txBody>
          <a:bodyPr vert="horz" lIns="91440" tIns="45720" rIns="91440" bIns="45720" rtlCol="0">
            <a:normAutofit fontScale="77500" lnSpcReduction="20000"/>
          </a:bodyPr>
          <a:lstStyle/>
          <a:p>
            <a:r>
              <a:rPr lang="en-US" sz="3200" dirty="0" smtClean="0"/>
              <a:t>GET http://localhost:8080/myapp/customer/sap</a:t>
            </a:r>
            <a:endParaRPr lang="en-US" sz="3200" dirty="0"/>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POST </a:t>
            </a:r>
            <a:r>
              <a:rPr lang="bg-BG" sz="3200" dirty="0" smtClean="0"/>
              <a:t>метод</a:t>
            </a:r>
            <a:endParaRPr lang="en-US" sz="2800" b="0" dirty="0"/>
          </a:p>
        </p:txBody>
      </p:sp>
      <p:sp>
        <p:nvSpPr>
          <p:cNvPr id="3" name="Text Placeholder 2"/>
          <p:cNvSpPr>
            <a:spLocks noGrp="1"/>
          </p:cNvSpPr>
          <p:nvPr>
            <p:ph type="body" sz="quarter" idx="10"/>
          </p:nvPr>
        </p:nvSpPr>
        <p:spPr>
          <a:xfrm>
            <a:off x="300850" y="1342663"/>
            <a:ext cx="8494713" cy="5139160"/>
          </a:xfrm>
        </p:spPr>
        <p:txBody>
          <a:bodyPr/>
          <a:lstStyle/>
          <a:p>
            <a:r>
              <a:rPr lang="en-US" sz="2200" dirty="0" smtClean="0">
                <a:solidFill>
                  <a:srgbClr val="646464"/>
                </a:solidFill>
                <a:latin typeface="Consolas"/>
              </a:rPr>
              <a:t>@</a:t>
            </a:r>
            <a:r>
              <a:rPr lang="en-US" sz="2200" dirty="0" smtClean="0">
                <a:solidFill>
                  <a:schemeClr val="accent5"/>
                </a:solidFill>
                <a:latin typeface="Consolas"/>
              </a:rPr>
              <a:t>POST</a:t>
            </a:r>
            <a:r>
              <a:rPr lang="bg-BG" sz="2200" dirty="0" smtClean="0">
                <a:solidFill>
                  <a:srgbClr val="646464"/>
                </a:solidFill>
                <a:latin typeface="Consolas"/>
              </a:rPr>
              <a:t/>
            </a:r>
            <a:br>
              <a:rPr lang="bg-BG" sz="2200" dirty="0" smtClean="0">
                <a:solidFill>
                  <a:srgbClr val="646464"/>
                </a:solidFill>
                <a:latin typeface="Consolas"/>
              </a:rPr>
            </a:br>
            <a:r>
              <a:rPr lang="en-US" sz="2200" dirty="0" smtClean="0">
                <a:solidFill>
                  <a:srgbClr val="646464"/>
                </a:solidFill>
                <a:latin typeface="Consolas"/>
              </a:rPr>
              <a:t>@</a:t>
            </a:r>
            <a:r>
              <a:rPr lang="en-US" sz="2200" dirty="0" smtClean="0">
                <a:solidFill>
                  <a:schemeClr val="accent5"/>
                </a:solidFill>
                <a:latin typeface="Consolas"/>
              </a:rPr>
              <a:t>Consumes</a:t>
            </a:r>
            <a:r>
              <a:rPr lang="en-US" sz="2200" dirty="0" smtClean="0">
                <a:solidFill>
                  <a:srgbClr val="000000"/>
                </a:solidFill>
                <a:latin typeface="Consolas"/>
              </a:rPr>
              <a:t>(</a:t>
            </a:r>
            <a:r>
              <a:rPr lang="en-US" sz="2200" dirty="0" smtClean="0">
                <a:solidFill>
                  <a:srgbClr val="2A00FF"/>
                </a:solidFill>
                <a:latin typeface="Consolas"/>
              </a:rPr>
              <a:t>"application/xml“</a:t>
            </a:r>
            <a:r>
              <a:rPr lang="en-US" sz="2200" dirty="0" smtClean="0">
                <a:solidFill>
                  <a:srgbClr val="000000"/>
                </a:solidFill>
                <a:latin typeface="Consolas"/>
              </a:rPr>
              <a:t>)</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7F0055"/>
                </a:solidFill>
                <a:latin typeface="Consolas"/>
              </a:rPr>
              <a:t>public</a:t>
            </a:r>
            <a:r>
              <a:rPr lang="en-US" sz="2200" dirty="0" smtClean="0">
                <a:solidFill>
                  <a:srgbClr val="000000"/>
                </a:solidFill>
                <a:latin typeface="Consolas"/>
              </a:rPr>
              <a:t> </a:t>
            </a:r>
            <a:r>
              <a:rPr lang="en-US" sz="2200" dirty="0" smtClean="0">
                <a:solidFill>
                  <a:srgbClr val="7F0055"/>
                </a:solidFill>
                <a:latin typeface="Consolas"/>
              </a:rPr>
              <a:t>void</a:t>
            </a:r>
            <a:r>
              <a:rPr lang="en-US" sz="2200" dirty="0" smtClean="0">
                <a:solidFill>
                  <a:srgbClr val="000000"/>
                </a:solidFill>
                <a:latin typeface="Consolas"/>
              </a:rPr>
              <a:t> </a:t>
            </a:r>
            <a:r>
              <a:rPr lang="en-US" sz="2200" dirty="0" err="1" smtClean="0">
                <a:solidFill>
                  <a:srgbClr val="000000"/>
                </a:solidFill>
                <a:latin typeface="Consolas"/>
              </a:rPr>
              <a:t>addCustomer</a:t>
            </a:r>
            <a:r>
              <a:rPr lang="en-US" sz="2200" dirty="0" smtClean="0">
                <a:solidFill>
                  <a:srgbClr val="000000"/>
                </a:solidFill>
                <a:latin typeface="Consolas"/>
              </a:rPr>
              <a:t>(</a:t>
            </a:r>
            <a:r>
              <a:rPr lang="en-US" sz="2200" dirty="0" smtClean="0">
                <a:solidFill>
                  <a:srgbClr val="646464"/>
                </a:solidFill>
                <a:latin typeface="Consolas"/>
              </a:rPr>
              <a:t>@</a:t>
            </a:r>
            <a:r>
              <a:rPr lang="en-US" sz="2200" dirty="0" err="1" smtClean="0">
                <a:solidFill>
                  <a:schemeClr val="accent5"/>
                </a:solidFill>
                <a:latin typeface="Consolas"/>
              </a:rPr>
              <a:t>FormParam</a:t>
            </a:r>
            <a:r>
              <a:rPr lang="en-US" sz="2200" dirty="0" smtClean="0">
                <a:solidFill>
                  <a:srgbClr val="000000"/>
                </a:solidFill>
                <a:latin typeface="Consolas"/>
              </a:rPr>
              <a:t>(</a:t>
            </a:r>
            <a:r>
              <a:rPr lang="en-US" sz="2200" dirty="0" smtClean="0">
                <a:solidFill>
                  <a:srgbClr val="2A00FF"/>
                </a:solidFill>
                <a:latin typeface="Consolas"/>
              </a:rPr>
              <a:t>"name"</a:t>
            </a:r>
            <a:r>
              <a:rPr lang="en-US" sz="2200" dirty="0" smtClean="0">
                <a:solidFill>
                  <a:srgbClr val="000000"/>
                </a:solidFill>
                <a:latin typeface="Consolas"/>
              </a:rPr>
              <a:t>) String name,</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646464"/>
                </a:solidFill>
                <a:latin typeface="Consolas"/>
              </a:rPr>
              <a:t>@</a:t>
            </a:r>
            <a:r>
              <a:rPr lang="en-US" sz="2200" dirty="0" err="1" smtClean="0">
                <a:solidFill>
                  <a:schemeClr val="accent5"/>
                </a:solidFill>
                <a:latin typeface="Consolas"/>
              </a:rPr>
              <a:t>FormParam</a:t>
            </a:r>
            <a:r>
              <a:rPr lang="en-US" sz="2200" dirty="0" smtClean="0">
                <a:solidFill>
                  <a:srgbClr val="000000"/>
                </a:solidFill>
                <a:latin typeface="Consolas"/>
              </a:rPr>
              <a:t>(</a:t>
            </a:r>
            <a:r>
              <a:rPr lang="en-US" sz="2200" dirty="0" smtClean="0">
                <a:solidFill>
                  <a:srgbClr val="2A00FF"/>
                </a:solidFill>
                <a:latin typeface="Consolas"/>
              </a:rPr>
              <a:t>"email"</a:t>
            </a:r>
            <a:r>
              <a:rPr lang="en-US" sz="2200" dirty="0" smtClean="0">
                <a:solidFill>
                  <a:srgbClr val="000000"/>
                </a:solidFill>
                <a:latin typeface="Consolas"/>
              </a:rPr>
              <a:t>) String email,</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646464"/>
                </a:solidFill>
                <a:latin typeface="Consolas"/>
              </a:rPr>
              <a:t>@</a:t>
            </a:r>
            <a:r>
              <a:rPr lang="en-US" sz="2200" dirty="0" err="1" smtClean="0">
                <a:solidFill>
                  <a:schemeClr val="accent5"/>
                </a:solidFill>
                <a:latin typeface="Consolas"/>
              </a:rPr>
              <a:t>FormParam</a:t>
            </a:r>
            <a:r>
              <a:rPr lang="en-US" sz="2200" dirty="0" smtClean="0">
                <a:solidFill>
                  <a:srgbClr val="000000"/>
                </a:solidFill>
                <a:latin typeface="Consolas"/>
              </a:rPr>
              <a:t>(</a:t>
            </a:r>
            <a:r>
              <a:rPr lang="en-US" sz="2200" dirty="0" smtClean="0">
                <a:solidFill>
                  <a:srgbClr val="2A00FF"/>
                </a:solidFill>
                <a:latin typeface="Consolas"/>
              </a:rPr>
              <a:t>"discount"</a:t>
            </a:r>
            <a:r>
              <a:rPr lang="en-US" sz="2200" dirty="0" smtClean="0">
                <a:solidFill>
                  <a:srgbClr val="000000"/>
                </a:solidFill>
                <a:latin typeface="Consolas"/>
              </a:rPr>
              <a:t>) String discount) {</a:t>
            </a:r>
          </a:p>
          <a:p>
            <a:r>
              <a:rPr lang="en-US" sz="2200" dirty="0" smtClean="0">
                <a:solidFill>
                  <a:srgbClr val="000000"/>
                </a:solidFill>
                <a:latin typeface="Consolas"/>
              </a:rPr>
              <a:t>    Customer </a:t>
            </a:r>
            <a:r>
              <a:rPr lang="en-US" sz="2200" dirty="0" err="1" smtClean="0">
                <a:solidFill>
                  <a:srgbClr val="000000"/>
                </a:solidFill>
                <a:latin typeface="Consolas"/>
              </a:rPr>
              <a:t>newCustomer</a:t>
            </a:r>
            <a:r>
              <a:rPr lang="en-US" sz="2200" dirty="0" smtClean="0">
                <a:solidFill>
                  <a:srgbClr val="000000"/>
                </a:solidFill>
                <a:latin typeface="Consolas"/>
              </a:rPr>
              <a:t> = </a:t>
            </a:r>
            <a:r>
              <a:rPr lang="en-US" sz="2200" dirty="0" smtClean="0">
                <a:solidFill>
                  <a:srgbClr val="7F0055"/>
                </a:solidFill>
                <a:latin typeface="Consolas"/>
              </a:rPr>
              <a:t>new</a:t>
            </a:r>
            <a:r>
              <a:rPr lang="en-US" sz="2200" dirty="0" smtClean="0">
                <a:solidFill>
                  <a:srgbClr val="000000"/>
                </a:solidFill>
                <a:latin typeface="Consolas"/>
              </a:rPr>
              <a:t> Customer();</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err="1" smtClean="0">
                <a:solidFill>
                  <a:srgbClr val="000000"/>
                </a:solidFill>
                <a:latin typeface="Consolas"/>
              </a:rPr>
              <a:t>newCustomer.setCustomerName</a:t>
            </a:r>
            <a:r>
              <a:rPr lang="en-US" sz="2200" dirty="0" smtClean="0">
                <a:solidFill>
                  <a:srgbClr val="000000"/>
                </a:solidFill>
                <a:latin typeface="Consolas"/>
              </a:rPr>
              <a:t>(name);</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err="1" smtClean="0">
                <a:solidFill>
                  <a:srgbClr val="000000"/>
                </a:solidFill>
                <a:latin typeface="Consolas"/>
              </a:rPr>
              <a:t>newCustomer.setEmail</a:t>
            </a:r>
            <a:r>
              <a:rPr lang="en-US" sz="2200" dirty="0" smtClean="0">
                <a:solidFill>
                  <a:srgbClr val="000000"/>
                </a:solidFill>
                <a:latin typeface="Consolas"/>
              </a:rPr>
              <a:t>(email);</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err="1" smtClean="0">
                <a:solidFill>
                  <a:srgbClr val="000000"/>
                </a:solidFill>
                <a:latin typeface="Consolas"/>
              </a:rPr>
              <a:t>newCustomer.setDiscount</a:t>
            </a:r>
            <a:r>
              <a:rPr lang="en-US" sz="2200" dirty="0" smtClean="0">
                <a:solidFill>
                  <a:srgbClr val="000000"/>
                </a:solidFill>
                <a:latin typeface="Consolas"/>
              </a:rPr>
              <a:t>(</a:t>
            </a:r>
            <a:r>
              <a:rPr lang="en-US" sz="2200" dirty="0" err="1" smtClean="0">
                <a:solidFill>
                  <a:srgbClr val="000000"/>
                </a:solidFill>
                <a:latin typeface="Consolas"/>
              </a:rPr>
              <a:t>Integer.</a:t>
            </a:r>
            <a:r>
              <a:rPr lang="en-US" sz="2200" i="1" dirty="0" err="1" smtClean="0">
                <a:solidFill>
                  <a:srgbClr val="000000"/>
                </a:solidFill>
                <a:latin typeface="Consolas"/>
              </a:rPr>
              <a:t>valueOf</a:t>
            </a:r>
            <a:r>
              <a:rPr lang="en-US" sz="2200" i="1" dirty="0" smtClean="0">
                <a:solidFill>
                  <a:srgbClr val="000000"/>
                </a:solidFill>
                <a:latin typeface="Consolas"/>
              </a:rPr>
              <a:t>(discount));</a:t>
            </a:r>
            <a:r>
              <a:rPr lang="bg-BG" sz="2200" i="1" dirty="0" smtClean="0">
                <a:solidFill>
                  <a:srgbClr val="000000"/>
                </a:solidFill>
                <a:latin typeface="Consolas"/>
              </a:rPr>
              <a:t/>
            </a:r>
            <a:br>
              <a:rPr lang="bg-BG" sz="2200" i="1" dirty="0" smtClean="0">
                <a:solidFill>
                  <a:srgbClr val="000000"/>
                </a:solidFill>
                <a:latin typeface="Consolas"/>
              </a:rPr>
            </a:br>
            <a:r>
              <a:rPr lang="en-US" sz="2200" dirty="0" smtClean="0">
                <a:solidFill>
                  <a:srgbClr val="000000"/>
                </a:solidFill>
                <a:latin typeface="Consolas"/>
              </a:rPr>
              <a:t>    </a:t>
            </a:r>
            <a:r>
              <a:rPr lang="en-US" sz="2200" dirty="0" err="1" smtClean="0">
                <a:solidFill>
                  <a:srgbClr val="0000C0"/>
                </a:solidFill>
                <a:latin typeface="Consolas"/>
              </a:rPr>
              <a:t>entityManager</a:t>
            </a:r>
            <a:r>
              <a:rPr lang="en-US" sz="2200" dirty="0" err="1" smtClean="0">
                <a:solidFill>
                  <a:srgbClr val="000000"/>
                </a:solidFill>
                <a:latin typeface="Consolas"/>
              </a:rPr>
              <a:t>.persist</a:t>
            </a:r>
            <a:r>
              <a:rPr lang="en-US" sz="2200" dirty="0" smtClean="0">
                <a:solidFill>
                  <a:srgbClr val="000000"/>
                </a:solidFill>
                <a:latin typeface="Consolas"/>
              </a:rPr>
              <a:t>(</a:t>
            </a:r>
            <a:r>
              <a:rPr lang="en-US" sz="2200" dirty="0" err="1" smtClean="0">
                <a:solidFill>
                  <a:srgbClr val="000000"/>
                </a:solidFill>
                <a:latin typeface="Consolas"/>
              </a:rPr>
              <a:t>newCustomer</a:t>
            </a:r>
            <a:r>
              <a:rPr lang="en-US" sz="2200" dirty="0" smtClean="0">
                <a:solidFill>
                  <a:srgbClr val="000000"/>
                </a:solidFill>
                <a:latin typeface="Consolas"/>
              </a:rPr>
              <a:t>);</a:t>
            </a:r>
          </a:p>
          <a:p>
            <a:r>
              <a:rPr lang="en-US" sz="2200" dirty="0" smtClean="0">
                <a:solidFill>
                  <a:srgbClr val="000000"/>
                </a:solidFill>
                <a:latin typeface="Consolas"/>
              </a:rPr>
              <a:t>}</a:t>
            </a:r>
            <a:endParaRPr lang="en-US" sz="2200" dirty="0" smtClean="0"/>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Достъп до резултата</a:t>
            </a:r>
            <a:endParaRPr lang="en-US" sz="2800" b="0" dirty="0"/>
          </a:p>
        </p:txBody>
      </p:sp>
      <p:sp>
        <p:nvSpPr>
          <p:cNvPr id="3" name="Text Placeholder 2"/>
          <p:cNvSpPr>
            <a:spLocks noGrp="1"/>
          </p:cNvSpPr>
          <p:nvPr>
            <p:ph type="body" sz="quarter" idx="10"/>
          </p:nvPr>
        </p:nvSpPr>
        <p:spPr>
          <a:xfrm>
            <a:off x="300850" y="1342663"/>
            <a:ext cx="8494713" cy="5139160"/>
          </a:xfrm>
        </p:spPr>
        <p:txBody>
          <a:bodyPr/>
          <a:lstStyle/>
          <a:p>
            <a:r>
              <a:rPr lang="en-US" sz="2200" dirty="0" smtClean="0">
                <a:solidFill>
                  <a:srgbClr val="646464"/>
                </a:solidFill>
                <a:latin typeface="Consolas"/>
              </a:rPr>
              <a:t>@POST</a:t>
            </a:r>
            <a:r>
              <a:rPr lang="bg-BG" sz="2200" dirty="0" smtClean="0">
                <a:solidFill>
                  <a:srgbClr val="646464"/>
                </a:solidFill>
                <a:latin typeface="Consolas"/>
              </a:rPr>
              <a:t/>
            </a:r>
            <a:br>
              <a:rPr lang="bg-BG" sz="2200" dirty="0" smtClean="0">
                <a:solidFill>
                  <a:srgbClr val="646464"/>
                </a:solidFill>
                <a:latin typeface="Consolas"/>
              </a:rPr>
            </a:br>
            <a:r>
              <a:rPr lang="en-US" sz="2200" dirty="0" smtClean="0">
                <a:solidFill>
                  <a:srgbClr val="646464"/>
                </a:solidFill>
                <a:latin typeface="Consolas"/>
              </a:rPr>
              <a:t>@Consumes</a:t>
            </a:r>
            <a:r>
              <a:rPr lang="en-US" sz="2200" dirty="0" smtClean="0">
                <a:solidFill>
                  <a:srgbClr val="000000"/>
                </a:solidFill>
                <a:latin typeface="Consolas"/>
              </a:rPr>
              <a:t>(</a:t>
            </a:r>
            <a:r>
              <a:rPr lang="en-US" sz="2200" dirty="0" smtClean="0">
                <a:solidFill>
                  <a:srgbClr val="2A00FF"/>
                </a:solidFill>
                <a:latin typeface="Consolas"/>
              </a:rPr>
              <a:t>"application/xml“</a:t>
            </a:r>
            <a:r>
              <a:rPr lang="en-US" sz="2200" dirty="0" smtClean="0">
                <a:solidFill>
                  <a:srgbClr val="000000"/>
                </a:solidFill>
                <a:latin typeface="Consolas"/>
              </a:rPr>
              <a:t>)</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7F0055"/>
                </a:solidFill>
                <a:latin typeface="Consolas"/>
              </a:rPr>
              <a:t>public</a:t>
            </a:r>
            <a:r>
              <a:rPr lang="en-US" sz="2200" dirty="0" smtClean="0">
                <a:solidFill>
                  <a:srgbClr val="000000"/>
                </a:solidFill>
                <a:latin typeface="Consolas"/>
              </a:rPr>
              <a:t> </a:t>
            </a:r>
            <a:r>
              <a:rPr lang="en-US" sz="2200" dirty="0" smtClean="0">
                <a:solidFill>
                  <a:srgbClr val="7F0055"/>
                </a:solidFill>
                <a:latin typeface="Consolas"/>
              </a:rPr>
              <a:t>void</a:t>
            </a:r>
            <a:r>
              <a:rPr lang="en-US" sz="2200" dirty="0" smtClean="0">
                <a:solidFill>
                  <a:srgbClr val="000000"/>
                </a:solidFill>
                <a:latin typeface="Consolas"/>
              </a:rPr>
              <a:t> </a:t>
            </a:r>
            <a:r>
              <a:rPr lang="en-US" sz="2200" dirty="0" err="1" smtClean="0">
                <a:solidFill>
                  <a:srgbClr val="000000"/>
                </a:solidFill>
                <a:latin typeface="Consolas"/>
              </a:rPr>
              <a:t>addCustomer</a:t>
            </a:r>
            <a:r>
              <a:rPr lang="en-US" sz="2200" dirty="0" smtClean="0">
                <a:solidFill>
                  <a:srgbClr val="000000"/>
                </a:solidFill>
                <a:latin typeface="Consolas"/>
              </a:rPr>
              <a:t>(</a:t>
            </a:r>
            <a:r>
              <a:rPr lang="en-US" sz="2200" dirty="0" smtClean="0">
                <a:solidFill>
                  <a:srgbClr val="646464"/>
                </a:solidFill>
                <a:latin typeface="Consolas"/>
              </a:rPr>
              <a:t>@</a:t>
            </a:r>
            <a:r>
              <a:rPr lang="en-US" sz="2200" dirty="0" err="1" smtClean="0">
                <a:solidFill>
                  <a:srgbClr val="646464"/>
                </a:solidFill>
                <a:latin typeface="Consolas"/>
              </a:rPr>
              <a:t>FormParam</a:t>
            </a:r>
            <a:r>
              <a:rPr lang="en-US" sz="2200" dirty="0" smtClean="0">
                <a:solidFill>
                  <a:srgbClr val="000000"/>
                </a:solidFill>
                <a:latin typeface="Consolas"/>
              </a:rPr>
              <a:t>(</a:t>
            </a:r>
            <a:r>
              <a:rPr lang="en-US" sz="2200" dirty="0" smtClean="0">
                <a:solidFill>
                  <a:srgbClr val="2A00FF"/>
                </a:solidFill>
                <a:latin typeface="Consolas"/>
              </a:rPr>
              <a:t>"name"</a:t>
            </a:r>
            <a:r>
              <a:rPr lang="en-US" sz="2200" dirty="0" smtClean="0">
                <a:solidFill>
                  <a:srgbClr val="000000"/>
                </a:solidFill>
                <a:latin typeface="Consolas"/>
              </a:rPr>
              <a:t>) String name,</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646464"/>
                </a:solidFill>
                <a:latin typeface="Consolas"/>
              </a:rPr>
              <a:t>@</a:t>
            </a:r>
            <a:r>
              <a:rPr lang="en-US" sz="2200" dirty="0" err="1" smtClean="0">
                <a:solidFill>
                  <a:srgbClr val="646464"/>
                </a:solidFill>
                <a:latin typeface="Consolas"/>
              </a:rPr>
              <a:t>FormParam</a:t>
            </a:r>
            <a:r>
              <a:rPr lang="en-US" sz="2200" dirty="0" smtClean="0">
                <a:solidFill>
                  <a:srgbClr val="000000"/>
                </a:solidFill>
                <a:latin typeface="Consolas"/>
              </a:rPr>
              <a:t>(</a:t>
            </a:r>
            <a:r>
              <a:rPr lang="en-US" sz="2200" dirty="0" smtClean="0">
                <a:solidFill>
                  <a:srgbClr val="2A00FF"/>
                </a:solidFill>
                <a:latin typeface="Consolas"/>
              </a:rPr>
              <a:t>"email"</a:t>
            </a:r>
            <a:r>
              <a:rPr lang="en-US" sz="2200" dirty="0" smtClean="0">
                <a:solidFill>
                  <a:srgbClr val="000000"/>
                </a:solidFill>
                <a:latin typeface="Consolas"/>
              </a:rPr>
              <a:t>) String email,</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646464"/>
                </a:solidFill>
                <a:latin typeface="Consolas"/>
              </a:rPr>
              <a:t>@</a:t>
            </a:r>
            <a:r>
              <a:rPr lang="en-US" sz="2200" dirty="0" err="1" smtClean="0">
                <a:solidFill>
                  <a:srgbClr val="646464"/>
                </a:solidFill>
                <a:latin typeface="Consolas"/>
              </a:rPr>
              <a:t>FormParam</a:t>
            </a:r>
            <a:r>
              <a:rPr lang="en-US" sz="2200" dirty="0" smtClean="0">
                <a:solidFill>
                  <a:srgbClr val="000000"/>
                </a:solidFill>
                <a:latin typeface="Consolas"/>
              </a:rPr>
              <a:t>(</a:t>
            </a:r>
            <a:r>
              <a:rPr lang="en-US" sz="2200" dirty="0" smtClean="0">
                <a:solidFill>
                  <a:srgbClr val="2A00FF"/>
                </a:solidFill>
                <a:latin typeface="Consolas"/>
              </a:rPr>
              <a:t>"discount"</a:t>
            </a:r>
            <a:r>
              <a:rPr lang="en-US" sz="2200" dirty="0" smtClean="0">
                <a:solidFill>
                  <a:srgbClr val="000000"/>
                </a:solidFill>
                <a:latin typeface="Consolas"/>
              </a:rPr>
              <a:t>) String discount) {</a:t>
            </a:r>
          </a:p>
          <a:p>
            <a:r>
              <a:rPr lang="en-US" sz="2200" dirty="0" smtClean="0">
                <a:solidFill>
                  <a:srgbClr val="000000"/>
                </a:solidFill>
                <a:latin typeface="Consolas"/>
              </a:rPr>
              <a:t>    Customer </a:t>
            </a:r>
            <a:r>
              <a:rPr lang="en-US" sz="2200" dirty="0" err="1" smtClean="0">
                <a:solidFill>
                  <a:srgbClr val="000000"/>
                </a:solidFill>
                <a:latin typeface="Consolas"/>
              </a:rPr>
              <a:t>newCustomer</a:t>
            </a:r>
            <a:r>
              <a:rPr lang="en-US" sz="2200" dirty="0" smtClean="0">
                <a:solidFill>
                  <a:srgbClr val="000000"/>
                </a:solidFill>
                <a:latin typeface="Consolas"/>
              </a:rPr>
              <a:t> = </a:t>
            </a:r>
            <a:r>
              <a:rPr lang="en-US" sz="2200" dirty="0" smtClean="0">
                <a:solidFill>
                  <a:srgbClr val="7F0055"/>
                </a:solidFill>
                <a:latin typeface="Consolas"/>
              </a:rPr>
              <a:t>new</a:t>
            </a:r>
            <a:r>
              <a:rPr lang="en-US" sz="2200" dirty="0" smtClean="0">
                <a:solidFill>
                  <a:srgbClr val="000000"/>
                </a:solidFill>
                <a:latin typeface="Consolas"/>
              </a:rPr>
              <a:t> Customer();</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err="1" smtClean="0">
                <a:solidFill>
                  <a:srgbClr val="000000"/>
                </a:solidFill>
                <a:latin typeface="Consolas"/>
              </a:rPr>
              <a:t>newCustomer.setCustomerName</a:t>
            </a:r>
            <a:r>
              <a:rPr lang="en-US" sz="2200" dirty="0" smtClean="0">
                <a:solidFill>
                  <a:srgbClr val="000000"/>
                </a:solidFill>
                <a:latin typeface="Consolas"/>
              </a:rPr>
              <a:t>(name);</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err="1" smtClean="0">
                <a:solidFill>
                  <a:srgbClr val="000000"/>
                </a:solidFill>
                <a:latin typeface="Consolas"/>
              </a:rPr>
              <a:t>newCustomer.setEmail</a:t>
            </a:r>
            <a:r>
              <a:rPr lang="en-US" sz="2200" dirty="0" smtClean="0">
                <a:solidFill>
                  <a:srgbClr val="000000"/>
                </a:solidFill>
                <a:latin typeface="Consolas"/>
              </a:rPr>
              <a:t>(email);</a:t>
            </a: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err="1" smtClean="0">
                <a:solidFill>
                  <a:srgbClr val="000000"/>
                </a:solidFill>
                <a:latin typeface="Consolas"/>
              </a:rPr>
              <a:t>newCustomer.setDiscount</a:t>
            </a:r>
            <a:r>
              <a:rPr lang="en-US" sz="2200" dirty="0" smtClean="0">
                <a:solidFill>
                  <a:srgbClr val="000000"/>
                </a:solidFill>
                <a:latin typeface="Consolas"/>
              </a:rPr>
              <a:t>(</a:t>
            </a:r>
            <a:r>
              <a:rPr lang="en-US" sz="2200" dirty="0" err="1" smtClean="0">
                <a:solidFill>
                  <a:srgbClr val="000000"/>
                </a:solidFill>
                <a:latin typeface="Consolas"/>
              </a:rPr>
              <a:t>Integer.</a:t>
            </a:r>
            <a:r>
              <a:rPr lang="en-US" sz="2200" i="1" dirty="0" err="1" smtClean="0">
                <a:solidFill>
                  <a:srgbClr val="000000"/>
                </a:solidFill>
                <a:latin typeface="Consolas"/>
              </a:rPr>
              <a:t>valueOf</a:t>
            </a:r>
            <a:r>
              <a:rPr lang="en-US" sz="2200" i="1" dirty="0" smtClean="0">
                <a:solidFill>
                  <a:srgbClr val="000000"/>
                </a:solidFill>
                <a:latin typeface="Consolas"/>
              </a:rPr>
              <a:t>(discount));</a:t>
            </a:r>
            <a:r>
              <a:rPr lang="bg-BG" sz="2200" i="1" dirty="0" smtClean="0">
                <a:solidFill>
                  <a:srgbClr val="000000"/>
                </a:solidFill>
                <a:latin typeface="Consolas"/>
              </a:rPr>
              <a:t/>
            </a:r>
            <a:br>
              <a:rPr lang="bg-BG" sz="2200" i="1" dirty="0" smtClean="0">
                <a:solidFill>
                  <a:srgbClr val="000000"/>
                </a:solidFill>
                <a:latin typeface="Consolas"/>
              </a:rPr>
            </a:br>
            <a:r>
              <a:rPr lang="en-US" sz="2200" dirty="0" smtClean="0">
                <a:solidFill>
                  <a:srgbClr val="000000"/>
                </a:solidFill>
                <a:latin typeface="Consolas"/>
              </a:rPr>
              <a:t>    </a:t>
            </a:r>
            <a:r>
              <a:rPr lang="en-US" sz="2200" dirty="0" err="1" smtClean="0">
                <a:solidFill>
                  <a:srgbClr val="0000C0"/>
                </a:solidFill>
                <a:latin typeface="Consolas"/>
              </a:rPr>
              <a:t>entityManager</a:t>
            </a:r>
            <a:r>
              <a:rPr lang="en-US" sz="2200" dirty="0" err="1" smtClean="0">
                <a:solidFill>
                  <a:srgbClr val="000000"/>
                </a:solidFill>
                <a:latin typeface="Consolas"/>
              </a:rPr>
              <a:t>.persist</a:t>
            </a:r>
            <a:r>
              <a:rPr lang="en-US" sz="2200" dirty="0" smtClean="0">
                <a:solidFill>
                  <a:srgbClr val="000000"/>
                </a:solidFill>
                <a:latin typeface="Consolas"/>
              </a:rPr>
              <a:t>(</a:t>
            </a:r>
            <a:r>
              <a:rPr lang="en-US" sz="2200" dirty="0" err="1" smtClean="0">
                <a:solidFill>
                  <a:srgbClr val="000000"/>
                </a:solidFill>
                <a:latin typeface="Consolas"/>
              </a:rPr>
              <a:t>newCustomer</a:t>
            </a:r>
            <a:r>
              <a:rPr lang="en-US" sz="2200" dirty="0" smtClean="0">
                <a:solidFill>
                  <a:srgbClr val="000000"/>
                </a:solidFill>
                <a:latin typeface="Consolas"/>
              </a:rPr>
              <a:t>);</a:t>
            </a:r>
          </a:p>
          <a:p>
            <a:r>
              <a:rPr lang="en-US" sz="2200" dirty="0" smtClean="0">
                <a:solidFill>
                  <a:srgbClr val="000000"/>
                </a:solidFill>
                <a:latin typeface="Consolas"/>
              </a:rPr>
              <a:t>}</a:t>
            </a:r>
            <a:endParaRPr lang="en-US" sz="2200" dirty="0" smtClean="0"/>
          </a:p>
        </p:txBody>
      </p:sp>
      <p:sp>
        <p:nvSpPr>
          <p:cNvPr id="5" name="Content Placeholder 2">
            <a:hlinkClick r:id="rId3"/>
          </p:cNvPr>
          <p:cNvSpPr txBox="1">
            <a:spLocks/>
          </p:cNvSpPr>
          <p:nvPr/>
        </p:nvSpPr>
        <p:spPr>
          <a:xfrm rot="21391459">
            <a:off x="2620250" y="1442322"/>
            <a:ext cx="6515661" cy="464527"/>
          </a:xfrm>
          <a:prstGeom prst="rect">
            <a:avLst/>
          </a:prstGeom>
          <a:solidFill>
            <a:schemeClr val="bg1"/>
          </a:solidFill>
          <a:effectLst>
            <a:outerShdw blurRad="50800" dist="38100" dir="2700000" algn="tl" rotWithShape="0">
              <a:prstClr val="black">
                <a:alpha val="40000"/>
              </a:prstClr>
            </a:outerShdw>
          </a:effectLst>
        </p:spPr>
        <p:txBody>
          <a:bodyPr vert="horz" lIns="91440" tIns="45720" rIns="91440" bIns="45720" rtlCol="0">
            <a:normAutofit fontScale="77500" lnSpcReduction="20000"/>
          </a:bodyPr>
          <a:lstStyle/>
          <a:p>
            <a:r>
              <a:rPr lang="en-US" sz="3200" dirty="0" smtClean="0"/>
              <a:t>POST http://localhost:8080/myapp/customer</a:t>
            </a:r>
            <a:endParaRPr lang="en-US" sz="3200"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Конфигурация</a:t>
            </a:r>
            <a:endParaRPr lang="en-US" dirty="0"/>
          </a:p>
        </p:txBody>
      </p:sp>
      <p:sp>
        <p:nvSpPr>
          <p:cNvPr id="3" name="Text Placeholder 2"/>
          <p:cNvSpPr>
            <a:spLocks noGrp="1"/>
          </p:cNvSpPr>
          <p:nvPr>
            <p:ph type="body" sz="quarter" idx="10"/>
          </p:nvPr>
        </p:nvSpPr>
        <p:spPr>
          <a:xfrm>
            <a:off x="324000" y="1362867"/>
            <a:ext cx="8494713" cy="416057"/>
          </a:xfrm>
        </p:spPr>
        <p:txBody>
          <a:bodyPr/>
          <a:lstStyle/>
          <a:p>
            <a:pPr lvl="0"/>
            <a:r>
              <a:rPr lang="bg-BG" sz="2000" dirty="0" smtClean="0"/>
              <a:t>1. Чрез </a:t>
            </a:r>
            <a:r>
              <a:rPr lang="bg-BG" sz="2000" dirty="0" err="1" smtClean="0"/>
              <a:t>сървлет</a:t>
            </a:r>
            <a:r>
              <a:rPr lang="bg-BG" sz="2000" dirty="0" smtClean="0"/>
              <a:t>  в </a:t>
            </a:r>
            <a:r>
              <a:rPr lang="bg-BG" sz="2000" i="1" dirty="0" err="1" smtClean="0"/>
              <a:t>web</a:t>
            </a:r>
            <a:r>
              <a:rPr lang="bg-BG" sz="2000" i="1" dirty="0" smtClean="0"/>
              <a:t>.xml</a:t>
            </a:r>
          </a:p>
          <a:p>
            <a:endParaRPr lang="en-US" sz="1000" dirty="0" smtClean="0">
              <a:solidFill>
                <a:srgbClr val="008080"/>
              </a:solidFill>
              <a:latin typeface="Courier New"/>
            </a:endParaRPr>
          </a:p>
        </p:txBody>
      </p:sp>
      <p:sp>
        <p:nvSpPr>
          <p:cNvPr id="7" name="Text Placeholder 2"/>
          <p:cNvSpPr txBox="1">
            <a:spLocks/>
          </p:cNvSpPr>
          <p:nvPr/>
        </p:nvSpPr>
        <p:spPr bwMode="gray">
          <a:xfrm>
            <a:off x="343396" y="3551885"/>
            <a:ext cx="8494713" cy="416057"/>
          </a:xfrm>
          <a:prstGeom prst="rect">
            <a:avLst/>
          </a:prstGeom>
        </p:spPr>
        <p:txBody>
          <a:bodyPr vert="horz" lIns="0" tIns="0" rIns="0" bIns="0" rtlCol="0">
            <a:noAutofit/>
          </a:bodyPr>
          <a:lstStyle/>
          <a:p>
            <a:pPr lvl="0">
              <a:spcBef>
                <a:spcPts val="1620"/>
              </a:spcBef>
              <a:buClr>
                <a:schemeClr val="accent1"/>
              </a:buClr>
              <a:buSzPct val="80000"/>
            </a:pPr>
            <a:r>
              <a:rPr kumimoji="0" lang="bg-BG" sz="2000" b="1" i="0" u="none" strike="noStrike" kern="1200" cap="none" spc="0" normalizeH="0" baseline="0" noProof="0" dirty="0" smtClean="0">
                <a:ln>
                  <a:noFill/>
                </a:ln>
                <a:solidFill>
                  <a:schemeClr val="tx1"/>
                </a:solidFill>
                <a:effectLst/>
                <a:uLnTx/>
                <a:uFillTx/>
                <a:latin typeface="+mn-lt"/>
                <a:ea typeface="+mn-ea"/>
                <a:cs typeface="+mn-cs"/>
              </a:rPr>
              <a:t>2. Чрез </a:t>
            </a:r>
            <a:r>
              <a:rPr lang="en-US" sz="2000" i="1" dirty="0" err="1" smtClean="0"/>
              <a:t>javax.ws.rs.core.Application</a:t>
            </a:r>
            <a:r>
              <a:rPr lang="en-US" sz="2000" dirty="0" smtClean="0"/>
              <a:t> </a:t>
            </a:r>
            <a:r>
              <a:rPr lang="bg-BG" sz="2000" b="1" dirty="0" smtClean="0"/>
              <a:t>клас и </a:t>
            </a:r>
            <a:r>
              <a:rPr lang="bg-BG" sz="2000" dirty="0" smtClean="0"/>
              <a:t>@</a:t>
            </a:r>
            <a:r>
              <a:rPr lang="bg-BG" sz="2000" dirty="0" err="1" smtClean="0"/>
              <a:t>ApplicationPath</a:t>
            </a:r>
            <a:r>
              <a:rPr lang="bg-BG" sz="2000" dirty="0" smtClean="0"/>
              <a:t>() </a:t>
            </a:r>
          </a:p>
          <a:p>
            <a:pPr marL="0" marR="0" lvl="0" indent="0" algn="l" defTabSz="914400" rtl="0" eaLnBrk="1" fontAlgn="auto" latinLnBrk="0" hangingPunct="1">
              <a:lnSpc>
                <a:spcPct val="100000"/>
              </a:lnSpc>
              <a:spcBef>
                <a:spcPts val="1620"/>
              </a:spcBef>
              <a:spcAft>
                <a:spcPts val="0"/>
              </a:spcAft>
              <a:buClr>
                <a:schemeClr val="accent1"/>
              </a:buClr>
              <a:buSzPct val="80000"/>
              <a:buFontTx/>
              <a:buNone/>
              <a:tabLst/>
              <a:defRPr/>
            </a:pPr>
            <a:endParaRPr kumimoji="0" lang="en-US" sz="900" b="1" i="0" u="none" strike="noStrike" kern="1200" cap="none" spc="0" normalizeH="0" baseline="0" noProof="0" dirty="0" smtClean="0">
              <a:ln>
                <a:noFill/>
              </a:ln>
              <a:solidFill>
                <a:srgbClr val="008080"/>
              </a:solidFill>
              <a:effectLst/>
              <a:uLnTx/>
              <a:uFillTx/>
              <a:latin typeface="Courier New"/>
              <a:ea typeface="+mn-ea"/>
              <a:cs typeface="+mn-cs"/>
            </a:endParaRPr>
          </a:p>
        </p:txBody>
      </p:sp>
      <p:pic>
        <p:nvPicPr>
          <p:cNvPr id="1027" name="Picture 3"/>
          <p:cNvPicPr>
            <a:picLocks noChangeAspect="1" noChangeArrowheads="1"/>
          </p:cNvPicPr>
          <p:nvPr/>
        </p:nvPicPr>
        <p:blipFill>
          <a:blip r:embed="rId3" cstate="print"/>
          <a:srcRect/>
          <a:stretch>
            <a:fillRect/>
          </a:stretch>
        </p:blipFill>
        <p:spPr bwMode="auto">
          <a:xfrm>
            <a:off x="371995" y="1772689"/>
            <a:ext cx="7086600" cy="1600200"/>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514339" y="4264429"/>
            <a:ext cx="6692796" cy="1604529"/>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a:xfrm>
            <a:off x="324000" y="4363656"/>
            <a:ext cx="8496300" cy="1718057"/>
          </a:xfrm>
        </p:spPr>
        <p:txBody>
          <a:bodyPr/>
          <a:lstStyle/>
          <a:p>
            <a:r>
              <a:rPr lang="bg-BG" dirty="0" smtClean="0"/>
              <a:t>За контакти</a:t>
            </a:r>
            <a:r>
              <a:rPr lang="en-US" dirty="0" smtClean="0"/>
              <a:t>:</a:t>
            </a:r>
          </a:p>
          <a:p>
            <a:endParaRPr lang="en-US" dirty="0" smtClean="0"/>
          </a:p>
          <a:p>
            <a:r>
              <a:rPr lang="en-US" dirty="0" smtClean="0">
                <a:solidFill>
                  <a:srgbClr val="FF0000"/>
                </a:solidFill>
              </a:rPr>
              <a:t>ivan.ivanov@sap.com</a:t>
            </a:r>
          </a:p>
          <a:p>
            <a:r>
              <a:rPr lang="en-US" dirty="0" smtClean="0">
                <a:solidFill>
                  <a:srgbClr val="FF0000"/>
                </a:solidFill>
              </a:rPr>
              <a:t>tvetan.gaydev@sap.com</a:t>
            </a: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bg-BG" dirty="0" smtClean="0"/>
              <a:t>Приложение</a:t>
            </a:r>
            <a:endParaRPr lang="en-US" dirty="0"/>
          </a:p>
        </p:txBody>
      </p:sp>
      <p:sp>
        <p:nvSpPr>
          <p:cNvPr id="5" name="Text Placeholder 4"/>
          <p:cNvSpPr>
            <a:spLocks noGrp="1"/>
          </p:cNvSpPr>
          <p:nvPr>
            <p:ph type="body" sz="quarter" idx="10"/>
          </p:nvPr>
        </p:nvSpPr>
        <p:spPr/>
        <p:txBody>
          <a:bodyPr/>
          <a:lstStyle/>
          <a:p>
            <a:r>
              <a:rPr lang="bg-BG" i="1" dirty="0" smtClean="0">
                <a:solidFill>
                  <a:srgbClr val="92D050"/>
                </a:solidFill>
              </a:rPr>
              <a:t>Тук можете да прикачите файлове с код, примери и т.н. Изтрийте текста в зелено след това.</a:t>
            </a:r>
            <a:endParaRPr lang="en-US" i="1" dirty="0">
              <a:solidFill>
                <a:srgbClr val="92D050"/>
              </a:solidFill>
            </a:endParaRPr>
          </a:p>
        </p:txBody>
      </p:sp>
    </p:spTree>
    <p:extLst>
      <p:ext uri="{BB962C8B-B14F-4D97-AF65-F5344CB8AC3E}">
        <p14:creationId xmlns:p14="http://schemas.microsoft.com/office/powerpoint/2010/main" val="41809217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en-US" sz="2800" b="0" dirty="0" smtClean="0"/>
              <a:t>Java SOA Cookbook, </a:t>
            </a:r>
            <a:r>
              <a:rPr lang="en-US" sz="2800" b="0" dirty="0" err="1" smtClean="0"/>
              <a:t>Eben</a:t>
            </a:r>
            <a:r>
              <a:rPr lang="en-US" sz="2800" b="0" dirty="0" smtClean="0"/>
              <a:t> Hewitt</a:t>
            </a:r>
            <a:endParaRPr lang="ru-RU" sz="2800" b="0" dirty="0"/>
          </a:p>
        </p:txBody>
      </p:sp>
    </p:spTree>
    <p:extLst>
      <p:ext uri="{BB962C8B-B14F-4D97-AF65-F5344CB8AC3E}">
        <p14:creationId xmlns:p14="http://schemas.microsoft.com/office/powerpoint/2010/main" val="37619757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Начини за отдалечено извикване</a:t>
            </a:r>
            <a:endParaRPr lang="en-US" sz="3200" dirty="0"/>
          </a:p>
        </p:txBody>
      </p:sp>
      <p:sp>
        <p:nvSpPr>
          <p:cNvPr id="3" name="Text Placeholder 2"/>
          <p:cNvSpPr>
            <a:spLocks noGrp="1"/>
          </p:cNvSpPr>
          <p:nvPr>
            <p:ph type="body" sz="quarter" idx="10"/>
          </p:nvPr>
        </p:nvSpPr>
        <p:spPr>
          <a:xfrm>
            <a:off x="324000" y="1284790"/>
            <a:ext cx="8494713" cy="4726588"/>
          </a:xfrm>
        </p:spPr>
        <p:txBody>
          <a:bodyPr/>
          <a:lstStyle/>
          <a:p>
            <a:pPr lvl="0"/>
            <a:r>
              <a:rPr lang="en-US" sz="2800" dirty="0" smtClean="0"/>
              <a:t>Remote Method Invocation (RMI)</a:t>
            </a:r>
            <a:endParaRPr lang="bg-BG" sz="2800" dirty="0" smtClean="0"/>
          </a:p>
          <a:p>
            <a:pPr lvl="2">
              <a:buNone/>
            </a:pPr>
            <a:endParaRPr lang="en-US" sz="2400" dirty="0" smtClean="0"/>
          </a:p>
          <a:p>
            <a:pPr lvl="0"/>
            <a:r>
              <a:rPr lang="en-US" sz="2800" dirty="0" smtClean="0"/>
              <a:t>CORBA</a:t>
            </a:r>
            <a:endParaRPr lang="bg-BG" sz="2800" dirty="0" smtClean="0"/>
          </a:p>
          <a:p>
            <a:pPr lvl="0"/>
            <a:endParaRPr lang="bg-BG" sz="2800" dirty="0" smtClean="0"/>
          </a:p>
          <a:p>
            <a:pPr lvl="0"/>
            <a:r>
              <a:rPr lang="bg-BG" sz="2800" dirty="0" smtClean="0"/>
              <a:t>Уеб услуги базирани на </a:t>
            </a:r>
            <a:r>
              <a:rPr lang="en-US" sz="2800" dirty="0" smtClean="0"/>
              <a:t>SOAP</a:t>
            </a:r>
            <a:endParaRPr lang="bg-BG" sz="2800" dirty="0" smtClean="0"/>
          </a:p>
          <a:p>
            <a:pPr lvl="0"/>
            <a:endParaRPr lang="bg-BG" sz="2800" dirty="0" smtClean="0"/>
          </a:p>
          <a:p>
            <a:pPr lvl="0"/>
            <a:r>
              <a:rPr lang="bg-BG" sz="2800" dirty="0" smtClean="0"/>
              <a:t>Уеб услуги базирани на </a:t>
            </a:r>
            <a:r>
              <a:rPr lang="en-US" sz="2800" dirty="0" smtClean="0"/>
              <a:t>REST</a:t>
            </a:r>
            <a:endParaRPr lang="bg-BG" sz="2800" dirty="0" smtClean="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REST </a:t>
            </a:r>
            <a:r>
              <a:rPr lang="bg-BG" sz="3200" dirty="0" smtClean="0"/>
              <a:t>архитекури в реалния живот</a:t>
            </a:r>
            <a:endParaRPr lang="en-US" sz="3200" dirty="0"/>
          </a:p>
        </p:txBody>
      </p:sp>
      <p:pic>
        <p:nvPicPr>
          <p:cNvPr id="5" name="Picture 2"/>
          <p:cNvPicPr>
            <a:picLocks noChangeAspect="1" noChangeArrowheads="1"/>
          </p:cNvPicPr>
          <p:nvPr/>
        </p:nvPicPr>
        <p:blipFill>
          <a:blip r:embed="rId3" cstate="print"/>
          <a:srcRect/>
          <a:stretch>
            <a:fillRect/>
          </a:stretch>
        </p:blipFill>
        <p:spPr bwMode="auto">
          <a:xfrm>
            <a:off x="1252637" y="1356168"/>
            <a:ext cx="6710744" cy="5033058"/>
          </a:xfrm>
          <a:prstGeom prst="rect">
            <a:avLst/>
          </a:prstGeom>
          <a:noFill/>
          <a:ln w="88900" cap="sq">
            <a:solidFill>
              <a:schemeClr val="bg1"/>
            </a:solidFill>
            <a:miter lim="800000"/>
            <a:headEnd/>
            <a:tailEnd/>
          </a:ln>
          <a:effectLst/>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Въведение в </a:t>
            </a:r>
            <a:r>
              <a:rPr lang="en-US" sz="3200" dirty="0" smtClean="0"/>
              <a:t>REST </a:t>
            </a:r>
            <a:endParaRPr lang="en-US" sz="3200" dirty="0"/>
          </a:p>
        </p:txBody>
      </p:sp>
      <p:sp>
        <p:nvSpPr>
          <p:cNvPr id="3" name="Text Placeholder 2"/>
          <p:cNvSpPr>
            <a:spLocks noGrp="1"/>
          </p:cNvSpPr>
          <p:nvPr>
            <p:ph type="body" sz="quarter" idx="10"/>
          </p:nvPr>
        </p:nvSpPr>
        <p:spPr>
          <a:xfrm>
            <a:off x="324000" y="1736203"/>
            <a:ext cx="8494713" cy="4345510"/>
          </a:xfrm>
        </p:spPr>
        <p:txBody>
          <a:bodyPr/>
          <a:lstStyle/>
          <a:p>
            <a:pPr lvl="0"/>
            <a:r>
              <a:rPr lang="en-US" sz="3200" dirty="0" smtClean="0"/>
              <a:t>REST </a:t>
            </a:r>
            <a:r>
              <a:rPr lang="bg-BG" sz="3200" dirty="0" smtClean="0"/>
              <a:t>е архитектура, не спецификация</a:t>
            </a:r>
            <a:endParaRPr lang="en-US" sz="3200" dirty="0" smtClean="0"/>
          </a:p>
          <a:p>
            <a:pPr lvl="0"/>
            <a:endParaRPr lang="bg-BG" sz="3200" dirty="0" smtClean="0"/>
          </a:p>
          <a:p>
            <a:pPr lvl="0"/>
            <a:r>
              <a:rPr lang="bg-BG" sz="3200" dirty="0" smtClean="0"/>
              <a:t>Световната мрежа (</a:t>
            </a:r>
            <a:r>
              <a:rPr lang="en-US" sz="3200" dirty="0" smtClean="0"/>
              <a:t>WWW) </a:t>
            </a:r>
            <a:r>
              <a:rPr lang="bg-BG" sz="3200" dirty="0" smtClean="0"/>
              <a:t>е </a:t>
            </a:r>
            <a:r>
              <a:rPr lang="en-US" sz="3200" dirty="0" err="1" smtClean="0"/>
              <a:t>RESTful</a:t>
            </a:r>
            <a:endParaRPr lang="en-US" sz="3200" dirty="0" smtClean="0"/>
          </a:p>
          <a:p>
            <a:pPr lvl="0"/>
            <a:endParaRPr lang="en-US" sz="3200" dirty="0" smtClean="0"/>
          </a:p>
          <a:p>
            <a:pPr lvl="0"/>
            <a:r>
              <a:rPr lang="bg-BG" sz="3200" dirty="0" smtClean="0"/>
              <a:t>Дефиниран от </a:t>
            </a:r>
            <a:r>
              <a:rPr lang="en-US" sz="3200" dirty="0" smtClean="0"/>
              <a:t>Roy T. Fielding</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REST </a:t>
            </a:r>
            <a:r>
              <a:rPr lang="bg-BG" sz="3200" dirty="0" smtClean="0"/>
              <a:t>принципи</a:t>
            </a:r>
            <a:r>
              <a:rPr lang="en-US" sz="3200" dirty="0" smtClean="0"/>
              <a:t> </a:t>
            </a:r>
            <a:endParaRPr lang="en-US" sz="3200" dirty="0"/>
          </a:p>
        </p:txBody>
      </p:sp>
      <p:sp>
        <p:nvSpPr>
          <p:cNvPr id="3" name="Text Placeholder 2"/>
          <p:cNvSpPr>
            <a:spLocks noGrp="1"/>
          </p:cNvSpPr>
          <p:nvPr>
            <p:ph type="body" sz="quarter" idx="10"/>
          </p:nvPr>
        </p:nvSpPr>
        <p:spPr>
          <a:xfrm>
            <a:off x="312426" y="1389744"/>
            <a:ext cx="8494713" cy="4640665"/>
          </a:xfrm>
        </p:spPr>
        <p:txBody>
          <a:bodyPr/>
          <a:lstStyle/>
          <a:p>
            <a:pPr lvl="0"/>
            <a:r>
              <a:rPr lang="bg-BG" sz="3200" dirty="0" smtClean="0"/>
              <a:t>Всеки ресурс се идентифицира</a:t>
            </a:r>
          </a:p>
          <a:p>
            <a:pPr lvl="0"/>
            <a:endParaRPr lang="bg-BG" sz="3200" dirty="0" smtClean="0"/>
          </a:p>
          <a:p>
            <a:pPr lvl="0"/>
            <a:r>
              <a:rPr lang="bg-BG" sz="3200" dirty="0" smtClean="0"/>
              <a:t>Унифициран интерфейс за достъп</a:t>
            </a:r>
          </a:p>
          <a:p>
            <a:pPr lvl="0"/>
            <a:endParaRPr lang="bg-BG" sz="3200" dirty="0" smtClean="0"/>
          </a:p>
          <a:p>
            <a:pPr lvl="0"/>
            <a:r>
              <a:rPr lang="bg-BG" sz="3200" dirty="0" smtClean="0"/>
              <a:t>Различна репрезентация на ресурсите</a:t>
            </a:r>
          </a:p>
          <a:p>
            <a:pPr lvl="0"/>
            <a:endParaRPr lang="bg-BG" sz="3200" dirty="0" smtClean="0"/>
          </a:p>
          <a:p>
            <a:pPr lvl="0"/>
            <a:r>
              <a:rPr lang="en-US" sz="3200" dirty="0" smtClean="0"/>
              <a:t>HATEOAS</a:t>
            </a:r>
            <a:endParaRPr lang="bg-BG" sz="3200" dirty="0" smtClean="0"/>
          </a:p>
          <a:p>
            <a:pPr lvl="0"/>
            <a:endParaRPr lang="en-US" sz="2800" dirty="0" smtClean="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Дефиниране на </a:t>
            </a:r>
            <a:r>
              <a:rPr lang="en-US" sz="3200" dirty="0" err="1" smtClean="0"/>
              <a:t>RESTful</a:t>
            </a:r>
            <a:r>
              <a:rPr lang="en-US" sz="3200" dirty="0" smtClean="0"/>
              <a:t> web service</a:t>
            </a:r>
            <a:endParaRPr lang="en-US" sz="2800" b="0" dirty="0"/>
          </a:p>
        </p:txBody>
      </p:sp>
      <p:sp>
        <p:nvSpPr>
          <p:cNvPr id="3" name="Text Placeholder 2"/>
          <p:cNvSpPr>
            <a:spLocks noGrp="1"/>
          </p:cNvSpPr>
          <p:nvPr>
            <p:ph type="body" sz="quarter" idx="10"/>
          </p:nvPr>
        </p:nvSpPr>
        <p:spPr>
          <a:xfrm>
            <a:off x="300850" y="1342663"/>
            <a:ext cx="8494713" cy="5139160"/>
          </a:xfrm>
        </p:spPr>
        <p:txBody>
          <a:bodyPr/>
          <a:lstStyle/>
          <a:p>
            <a:r>
              <a:rPr lang="en-US" sz="2200" dirty="0" smtClean="0">
                <a:solidFill>
                  <a:srgbClr val="646464"/>
                </a:solidFill>
                <a:latin typeface="Consolas"/>
              </a:rPr>
              <a:t>@Stateless</a:t>
            </a:r>
            <a:br>
              <a:rPr lang="en-US" sz="2200" dirty="0" smtClean="0">
                <a:solidFill>
                  <a:srgbClr val="646464"/>
                </a:solidFill>
                <a:latin typeface="Consolas"/>
              </a:rPr>
            </a:br>
            <a:r>
              <a:rPr lang="en-US" sz="2200" dirty="0" smtClean="0">
                <a:solidFill>
                  <a:srgbClr val="646464"/>
                </a:solidFill>
                <a:latin typeface="Consolas"/>
              </a:rPr>
              <a:t>@</a:t>
            </a:r>
            <a:r>
              <a:rPr lang="en-US" sz="2200" dirty="0" smtClean="0">
                <a:solidFill>
                  <a:schemeClr val="accent5"/>
                </a:solidFill>
                <a:latin typeface="Consolas"/>
              </a:rPr>
              <a:t>Path</a:t>
            </a:r>
            <a:r>
              <a:rPr lang="en-US" sz="2200" dirty="0" smtClean="0">
                <a:solidFill>
                  <a:srgbClr val="000000"/>
                </a:solidFill>
                <a:latin typeface="Consolas"/>
              </a:rPr>
              <a:t>(</a:t>
            </a:r>
            <a:r>
              <a:rPr lang="en-US" sz="2200" dirty="0" smtClean="0">
                <a:solidFill>
                  <a:srgbClr val="2A00FF"/>
                </a:solidFill>
                <a:latin typeface="Consolas"/>
              </a:rPr>
              <a:t>"/customer/“</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7F0055"/>
                </a:solidFill>
                <a:latin typeface="Consolas"/>
              </a:rPr>
              <a:t>public</a:t>
            </a:r>
            <a:r>
              <a:rPr lang="en-US" sz="2200" dirty="0" smtClean="0">
                <a:solidFill>
                  <a:srgbClr val="000000"/>
                </a:solidFill>
                <a:latin typeface="Consolas"/>
              </a:rPr>
              <a:t> </a:t>
            </a:r>
            <a:r>
              <a:rPr lang="en-US" sz="2200" dirty="0" smtClean="0">
                <a:solidFill>
                  <a:srgbClr val="7F0055"/>
                </a:solidFill>
                <a:latin typeface="Consolas"/>
              </a:rPr>
              <a:t>class</a:t>
            </a:r>
            <a:r>
              <a:rPr lang="en-US" sz="2200" dirty="0" smtClean="0">
                <a:solidFill>
                  <a:srgbClr val="000000"/>
                </a:solidFill>
                <a:latin typeface="Consolas"/>
              </a:rPr>
              <a:t> </a:t>
            </a:r>
            <a:r>
              <a:rPr lang="en-US" sz="2200" dirty="0" err="1" smtClean="0">
                <a:solidFill>
                  <a:srgbClr val="000000"/>
                </a:solidFill>
                <a:latin typeface="Consolas"/>
              </a:rPr>
              <a:t>CustomerService</a:t>
            </a:r>
            <a:r>
              <a:rPr lang="en-US" sz="2200" dirty="0" smtClean="0">
                <a:solidFill>
                  <a:srgbClr val="000000"/>
                </a:solidFill>
                <a:latin typeface="Consolas"/>
              </a:rPr>
              <a:t> {</a:t>
            </a:r>
          </a:p>
          <a:p>
            <a:r>
              <a:rPr lang="en-US" sz="2200" dirty="0" smtClean="0">
                <a:solidFill>
                  <a:srgbClr val="000000"/>
                </a:solidFill>
                <a:latin typeface="Consolas"/>
              </a:rPr>
              <a:t>    </a:t>
            </a:r>
            <a:r>
              <a:rPr lang="en-US" sz="2200" dirty="0" smtClean="0">
                <a:solidFill>
                  <a:srgbClr val="646464"/>
                </a:solidFill>
                <a:latin typeface="Consolas"/>
              </a:rPr>
              <a:t>@</a:t>
            </a:r>
            <a:r>
              <a:rPr lang="en-US" sz="2200" dirty="0" err="1" smtClean="0">
                <a:solidFill>
                  <a:srgbClr val="646464"/>
                </a:solidFill>
                <a:latin typeface="Consolas"/>
              </a:rPr>
              <a:t>PersistenceContext</a:t>
            </a:r>
            <a:r>
              <a:rPr lang="en-US" sz="2200" dirty="0" smtClean="0">
                <a:solidFill>
                  <a:srgbClr val="646464"/>
                </a:solidFill>
                <a:latin typeface="Consolas"/>
              </a:rPr>
              <a:t/>
            </a:r>
            <a:br>
              <a:rPr lang="en-US" sz="2200" dirty="0" smtClean="0">
                <a:solidFill>
                  <a:srgbClr val="646464"/>
                </a:solidFill>
                <a:latin typeface="Consolas"/>
              </a:rPr>
            </a:br>
            <a:r>
              <a:rPr lang="en-US" sz="2200" dirty="0" smtClean="0">
                <a:solidFill>
                  <a:srgbClr val="000000"/>
                </a:solidFill>
                <a:latin typeface="Consolas"/>
              </a:rPr>
              <a:t>    </a:t>
            </a:r>
            <a:r>
              <a:rPr lang="en-US" sz="2200" dirty="0" smtClean="0">
                <a:solidFill>
                  <a:srgbClr val="7F0055"/>
                </a:solidFill>
                <a:latin typeface="Consolas"/>
              </a:rPr>
              <a:t>private</a:t>
            </a:r>
            <a:r>
              <a:rPr lang="en-US" sz="2200" dirty="0" smtClean="0">
                <a:solidFill>
                  <a:srgbClr val="000000"/>
                </a:solidFill>
                <a:latin typeface="Consolas"/>
              </a:rPr>
              <a:t> </a:t>
            </a:r>
            <a:r>
              <a:rPr lang="en-US" sz="2200" dirty="0" err="1" smtClean="0">
                <a:solidFill>
                  <a:srgbClr val="000000"/>
                </a:solidFill>
                <a:latin typeface="Consolas"/>
              </a:rPr>
              <a:t>EntityManager</a:t>
            </a:r>
            <a:r>
              <a:rPr lang="en-US" sz="2200" dirty="0" smtClean="0">
                <a:solidFill>
                  <a:srgbClr val="000000"/>
                </a:solidFill>
                <a:latin typeface="Consolas"/>
              </a:rPr>
              <a:t> </a:t>
            </a:r>
            <a:r>
              <a:rPr lang="en-US" sz="2200" dirty="0" err="1" smtClean="0">
                <a:solidFill>
                  <a:srgbClr val="0000C0"/>
                </a:solidFill>
                <a:latin typeface="Consolas"/>
              </a:rPr>
              <a:t>entityManager</a:t>
            </a:r>
            <a:r>
              <a:rPr lang="en-US" sz="2200" dirty="0" smtClean="0">
                <a:solidFill>
                  <a:srgbClr val="000000"/>
                </a:solidFill>
                <a:latin typeface="Consolas"/>
              </a:rPr>
              <a:t>;</a:t>
            </a:r>
            <a:r>
              <a:rPr lang="bg-BG" sz="2200" dirty="0" smtClean="0">
                <a:latin typeface="Consolas"/>
              </a:rPr>
              <a:t/>
            </a:r>
            <a:br>
              <a:rPr lang="bg-BG" sz="2200" dirty="0" smtClean="0">
                <a:latin typeface="Consolas"/>
              </a:rPr>
            </a:br>
            <a:r>
              <a:rPr lang="bg-BG" sz="2200" dirty="0" smtClean="0">
                <a:latin typeface="Consolas"/>
              </a:rPr>
              <a:t/>
            </a:r>
            <a:br>
              <a:rPr lang="bg-BG" sz="2200" dirty="0" smtClean="0">
                <a:latin typeface="Consolas"/>
              </a:rPr>
            </a:br>
            <a:endParaRPr lang="bg-BG" sz="2200" dirty="0" smtClean="0">
              <a:solidFill>
                <a:srgbClr val="646464"/>
              </a:solidFill>
              <a:latin typeface="Consolas"/>
            </a:endParaRPr>
          </a:p>
          <a:p>
            <a:r>
              <a:rPr lang="en-US" sz="2200" dirty="0" smtClean="0">
                <a:solidFill>
                  <a:srgbClr val="000000"/>
                </a:solidFill>
                <a:latin typeface="Consolas"/>
              </a:rPr>
              <a:t>    </a:t>
            </a:r>
            <a:r>
              <a:rPr lang="en-US" sz="2200" dirty="0" smtClean="0">
                <a:solidFill>
                  <a:srgbClr val="7F0055"/>
                </a:solidFill>
                <a:latin typeface="Consolas"/>
              </a:rPr>
              <a:t>public</a:t>
            </a:r>
            <a:r>
              <a:rPr lang="en-US" sz="2200" dirty="0" smtClean="0">
                <a:solidFill>
                  <a:srgbClr val="000000"/>
                </a:solidFill>
                <a:latin typeface="Consolas"/>
              </a:rPr>
              <a:t> List&lt;Customer&gt; </a:t>
            </a:r>
            <a:r>
              <a:rPr lang="en-US" sz="2200" dirty="0" err="1" smtClean="0">
                <a:solidFill>
                  <a:srgbClr val="000000"/>
                </a:solidFill>
                <a:latin typeface="Consolas"/>
              </a:rPr>
              <a:t>listCustomers</a:t>
            </a:r>
            <a:r>
              <a:rPr lang="en-US" sz="2200" dirty="0" smtClean="0">
                <a:solidFill>
                  <a:srgbClr val="000000"/>
                </a:solidFill>
                <a:latin typeface="Consolas"/>
              </a:rPr>
              <a:t>() {</a:t>
            </a:r>
            <a:br>
              <a:rPr lang="en-US" sz="2200" dirty="0" smtClean="0">
                <a:solidFill>
                  <a:srgbClr val="000000"/>
                </a:solidFill>
                <a:latin typeface="Consolas"/>
              </a:rPr>
            </a:br>
            <a:r>
              <a:rPr lang="en-US" sz="2200" dirty="0" smtClean="0">
                <a:solidFill>
                  <a:srgbClr val="000000"/>
                </a:solidFill>
                <a:latin typeface="Consolas"/>
              </a:rPr>
              <a:t>        Query </a:t>
            </a:r>
            <a:r>
              <a:rPr lang="en-US" sz="2200" dirty="0" err="1" smtClean="0">
                <a:solidFill>
                  <a:srgbClr val="000000"/>
                </a:solidFill>
                <a:latin typeface="Consolas"/>
              </a:rPr>
              <a:t>query</a:t>
            </a:r>
            <a:r>
              <a:rPr lang="en-US" sz="2200" dirty="0" smtClean="0">
                <a:solidFill>
                  <a:srgbClr val="000000"/>
                </a:solidFill>
                <a:latin typeface="Consolas"/>
              </a:rPr>
              <a:t> = </a:t>
            </a:r>
            <a:r>
              <a:rPr lang="en-US" sz="2200" dirty="0" err="1" smtClean="0">
                <a:solidFill>
                  <a:srgbClr val="0000C0"/>
                </a:solidFill>
                <a:latin typeface="Consolas"/>
              </a:rPr>
              <a:t>entityManager</a:t>
            </a:r>
            <a:r>
              <a:rPr lang="en-US" sz="2200" dirty="0" err="1" smtClean="0">
                <a:solidFill>
                  <a:srgbClr val="000000"/>
                </a:solidFill>
                <a:latin typeface="Consolas"/>
              </a:rPr>
              <a:t>.createQuery</a:t>
            </a:r>
            <a:r>
              <a:rPr lang="en-US" sz="2200" dirty="0" smtClean="0">
                <a:solidFill>
                  <a:srgbClr val="000000"/>
                </a:solidFill>
                <a:latin typeface="Consolas"/>
              </a:rPr>
              <a:t>(</a:t>
            </a:r>
            <a:r>
              <a:rPr lang="en-US" sz="2200" dirty="0" smtClean="0">
                <a:solidFill>
                  <a:srgbClr val="2A00FF"/>
                </a:solidFill>
                <a:latin typeface="Consolas"/>
              </a:rPr>
              <a:t>"SELECT c from Customer c"</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7F0055"/>
                </a:solidFill>
                <a:latin typeface="Consolas"/>
              </a:rPr>
              <a:t>return</a:t>
            </a:r>
            <a:r>
              <a:rPr lang="en-US" sz="2200" dirty="0" smtClean="0">
                <a:solidFill>
                  <a:srgbClr val="000000"/>
                </a:solidFill>
                <a:latin typeface="Consolas"/>
              </a:rPr>
              <a:t> </a:t>
            </a:r>
            <a:r>
              <a:rPr lang="en-US" sz="2200" dirty="0" err="1" smtClean="0">
                <a:solidFill>
                  <a:srgbClr val="000000"/>
                </a:solidFill>
                <a:latin typeface="Consolas"/>
              </a:rPr>
              <a:t>query.getResultList</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p>
          <a:p>
            <a:r>
              <a:rPr lang="en-US" sz="2200" dirty="0" smtClean="0">
                <a:solidFill>
                  <a:srgbClr val="000000"/>
                </a:solidFill>
                <a:latin typeface="Consolas"/>
              </a:rPr>
              <a:t>}</a:t>
            </a:r>
          </a:p>
          <a:p>
            <a:pPr lvl="0"/>
            <a:endParaRPr lang="en-US" sz="2200" dirty="0" smtClean="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Деклариране на </a:t>
            </a:r>
            <a:r>
              <a:rPr lang="en-US" sz="3200" dirty="0" smtClean="0"/>
              <a:t>REST </a:t>
            </a:r>
            <a:r>
              <a:rPr lang="bg-BG" sz="3200" dirty="0" smtClean="0"/>
              <a:t>метод</a:t>
            </a:r>
            <a:endParaRPr lang="en-US" sz="2800" b="0" dirty="0"/>
          </a:p>
        </p:txBody>
      </p:sp>
      <p:sp>
        <p:nvSpPr>
          <p:cNvPr id="3" name="Text Placeholder 2"/>
          <p:cNvSpPr>
            <a:spLocks noGrp="1"/>
          </p:cNvSpPr>
          <p:nvPr>
            <p:ph type="body" sz="quarter" idx="10"/>
          </p:nvPr>
        </p:nvSpPr>
        <p:spPr>
          <a:xfrm>
            <a:off x="300850" y="1342663"/>
            <a:ext cx="8494713" cy="5139160"/>
          </a:xfrm>
        </p:spPr>
        <p:txBody>
          <a:bodyPr/>
          <a:lstStyle/>
          <a:p>
            <a:r>
              <a:rPr lang="en-US" sz="2200" dirty="0" smtClean="0">
                <a:solidFill>
                  <a:srgbClr val="646464"/>
                </a:solidFill>
                <a:latin typeface="Consolas"/>
              </a:rPr>
              <a:t>@Stateless</a:t>
            </a:r>
            <a:br>
              <a:rPr lang="en-US" sz="2200" dirty="0" smtClean="0">
                <a:solidFill>
                  <a:srgbClr val="646464"/>
                </a:solidFill>
                <a:latin typeface="Consolas"/>
              </a:rPr>
            </a:br>
            <a:r>
              <a:rPr lang="en-US" sz="2200" dirty="0" smtClean="0">
                <a:solidFill>
                  <a:srgbClr val="646464"/>
                </a:solidFill>
                <a:latin typeface="Consolas"/>
              </a:rPr>
              <a:t>@Path</a:t>
            </a:r>
            <a:r>
              <a:rPr lang="en-US" sz="2200" dirty="0" smtClean="0">
                <a:solidFill>
                  <a:srgbClr val="000000"/>
                </a:solidFill>
                <a:latin typeface="Consolas"/>
              </a:rPr>
              <a:t>(</a:t>
            </a:r>
            <a:r>
              <a:rPr lang="en-US" sz="2200" dirty="0" smtClean="0">
                <a:solidFill>
                  <a:srgbClr val="2A00FF"/>
                </a:solidFill>
                <a:latin typeface="Consolas"/>
              </a:rPr>
              <a:t>"/customer/“</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7F0055"/>
                </a:solidFill>
                <a:latin typeface="Consolas"/>
              </a:rPr>
              <a:t>public</a:t>
            </a:r>
            <a:r>
              <a:rPr lang="en-US" sz="2200" dirty="0" smtClean="0">
                <a:solidFill>
                  <a:srgbClr val="000000"/>
                </a:solidFill>
                <a:latin typeface="Consolas"/>
              </a:rPr>
              <a:t> </a:t>
            </a:r>
            <a:r>
              <a:rPr lang="en-US" sz="2200" dirty="0" smtClean="0">
                <a:solidFill>
                  <a:srgbClr val="7F0055"/>
                </a:solidFill>
                <a:latin typeface="Consolas"/>
              </a:rPr>
              <a:t>class</a:t>
            </a:r>
            <a:r>
              <a:rPr lang="en-US" sz="2200" dirty="0" smtClean="0">
                <a:solidFill>
                  <a:srgbClr val="000000"/>
                </a:solidFill>
                <a:latin typeface="Consolas"/>
              </a:rPr>
              <a:t> </a:t>
            </a:r>
            <a:r>
              <a:rPr lang="en-US" sz="2200" dirty="0" err="1" smtClean="0">
                <a:solidFill>
                  <a:srgbClr val="000000"/>
                </a:solidFill>
                <a:latin typeface="Consolas"/>
              </a:rPr>
              <a:t>CustomerService</a:t>
            </a:r>
            <a:r>
              <a:rPr lang="en-US" sz="2200" dirty="0" smtClean="0">
                <a:solidFill>
                  <a:srgbClr val="000000"/>
                </a:solidFill>
                <a:latin typeface="Consolas"/>
              </a:rPr>
              <a:t> {</a:t>
            </a:r>
          </a:p>
          <a:p>
            <a:r>
              <a:rPr lang="en-US" sz="2200" dirty="0" smtClean="0">
                <a:solidFill>
                  <a:srgbClr val="000000"/>
                </a:solidFill>
                <a:latin typeface="Consolas"/>
              </a:rPr>
              <a:t>    </a:t>
            </a:r>
            <a:r>
              <a:rPr lang="en-US" sz="2200" dirty="0" smtClean="0">
                <a:solidFill>
                  <a:srgbClr val="646464"/>
                </a:solidFill>
                <a:latin typeface="Consolas"/>
              </a:rPr>
              <a:t>@</a:t>
            </a:r>
            <a:r>
              <a:rPr lang="en-US" sz="2200" dirty="0" err="1" smtClean="0">
                <a:solidFill>
                  <a:srgbClr val="646464"/>
                </a:solidFill>
                <a:latin typeface="Consolas"/>
              </a:rPr>
              <a:t>PersistenceContext</a:t>
            </a:r>
            <a:r>
              <a:rPr lang="en-US" sz="2200" dirty="0" smtClean="0">
                <a:solidFill>
                  <a:srgbClr val="646464"/>
                </a:solidFill>
                <a:latin typeface="Consolas"/>
              </a:rPr>
              <a:t/>
            </a:r>
            <a:br>
              <a:rPr lang="en-US" sz="2200" dirty="0" smtClean="0">
                <a:solidFill>
                  <a:srgbClr val="646464"/>
                </a:solidFill>
                <a:latin typeface="Consolas"/>
              </a:rPr>
            </a:br>
            <a:r>
              <a:rPr lang="en-US" sz="2200" dirty="0" smtClean="0">
                <a:solidFill>
                  <a:srgbClr val="000000"/>
                </a:solidFill>
                <a:latin typeface="Consolas"/>
              </a:rPr>
              <a:t>    </a:t>
            </a:r>
            <a:r>
              <a:rPr lang="en-US" sz="2200" dirty="0" smtClean="0">
                <a:solidFill>
                  <a:srgbClr val="7F0055"/>
                </a:solidFill>
                <a:latin typeface="Consolas"/>
              </a:rPr>
              <a:t>private</a:t>
            </a:r>
            <a:r>
              <a:rPr lang="en-US" sz="2200" dirty="0" smtClean="0">
                <a:solidFill>
                  <a:srgbClr val="000000"/>
                </a:solidFill>
                <a:latin typeface="Consolas"/>
              </a:rPr>
              <a:t> </a:t>
            </a:r>
            <a:r>
              <a:rPr lang="en-US" sz="2200" dirty="0" err="1" smtClean="0">
                <a:solidFill>
                  <a:srgbClr val="000000"/>
                </a:solidFill>
                <a:latin typeface="Consolas"/>
              </a:rPr>
              <a:t>EntityManager</a:t>
            </a:r>
            <a:r>
              <a:rPr lang="en-US" sz="2200" dirty="0" smtClean="0">
                <a:solidFill>
                  <a:srgbClr val="000000"/>
                </a:solidFill>
                <a:latin typeface="Consolas"/>
              </a:rPr>
              <a:t> </a:t>
            </a:r>
            <a:r>
              <a:rPr lang="en-US" sz="2200" dirty="0" err="1" smtClean="0">
                <a:solidFill>
                  <a:srgbClr val="0000C0"/>
                </a:solidFill>
                <a:latin typeface="Consolas"/>
              </a:rPr>
              <a:t>entityManager</a:t>
            </a:r>
            <a:r>
              <a:rPr lang="en-US" sz="2200" dirty="0" smtClean="0">
                <a:solidFill>
                  <a:srgbClr val="000000"/>
                </a:solidFill>
                <a:latin typeface="Consolas"/>
              </a:rPr>
              <a:t>;</a:t>
            </a:r>
            <a:endParaRPr lang="en-US" sz="2200" dirty="0" smtClean="0">
              <a:latin typeface="Consolas"/>
            </a:endParaRPr>
          </a:p>
          <a:p>
            <a:r>
              <a:rPr lang="en-US" sz="2200" dirty="0" smtClean="0">
                <a:solidFill>
                  <a:srgbClr val="646464"/>
                </a:solidFill>
                <a:latin typeface="Consolas"/>
              </a:rPr>
              <a:t>    @</a:t>
            </a:r>
            <a:r>
              <a:rPr lang="en-US" sz="2200" dirty="0" smtClean="0">
                <a:solidFill>
                  <a:schemeClr val="accent5"/>
                </a:solidFill>
                <a:latin typeface="Consolas"/>
              </a:rPr>
              <a:t>GET</a:t>
            </a:r>
            <a:r>
              <a:rPr lang="en-US" sz="2200" dirty="0" smtClean="0">
                <a:solidFill>
                  <a:srgbClr val="646464"/>
                </a:solidFill>
                <a:latin typeface="Consolas"/>
              </a:rPr>
              <a:t/>
            </a:r>
            <a:br>
              <a:rPr lang="en-US" sz="2200" dirty="0" smtClean="0">
                <a:solidFill>
                  <a:srgbClr val="646464"/>
                </a:solidFill>
                <a:latin typeface="Consolas"/>
              </a:rPr>
            </a:br>
            <a:r>
              <a:rPr lang="bg-BG" sz="2200" dirty="0" smtClean="0">
                <a:solidFill>
                  <a:srgbClr val="000000"/>
                </a:solidFill>
                <a:latin typeface="Consolas"/>
              </a:rPr>
              <a:t/>
            </a:r>
            <a:br>
              <a:rPr lang="bg-BG"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7F0055"/>
                </a:solidFill>
                <a:latin typeface="Consolas"/>
              </a:rPr>
              <a:t>public</a:t>
            </a:r>
            <a:r>
              <a:rPr lang="en-US" sz="2200" dirty="0" smtClean="0">
                <a:solidFill>
                  <a:srgbClr val="000000"/>
                </a:solidFill>
                <a:latin typeface="Consolas"/>
              </a:rPr>
              <a:t> List&lt;Customer&gt; </a:t>
            </a:r>
            <a:r>
              <a:rPr lang="en-US" sz="2200" dirty="0" err="1" smtClean="0">
                <a:solidFill>
                  <a:srgbClr val="000000"/>
                </a:solidFill>
                <a:latin typeface="Consolas"/>
              </a:rPr>
              <a:t>listCustomers</a:t>
            </a:r>
            <a:r>
              <a:rPr lang="en-US" sz="2200" dirty="0" smtClean="0">
                <a:solidFill>
                  <a:srgbClr val="000000"/>
                </a:solidFill>
                <a:latin typeface="Consolas"/>
              </a:rPr>
              <a:t>() {</a:t>
            </a:r>
            <a:br>
              <a:rPr lang="en-US" sz="2200" dirty="0" smtClean="0">
                <a:solidFill>
                  <a:srgbClr val="000000"/>
                </a:solidFill>
                <a:latin typeface="Consolas"/>
              </a:rPr>
            </a:br>
            <a:r>
              <a:rPr lang="en-US" sz="2200" dirty="0" smtClean="0">
                <a:solidFill>
                  <a:srgbClr val="000000"/>
                </a:solidFill>
                <a:latin typeface="Consolas"/>
              </a:rPr>
              <a:t>        Query </a:t>
            </a:r>
            <a:r>
              <a:rPr lang="en-US" sz="2200" dirty="0" err="1" smtClean="0">
                <a:solidFill>
                  <a:srgbClr val="000000"/>
                </a:solidFill>
                <a:latin typeface="Consolas"/>
              </a:rPr>
              <a:t>query</a:t>
            </a:r>
            <a:r>
              <a:rPr lang="en-US" sz="2200" dirty="0" smtClean="0">
                <a:solidFill>
                  <a:srgbClr val="000000"/>
                </a:solidFill>
                <a:latin typeface="Consolas"/>
              </a:rPr>
              <a:t> = </a:t>
            </a:r>
            <a:r>
              <a:rPr lang="en-US" sz="2200" dirty="0" err="1" smtClean="0">
                <a:solidFill>
                  <a:srgbClr val="0000C0"/>
                </a:solidFill>
                <a:latin typeface="Consolas"/>
              </a:rPr>
              <a:t>entityManager</a:t>
            </a:r>
            <a:r>
              <a:rPr lang="en-US" sz="2200" dirty="0" err="1" smtClean="0">
                <a:solidFill>
                  <a:srgbClr val="000000"/>
                </a:solidFill>
                <a:latin typeface="Consolas"/>
              </a:rPr>
              <a:t>.createQuery</a:t>
            </a:r>
            <a:r>
              <a:rPr lang="en-US" sz="2200" dirty="0" smtClean="0">
                <a:solidFill>
                  <a:srgbClr val="000000"/>
                </a:solidFill>
                <a:latin typeface="Consolas"/>
              </a:rPr>
              <a:t>(</a:t>
            </a:r>
            <a:r>
              <a:rPr lang="en-US" sz="2200" dirty="0" smtClean="0">
                <a:solidFill>
                  <a:srgbClr val="2A00FF"/>
                </a:solidFill>
                <a:latin typeface="Consolas"/>
              </a:rPr>
              <a:t>"SELECT c from Customer c"</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7F0055"/>
                </a:solidFill>
                <a:latin typeface="Consolas"/>
              </a:rPr>
              <a:t>return</a:t>
            </a:r>
            <a:r>
              <a:rPr lang="en-US" sz="2200" dirty="0" smtClean="0">
                <a:solidFill>
                  <a:srgbClr val="000000"/>
                </a:solidFill>
                <a:latin typeface="Consolas"/>
              </a:rPr>
              <a:t> </a:t>
            </a:r>
            <a:r>
              <a:rPr lang="en-US" sz="2200" dirty="0" err="1" smtClean="0">
                <a:solidFill>
                  <a:srgbClr val="000000"/>
                </a:solidFill>
                <a:latin typeface="Consolas"/>
              </a:rPr>
              <a:t>query.getResultList</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p>
          <a:p>
            <a:r>
              <a:rPr lang="en-US" sz="2200" dirty="0" smtClean="0">
                <a:solidFill>
                  <a:srgbClr val="000000"/>
                </a:solidFill>
                <a:latin typeface="Consolas"/>
              </a:rPr>
              <a:t>}</a:t>
            </a:r>
          </a:p>
          <a:p>
            <a:pPr lvl="0"/>
            <a:endParaRPr lang="en-US" sz="2200" dirty="0" smtClean="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Деклариране на репрезентация</a:t>
            </a:r>
            <a:endParaRPr lang="en-US" sz="2800" b="0" dirty="0"/>
          </a:p>
        </p:txBody>
      </p:sp>
      <p:sp>
        <p:nvSpPr>
          <p:cNvPr id="3" name="Text Placeholder 2"/>
          <p:cNvSpPr>
            <a:spLocks noGrp="1"/>
          </p:cNvSpPr>
          <p:nvPr>
            <p:ph type="body" sz="quarter" idx="10"/>
          </p:nvPr>
        </p:nvSpPr>
        <p:spPr>
          <a:xfrm>
            <a:off x="300850" y="1342663"/>
            <a:ext cx="8494713" cy="5139160"/>
          </a:xfrm>
        </p:spPr>
        <p:txBody>
          <a:bodyPr/>
          <a:lstStyle/>
          <a:p>
            <a:r>
              <a:rPr lang="en-US" sz="2200" dirty="0" smtClean="0">
                <a:solidFill>
                  <a:srgbClr val="646464"/>
                </a:solidFill>
                <a:latin typeface="Consolas"/>
              </a:rPr>
              <a:t>@Stateless</a:t>
            </a:r>
            <a:br>
              <a:rPr lang="en-US" sz="2200" dirty="0" smtClean="0">
                <a:solidFill>
                  <a:srgbClr val="646464"/>
                </a:solidFill>
                <a:latin typeface="Consolas"/>
              </a:rPr>
            </a:br>
            <a:r>
              <a:rPr lang="en-US" sz="2200" dirty="0" smtClean="0">
                <a:solidFill>
                  <a:srgbClr val="646464"/>
                </a:solidFill>
                <a:latin typeface="Consolas"/>
              </a:rPr>
              <a:t>@Path</a:t>
            </a:r>
            <a:r>
              <a:rPr lang="en-US" sz="2200" dirty="0" smtClean="0">
                <a:solidFill>
                  <a:srgbClr val="000000"/>
                </a:solidFill>
                <a:latin typeface="Consolas"/>
              </a:rPr>
              <a:t>(</a:t>
            </a:r>
            <a:r>
              <a:rPr lang="en-US" sz="2200" dirty="0" smtClean="0">
                <a:solidFill>
                  <a:srgbClr val="2A00FF"/>
                </a:solidFill>
                <a:latin typeface="Consolas"/>
              </a:rPr>
              <a:t>"/customer/“</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7F0055"/>
                </a:solidFill>
                <a:latin typeface="Consolas"/>
              </a:rPr>
              <a:t>public</a:t>
            </a:r>
            <a:r>
              <a:rPr lang="en-US" sz="2200" dirty="0" smtClean="0">
                <a:solidFill>
                  <a:srgbClr val="000000"/>
                </a:solidFill>
                <a:latin typeface="Consolas"/>
              </a:rPr>
              <a:t> </a:t>
            </a:r>
            <a:r>
              <a:rPr lang="en-US" sz="2200" dirty="0" smtClean="0">
                <a:solidFill>
                  <a:srgbClr val="7F0055"/>
                </a:solidFill>
                <a:latin typeface="Consolas"/>
              </a:rPr>
              <a:t>class</a:t>
            </a:r>
            <a:r>
              <a:rPr lang="en-US" sz="2200" dirty="0" smtClean="0">
                <a:solidFill>
                  <a:srgbClr val="000000"/>
                </a:solidFill>
                <a:latin typeface="Consolas"/>
              </a:rPr>
              <a:t> </a:t>
            </a:r>
            <a:r>
              <a:rPr lang="en-US" sz="2200" dirty="0" err="1" smtClean="0">
                <a:solidFill>
                  <a:srgbClr val="000000"/>
                </a:solidFill>
                <a:latin typeface="Consolas"/>
              </a:rPr>
              <a:t>CustomerService</a:t>
            </a:r>
            <a:r>
              <a:rPr lang="en-US" sz="2200" dirty="0" smtClean="0">
                <a:solidFill>
                  <a:srgbClr val="000000"/>
                </a:solidFill>
                <a:latin typeface="Consolas"/>
              </a:rPr>
              <a:t> {</a:t>
            </a:r>
          </a:p>
          <a:p>
            <a:r>
              <a:rPr lang="en-US" sz="2200" dirty="0" smtClean="0">
                <a:solidFill>
                  <a:srgbClr val="000000"/>
                </a:solidFill>
                <a:latin typeface="Consolas"/>
              </a:rPr>
              <a:t>    </a:t>
            </a:r>
            <a:r>
              <a:rPr lang="en-US" sz="2200" dirty="0" smtClean="0">
                <a:solidFill>
                  <a:srgbClr val="646464"/>
                </a:solidFill>
                <a:latin typeface="Consolas"/>
              </a:rPr>
              <a:t>@</a:t>
            </a:r>
            <a:r>
              <a:rPr lang="en-US" sz="2200" dirty="0" err="1" smtClean="0">
                <a:solidFill>
                  <a:srgbClr val="646464"/>
                </a:solidFill>
                <a:latin typeface="Consolas"/>
              </a:rPr>
              <a:t>PersistenceContext</a:t>
            </a:r>
            <a:r>
              <a:rPr lang="en-US" sz="2200" dirty="0" smtClean="0">
                <a:solidFill>
                  <a:srgbClr val="646464"/>
                </a:solidFill>
                <a:latin typeface="Consolas"/>
              </a:rPr>
              <a:t/>
            </a:r>
            <a:br>
              <a:rPr lang="en-US" sz="2200" dirty="0" smtClean="0">
                <a:solidFill>
                  <a:srgbClr val="646464"/>
                </a:solidFill>
                <a:latin typeface="Consolas"/>
              </a:rPr>
            </a:br>
            <a:r>
              <a:rPr lang="en-US" sz="2200" dirty="0" smtClean="0">
                <a:solidFill>
                  <a:srgbClr val="000000"/>
                </a:solidFill>
                <a:latin typeface="Consolas"/>
              </a:rPr>
              <a:t>    </a:t>
            </a:r>
            <a:r>
              <a:rPr lang="en-US" sz="2200" dirty="0" smtClean="0">
                <a:solidFill>
                  <a:srgbClr val="7F0055"/>
                </a:solidFill>
                <a:latin typeface="Consolas"/>
              </a:rPr>
              <a:t>private</a:t>
            </a:r>
            <a:r>
              <a:rPr lang="en-US" sz="2200" dirty="0" smtClean="0">
                <a:solidFill>
                  <a:srgbClr val="000000"/>
                </a:solidFill>
                <a:latin typeface="Consolas"/>
              </a:rPr>
              <a:t> </a:t>
            </a:r>
            <a:r>
              <a:rPr lang="en-US" sz="2200" dirty="0" err="1" smtClean="0">
                <a:solidFill>
                  <a:srgbClr val="000000"/>
                </a:solidFill>
                <a:latin typeface="Consolas"/>
              </a:rPr>
              <a:t>EntityManager</a:t>
            </a:r>
            <a:r>
              <a:rPr lang="en-US" sz="2200" dirty="0" smtClean="0">
                <a:solidFill>
                  <a:srgbClr val="000000"/>
                </a:solidFill>
                <a:latin typeface="Consolas"/>
              </a:rPr>
              <a:t> </a:t>
            </a:r>
            <a:r>
              <a:rPr lang="en-US" sz="2200" dirty="0" err="1" smtClean="0">
                <a:solidFill>
                  <a:srgbClr val="0000C0"/>
                </a:solidFill>
                <a:latin typeface="Consolas"/>
              </a:rPr>
              <a:t>entityManager</a:t>
            </a:r>
            <a:r>
              <a:rPr lang="en-US" sz="2200" dirty="0" smtClean="0">
                <a:solidFill>
                  <a:srgbClr val="000000"/>
                </a:solidFill>
                <a:latin typeface="Consolas"/>
              </a:rPr>
              <a:t>;</a:t>
            </a:r>
            <a:endParaRPr lang="en-US" sz="2200" dirty="0" smtClean="0">
              <a:latin typeface="Consolas"/>
            </a:endParaRPr>
          </a:p>
          <a:p>
            <a:r>
              <a:rPr lang="en-US" sz="2200" dirty="0" smtClean="0">
                <a:solidFill>
                  <a:srgbClr val="646464"/>
                </a:solidFill>
                <a:latin typeface="Consolas"/>
              </a:rPr>
              <a:t>    @GET</a:t>
            </a:r>
            <a:br>
              <a:rPr lang="en-US" sz="2200" dirty="0" smtClean="0">
                <a:solidFill>
                  <a:srgbClr val="646464"/>
                </a:solidFill>
                <a:latin typeface="Consolas"/>
              </a:rPr>
            </a:br>
            <a:r>
              <a:rPr lang="en-US" sz="2200" dirty="0" smtClean="0">
                <a:solidFill>
                  <a:srgbClr val="000000"/>
                </a:solidFill>
                <a:latin typeface="Consolas"/>
              </a:rPr>
              <a:t>    </a:t>
            </a:r>
            <a:r>
              <a:rPr lang="en-US" sz="2200" dirty="0" smtClean="0">
                <a:solidFill>
                  <a:srgbClr val="646464"/>
                </a:solidFill>
                <a:latin typeface="Consolas"/>
              </a:rPr>
              <a:t>@</a:t>
            </a:r>
            <a:r>
              <a:rPr lang="en-US" sz="2200" dirty="0" smtClean="0">
                <a:solidFill>
                  <a:schemeClr val="accent5"/>
                </a:solidFill>
                <a:latin typeface="Consolas"/>
              </a:rPr>
              <a:t>Produces</a:t>
            </a:r>
            <a:r>
              <a:rPr lang="en-US" sz="2200" dirty="0" smtClean="0">
                <a:solidFill>
                  <a:srgbClr val="000000"/>
                </a:solidFill>
                <a:latin typeface="Consolas"/>
              </a:rPr>
              <a:t>(</a:t>
            </a:r>
            <a:r>
              <a:rPr lang="en-US" sz="2200" dirty="0" smtClean="0">
                <a:solidFill>
                  <a:srgbClr val="2A00FF"/>
                </a:solidFill>
                <a:latin typeface="Consolas"/>
              </a:rPr>
              <a:t>"application/xml“</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7F0055"/>
                </a:solidFill>
                <a:latin typeface="Consolas"/>
              </a:rPr>
              <a:t>public</a:t>
            </a:r>
            <a:r>
              <a:rPr lang="en-US" sz="2200" dirty="0" smtClean="0">
                <a:solidFill>
                  <a:srgbClr val="000000"/>
                </a:solidFill>
                <a:latin typeface="Consolas"/>
              </a:rPr>
              <a:t> List&lt;Customer&gt; </a:t>
            </a:r>
            <a:r>
              <a:rPr lang="en-US" sz="2200" dirty="0" err="1" smtClean="0">
                <a:solidFill>
                  <a:srgbClr val="000000"/>
                </a:solidFill>
                <a:latin typeface="Consolas"/>
              </a:rPr>
              <a:t>listCustomers</a:t>
            </a:r>
            <a:r>
              <a:rPr lang="en-US" sz="2200" dirty="0" smtClean="0">
                <a:solidFill>
                  <a:srgbClr val="000000"/>
                </a:solidFill>
                <a:latin typeface="Consolas"/>
              </a:rPr>
              <a:t>() {</a:t>
            </a:r>
            <a:br>
              <a:rPr lang="en-US" sz="2200" dirty="0" smtClean="0">
                <a:solidFill>
                  <a:srgbClr val="000000"/>
                </a:solidFill>
                <a:latin typeface="Consolas"/>
              </a:rPr>
            </a:br>
            <a:r>
              <a:rPr lang="en-US" sz="2200" dirty="0" smtClean="0">
                <a:solidFill>
                  <a:srgbClr val="000000"/>
                </a:solidFill>
                <a:latin typeface="Consolas"/>
              </a:rPr>
              <a:t>        Query </a:t>
            </a:r>
            <a:r>
              <a:rPr lang="en-US" sz="2200" dirty="0" err="1" smtClean="0">
                <a:solidFill>
                  <a:srgbClr val="000000"/>
                </a:solidFill>
                <a:latin typeface="Consolas"/>
              </a:rPr>
              <a:t>query</a:t>
            </a:r>
            <a:r>
              <a:rPr lang="en-US" sz="2200" dirty="0" smtClean="0">
                <a:solidFill>
                  <a:srgbClr val="000000"/>
                </a:solidFill>
                <a:latin typeface="Consolas"/>
              </a:rPr>
              <a:t> = </a:t>
            </a:r>
            <a:r>
              <a:rPr lang="en-US" sz="2200" dirty="0" err="1" smtClean="0">
                <a:solidFill>
                  <a:srgbClr val="0000C0"/>
                </a:solidFill>
                <a:latin typeface="Consolas"/>
              </a:rPr>
              <a:t>entityManager</a:t>
            </a:r>
            <a:r>
              <a:rPr lang="en-US" sz="2200" dirty="0" err="1" smtClean="0">
                <a:solidFill>
                  <a:srgbClr val="000000"/>
                </a:solidFill>
                <a:latin typeface="Consolas"/>
              </a:rPr>
              <a:t>.createQuery</a:t>
            </a:r>
            <a:r>
              <a:rPr lang="en-US" sz="2200" dirty="0" smtClean="0">
                <a:solidFill>
                  <a:srgbClr val="000000"/>
                </a:solidFill>
                <a:latin typeface="Consolas"/>
              </a:rPr>
              <a:t>(</a:t>
            </a:r>
            <a:r>
              <a:rPr lang="en-US" sz="2200" dirty="0" smtClean="0">
                <a:solidFill>
                  <a:srgbClr val="2A00FF"/>
                </a:solidFill>
                <a:latin typeface="Consolas"/>
              </a:rPr>
              <a:t>"SELECT c from Customer c"</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7F0055"/>
                </a:solidFill>
                <a:latin typeface="Consolas"/>
              </a:rPr>
              <a:t>return</a:t>
            </a:r>
            <a:r>
              <a:rPr lang="en-US" sz="2200" dirty="0" smtClean="0">
                <a:solidFill>
                  <a:srgbClr val="000000"/>
                </a:solidFill>
                <a:latin typeface="Consolas"/>
              </a:rPr>
              <a:t> </a:t>
            </a:r>
            <a:r>
              <a:rPr lang="en-US" sz="2200" dirty="0" err="1" smtClean="0">
                <a:solidFill>
                  <a:srgbClr val="000000"/>
                </a:solidFill>
                <a:latin typeface="Consolas"/>
              </a:rPr>
              <a:t>query.getResultList</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p>
          <a:p>
            <a:r>
              <a:rPr lang="en-US" sz="2200" dirty="0" smtClean="0">
                <a:solidFill>
                  <a:srgbClr val="000000"/>
                </a:solidFill>
                <a:latin typeface="Consolas"/>
              </a:rPr>
              <a:t>}</a:t>
            </a:r>
          </a:p>
          <a:p>
            <a:pPr lvl="0"/>
            <a:endParaRPr lang="en-US" sz="2200" dirty="0" smtClean="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Достъп до резултата</a:t>
            </a:r>
            <a:endParaRPr lang="en-US" sz="2800" b="0" dirty="0"/>
          </a:p>
        </p:txBody>
      </p:sp>
      <p:sp>
        <p:nvSpPr>
          <p:cNvPr id="3" name="Text Placeholder 2"/>
          <p:cNvSpPr>
            <a:spLocks noGrp="1"/>
          </p:cNvSpPr>
          <p:nvPr>
            <p:ph type="body" sz="quarter" idx="10"/>
          </p:nvPr>
        </p:nvSpPr>
        <p:spPr>
          <a:xfrm>
            <a:off x="300850" y="1342663"/>
            <a:ext cx="8494713" cy="5139160"/>
          </a:xfrm>
        </p:spPr>
        <p:txBody>
          <a:bodyPr/>
          <a:lstStyle/>
          <a:p>
            <a:r>
              <a:rPr lang="en-US" sz="2200" dirty="0" smtClean="0">
                <a:solidFill>
                  <a:srgbClr val="646464"/>
                </a:solidFill>
                <a:latin typeface="Consolas"/>
              </a:rPr>
              <a:t>@Stateless</a:t>
            </a:r>
            <a:br>
              <a:rPr lang="en-US" sz="2200" dirty="0" smtClean="0">
                <a:solidFill>
                  <a:srgbClr val="646464"/>
                </a:solidFill>
                <a:latin typeface="Consolas"/>
              </a:rPr>
            </a:br>
            <a:r>
              <a:rPr lang="en-US" sz="2200" dirty="0" smtClean="0">
                <a:solidFill>
                  <a:srgbClr val="646464"/>
                </a:solidFill>
                <a:latin typeface="Consolas"/>
              </a:rPr>
              <a:t>@Path</a:t>
            </a:r>
            <a:r>
              <a:rPr lang="en-US" sz="2200" dirty="0" smtClean="0">
                <a:solidFill>
                  <a:srgbClr val="000000"/>
                </a:solidFill>
                <a:latin typeface="Consolas"/>
              </a:rPr>
              <a:t>(</a:t>
            </a:r>
            <a:r>
              <a:rPr lang="en-US" sz="2200" dirty="0" smtClean="0">
                <a:solidFill>
                  <a:srgbClr val="2A00FF"/>
                </a:solidFill>
                <a:latin typeface="Consolas"/>
              </a:rPr>
              <a:t>"/customer/“</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7F0055"/>
                </a:solidFill>
                <a:latin typeface="Consolas"/>
              </a:rPr>
              <a:t>public</a:t>
            </a:r>
            <a:r>
              <a:rPr lang="en-US" sz="2200" dirty="0" smtClean="0">
                <a:solidFill>
                  <a:srgbClr val="000000"/>
                </a:solidFill>
                <a:latin typeface="Consolas"/>
              </a:rPr>
              <a:t> </a:t>
            </a:r>
            <a:r>
              <a:rPr lang="en-US" sz="2200" dirty="0" smtClean="0">
                <a:solidFill>
                  <a:srgbClr val="7F0055"/>
                </a:solidFill>
                <a:latin typeface="Consolas"/>
              </a:rPr>
              <a:t>class</a:t>
            </a:r>
            <a:r>
              <a:rPr lang="en-US" sz="2200" dirty="0" smtClean="0">
                <a:solidFill>
                  <a:srgbClr val="000000"/>
                </a:solidFill>
                <a:latin typeface="Consolas"/>
              </a:rPr>
              <a:t> </a:t>
            </a:r>
            <a:r>
              <a:rPr lang="en-US" sz="2200" dirty="0" err="1" smtClean="0">
                <a:solidFill>
                  <a:srgbClr val="000000"/>
                </a:solidFill>
                <a:latin typeface="Consolas"/>
              </a:rPr>
              <a:t>CustomerService</a:t>
            </a:r>
            <a:r>
              <a:rPr lang="en-US" sz="2200" dirty="0" smtClean="0">
                <a:solidFill>
                  <a:srgbClr val="000000"/>
                </a:solidFill>
                <a:latin typeface="Consolas"/>
              </a:rPr>
              <a:t> {</a:t>
            </a:r>
          </a:p>
          <a:p>
            <a:r>
              <a:rPr lang="en-US" sz="2200" dirty="0" smtClean="0">
                <a:solidFill>
                  <a:srgbClr val="000000"/>
                </a:solidFill>
                <a:latin typeface="Consolas"/>
              </a:rPr>
              <a:t>    </a:t>
            </a:r>
            <a:r>
              <a:rPr lang="en-US" sz="2200" dirty="0" smtClean="0">
                <a:solidFill>
                  <a:srgbClr val="646464"/>
                </a:solidFill>
                <a:latin typeface="Consolas"/>
              </a:rPr>
              <a:t>@</a:t>
            </a:r>
            <a:r>
              <a:rPr lang="en-US" sz="2200" dirty="0" err="1" smtClean="0">
                <a:solidFill>
                  <a:srgbClr val="646464"/>
                </a:solidFill>
                <a:latin typeface="Consolas"/>
              </a:rPr>
              <a:t>PersistenceContext</a:t>
            </a:r>
            <a:r>
              <a:rPr lang="en-US" sz="2200" dirty="0" smtClean="0">
                <a:solidFill>
                  <a:srgbClr val="646464"/>
                </a:solidFill>
                <a:latin typeface="Consolas"/>
              </a:rPr>
              <a:t/>
            </a:r>
            <a:br>
              <a:rPr lang="en-US" sz="2200" dirty="0" smtClean="0">
                <a:solidFill>
                  <a:srgbClr val="646464"/>
                </a:solidFill>
                <a:latin typeface="Consolas"/>
              </a:rPr>
            </a:br>
            <a:r>
              <a:rPr lang="en-US" sz="2200" dirty="0" smtClean="0">
                <a:solidFill>
                  <a:srgbClr val="000000"/>
                </a:solidFill>
                <a:latin typeface="Consolas"/>
              </a:rPr>
              <a:t>    </a:t>
            </a:r>
            <a:r>
              <a:rPr lang="en-US" sz="2200" dirty="0" smtClean="0">
                <a:solidFill>
                  <a:srgbClr val="7F0055"/>
                </a:solidFill>
                <a:latin typeface="Consolas"/>
              </a:rPr>
              <a:t>private</a:t>
            </a:r>
            <a:r>
              <a:rPr lang="en-US" sz="2200" dirty="0" smtClean="0">
                <a:solidFill>
                  <a:srgbClr val="000000"/>
                </a:solidFill>
                <a:latin typeface="Consolas"/>
              </a:rPr>
              <a:t> </a:t>
            </a:r>
            <a:r>
              <a:rPr lang="en-US" sz="2200" dirty="0" err="1" smtClean="0">
                <a:solidFill>
                  <a:srgbClr val="000000"/>
                </a:solidFill>
                <a:latin typeface="Consolas"/>
              </a:rPr>
              <a:t>EntityManager</a:t>
            </a:r>
            <a:r>
              <a:rPr lang="en-US" sz="2200" dirty="0" smtClean="0">
                <a:solidFill>
                  <a:srgbClr val="000000"/>
                </a:solidFill>
                <a:latin typeface="Consolas"/>
              </a:rPr>
              <a:t> </a:t>
            </a:r>
            <a:r>
              <a:rPr lang="en-US" sz="2200" dirty="0" err="1" smtClean="0">
                <a:solidFill>
                  <a:srgbClr val="0000C0"/>
                </a:solidFill>
                <a:latin typeface="Consolas"/>
              </a:rPr>
              <a:t>entityManager</a:t>
            </a:r>
            <a:r>
              <a:rPr lang="en-US" sz="2200" dirty="0" smtClean="0">
                <a:solidFill>
                  <a:srgbClr val="000000"/>
                </a:solidFill>
                <a:latin typeface="Consolas"/>
              </a:rPr>
              <a:t>;</a:t>
            </a:r>
            <a:endParaRPr lang="en-US" sz="2200" dirty="0" smtClean="0">
              <a:latin typeface="Consolas"/>
            </a:endParaRPr>
          </a:p>
          <a:p>
            <a:r>
              <a:rPr lang="en-US" sz="2200" dirty="0" smtClean="0">
                <a:solidFill>
                  <a:srgbClr val="646464"/>
                </a:solidFill>
                <a:latin typeface="Consolas"/>
              </a:rPr>
              <a:t>    @GET</a:t>
            </a:r>
            <a:br>
              <a:rPr lang="en-US" sz="2200" dirty="0" smtClean="0">
                <a:solidFill>
                  <a:srgbClr val="646464"/>
                </a:solidFill>
                <a:latin typeface="Consolas"/>
              </a:rPr>
            </a:br>
            <a:r>
              <a:rPr lang="en-US" sz="2200" dirty="0" smtClean="0">
                <a:solidFill>
                  <a:srgbClr val="000000"/>
                </a:solidFill>
                <a:latin typeface="Consolas"/>
              </a:rPr>
              <a:t>    </a:t>
            </a:r>
            <a:r>
              <a:rPr lang="en-US" sz="2200" dirty="0" smtClean="0">
                <a:solidFill>
                  <a:srgbClr val="646464"/>
                </a:solidFill>
                <a:latin typeface="Consolas"/>
              </a:rPr>
              <a:t>@Produces</a:t>
            </a:r>
            <a:r>
              <a:rPr lang="en-US" sz="2200" dirty="0" smtClean="0">
                <a:solidFill>
                  <a:srgbClr val="000000"/>
                </a:solidFill>
                <a:latin typeface="Consolas"/>
              </a:rPr>
              <a:t>(</a:t>
            </a:r>
            <a:r>
              <a:rPr lang="en-US" sz="2200" dirty="0" smtClean="0">
                <a:solidFill>
                  <a:srgbClr val="2A00FF"/>
                </a:solidFill>
                <a:latin typeface="Consolas"/>
              </a:rPr>
              <a:t>"application/xml“</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7F0055"/>
                </a:solidFill>
                <a:latin typeface="Consolas"/>
              </a:rPr>
              <a:t>public</a:t>
            </a:r>
            <a:r>
              <a:rPr lang="en-US" sz="2200" dirty="0" smtClean="0">
                <a:solidFill>
                  <a:srgbClr val="000000"/>
                </a:solidFill>
                <a:latin typeface="Consolas"/>
              </a:rPr>
              <a:t> List&lt;Customer&gt; </a:t>
            </a:r>
            <a:r>
              <a:rPr lang="en-US" sz="2200" dirty="0" err="1" smtClean="0">
                <a:solidFill>
                  <a:srgbClr val="000000"/>
                </a:solidFill>
                <a:latin typeface="Consolas"/>
              </a:rPr>
              <a:t>listCustomers</a:t>
            </a:r>
            <a:r>
              <a:rPr lang="en-US" sz="2200" dirty="0" smtClean="0">
                <a:solidFill>
                  <a:srgbClr val="000000"/>
                </a:solidFill>
                <a:latin typeface="Consolas"/>
              </a:rPr>
              <a:t>() {</a:t>
            </a:r>
            <a:br>
              <a:rPr lang="en-US" sz="2200" dirty="0" smtClean="0">
                <a:solidFill>
                  <a:srgbClr val="000000"/>
                </a:solidFill>
                <a:latin typeface="Consolas"/>
              </a:rPr>
            </a:br>
            <a:r>
              <a:rPr lang="en-US" sz="2200" dirty="0" smtClean="0">
                <a:solidFill>
                  <a:srgbClr val="000000"/>
                </a:solidFill>
                <a:latin typeface="Consolas"/>
              </a:rPr>
              <a:t>        Query </a:t>
            </a:r>
            <a:r>
              <a:rPr lang="en-US" sz="2200" dirty="0" err="1" smtClean="0">
                <a:solidFill>
                  <a:srgbClr val="000000"/>
                </a:solidFill>
                <a:latin typeface="Consolas"/>
              </a:rPr>
              <a:t>query</a:t>
            </a:r>
            <a:r>
              <a:rPr lang="en-US" sz="2200" dirty="0" smtClean="0">
                <a:solidFill>
                  <a:srgbClr val="000000"/>
                </a:solidFill>
                <a:latin typeface="Consolas"/>
              </a:rPr>
              <a:t> = </a:t>
            </a:r>
            <a:r>
              <a:rPr lang="en-US" sz="2200" dirty="0" err="1" smtClean="0">
                <a:solidFill>
                  <a:srgbClr val="0000C0"/>
                </a:solidFill>
                <a:latin typeface="Consolas"/>
              </a:rPr>
              <a:t>entityManager</a:t>
            </a:r>
            <a:r>
              <a:rPr lang="en-US" sz="2200" dirty="0" err="1" smtClean="0">
                <a:solidFill>
                  <a:srgbClr val="000000"/>
                </a:solidFill>
                <a:latin typeface="Consolas"/>
              </a:rPr>
              <a:t>.createQuery</a:t>
            </a:r>
            <a:r>
              <a:rPr lang="en-US" sz="2200" dirty="0" smtClean="0">
                <a:solidFill>
                  <a:srgbClr val="000000"/>
                </a:solidFill>
                <a:latin typeface="Consolas"/>
              </a:rPr>
              <a:t>(</a:t>
            </a:r>
            <a:r>
              <a:rPr lang="en-US" sz="2200" dirty="0" smtClean="0">
                <a:solidFill>
                  <a:srgbClr val="2A00FF"/>
                </a:solidFill>
                <a:latin typeface="Consolas"/>
              </a:rPr>
              <a:t>"SELECT c from Customer c"</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r>
              <a:rPr lang="en-US" sz="2200" dirty="0" smtClean="0">
                <a:solidFill>
                  <a:srgbClr val="7F0055"/>
                </a:solidFill>
                <a:latin typeface="Consolas"/>
              </a:rPr>
              <a:t>return</a:t>
            </a:r>
            <a:r>
              <a:rPr lang="en-US" sz="2200" dirty="0" smtClean="0">
                <a:solidFill>
                  <a:srgbClr val="000000"/>
                </a:solidFill>
                <a:latin typeface="Consolas"/>
              </a:rPr>
              <a:t> </a:t>
            </a:r>
            <a:r>
              <a:rPr lang="en-US" sz="2200" dirty="0" err="1" smtClean="0">
                <a:solidFill>
                  <a:srgbClr val="000000"/>
                </a:solidFill>
                <a:latin typeface="Consolas"/>
              </a:rPr>
              <a:t>query.getResultList</a:t>
            </a:r>
            <a:r>
              <a:rPr lang="en-US" sz="2200" dirty="0" smtClean="0">
                <a:solidFill>
                  <a:srgbClr val="000000"/>
                </a:solidFill>
                <a:latin typeface="Consolas"/>
              </a:rPr>
              <a:t>();</a:t>
            </a:r>
            <a:br>
              <a:rPr lang="en-US" sz="2200" dirty="0" smtClean="0">
                <a:solidFill>
                  <a:srgbClr val="000000"/>
                </a:solidFill>
                <a:latin typeface="Consolas"/>
              </a:rPr>
            </a:br>
            <a:r>
              <a:rPr lang="en-US" sz="2200" dirty="0" smtClean="0">
                <a:solidFill>
                  <a:srgbClr val="000000"/>
                </a:solidFill>
                <a:latin typeface="Consolas"/>
              </a:rPr>
              <a:t>    }</a:t>
            </a:r>
          </a:p>
          <a:p>
            <a:r>
              <a:rPr lang="en-US" sz="2200" dirty="0" smtClean="0">
                <a:solidFill>
                  <a:srgbClr val="000000"/>
                </a:solidFill>
                <a:latin typeface="Consolas"/>
              </a:rPr>
              <a:t>}</a:t>
            </a:r>
          </a:p>
          <a:p>
            <a:pPr lvl="0"/>
            <a:endParaRPr lang="en-US" sz="2200" dirty="0" smtClean="0"/>
          </a:p>
        </p:txBody>
      </p:sp>
      <p:sp>
        <p:nvSpPr>
          <p:cNvPr id="4" name="Content Placeholder 2">
            <a:hlinkClick r:id="rId3"/>
          </p:cNvPr>
          <p:cNvSpPr txBox="1">
            <a:spLocks/>
          </p:cNvSpPr>
          <p:nvPr/>
        </p:nvSpPr>
        <p:spPr>
          <a:xfrm rot="21391459">
            <a:off x="2785835" y="1225098"/>
            <a:ext cx="6349923" cy="464527"/>
          </a:xfrm>
          <a:prstGeom prst="rect">
            <a:avLst/>
          </a:prstGeom>
          <a:solidFill>
            <a:schemeClr val="bg1"/>
          </a:solidFill>
          <a:effectLst>
            <a:outerShdw blurRad="50800" dist="38100" dir="2700000" algn="tl" rotWithShape="0">
              <a:prstClr val="black">
                <a:alpha val="40000"/>
              </a:prstClr>
            </a:outerShdw>
          </a:effectLst>
        </p:spPr>
        <p:txBody>
          <a:bodyPr vert="horz" lIns="91440" tIns="45720" rIns="91440" bIns="45720" rtlCol="0">
            <a:normAutofit fontScale="77500" lnSpcReduction="20000"/>
          </a:bodyPr>
          <a:lstStyle/>
          <a:p>
            <a:r>
              <a:rPr lang="en-US" sz="3200" dirty="0" smtClean="0"/>
              <a:t>GET http://localhost:8080/myapp/customer</a:t>
            </a:r>
            <a:endParaRPr lang="en-US" sz="3200" dirty="0"/>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1521</TotalTime>
  <Words>229</Words>
  <Application>Microsoft Office PowerPoint</Application>
  <PresentationFormat>On-screen Show (4:3)</PresentationFormat>
  <Paragraphs>106</Paragraphs>
  <Slides>19</Slides>
  <Notes>17</Notes>
  <HiddenSlides>1</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SAP_2012_v1.1</vt:lpstr>
      <vt:lpstr>RESTful Уеб Услуги</vt:lpstr>
      <vt:lpstr>Начини за отдалечено извикване</vt:lpstr>
      <vt:lpstr>REST архитекури в реалния живот</vt:lpstr>
      <vt:lpstr>Въведение в REST </vt:lpstr>
      <vt:lpstr>REST принципи </vt:lpstr>
      <vt:lpstr>Дефиниране на RESTful web service</vt:lpstr>
      <vt:lpstr>Деклариране на REST метод</vt:lpstr>
      <vt:lpstr>Деклариране на репрезентация</vt:lpstr>
      <vt:lpstr>Достъп до резултата</vt:lpstr>
      <vt:lpstr>Специфика на параметрите</vt:lpstr>
      <vt:lpstr>Параметризиране</vt:lpstr>
      <vt:lpstr>Достъп до резултата</vt:lpstr>
      <vt:lpstr>POST метод</vt:lpstr>
      <vt:lpstr>Достъп до резултата</vt:lpstr>
      <vt:lpstr>Конфигурация</vt:lpstr>
      <vt:lpstr>Благодаря за вниманието!</vt:lpstr>
      <vt:lpstr>Приложение</vt:lpstr>
      <vt:lpstr>ИЗПОЛЗВАНА ЛИТЕРАТУРА</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i061125</cp:lastModifiedBy>
  <cp:revision>104</cp:revision>
  <dcterms:created xsi:type="dcterms:W3CDTF">2012-01-25T11:08:33Z</dcterms:created>
  <dcterms:modified xsi:type="dcterms:W3CDTF">2013-01-25T08:22:07Z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2032010524</vt:i4>
  </property>
  <property fmtid="{D5CDD505-2E9C-101B-9397-08002B2CF9AE}" pid="3" name="_NewReviewCycle">
    <vt:lpwstr/>
  </property>
  <property fmtid="{D5CDD505-2E9C-101B-9397-08002B2CF9AE}" pid="4" name="_EmailSubject">
    <vt:lpwstr>Лекция за REST услуги</vt:lpwstr>
  </property>
  <property fmtid="{D5CDD505-2E9C-101B-9397-08002B2CF9AE}" pid="5" name="_AuthorEmail">
    <vt:lpwstr>emil.simeonov@sap.com</vt:lpwstr>
  </property>
  <property fmtid="{D5CDD505-2E9C-101B-9397-08002B2CF9AE}" pid="6" name="_AuthorEmailDisplayName">
    <vt:lpwstr>Simeonov, Emil</vt:lpwstr>
  </property>
  <property fmtid="{D5CDD505-2E9C-101B-9397-08002B2CF9AE}" pid="7" name="_PreviousAdHocReviewCycleID">
    <vt:i4>-999760882</vt:i4>
  </property>
</Properties>
</file>