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handoutMasterIdLst>
    <p:handoutMasterId r:id="rId56"/>
  </p:handoutMasterIdLst>
  <p:sldIdLst>
    <p:sldId id="340" r:id="rId2"/>
    <p:sldId id="415" r:id="rId3"/>
    <p:sldId id="461" r:id="rId4"/>
    <p:sldId id="462" r:id="rId5"/>
    <p:sldId id="463" r:id="rId6"/>
    <p:sldId id="464" r:id="rId7"/>
    <p:sldId id="465" r:id="rId8"/>
    <p:sldId id="466" r:id="rId9"/>
    <p:sldId id="467" r:id="rId10"/>
    <p:sldId id="468" r:id="rId11"/>
    <p:sldId id="469" r:id="rId12"/>
    <p:sldId id="470" r:id="rId13"/>
    <p:sldId id="471" r:id="rId14"/>
    <p:sldId id="472" r:id="rId15"/>
    <p:sldId id="351" r:id="rId16"/>
    <p:sldId id="445" r:id="rId17"/>
    <p:sldId id="446" r:id="rId18"/>
    <p:sldId id="447" r:id="rId19"/>
    <p:sldId id="449" r:id="rId20"/>
    <p:sldId id="448" r:id="rId21"/>
    <p:sldId id="383" r:id="rId22"/>
    <p:sldId id="384" r:id="rId23"/>
    <p:sldId id="390" r:id="rId24"/>
    <p:sldId id="386" r:id="rId25"/>
    <p:sldId id="385" r:id="rId26"/>
    <p:sldId id="451" r:id="rId27"/>
    <p:sldId id="452" r:id="rId28"/>
    <p:sldId id="453" r:id="rId29"/>
    <p:sldId id="414" r:id="rId30"/>
    <p:sldId id="388" r:id="rId31"/>
    <p:sldId id="389" r:id="rId32"/>
    <p:sldId id="387" r:id="rId33"/>
    <p:sldId id="423" r:id="rId34"/>
    <p:sldId id="454" r:id="rId35"/>
    <p:sldId id="424" r:id="rId36"/>
    <p:sldId id="457" r:id="rId37"/>
    <p:sldId id="458" r:id="rId38"/>
    <p:sldId id="459" r:id="rId39"/>
    <p:sldId id="460" r:id="rId40"/>
    <p:sldId id="473" r:id="rId41"/>
    <p:sldId id="396" r:id="rId42"/>
    <p:sldId id="409" r:id="rId43"/>
    <p:sldId id="412" r:id="rId44"/>
    <p:sldId id="411" r:id="rId45"/>
    <p:sldId id="429" r:id="rId46"/>
    <p:sldId id="430" r:id="rId47"/>
    <p:sldId id="431" r:id="rId48"/>
    <p:sldId id="432" r:id="rId49"/>
    <p:sldId id="433" r:id="rId50"/>
    <p:sldId id="474" r:id="rId51"/>
    <p:sldId id="265" r:id="rId52"/>
    <p:sldId id="455" r:id="rId53"/>
    <p:sldId id="456" r:id="rId54"/>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15" autoAdjust="0"/>
    <p:restoredTop sz="94673" autoAdjust="0"/>
  </p:normalViewPr>
  <p:slideViewPr>
    <p:cSldViewPr snapToGrid="0" showGuides="1">
      <p:cViewPr>
        <p:scale>
          <a:sx n="125" d="100"/>
          <a:sy n="125" d="100"/>
        </p:scale>
        <p:origin x="-1470" y="-72"/>
      </p:cViewPr>
      <p:guideLst>
        <p:guide orient="horz" pos="4117"/>
        <p:guide orient="horz" pos="206"/>
        <p:guide orient="horz" pos="3834"/>
        <p:guide orient="horz" pos="1065"/>
        <p:guide orient="horz" pos="777"/>
        <p:guide pos="5556"/>
        <p:guide pos="206"/>
        <p:guide pos="2886"/>
      </p:guideLst>
    </p:cSldViewPr>
  </p:slideViewPr>
  <p:outlineViewPr>
    <p:cViewPr>
      <p:scale>
        <a:sx n="33" d="100"/>
        <a:sy n="33" d="100"/>
      </p:scale>
      <p:origin x="42" y="32628"/>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45</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46</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47</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48</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49</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51</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7.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3600" b="0" dirty="0" smtClean="0"/>
              <a:t>Основи на мрежовото програмиране</a:t>
            </a:r>
            <a:endParaRPr lang="en-US" sz="3600" b="0" dirty="0"/>
          </a:p>
        </p:txBody>
      </p:sp>
      <p:sp>
        <p:nvSpPr>
          <p:cNvPr id="3" name="Subtitle 2"/>
          <p:cNvSpPr>
            <a:spLocks noGrp="1"/>
          </p:cNvSpPr>
          <p:nvPr>
            <p:ph type="subTitle" idx="1"/>
          </p:nvPr>
        </p:nvSpPr>
        <p:spPr>
          <a:xfrm>
            <a:off x="414000" y="1499870"/>
            <a:ext cx="6840000" cy="492443"/>
          </a:xfrm>
        </p:spPr>
        <p:txBody>
          <a:bodyPr/>
          <a:lstStyle/>
          <a:p>
            <a:r>
              <a:rPr lang="bg-BG" dirty="0" smtClean="0"/>
              <a:t>Николай Ланджев и Христо Добчев</a:t>
            </a:r>
            <a:r>
              <a:rPr lang="en-US" dirty="0" smtClean="0"/>
              <a:t>/</a:t>
            </a:r>
            <a:r>
              <a:rPr lang="bg-BG" dirty="0" smtClean="0"/>
              <a:t> </a:t>
            </a:r>
            <a:r>
              <a:rPr lang="en-US" dirty="0" smtClean="0"/>
              <a:t>SAP Labs Bulgaria</a:t>
            </a:r>
            <a:br>
              <a:rPr lang="en-US" dirty="0" smtClean="0"/>
            </a:br>
            <a:r>
              <a:rPr lang="bg-BG" dirty="0" smtClean="0"/>
              <a:t>Ноември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0"/>
          </p:nvPr>
        </p:nvPicPr>
        <p:blipFill>
          <a:blip r:embed="rId2" cstate="print">
            <a:extLst>
              <a:ext uri="{28A0092B-C50C-407E-A947-70E740481C1C}">
                <a14:useLocalDpi xmlns:a14="http://schemas.microsoft.com/office/drawing/2010/main" xmlns="" val="0"/>
              </a:ext>
            </a:extLst>
          </a:blip>
          <a:stretch>
            <a:fillRect/>
          </a:stretch>
        </p:blipFill>
        <p:spPr>
          <a:xfrm>
            <a:off x="2884366" y="2138839"/>
            <a:ext cx="2791978" cy="2981801"/>
          </a:xfrm>
        </p:spPr>
      </p:pic>
      <p:sp>
        <p:nvSpPr>
          <p:cNvPr id="3" name="Title 2"/>
          <p:cNvSpPr>
            <a:spLocks noGrp="1"/>
          </p:cNvSpPr>
          <p:nvPr>
            <p:ph type="title"/>
          </p:nvPr>
        </p:nvSpPr>
        <p:spPr/>
        <p:txBody>
          <a:bodyPr/>
          <a:lstStyle/>
          <a:p>
            <a:r>
              <a:rPr lang="bg-BG" dirty="0"/>
              <a:t>Мрежови основи</a:t>
            </a:r>
            <a:br>
              <a:rPr lang="bg-BG" dirty="0"/>
            </a:br>
            <a:r>
              <a:rPr lang="bg-BG" b="0" dirty="0" smtClean="0"/>
              <a:t>Идентифициране на приложение</a:t>
            </a:r>
            <a:endParaRPr lang="en-US" dirty="0"/>
          </a:p>
        </p:txBody>
      </p:sp>
      <p:sp>
        <p:nvSpPr>
          <p:cNvPr id="6" name="TextBox 5"/>
          <p:cNvSpPr txBox="1"/>
          <p:nvPr/>
        </p:nvSpPr>
        <p:spPr>
          <a:xfrm>
            <a:off x="1706880" y="1498461"/>
            <a:ext cx="532517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Как идентифицираме един компютър в мрежата?</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2042160" y="5433060"/>
            <a:ext cx="2141612" cy="923330"/>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10.199.</a:t>
            </a:r>
            <a:r>
              <a:rPr lang="bg-BG" sz="2400" kern="0" dirty="0" err="1" smtClean="0">
                <a:ea typeface="Arial Unicode MS" pitchFamily="34" charset="-128"/>
                <a:cs typeface="Arial Unicode MS" pitchFamily="34" charset="-128"/>
              </a:rPr>
              <a:t>199</a:t>
            </a:r>
            <a:r>
              <a:rPr lang="bg-BG" sz="2400" kern="0" dirty="0" smtClean="0">
                <a:ea typeface="Arial Unicode MS" pitchFamily="34" charset="-128"/>
                <a:cs typeface="Arial Unicode MS" pitchFamily="34" charset="-128"/>
              </a:rPr>
              <a:t>.200</a:t>
            </a:r>
          </a:p>
          <a:p>
            <a:pPr algn="ct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IP </a:t>
            </a:r>
            <a:r>
              <a:rPr lang="bg-BG" sz="2400" kern="0" dirty="0" smtClean="0">
                <a:ea typeface="Arial Unicode MS" pitchFamily="34" charset="-128"/>
                <a:cs typeface="Arial Unicode MS" pitchFamily="34" charset="-128"/>
              </a:rPr>
              <a:t>Адрес</a:t>
            </a:r>
            <a:endParaRPr lang="en-US" sz="2400" kern="0" dirty="0" err="1" smtClean="0">
              <a:ea typeface="Arial Unicode MS" pitchFamily="34" charset="-128"/>
              <a:cs typeface="Arial Unicode MS" pitchFamily="34" charset="-128"/>
            </a:endParaRPr>
          </a:p>
        </p:txBody>
      </p:sp>
      <p:sp>
        <p:nvSpPr>
          <p:cNvPr id="8" name="TextBox 7"/>
          <p:cNvSpPr txBox="1"/>
          <p:nvPr/>
        </p:nvSpPr>
        <p:spPr>
          <a:xfrm>
            <a:off x="4706672" y="5433060"/>
            <a:ext cx="857607" cy="923330"/>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50430</a:t>
            </a:r>
          </a:p>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Порт</a:t>
            </a:r>
            <a:endParaRPr lang="en-US" sz="2400" kern="0" dirty="0" err="1" smtClean="0">
              <a:ea typeface="Arial Unicode MS" pitchFamily="34" charset="-128"/>
              <a:cs typeface="Arial Unicode MS" pitchFamily="34" charset="-128"/>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98133" y="1971675"/>
            <a:ext cx="2584914" cy="2577465"/>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684193" y="2159317"/>
            <a:ext cx="3109523" cy="2496503"/>
          </a:xfrm>
          <a:prstGeom prst="rect">
            <a:avLst/>
          </a:prstGeom>
        </p:spPr>
      </p:pic>
      <p:sp>
        <p:nvSpPr>
          <p:cNvPr id="11" name="Rectangle 10"/>
          <p:cNvSpPr/>
          <p:nvPr/>
        </p:nvSpPr>
        <p:spPr bwMode="gray">
          <a:xfrm>
            <a:off x="2042160" y="5364480"/>
            <a:ext cx="3726180" cy="107442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w="28575">
                <a:solidFill>
                  <a:schemeClr val="tx1"/>
                </a:solidFill>
              </a:ln>
              <a:noFill/>
              <a:effectLst/>
              <a:uLnTx/>
              <a:uFillTx/>
              <a:ea typeface="Arial Unicode MS" pitchFamily="34" charset="-128"/>
              <a:cs typeface="Arial Unicode MS" pitchFamily="34" charset="-128"/>
            </a:endParaRPr>
          </a:p>
        </p:txBody>
      </p:sp>
      <p:sp>
        <p:nvSpPr>
          <p:cNvPr id="12" name="TextBox 11"/>
          <p:cNvSpPr txBox="1"/>
          <p:nvPr/>
        </p:nvSpPr>
        <p:spPr>
          <a:xfrm>
            <a:off x="5933998" y="5364480"/>
            <a:ext cx="1098058" cy="43088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800" kern="0" dirty="0" smtClean="0">
                <a:ea typeface="Arial Unicode MS" pitchFamily="34" charset="-128"/>
                <a:cs typeface="Arial Unicode MS" pitchFamily="34" charset="-128"/>
              </a:rPr>
              <a:t>Socket</a:t>
            </a:r>
          </a:p>
        </p:txBody>
      </p:sp>
    </p:spTree>
    <p:extLst>
      <p:ext uri="{BB962C8B-B14F-4D97-AF65-F5344CB8AC3E}">
        <p14:creationId xmlns:p14="http://schemas.microsoft.com/office/powerpoint/2010/main" xmlns="" val="371234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en-US" b="0" dirty="0" smtClean="0"/>
              <a:t>IP </a:t>
            </a:r>
            <a:r>
              <a:rPr lang="bg-BG" b="0" dirty="0" smtClean="0"/>
              <a:t>протокол (1)</a:t>
            </a:r>
            <a:endParaRPr lang="en-US" sz="2000" b="0" dirty="0"/>
          </a:p>
        </p:txBody>
      </p:sp>
      <p:sp>
        <p:nvSpPr>
          <p:cNvPr id="4" name="Text Placeholder 3"/>
          <p:cNvSpPr>
            <a:spLocks noGrp="1"/>
          </p:cNvSpPr>
          <p:nvPr>
            <p:ph type="body" sz="quarter" idx="10"/>
          </p:nvPr>
        </p:nvSpPr>
        <p:spPr>
          <a:xfrm>
            <a:off x="324000" y="1353672"/>
            <a:ext cx="8494713" cy="1761004"/>
          </a:xfrm>
        </p:spPr>
        <p:txBody>
          <a:bodyPr/>
          <a:lstStyle/>
          <a:p>
            <a:pPr marL="285750" indent="-285750">
              <a:buFont typeface="Arial" pitchFamily="34" charset="0"/>
              <a:buChar char="•"/>
            </a:pPr>
            <a:r>
              <a:rPr lang="bg-BG" dirty="0" smtClean="0"/>
              <a:t>Всеки компютър свързан към която и да е мрежа се идентифицира със логически адрес.</a:t>
            </a:r>
          </a:p>
          <a:p>
            <a:pPr marL="285750" indent="-285750">
              <a:buFont typeface="Arial" pitchFamily="34" charset="0"/>
              <a:buChar char="•"/>
            </a:pPr>
            <a:r>
              <a:rPr lang="bg-BG" dirty="0" smtClean="0"/>
              <a:t>Най-разпространените протоколи за логически адреси в мрежата са </a:t>
            </a:r>
            <a:r>
              <a:rPr lang="en-US" dirty="0" smtClean="0"/>
              <a:t>IP</a:t>
            </a:r>
            <a:r>
              <a:rPr lang="bg-BG" dirty="0" smtClean="0"/>
              <a:t> (</a:t>
            </a:r>
            <a:r>
              <a:rPr lang="en-US" dirty="0" smtClean="0"/>
              <a:t>Internet Protocol</a:t>
            </a:r>
            <a:r>
              <a:rPr lang="bg-BG" dirty="0" smtClean="0"/>
              <a:t>)</a:t>
            </a:r>
            <a:r>
              <a:rPr lang="en-US" dirty="0" smtClean="0"/>
              <a:t> </a:t>
            </a:r>
            <a:r>
              <a:rPr lang="bg-BG" dirty="0" smtClean="0"/>
              <a:t>версия 4 и </a:t>
            </a:r>
            <a:r>
              <a:rPr lang="en-US" dirty="0" smtClean="0"/>
              <a:t>IP</a:t>
            </a:r>
            <a:r>
              <a:rPr lang="bg-BG" dirty="0" smtClean="0"/>
              <a:t> версия 6.</a:t>
            </a:r>
          </a:p>
          <a:p>
            <a:pPr marL="285750" indent="-285750">
              <a:buFont typeface="Arial" pitchFamily="34" charset="0"/>
              <a:buChar char="•"/>
            </a:pPr>
            <a:r>
              <a:rPr lang="bg-BG" dirty="0" smtClean="0"/>
              <a:t>Адресите в </a:t>
            </a:r>
            <a:r>
              <a:rPr lang="en-US" dirty="0" err="1" smtClean="0"/>
              <a:t>IPv</a:t>
            </a:r>
            <a:r>
              <a:rPr lang="bg-BG" dirty="0" smtClean="0"/>
              <a:t>4</a:t>
            </a:r>
            <a:r>
              <a:rPr lang="en-US" dirty="0" smtClean="0"/>
              <a:t> </a:t>
            </a:r>
            <a:r>
              <a:rPr lang="bg-BG" dirty="0" smtClean="0"/>
              <a:t>представляват 32 битови числа, а в </a:t>
            </a:r>
            <a:r>
              <a:rPr lang="en-US" dirty="0" smtClean="0"/>
              <a:t>IP</a:t>
            </a:r>
            <a:r>
              <a:rPr lang="bg-BG" dirty="0" smtClean="0"/>
              <a:t> </a:t>
            </a:r>
            <a:r>
              <a:rPr lang="en-US" dirty="0" smtClean="0"/>
              <a:t>v6 128 </a:t>
            </a:r>
            <a:r>
              <a:rPr lang="bg-BG" dirty="0" smtClean="0"/>
              <a:t>битови.</a:t>
            </a:r>
          </a:p>
        </p:txBody>
      </p:sp>
      <p:pic>
        <p:nvPicPr>
          <p:cNvPr id="5" name="Picture 4" descr="300px-Ipv4_address.svg.png"/>
          <p:cNvPicPr>
            <a:picLocks noChangeAspect="1"/>
          </p:cNvPicPr>
          <p:nvPr/>
        </p:nvPicPr>
        <p:blipFill>
          <a:blip r:embed="rId3" cstate="print"/>
          <a:stretch>
            <a:fillRect/>
          </a:stretch>
        </p:blipFill>
        <p:spPr>
          <a:xfrm>
            <a:off x="333375" y="3209925"/>
            <a:ext cx="4333877" cy="2600326"/>
          </a:xfrm>
          <a:prstGeom prst="rect">
            <a:avLst/>
          </a:prstGeom>
        </p:spPr>
      </p:pic>
      <p:pic>
        <p:nvPicPr>
          <p:cNvPr id="6" name="Picture 5" descr="300px-Ipv6_address.svg.png"/>
          <p:cNvPicPr>
            <a:picLocks noChangeAspect="1"/>
          </p:cNvPicPr>
          <p:nvPr/>
        </p:nvPicPr>
        <p:blipFill>
          <a:blip r:embed="rId4" cstate="print"/>
          <a:stretch>
            <a:fillRect/>
          </a:stretch>
        </p:blipFill>
        <p:spPr>
          <a:xfrm>
            <a:off x="4638673" y="3219449"/>
            <a:ext cx="4349753" cy="2609851"/>
          </a:xfrm>
          <a:prstGeom prst="rect">
            <a:avLst/>
          </a:prstGeom>
        </p:spPr>
      </p:pic>
    </p:spTree>
    <p:extLst>
      <p:ext uri="{BB962C8B-B14F-4D97-AF65-F5344CB8AC3E}">
        <p14:creationId xmlns:p14="http://schemas.microsoft.com/office/powerpoint/2010/main" xmlns="" val="84959722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en-US" b="0" dirty="0" smtClean="0"/>
              <a:t>IP </a:t>
            </a:r>
            <a:r>
              <a:rPr lang="bg-BG" b="0" dirty="0" smtClean="0"/>
              <a:t>протокол (2)</a:t>
            </a:r>
            <a:endParaRPr lang="en-US" sz="2000" b="0" dirty="0"/>
          </a:p>
        </p:txBody>
      </p:sp>
      <p:sp>
        <p:nvSpPr>
          <p:cNvPr id="4" name="Text Placeholder 3"/>
          <p:cNvSpPr>
            <a:spLocks noGrp="1"/>
          </p:cNvSpPr>
          <p:nvPr>
            <p:ph type="body" sz="quarter" idx="10"/>
          </p:nvPr>
        </p:nvSpPr>
        <p:spPr>
          <a:xfrm>
            <a:off x="276375" y="1353673"/>
            <a:ext cx="8494713" cy="379878"/>
          </a:xfrm>
        </p:spPr>
        <p:txBody>
          <a:bodyPr/>
          <a:lstStyle/>
          <a:p>
            <a:pPr marL="285750" indent="-285750">
              <a:buFont typeface="Arial" pitchFamily="34" charset="0"/>
              <a:buChar char="•"/>
            </a:pPr>
            <a:r>
              <a:rPr lang="en-US" dirty="0" smtClean="0"/>
              <a:t>IPv4 </a:t>
            </a:r>
            <a:r>
              <a:rPr lang="bg-BG" dirty="0" smtClean="0"/>
              <a:t>адресите са разделени в 5 класа в зависимост от тяхната маска:</a:t>
            </a:r>
          </a:p>
        </p:txBody>
      </p:sp>
      <p:graphicFrame>
        <p:nvGraphicFramePr>
          <p:cNvPr id="8" name="Table 7"/>
          <p:cNvGraphicFramePr>
            <a:graphicFrameLocks noGrp="1"/>
          </p:cNvGraphicFramePr>
          <p:nvPr/>
        </p:nvGraphicFramePr>
        <p:xfrm>
          <a:off x="323849" y="1790699"/>
          <a:ext cx="8448675" cy="2699261"/>
        </p:xfrm>
        <a:graphic>
          <a:graphicData uri="http://schemas.openxmlformats.org/drawingml/2006/table">
            <a:tbl>
              <a:tblPr firstRow="1" bandRow="1">
                <a:tableStyleId>{3C2FFA5D-87B4-456A-9821-1D502468CF0F}</a:tableStyleId>
              </a:tblPr>
              <a:tblGrid>
                <a:gridCol w="895351"/>
                <a:gridCol w="1590675"/>
                <a:gridCol w="1333500"/>
                <a:gridCol w="1971675"/>
                <a:gridCol w="2657474"/>
              </a:tblGrid>
              <a:tr h="390526">
                <a:tc>
                  <a:txBody>
                    <a:bodyPr/>
                    <a:lstStyle/>
                    <a:p>
                      <a:r>
                        <a:rPr lang="en-US" dirty="0"/>
                        <a:t>Class</a:t>
                      </a:r>
                    </a:p>
                  </a:txBody>
                  <a:tcPr anchor="ctr"/>
                </a:tc>
                <a:tc>
                  <a:txBody>
                    <a:bodyPr/>
                    <a:lstStyle/>
                    <a:p>
                      <a:r>
                        <a:rPr lang="en-US"/>
                        <a:t>Leading bits</a:t>
                      </a:r>
                    </a:p>
                  </a:txBody>
                  <a:tcPr anchor="ctr"/>
                </a:tc>
                <a:tc>
                  <a:txBody>
                    <a:bodyPr/>
                    <a:lstStyle/>
                    <a:p>
                      <a:r>
                        <a:rPr lang="en-US"/>
                        <a:t>Start</a:t>
                      </a:r>
                    </a:p>
                  </a:txBody>
                  <a:tcPr anchor="ctr"/>
                </a:tc>
                <a:tc>
                  <a:txBody>
                    <a:bodyPr/>
                    <a:lstStyle/>
                    <a:p>
                      <a:r>
                        <a:rPr lang="en-US" dirty="0"/>
                        <a:t>End</a:t>
                      </a:r>
                    </a:p>
                  </a:txBody>
                  <a:tcPr anchor="ctr"/>
                </a:tc>
                <a:tc>
                  <a:txBody>
                    <a:bodyPr/>
                    <a:lstStyle/>
                    <a:p>
                      <a:r>
                        <a:rPr lang="en-US" dirty="0"/>
                        <a:t>Default Subnet </a:t>
                      </a:r>
                      <a:r>
                        <a:rPr lang="en-US" dirty="0" smtClean="0"/>
                        <a:t>Mask</a:t>
                      </a:r>
                      <a:endParaRPr lang="en-US" dirty="0"/>
                    </a:p>
                  </a:txBody>
                  <a:tcPr anchor="ctr"/>
                </a:tc>
              </a:tr>
              <a:tr h="461747">
                <a:tc>
                  <a:txBody>
                    <a:bodyPr/>
                    <a:lstStyle/>
                    <a:p>
                      <a:r>
                        <a:rPr lang="en-US"/>
                        <a:t>A</a:t>
                      </a:r>
                    </a:p>
                  </a:txBody>
                  <a:tcPr anchor="ctr"/>
                </a:tc>
                <a:tc>
                  <a:txBody>
                    <a:bodyPr/>
                    <a:lstStyle/>
                    <a:p>
                      <a:r>
                        <a:rPr lang="bg-BG"/>
                        <a:t>0</a:t>
                      </a:r>
                    </a:p>
                  </a:txBody>
                  <a:tcPr anchor="ctr"/>
                </a:tc>
                <a:tc>
                  <a:txBody>
                    <a:bodyPr/>
                    <a:lstStyle/>
                    <a:p>
                      <a:r>
                        <a:rPr lang="bg-BG"/>
                        <a:t>0.0.0.0</a:t>
                      </a:r>
                    </a:p>
                  </a:txBody>
                  <a:tcPr anchor="ctr"/>
                </a:tc>
                <a:tc>
                  <a:txBody>
                    <a:bodyPr/>
                    <a:lstStyle/>
                    <a:p>
                      <a:r>
                        <a:rPr lang="bg-BG" dirty="0"/>
                        <a:t>127.255.</a:t>
                      </a:r>
                      <a:r>
                        <a:rPr lang="bg-BG" dirty="0" err="1"/>
                        <a:t>255</a:t>
                      </a:r>
                      <a:r>
                        <a:rPr lang="bg-BG" dirty="0"/>
                        <a:t>.255</a:t>
                      </a:r>
                    </a:p>
                  </a:txBody>
                  <a:tcPr anchor="ctr"/>
                </a:tc>
                <a:tc>
                  <a:txBody>
                    <a:bodyPr/>
                    <a:lstStyle/>
                    <a:p>
                      <a:r>
                        <a:rPr lang="bg-BG"/>
                        <a:t>255.0.0.0</a:t>
                      </a:r>
                    </a:p>
                  </a:txBody>
                  <a:tcPr anchor="ctr"/>
                </a:tc>
              </a:tr>
              <a:tr h="461747">
                <a:tc>
                  <a:txBody>
                    <a:bodyPr/>
                    <a:lstStyle/>
                    <a:p>
                      <a:r>
                        <a:rPr lang="en-US"/>
                        <a:t>B</a:t>
                      </a:r>
                    </a:p>
                  </a:txBody>
                  <a:tcPr anchor="ctr"/>
                </a:tc>
                <a:tc>
                  <a:txBody>
                    <a:bodyPr/>
                    <a:lstStyle/>
                    <a:p>
                      <a:r>
                        <a:rPr lang="bg-BG"/>
                        <a:t>10</a:t>
                      </a:r>
                    </a:p>
                  </a:txBody>
                  <a:tcPr anchor="ctr"/>
                </a:tc>
                <a:tc>
                  <a:txBody>
                    <a:bodyPr/>
                    <a:lstStyle/>
                    <a:p>
                      <a:r>
                        <a:rPr lang="bg-BG"/>
                        <a:t>128.0.0.0</a:t>
                      </a:r>
                    </a:p>
                  </a:txBody>
                  <a:tcPr anchor="ctr"/>
                </a:tc>
                <a:tc>
                  <a:txBody>
                    <a:bodyPr/>
                    <a:lstStyle/>
                    <a:p>
                      <a:r>
                        <a:rPr lang="bg-BG"/>
                        <a:t>191.255.255.255</a:t>
                      </a:r>
                    </a:p>
                  </a:txBody>
                  <a:tcPr anchor="ctr"/>
                </a:tc>
                <a:tc>
                  <a:txBody>
                    <a:bodyPr/>
                    <a:lstStyle/>
                    <a:p>
                      <a:r>
                        <a:rPr lang="bg-BG"/>
                        <a:t>255.255.0.0</a:t>
                      </a:r>
                    </a:p>
                  </a:txBody>
                  <a:tcPr anchor="ctr"/>
                </a:tc>
              </a:tr>
              <a:tr h="461747">
                <a:tc>
                  <a:txBody>
                    <a:bodyPr/>
                    <a:lstStyle/>
                    <a:p>
                      <a:r>
                        <a:rPr lang="en-US"/>
                        <a:t>C</a:t>
                      </a:r>
                    </a:p>
                  </a:txBody>
                  <a:tcPr anchor="ctr"/>
                </a:tc>
                <a:tc>
                  <a:txBody>
                    <a:bodyPr/>
                    <a:lstStyle/>
                    <a:p>
                      <a:r>
                        <a:rPr lang="bg-BG"/>
                        <a:t>110</a:t>
                      </a:r>
                    </a:p>
                  </a:txBody>
                  <a:tcPr anchor="ctr"/>
                </a:tc>
                <a:tc>
                  <a:txBody>
                    <a:bodyPr/>
                    <a:lstStyle/>
                    <a:p>
                      <a:r>
                        <a:rPr lang="bg-BG"/>
                        <a:t>192.0.0.0</a:t>
                      </a:r>
                    </a:p>
                  </a:txBody>
                  <a:tcPr anchor="ctr"/>
                </a:tc>
                <a:tc>
                  <a:txBody>
                    <a:bodyPr/>
                    <a:lstStyle/>
                    <a:p>
                      <a:r>
                        <a:rPr lang="bg-BG"/>
                        <a:t>223.255.255.255</a:t>
                      </a:r>
                    </a:p>
                  </a:txBody>
                  <a:tcPr anchor="ctr"/>
                </a:tc>
                <a:tc>
                  <a:txBody>
                    <a:bodyPr/>
                    <a:lstStyle/>
                    <a:p>
                      <a:r>
                        <a:rPr lang="bg-BG"/>
                        <a:t>255.255.255.0</a:t>
                      </a:r>
                    </a:p>
                  </a:txBody>
                  <a:tcPr anchor="ctr"/>
                </a:tc>
              </a:tr>
              <a:tr h="461747">
                <a:tc>
                  <a:txBody>
                    <a:bodyPr/>
                    <a:lstStyle/>
                    <a:p>
                      <a:r>
                        <a:rPr lang="en-US"/>
                        <a:t>D</a:t>
                      </a:r>
                    </a:p>
                  </a:txBody>
                  <a:tcPr anchor="ctr"/>
                </a:tc>
                <a:tc>
                  <a:txBody>
                    <a:bodyPr/>
                    <a:lstStyle/>
                    <a:p>
                      <a:r>
                        <a:rPr lang="bg-BG"/>
                        <a:t>1110</a:t>
                      </a:r>
                    </a:p>
                  </a:txBody>
                  <a:tcPr anchor="ctr"/>
                </a:tc>
                <a:tc>
                  <a:txBody>
                    <a:bodyPr/>
                    <a:lstStyle/>
                    <a:p>
                      <a:r>
                        <a:rPr lang="bg-BG"/>
                        <a:t>224.0.0.0</a:t>
                      </a:r>
                    </a:p>
                  </a:txBody>
                  <a:tcPr anchor="ctr"/>
                </a:tc>
                <a:tc>
                  <a:txBody>
                    <a:bodyPr/>
                    <a:lstStyle/>
                    <a:p>
                      <a:r>
                        <a:rPr lang="bg-BG"/>
                        <a:t>239.255.255.255</a:t>
                      </a:r>
                    </a:p>
                  </a:txBody>
                  <a:tcPr anchor="ctr"/>
                </a:tc>
                <a:tc>
                  <a:txBody>
                    <a:bodyPr/>
                    <a:lstStyle/>
                    <a:p>
                      <a:r>
                        <a:rPr lang="en-US"/>
                        <a:t>not defined</a:t>
                      </a:r>
                    </a:p>
                  </a:txBody>
                  <a:tcPr anchor="ctr"/>
                </a:tc>
              </a:tr>
              <a:tr h="461747">
                <a:tc>
                  <a:txBody>
                    <a:bodyPr/>
                    <a:lstStyle/>
                    <a:p>
                      <a:r>
                        <a:rPr lang="en-US"/>
                        <a:t>E</a:t>
                      </a:r>
                    </a:p>
                  </a:txBody>
                  <a:tcPr anchor="ctr"/>
                </a:tc>
                <a:tc>
                  <a:txBody>
                    <a:bodyPr/>
                    <a:lstStyle/>
                    <a:p>
                      <a:r>
                        <a:rPr lang="bg-BG"/>
                        <a:t>1111</a:t>
                      </a:r>
                    </a:p>
                  </a:txBody>
                  <a:tcPr anchor="ctr"/>
                </a:tc>
                <a:tc>
                  <a:txBody>
                    <a:bodyPr/>
                    <a:lstStyle/>
                    <a:p>
                      <a:r>
                        <a:rPr lang="bg-BG"/>
                        <a:t>240.0.0.0</a:t>
                      </a:r>
                    </a:p>
                  </a:txBody>
                  <a:tcPr anchor="ctr"/>
                </a:tc>
                <a:tc>
                  <a:txBody>
                    <a:bodyPr/>
                    <a:lstStyle/>
                    <a:p>
                      <a:r>
                        <a:rPr lang="bg-BG"/>
                        <a:t>255.255.255.254</a:t>
                      </a:r>
                    </a:p>
                  </a:txBody>
                  <a:tcPr anchor="ctr"/>
                </a:tc>
                <a:tc>
                  <a:txBody>
                    <a:bodyPr/>
                    <a:lstStyle/>
                    <a:p>
                      <a:r>
                        <a:rPr lang="en-US" dirty="0"/>
                        <a:t>not defined</a:t>
                      </a:r>
                    </a:p>
                  </a:txBody>
                  <a:tcPr anchor="ctr"/>
                </a:tc>
              </a:tr>
            </a:tbl>
          </a:graphicData>
        </a:graphic>
      </p:graphicFrame>
      <p:sp>
        <p:nvSpPr>
          <p:cNvPr id="9" name="Text Placeholder 3"/>
          <p:cNvSpPr txBox="1">
            <a:spLocks/>
          </p:cNvSpPr>
          <p:nvPr/>
        </p:nvSpPr>
        <p:spPr bwMode="gray">
          <a:xfrm>
            <a:off x="276375" y="4696947"/>
            <a:ext cx="8494713" cy="431313"/>
          </a:xfrm>
          <a:prstGeom prst="rect">
            <a:avLst/>
          </a:prstGeom>
        </p:spPr>
        <p:txBody>
          <a:bodyPr vert="horz" lIns="0" tIns="0" rIns="0" bIns="0" rtlCol="0">
            <a:noAutofit/>
          </a:bodyPr>
          <a:lstStyle/>
          <a:p>
            <a:pPr marL="285750" marR="0" lvl="0" indent="-28575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IPv4 </a:t>
            </a:r>
            <a:r>
              <a:rPr kumimoji="0" lang="bg-BG" sz="1800" b="0" i="0" u="none" strike="noStrike" kern="1200" cap="none" spc="0" normalizeH="0" baseline="0" noProof="0" dirty="0" smtClean="0">
                <a:ln>
                  <a:noFill/>
                </a:ln>
                <a:solidFill>
                  <a:schemeClr val="tx1"/>
                </a:solidFill>
                <a:effectLst/>
                <a:uLnTx/>
                <a:uFillTx/>
                <a:latin typeface="+mn-lt"/>
                <a:ea typeface="+mn-ea"/>
                <a:cs typeface="+mn-cs"/>
              </a:rPr>
              <a:t>адресите също така се </a:t>
            </a:r>
            <a:r>
              <a:rPr lang="bg-BG" dirty="0" smtClean="0">
                <a:latin typeface="+mn-lt"/>
              </a:rPr>
              <a:t>разделят на публични</a:t>
            </a:r>
            <a:r>
              <a:rPr lang="en-US" dirty="0" smtClean="0">
                <a:latin typeface="+mn-lt"/>
              </a:rPr>
              <a:t> (public)</a:t>
            </a:r>
            <a:r>
              <a:rPr lang="bg-BG" dirty="0" smtClean="0">
                <a:latin typeface="+mn-lt"/>
              </a:rPr>
              <a:t> и частни</a:t>
            </a:r>
            <a:r>
              <a:rPr lang="en-US" dirty="0" smtClean="0">
                <a:latin typeface="+mn-lt"/>
              </a:rPr>
              <a:t> (private).</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Text Placeholder 3"/>
          <p:cNvSpPr txBox="1">
            <a:spLocks/>
          </p:cNvSpPr>
          <p:nvPr/>
        </p:nvSpPr>
        <p:spPr bwMode="gray">
          <a:xfrm>
            <a:off x="276375" y="5213986"/>
            <a:ext cx="8494713" cy="914400"/>
          </a:xfrm>
          <a:prstGeom prst="rect">
            <a:avLst/>
          </a:prstGeom>
        </p:spPr>
        <p:txBody>
          <a:bodyPr vert="horz" lIns="0" tIns="0" rIns="0" bIns="0" rtlCol="0">
            <a:noAutofit/>
          </a:bodyPr>
          <a:lstStyle/>
          <a:p>
            <a:pPr lvl="0" algn="ctr">
              <a:buClr>
                <a:schemeClr val="accent1"/>
              </a:buClr>
              <a:buSzPct val="80000"/>
            </a:pPr>
            <a:r>
              <a:rPr lang="bg-BG" dirty="0" smtClean="0">
                <a:latin typeface="+mn-lt"/>
              </a:rPr>
              <a:t>10.0.</a:t>
            </a:r>
            <a:r>
              <a:rPr lang="bg-BG" dirty="0" err="1" smtClean="0">
                <a:latin typeface="+mn-lt"/>
              </a:rPr>
              <a:t>0</a:t>
            </a:r>
            <a:r>
              <a:rPr lang="bg-BG" dirty="0" smtClean="0">
                <a:latin typeface="+mn-lt"/>
              </a:rPr>
              <a:t>.0 - 10.255.</a:t>
            </a:r>
            <a:r>
              <a:rPr lang="bg-BG" dirty="0" err="1" smtClean="0">
                <a:latin typeface="+mn-lt"/>
              </a:rPr>
              <a:t>255</a:t>
            </a:r>
            <a:r>
              <a:rPr lang="bg-BG" dirty="0" smtClean="0">
                <a:latin typeface="+mn-lt"/>
              </a:rPr>
              <a:t>.255</a:t>
            </a:r>
            <a:endParaRPr lang="en-US" dirty="0" smtClean="0">
              <a:latin typeface="+mn-lt"/>
            </a:endParaRPr>
          </a:p>
          <a:p>
            <a:pPr lvl="0" algn="ctr">
              <a:buClr>
                <a:schemeClr val="accent1"/>
              </a:buClr>
              <a:buSzPct val="80000"/>
            </a:pPr>
            <a:r>
              <a:rPr lang="en-US" dirty="0" smtClean="0">
                <a:latin typeface="+mn-lt"/>
              </a:rPr>
              <a:t>1</a:t>
            </a:r>
            <a:r>
              <a:rPr lang="bg-BG" dirty="0" smtClean="0">
                <a:latin typeface="+mn-lt"/>
              </a:rPr>
              <a:t>72.16.0.0 - 172.31.255.255</a:t>
            </a:r>
            <a:endParaRPr lang="en-US" dirty="0" smtClean="0">
              <a:latin typeface="+mn-lt"/>
            </a:endParaRPr>
          </a:p>
          <a:p>
            <a:pPr lvl="0" algn="ctr">
              <a:buClr>
                <a:schemeClr val="accent1"/>
              </a:buClr>
              <a:buSzPct val="80000"/>
            </a:pPr>
            <a:r>
              <a:rPr lang="bg-BG" dirty="0" smtClean="0">
                <a:latin typeface="+mn-lt"/>
              </a:rPr>
              <a:t>192.168.0.0 - 192.168.255.255</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13209951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b="0" dirty="0" smtClean="0"/>
              <a:t>Портове</a:t>
            </a:r>
            <a:endParaRPr lang="en-US" sz="2000" b="0" dirty="0"/>
          </a:p>
        </p:txBody>
      </p:sp>
      <p:sp>
        <p:nvSpPr>
          <p:cNvPr id="4" name="Text Placeholder 3"/>
          <p:cNvSpPr>
            <a:spLocks noGrp="1"/>
          </p:cNvSpPr>
          <p:nvPr>
            <p:ph type="body" sz="quarter" idx="10"/>
          </p:nvPr>
        </p:nvSpPr>
        <p:spPr>
          <a:xfrm>
            <a:off x="324000" y="1353671"/>
            <a:ext cx="8494713" cy="4957482"/>
          </a:xfrm>
        </p:spPr>
        <p:txBody>
          <a:bodyPr/>
          <a:lstStyle/>
          <a:p>
            <a:pPr marL="285750" indent="-285750">
              <a:buFont typeface="Arial" pitchFamily="34" charset="0"/>
              <a:buChar char="•"/>
            </a:pPr>
            <a:r>
              <a:rPr lang="bg-BG" dirty="0" smtClean="0"/>
              <a:t>В общият случай, компютърът има една физическа връзка към мрежата. По тази връзка се изпращат и получават данни от/за всички приложения. Портовете се използват, за да се знае кои данни за кое приложение са.</a:t>
            </a:r>
          </a:p>
          <a:p>
            <a:pPr marL="285750" indent="-285750">
              <a:buFont typeface="Arial" pitchFamily="34" charset="0"/>
              <a:buChar char="•"/>
            </a:pPr>
            <a:r>
              <a:rPr lang="bg-BG" dirty="0" smtClean="0"/>
              <a:t>Предадените данни по мрежата, винаги съдържат в себе си информация за компютъра и порта към които са насочени.</a:t>
            </a:r>
          </a:p>
          <a:p>
            <a:pPr marL="285750" indent="-285750">
              <a:buFont typeface="Arial" pitchFamily="34" charset="0"/>
              <a:buChar char="•"/>
            </a:pPr>
            <a:r>
              <a:rPr lang="bg-BG" dirty="0" smtClean="0"/>
              <a:t>Портовете се идентифицират с 16 битово число, което се използва от </a:t>
            </a:r>
            <a:r>
              <a:rPr lang="en-US" dirty="0" smtClean="0"/>
              <a:t>UDP</a:t>
            </a:r>
            <a:r>
              <a:rPr lang="bg-BG" dirty="0" smtClean="0"/>
              <a:t> и </a:t>
            </a:r>
            <a:r>
              <a:rPr lang="en-US" dirty="0" smtClean="0"/>
              <a:t>TCP</a:t>
            </a:r>
            <a:r>
              <a:rPr lang="bg-BG" dirty="0" smtClean="0"/>
              <a:t> протокола, да идентифицират за кое приложение се предназначени данните.</a:t>
            </a:r>
          </a:p>
          <a:p>
            <a:pPr marL="285750" indent="-285750">
              <a:buFont typeface="Arial" pitchFamily="34" charset="0"/>
              <a:buChar char="•"/>
            </a:pPr>
            <a:r>
              <a:rPr lang="bg-BG" dirty="0" smtClean="0"/>
              <a:t>Портовете могат да бъдат от номер 0 до номер 65 535.</a:t>
            </a:r>
          </a:p>
          <a:p>
            <a:pPr marL="285750" indent="-285750">
              <a:buFont typeface="Arial" pitchFamily="34" charset="0"/>
              <a:buChar char="•"/>
            </a:pPr>
            <a:r>
              <a:rPr lang="bg-BG" dirty="0" smtClean="0"/>
              <a:t>Портове с номера от 0 до 1023 са известни като </a:t>
            </a:r>
            <a:r>
              <a:rPr lang="en-US" dirty="0" smtClean="0"/>
              <a:t>“well-known ports”. </a:t>
            </a:r>
            <a:r>
              <a:rPr lang="bg-BG" dirty="0" smtClean="0"/>
              <a:t>За да се използват тези портове от вашето приложение, то трябва да се изпълнява с администраторски права.</a:t>
            </a:r>
            <a:endParaRPr lang="bg-BG" dirty="0"/>
          </a:p>
        </p:txBody>
      </p:sp>
    </p:spTree>
    <p:extLst>
      <p:ext uri="{BB962C8B-B14F-4D97-AF65-F5344CB8AC3E}">
        <p14:creationId xmlns:p14="http://schemas.microsoft.com/office/powerpoint/2010/main" xmlns="" val="3727011969"/>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b="0" dirty="0" err="1" smtClean="0"/>
              <a:t>Сокети</a:t>
            </a:r>
            <a:endParaRPr lang="en-US" sz="2000" b="0" dirty="0"/>
          </a:p>
        </p:txBody>
      </p:sp>
      <p:pic>
        <p:nvPicPr>
          <p:cNvPr id="5" name="Picture Placeholder 4"/>
          <p:cNvPicPr>
            <a:picLocks noGrp="1" noChangeAspect="1"/>
          </p:cNvPicPr>
          <p:nvPr>
            <p:ph type="pic" sz="quarter" idx="10"/>
          </p:nvPr>
        </p:nvPicPr>
        <p:blipFill>
          <a:blip r:embed="rId3" cstate="print">
            <a:extLst>
              <a:ext uri="{28A0092B-C50C-407E-A947-70E740481C1C}">
                <a14:useLocalDpi xmlns:a14="http://schemas.microsoft.com/office/drawing/2010/main" xmlns="" val="0"/>
              </a:ext>
            </a:extLst>
          </a:blip>
          <a:srcRect l="5686" r="5686"/>
          <a:stretch>
            <a:fillRect/>
          </a:stretch>
        </p:blipFill>
        <p:spPr>
          <a:xfrm>
            <a:off x="5937571" y="1733550"/>
            <a:ext cx="3047954" cy="4348162"/>
          </a:xfrm>
        </p:spPr>
      </p:pic>
      <p:sp>
        <p:nvSpPr>
          <p:cNvPr id="4" name="Text Placeholder 3"/>
          <p:cNvSpPr>
            <a:spLocks noGrp="1"/>
          </p:cNvSpPr>
          <p:nvPr>
            <p:ph type="body" sz="quarter" idx="11"/>
          </p:nvPr>
        </p:nvSpPr>
        <p:spPr>
          <a:xfrm>
            <a:off x="238125" y="1323976"/>
            <a:ext cx="5715000" cy="5038724"/>
          </a:xfrm>
        </p:spPr>
        <p:txBody>
          <a:bodyPr/>
          <a:lstStyle/>
          <a:p>
            <a:pPr>
              <a:spcBef>
                <a:spcPts val="0"/>
              </a:spcBef>
            </a:pPr>
            <a:r>
              <a:rPr lang="bg-BG" sz="1600" b="0" dirty="0" err="1" smtClean="0"/>
              <a:t>Сокетите</a:t>
            </a:r>
            <a:r>
              <a:rPr lang="bg-BG" sz="1600" b="0" dirty="0" smtClean="0"/>
              <a:t> се използват при клиент-сървър комуникация.</a:t>
            </a:r>
          </a:p>
          <a:p>
            <a:pPr>
              <a:spcBef>
                <a:spcPts val="0"/>
              </a:spcBef>
            </a:pPr>
            <a:r>
              <a:rPr lang="bg-BG" sz="1600" b="0" dirty="0" err="1" smtClean="0"/>
              <a:t>Сокета</a:t>
            </a:r>
            <a:r>
              <a:rPr lang="bg-BG" sz="1600" b="0" dirty="0" smtClean="0"/>
              <a:t> представлява една крайна точка от двупосочна връзка.</a:t>
            </a:r>
          </a:p>
          <a:p>
            <a:pPr>
              <a:spcBef>
                <a:spcPts val="0"/>
              </a:spcBef>
            </a:pPr>
            <a:r>
              <a:rPr lang="bg-BG" sz="1600" b="0" dirty="0" err="1" smtClean="0"/>
              <a:t>Сокет</a:t>
            </a:r>
            <a:r>
              <a:rPr lang="bg-BG" sz="1600" b="0" dirty="0" smtClean="0"/>
              <a:t> = хост + порт</a:t>
            </a:r>
            <a:endParaRPr lang="en-US" sz="1600" b="0" dirty="0" smtClean="0"/>
          </a:p>
          <a:p>
            <a:pPr>
              <a:spcBef>
                <a:spcPts val="0"/>
              </a:spcBef>
            </a:pPr>
            <a:r>
              <a:rPr lang="bg-BG" sz="1600" b="0" dirty="0" smtClean="0"/>
              <a:t>Състояния на </a:t>
            </a:r>
            <a:r>
              <a:rPr lang="bg-BG" sz="1600" b="0" dirty="0" err="1" smtClean="0"/>
              <a:t>сокетите</a:t>
            </a:r>
            <a:r>
              <a:rPr lang="bg-BG" sz="1600" b="0" dirty="0" smtClean="0"/>
              <a:t>:</a:t>
            </a:r>
          </a:p>
          <a:p>
            <a:pPr marL="216000" indent="-216000">
              <a:spcBef>
                <a:spcPts val="0"/>
              </a:spcBef>
              <a:buFont typeface="+mj-lt"/>
              <a:buAutoNum type="arabicPeriod"/>
            </a:pPr>
            <a:r>
              <a:rPr lang="en-US" sz="1600" b="0" dirty="0" smtClean="0"/>
              <a:t>socket() </a:t>
            </a:r>
            <a:r>
              <a:rPr lang="bg-BG" sz="1600" b="0" dirty="0" smtClean="0"/>
              <a:t>метода създава</a:t>
            </a:r>
            <a:r>
              <a:rPr lang="en-US" sz="1600" b="0" dirty="0" smtClean="0"/>
              <a:t> </a:t>
            </a:r>
            <a:r>
              <a:rPr lang="bg-BG" sz="1600" b="0" dirty="0" smtClean="0"/>
              <a:t>крайна точка за комуникация и връща дескриптор на </a:t>
            </a:r>
            <a:r>
              <a:rPr lang="bg-BG" sz="1600" b="0" dirty="0" err="1" smtClean="0"/>
              <a:t>сокета</a:t>
            </a:r>
            <a:r>
              <a:rPr lang="bg-BG" sz="1600" b="0" dirty="0" smtClean="0"/>
              <a:t>.</a:t>
            </a:r>
          </a:p>
          <a:p>
            <a:pPr marL="216000" indent="-216000">
              <a:spcBef>
                <a:spcPts val="0"/>
              </a:spcBef>
              <a:buFont typeface="+mj-lt"/>
              <a:buAutoNum type="arabicPeriod"/>
            </a:pPr>
            <a:r>
              <a:rPr lang="en-US" sz="1600" b="0" dirty="0" smtClean="0"/>
              <a:t>bind() </a:t>
            </a:r>
            <a:r>
              <a:rPr lang="bg-BG" sz="1600" b="0" dirty="0" smtClean="0"/>
              <a:t>метода създава уникално име за този </a:t>
            </a:r>
            <a:r>
              <a:rPr lang="bg-BG" sz="1600" b="0" dirty="0" err="1" smtClean="0"/>
              <a:t>сокет</a:t>
            </a:r>
            <a:r>
              <a:rPr lang="bg-BG" sz="1600" b="0" dirty="0" smtClean="0"/>
              <a:t>. По този начин сървъра е достъпен по мрежата.</a:t>
            </a:r>
          </a:p>
          <a:p>
            <a:pPr marL="216000" indent="-216000">
              <a:spcBef>
                <a:spcPts val="0"/>
              </a:spcBef>
              <a:buFont typeface="+mj-lt"/>
              <a:buAutoNum type="arabicPeriod"/>
            </a:pPr>
            <a:r>
              <a:rPr lang="en-US" sz="1600" b="0" dirty="0" smtClean="0"/>
              <a:t>listen</a:t>
            </a:r>
            <a:r>
              <a:rPr lang="en-US" sz="1600" b="0" dirty="0"/>
              <a:t>() </a:t>
            </a:r>
            <a:r>
              <a:rPr lang="bg-BG" sz="1600" b="0" dirty="0" smtClean="0"/>
              <a:t>метода показва готовност за приемане на клиентски връзки.</a:t>
            </a:r>
          </a:p>
          <a:p>
            <a:pPr marL="216000" indent="-216000">
              <a:spcBef>
                <a:spcPts val="0"/>
              </a:spcBef>
              <a:buFont typeface="+mj-lt"/>
              <a:buAutoNum type="arabicPeriod"/>
            </a:pPr>
            <a:r>
              <a:rPr lang="bg-BG" sz="1600" b="0" dirty="0" smtClean="0"/>
              <a:t>Клиентското приложение трябва да извика метода </a:t>
            </a:r>
            <a:r>
              <a:rPr lang="en-US" sz="1600" b="0" dirty="0" smtClean="0"/>
              <a:t>connect()</a:t>
            </a:r>
            <a:r>
              <a:rPr lang="bg-BG" sz="1600" b="0" dirty="0" smtClean="0"/>
              <a:t>, за да осъществи връзка със сървъра.</a:t>
            </a:r>
          </a:p>
          <a:p>
            <a:pPr marL="216000" indent="-216000">
              <a:spcBef>
                <a:spcPts val="0"/>
              </a:spcBef>
              <a:buFont typeface="+mj-lt"/>
              <a:buAutoNum type="arabicPeriod"/>
            </a:pPr>
            <a:r>
              <a:rPr lang="bg-BG" sz="1600" b="0" dirty="0" smtClean="0"/>
              <a:t>Сървърно приложение използва </a:t>
            </a:r>
            <a:r>
              <a:rPr lang="en-US" sz="1600" b="0" dirty="0" smtClean="0"/>
              <a:t>accept()</a:t>
            </a:r>
            <a:r>
              <a:rPr lang="bg-BG" sz="1600" b="0" dirty="0" smtClean="0"/>
              <a:t> метода, за да приеме връзка от клиента.</a:t>
            </a:r>
          </a:p>
          <a:p>
            <a:pPr marL="216000" indent="-216000">
              <a:spcBef>
                <a:spcPts val="0"/>
              </a:spcBef>
              <a:buFont typeface="+mj-lt"/>
              <a:buAutoNum type="arabicPeriod"/>
            </a:pPr>
            <a:r>
              <a:rPr lang="bg-BG" sz="1600" b="0" dirty="0" smtClean="0"/>
              <a:t>След като е осъществена връзката, може да се използват методите за трансфер на потоци (</a:t>
            </a:r>
            <a:r>
              <a:rPr lang="en-US" sz="1600" b="0" dirty="0" smtClean="0"/>
              <a:t>streams</a:t>
            </a:r>
            <a:r>
              <a:rPr lang="bg-BG" sz="1600" b="0" dirty="0" smtClean="0"/>
              <a:t>)</a:t>
            </a:r>
            <a:r>
              <a:rPr lang="en-US" sz="1600" b="0" dirty="0" smtClean="0"/>
              <a:t>: send</a:t>
            </a:r>
            <a:r>
              <a:rPr lang="en-US" sz="1600" b="0" dirty="0"/>
              <a:t>(), </a:t>
            </a:r>
            <a:r>
              <a:rPr lang="en-US" sz="1600" b="0" dirty="0" err="1"/>
              <a:t>recv</a:t>
            </a:r>
            <a:r>
              <a:rPr lang="en-US" sz="1600" b="0" dirty="0"/>
              <a:t>(), read(), write</a:t>
            </a:r>
            <a:r>
              <a:rPr lang="en-US" sz="1600" b="0" dirty="0" smtClean="0"/>
              <a:t>() </a:t>
            </a:r>
            <a:r>
              <a:rPr lang="bg-BG" sz="1600" b="0" dirty="0" smtClean="0"/>
              <a:t>и други</a:t>
            </a:r>
            <a:r>
              <a:rPr lang="en-US" sz="1600" b="0" dirty="0" smtClean="0"/>
              <a:t>.</a:t>
            </a:r>
            <a:endParaRPr lang="bg-BG" sz="1600" b="0" dirty="0" smtClean="0"/>
          </a:p>
          <a:p>
            <a:pPr marL="216000" indent="-216000">
              <a:spcBef>
                <a:spcPts val="0"/>
              </a:spcBef>
              <a:buFont typeface="+mj-lt"/>
              <a:buAutoNum type="arabicPeriod"/>
            </a:pPr>
            <a:r>
              <a:rPr lang="bg-BG" sz="1600" b="0" dirty="0" smtClean="0"/>
              <a:t>Сървъра или клиента може да прекратят връзката с метода </a:t>
            </a:r>
            <a:r>
              <a:rPr lang="en-US" sz="1600" b="0" dirty="0" smtClean="0"/>
              <a:t>close().</a:t>
            </a:r>
            <a:endParaRPr lang="bg-BG" sz="1600" b="0" dirty="0"/>
          </a:p>
        </p:txBody>
      </p:sp>
    </p:spTree>
    <p:extLst>
      <p:ext uri="{BB962C8B-B14F-4D97-AF65-F5344CB8AC3E}">
        <p14:creationId xmlns:p14="http://schemas.microsoft.com/office/powerpoint/2010/main" xmlns="" val="391956050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0" dirty="0" smtClean="0"/>
              <a:t>Моделът клиент-сървър</a:t>
            </a:r>
            <a:endParaRPr lang="en-US" dirty="0"/>
          </a:p>
        </p:txBody>
      </p:sp>
      <p:sp>
        <p:nvSpPr>
          <p:cNvPr id="3" name="Text Placeholder 2"/>
          <p:cNvSpPr>
            <a:spLocks noGrp="1"/>
          </p:cNvSpPr>
          <p:nvPr>
            <p:ph type="body" sz="quarter" idx="10"/>
          </p:nvPr>
        </p:nvSpPr>
        <p:spPr/>
        <p:txBody>
          <a:bodyPr/>
          <a:lstStyle/>
          <a:p>
            <a:r>
              <a:rPr lang="bg-BG" dirty="0" smtClean="0"/>
              <a:t>Архитектур</a:t>
            </a:r>
            <a:r>
              <a:rPr lang="en-US" dirty="0" smtClean="0"/>
              <a:t>e</a:t>
            </a:r>
            <a:r>
              <a:rPr lang="bg-BG" dirty="0" smtClean="0"/>
              <a:t>н</a:t>
            </a:r>
            <a:r>
              <a:rPr lang="en-US" dirty="0" smtClean="0"/>
              <a:t> </a:t>
            </a:r>
            <a:r>
              <a:rPr lang="bg-BG" dirty="0" smtClean="0"/>
              <a:t>модел</a:t>
            </a:r>
          </a:p>
          <a:p>
            <a:r>
              <a:rPr lang="bg-BG" dirty="0" smtClean="0"/>
              <a:t>Видове клиенти и сървъри</a:t>
            </a:r>
            <a:endParaRPr lang="en-US" dirty="0" smtClean="0"/>
          </a:p>
          <a:p>
            <a:r>
              <a:rPr lang="bg-BG" dirty="0" smtClean="0"/>
              <a:t>Примерни </a:t>
            </a:r>
            <a:r>
              <a:rPr lang="en-US" dirty="0" smtClean="0"/>
              <a:t>Web </a:t>
            </a:r>
            <a:r>
              <a:rPr lang="bg-BG" dirty="0" smtClean="0"/>
              <a:t>и </a:t>
            </a:r>
            <a:r>
              <a:rPr lang="en-US" dirty="0" smtClean="0"/>
              <a:t>Application </a:t>
            </a:r>
            <a:r>
              <a:rPr lang="bg-BG" dirty="0" smtClean="0"/>
              <a:t>сървъри</a:t>
            </a:r>
          </a:p>
          <a:p>
            <a:r>
              <a:rPr lang="bg-BG" dirty="0" smtClean="0"/>
              <a:t>Проблеми на клиент-сървър архитектурата</a:t>
            </a:r>
          </a:p>
          <a:p>
            <a:r>
              <a:rPr lang="bg-BG" dirty="0" smtClean="0"/>
              <a:t>Други модели. </a:t>
            </a:r>
            <a:r>
              <a:rPr lang="en-US" dirty="0" smtClean="0"/>
              <a:t>Peer-to-peer.</a:t>
            </a:r>
            <a:endParaRPr lang="bg-BG" dirty="0" smtClean="0"/>
          </a:p>
          <a:p>
            <a:r>
              <a:rPr lang="bg-BG" dirty="0" smtClean="0"/>
              <a:t>Еволюция на клиент-сървър модела. Клъстери. </a:t>
            </a:r>
            <a:r>
              <a:rPr lang="en-US" dirty="0" smtClean="0"/>
              <a:t>Cloud.</a:t>
            </a:r>
            <a:endParaRPr lang="bg-BG" dirty="0" smtClean="0"/>
          </a:p>
          <a:p>
            <a:endParaRPr lang="en-US" dirty="0" smtClean="0"/>
          </a:p>
          <a:p>
            <a:endParaRPr lang="bg-BG"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Бар</a:t>
            </a:r>
            <a:endParaRPr lang="en-US" dirty="0"/>
          </a:p>
        </p:txBody>
      </p:sp>
      <p:pic>
        <p:nvPicPr>
          <p:cNvPr id="4" name="Picture 8" descr="http://www.uc-vizia.com/images/bartender.jpg"/>
          <p:cNvPicPr>
            <a:picLocks noChangeAspect="1" noChangeArrowheads="1"/>
          </p:cNvPicPr>
          <p:nvPr/>
        </p:nvPicPr>
        <p:blipFill>
          <a:blip r:embed="rId2" cstate="print"/>
          <a:srcRect/>
          <a:stretch>
            <a:fillRect/>
          </a:stretch>
        </p:blipFill>
        <p:spPr bwMode="auto">
          <a:xfrm>
            <a:off x="826841" y="1318670"/>
            <a:ext cx="7315200" cy="509587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Клиент</a:t>
            </a:r>
            <a:endParaRPr lang="en-US" dirty="0"/>
          </a:p>
        </p:txBody>
      </p:sp>
      <p:pic>
        <p:nvPicPr>
          <p:cNvPr id="4" name="Picture 4" descr="http://1001awkwardmoments.files.wordpress.com/2011/03/alonein-a-bar.jpg"/>
          <p:cNvPicPr>
            <a:picLocks noChangeAspect="1" noChangeArrowheads="1"/>
          </p:cNvPicPr>
          <p:nvPr/>
        </p:nvPicPr>
        <p:blipFill>
          <a:blip r:embed="rId2" cstate="print"/>
          <a:srcRect/>
          <a:stretch>
            <a:fillRect/>
          </a:stretch>
        </p:blipFill>
        <p:spPr bwMode="auto">
          <a:xfrm>
            <a:off x="736984" y="1246235"/>
            <a:ext cx="7301553" cy="5134267"/>
          </a:xfrm>
          <a:prstGeom prst="rect">
            <a:avLst/>
          </a:prstGeom>
          <a:noFill/>
        </p:spPr>
      </p:pic>
      <p:sp>
        <p:nvSpPr>
          <p:cNvPr id="5" name="Rounded Rectangular Callout 4"/>
          <p:cNvSpPr/>
          <p:nvPr/>
        </p:nvSpPr>
        <p:spPr bwMode="gray">
          <a:xfrm>
            <a:off x="805218" y="1569493"/>
            <a:ext cx="2320119" cy="1637731"/>
          </a:xfrm>
          <a:prstGeom prst="wedgeRoundRectCallout">
            <a:avLst>
              <a:gd name="adj1" fmla="val 74673"/>
              <a:gd name="adj2" fmla="val 46231"/>
              <a:gd name="adj3" fmla="val 16667"/>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3200" b="1" i="0" u="none" strike="noStrike" kern="0" cap="none" spc="0" normalizeH="0" baseline="0" noProof="0" dirty="0" smtClean="0">
                <a:ln>
                  <a:noFill/>
                </a:ln>
                <a:effectLst/>
                <a:uLnTx/>
                <a:uFillTx/>
                <a:ea typeface="Arial Unicode MS" pitchFamily="34" charset="-128"/>
                <a:cs typeface="Arial Unicode MS" pitchFamily="34" charset="-128"/>
              </a:rPr>
              <a:t>Едно голямо уиски!</a:t>
            </a:r>
            <a:endParaRPr kumimoji="0" lang="en-US" sz="3200" b="1" i="0" u="none" strike="noStrike" kern="0" cap="none" spc="0" normalizeH="0" baseline="0" noProof="0" dirty="0" smtClean="0">
              <a:ln>
                <a:noFill/>
              </a:ln>
              <a:effectLst/>
              <a:uLnTx/>
              <a:uFillTx/>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Обработка на заявка</a:t>
            </a:r>
            <a:endParaRPr lang="en-US" dirty="0"/>
          </a:p>
        </p:txBody>
      </p:sp>
      <p:pic>
        <p:nvPicPr>
          <p:cNvPr id="4" name="Picture 6" descr="https://encrypted-tbn1.gstatic.com/images?q=tbn:ANd9GcR11q81BgMPHFMEQAuJAHU0hbR9DMLGdR0lKnlnI7vBcA8Ejddoiw"/>
          <p:cNvPicPr>
            <a:picLocks noChangeAspect="1" noChangeArrowheads="1"/>
          </p:cNvPicPr>
          <p:nvPr/>
        </p:nvPicPr>
        <p:blipFill>
          <a:blip r:embed="rId2" cstate="print"/>
          <a:srcRect/>
          <a:stretch>
            <a:fillRect/>
          </a:stretch>
        </p:blipFill>
        <p:spPr bwMode="auto">
          <a:xfrm>
            <a:off x="765441" y="1309265"/>
            <a:ext cx="3492660" cy="5154034"/>
          </a:xfrm>
          <a:prstGeom prst="rect">
            <a:avLst/>
          </a:prstGeom>
          <a:noFill/>
        </p:spPr>
      </p:pic>
      <p:pic>
        <p:nvPicPr>
          <p:cNvPr id="5" name="Picture 18" descr="http://www.nybarfly.com/.a/6a00d8341cabab53ef0105368a16b4970b-800wi"/>
          <p:cNvPicPr>
            <a:picLocks noChangeAspect="1" noChangeArrowheads="1"/>
          </p:cNvPicPr>
          <p:nvPr/>
        </p:nvPicPr>
        <p:blipFill>
          <a:blip r:embed="rId3" cstate="print"/>
          <a:srcRect/>
          <a:stretch>
            <a:fillRect/>
          </a:stretch>
        </p:blipFill>
        <p:spPr bwMode="auto">
          <a:xfrm>
            <a:off x="3998794" y="1996648"/>
            <a:ext cx="4722126" cy="410825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 сложна заявка</a:t>
            </a:r>
            <a:endParaRPr lang="en-US" dirty="0"/>
          </a:p>
        </p:txBody>
      </p:sp>
      <p:pic>
        <p:nvPicPr>
          <p:cNvPr id="4" name="Picture 4" descr="http://www.marylandbartending.com/blog/wp-content/uploads/2012/10/MDBartending_Oct15.jpg"/>
          <p:cNvPicPr>
            <a:picLocks noChangeAspect="1" noChangeArrowheads="1"/>
          </p:cNvPicPr>
          <p:nvPr/>
        </p:nvPicPr>
        <p:blipFill>
          <a:blip r:embed="rId2" cstate="print"/>
          <a:srcRect/>
          <a:stretch>
            <a:fillRect/>
          </a:stretch>
        </p:blipFill>
        <p:spPr bwMode="auto">
          <a:xfrm>
            <a:off x="3085248" y="1426955"/>
            <a:ext cx="5715000" cy="4648201"/>
          </a:xfrm>
          <a:prstGeom prst="rect">
            <a:avLst/>
          </a:prstGeom>
          <a:noFill/>
        </p:spPr>
      </p:pic>
      <p:pic>
        <p:nvPicPr>
          <p:cNvPr id="5" name="Picture 2" descr="http://www.lionsdenu.com/wp-content/uploads/2012/08/6185.jpg"/>
          <p:cNvPicPr>
            <a:picLocks noChangeAspect="1" noChangeArrowheads="1"/>
          </p:cNvPicPr>
          <p:nvPr/>
        </p:nvPicPr>
        <p:blipFill>
          <a:blip r:embed="rId3" cstate="print"/>
          <a:srcRect/>
          <a:stretch>
            <a:fillRect/>
          </a:stretch>
        </p:blipFill>
        <p:spPr bwMode="auto">
          <a:xfrm>
            <a:off x="286603" y="1433015"/>
            <a:ext cx="3930059" cy="3016320"/>
          </a:xfrm>
          <a:prstGeom prst="rect">
            <a:avLst/>
          </a:prstGeom>
          <a:noFill/>
        </p:spPr>
      </p:pic>
      <p:pic>
        <p:nvPicPr>
          <p:cNvPr id="116738" name="Picture 2" descr="http://drinks.seriouseats.com/assets_c/2012/08/20120829-bartender-johnmccarthy-thumb-500xauto-268207.jpg"/>
          <p:cNvPicPr>
            <a:picLocks noChangeAspect="1" noChangeArrowheads="1"/>
          </p:cNvPicPr>
          <p:nvPr/>
        </p:nvPicPr>
        <p:blipFill>
          <a:blip r:embed="rId4" cstate="print"/>
          <a:srcRect/>
          <a:stretch>
            <a:fillRect/>
          </a:stretch>
        </p:blipFill>
        <p:spPr bwMode="auto">
          <a:xfrm>
            <a:off x="2074460" y="4138683"/>
            <a:ext cx="3275462" cy="245659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r>
              <a:rPr lang="bg-BG" dirty="0" smtClean="0"/>
              <a:t>Мрежови основи</a:t>
            </a:r>
            <a:endParaRPr lang="en-US" dirty="0" smtClean="0"/>
          </a:p>
          <a:p>
            <a:pPr lvl="1">
              <a:buNone/>
            </a:pPr>
            <a:r>
              <a:rPr lang="bg-BG" dirty="0" smtClean="0"/>
              <a:t>Моделът клиент-сървър</a:t>
            </a:r>
          </a:p>
          <a:p>
            <a:r>
              <a:rPr lang="bg-BG" dirty="0" smtClean="0"/>
              <a:t>Мрежова комуникация с </a:t>
            </a:r>
            <a:r>
              <a:rPr lang="en-US" dirty="0" smtClean="0"/>
              <a:t>Java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Връщане на отговор</a:t>
            </a:r>
            <a:endParaRPr lang="en-US" dirty="0"/>
          </a:p>
        </p:txBody>
      </p:sp>
      <p:pic>
        <p:nvPicPr>
          <p:cNvPr id="4" name="Picture 8" descr="https://encrypted-tbn2.gstatic.com/images?q=tbn:ANd9GcRmypvujmijfm787fsuJTdP836De7v9CCaMsjSdDJgNs3FIAuHSwg"/>
          <p:cNvPicPr>
            <a:picLocks noChangeAspect="1" noChangeArrowheads="1"/>
          </p:cNvPicPr>
          <p:nvPr/>
        </p:nvPicPr>
        <p:blipFill>
          <a:blip r:embed="rId2" cstate="print"/>
          <a:srcRect/>
          <a:stretch>
            <a:fillRect/>
          </a:stretch>
        </p:blipFill>
        <p:spPr bwMode="auto">
          <a:xfrm>
            <a:off x="2792388" y="1428281"/>
            <a:ext cx="3676651" cy="490851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Архитектур</a:t>
            </a:r>
            <a:r>
              <a:rPr lang="en-US" dirty="0" smtClean="0"/>
              <a:t>e</a:t>
            </a:r>
            <a:r>
              <a:rPr lang="bg-BG" dirty="0" smtClean="0"/>
              <a:t>н</a:t>
            </a:r>
            <a:r>
              <a:rPr lang="en-US" dirty="0" smtClean="0"/>
              <a:t> </a:t>
            </a:r>
            <a:r>
              <a:rPr lang="bg-BG" dirty="0" smtClean="0"/>
              <a:t>модел</a:t>
            </a:r>
          </a:p>
        </p:txBody>
      </p:sp>
      <p:grpSp>
        <p:nvGrpSpPr>
          <p:cNvPr id="36" name="Group 35"/>
          <p:cNvGrpSpPr/>
          <p:nvPr/>
        </p:nvGrpSpPr>
        <p:grpSpPr>
          <a:xfrm>
            <a:off x="5114925" y="1666876"/>
            <a:ext cx="3719208" cy="2133600"/>
            <a:chOff x="3152775" y="1666875"/>
            <a:chExt cx="5650625" cy="2705101"/>
          </a:xfrm>
        </p:grpSpPr>
        <p:pic>
          <p:nvPicPr>
            <p:cNvPr id="4" name="Picture 3" descr="C:\Users\i031770\AppData\Local\Microsoft\Windows\Temporary Internet Files\Content.IE5\FF33P4RG\MC900434845[1].png"/>
            <p:cNvPicPr>
              <a:picLocks noChangeAspect="1" noChangeArrowheads="1"/>
            </p:cNvPicPr>
            <p:nvPr/>
          </p:nvPicPr>
          <p:blipFill>
            <a:blip r:embed="rId2" cstate="print"/>
            <a:srcRect/>
            <a:stretch>
              <a:fillRect/>
            </a:stretch>
          </p:blipFill>
          <p:spPr bwMode="auto">
            <a:xfrm>
              <a:off x="6743700" y="1790700"/>
              <a:ext cx="1714500" cy="1714500"/>
            </a:xfrm>
            <a:prstGeom prst="rect">
              <a:avLst/>
            </a:prstGeom>
            <a:noFill/>
          </p:spPr>
        </p:pic>
        <p:sp>
          <p:nvSpPr>
            <p:cNvPr id="2050" name="laptop"/>
            <p:cNvSpPr>
              <a:spLocks noEditPoints="1" noChangeArrowheads="1"/>
            </p:cNvSpPr>
            <p:nvPr/>
          </p:nvSpPr>
          <p:spPr bwMode="auto">
            <a:xfrm>
              <a:off x="4057650" y="1966914"/>
              <a:ext cx="962025" cy="728662"/>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4873902" y="2041194"/>
              <a:ext cx="2088873" cy="775904"/>
              <a:chOff x="4873902" y="2041194"/>
              <a:chExt cx="2088873" cy="775904"/>
            </a:xfrm>
          </p:grpSpPr>
          <p:cxnSp>
            <p:nvCxnSpPr>
              <p:cNvPr id="7" name="Straight Connector 6"/>
              <p:cNvCxnSpPr>
                <a:stCxn id="2050" idx="3"/>
              </p:cNvCxnSpPr>
              <p:nvPr/>
            </p:nvCxnSpPr>
            <p:spPr>
              <a:xfrm>
                <a:off x="4873902" y="2208890"/>
                <a:ext cx="2088873" cy="47716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381625" y="2228850"/>
                <a:ext cx="1019175" cy="219075"/>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797781">
                <a:off x="5634147" y="2041194"/>
                <a:ext cx="645396" cy="19510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kern="0" dirty="0" smtClean="0">
                    <a:ea typeface="Arial Unicode MS" pitchFamily="34" charset="-128"/>
                    <a:cs typeface="Arial Unicode MS" pitchFamily="34" charset="-128"/>
                  </a:rPr>
                  <a:t>request</a:t>
                </a:r>
                <a:endParaRPr lang="en-US" sz="1800" kern="0" dirty="0" smtClean="0">
                  <a:ea typeface="Arial Unicode MS" pitchFamily="34" charset="-128"/>
                  <a:cs typeface="Arial Unicode MS" pitchFamily="34" charset="-128"/>
                </a:endParaRPr>
              </a:p>
            </p:txBody>
          </p:sp>
          <p:cxnSp>
            <p:nvCxnSpPr>
              <p:cNvPr id="11" name="Straight Arrow Connector 10"/>
              <p:cNvCxnSpPr/>
              <p:nvPr/>
            </p:nvCxnSpPr>
            <p:spPr>
              <a:xfrm>
                <a:off x="5372100" y="2419350"/>
                <a:ext cx="971550" cy="209550"/>
              </a:xfrm>
              <a:prstGeom prst="straightConnector1">
                <a:avLst/>
              </a:prstGeom>
              <a:ln w="63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768645">
                <a:off x="5558296" y="2641501"/>
                <a:ext cx="720895" cy="17559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smtClean="0">
                    <a:ea typeface="Arial Unicode MS" pitchFamily="34" charset="-128"/>
                    <a:cs typeface="Arial Unicode MS" pitchFamily="34" charset="-128"/>
                  </a:rPr>
                  <a:t>response</a:t>
                </a:r>
                <a:endParaRPr lang="en-US" sz="1800" kern="0" dirty="0" smtClean="0">
                  <a:ea typeface="Arial Unicode MS" pitchFamily="34" charset="-128"/>
                  <a:cs typeface="Arial Unicode MS" pitchFamily="34" charset="-128"/>
                </a:endParaRPr>
              </a:p>
            </p:txBody>
          </p:sp>
        </p:grpSp>
        <p:grpSp>
          <p:nvGrpSpPr>
            <p:cNvPr id="14" name="Group 13"/>
            <p:cNvGrpSpPr/>
            <p:nvPr/>
          </p:nvGrpSpPr>
          <p:grpSpPr>
            <a:xfrm rot="19482960">
              <a:off x="4873901" y="3103254"/>
              <a:ext cx="2128311" cy="782036"/>
              <a:chOff x="4858512" y="2038050"/>
              <a:chExt cx="2128311" cy="782036"/>
            </a:xfrm>
          </p:grpSpPr>
          <p:cxnSp>
            <p:nvCxnSpPr>
              <p:cNvPr id="15" name="Straight Connector 14"/>
              <p:cNvCxnSpPr>
                <a:stCxn id="20" idx="3"/>
              </p:cNvCxnSpPr>
              <p:nvPr/>
            </p:nvCxnSpPr>
            <p:spPr>
              <a:xfrm rot="2117040" flipV="1">
                <a:off x="4858512" y="2038050"/>
                <a:ext cx="2128311" cy="78203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2117040" flipV="1">
                <a:off x="5399054" y="2109420"/>
                <a:ext cx="927066" cy="355528"/>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918955">
                <a:off x="5553936" y="2042585"/>
                <a:ext cx="645396" cy="19510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kern="0" dirty="0" smtClean="0">
                    <a:ea typeface="Arial Unicode MS" pitchFamily="34" charset="-128"/>
                    <a:cs typeface="Arial Unicode MS" pitchFamily="34" charset="-128"/>
                  </a:rPr>
                  <a:t>request</a:t>
                </a:r>
                <a:endParaRPr lang="en-US" sz="1800" kern="0" dirty="0" smtClean="0">
                  <a:ea typeface="Arial Unicode MS" pitchFamily="34" charset="-128"/>
                  <a:cs typeface="Arial Unicode MS" pitchFamily="34" charset="-128"/>
                </a:endParaRPr>
              </a:p>
            </p:txBody>
          </p:sp>
          <p:cxnSp>
            <p:nvCxnSpPr>
              <p:cNvPr id="18" name="Straight Arrow Connector 17"/>
              <p:cNvCxnSpPr/>
              <p:nvPr/>
            </p:nvCxnSpPr>
            <p:spPr>
              <a:xfrm rot="2117040" flipV="1">
                <a:off x="5267394" y="2315236"/>
                <a:ext cx="965052" cy="361080"/>
              </a:xfrm>
              <a:prstGeom prst="straightConnector1">
                <a:avLst/>
              </a:prstGeom>
              <a:ln w="63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rot="877889">
                <a:off x="5378338" y="2527292"/>
                <a:ext cx="796394" cy="19510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000" kern="0" dirty="0" smtClean="0">
                    <a:ea typeface="Arial Unicode MS" pitchFamily="34" charset="-128"/>
                    <a:cs typeface="Arial Unicode MS" pitchFamily="34" charset="-128"/>
                  </a:rPr>
                  <a:t>response</a:t>
                </a:r>
                <a:endParaRPr lang="en-US" sz="1800" kern="0" dirty="0" smtClean="0">
                  <a:ea typeface="Arial Unicode MS" pitchFamily="34" charset="-128"/>
                  <a:cs typeface="Arial Unicode MS" pitchFamily="34" charset="-128"/>
                </a:endParaRPr>
              </a:p>
            </p:txBody>
          </p:sp>
        </p:grpSp>
        <p:sp>
          <p:nvSpPr>
            <p:cNvPr id="20" name="laptop"/>
            <p:cNvSpPr>
              <a:spLocks noEditPoints="1" noChangeArrowheads="1"/>
            </p:cNvSpPr>
            <p:nvPr/>
          </p:nvSpPr>
          <p:spPr bwMode="auto">
            <a:xfrm>
              <a:off x="4057650" y="3643314"/>
              <a:ext cx="962025" cy="728662"/>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1" name="Straight Connector 30"/>
            <p:cNvCxnSpPr>
              <a:stCxn id="2050" idx="5"/>
              <a:endCxn id="20" idx="4"/>
            </p:cNvCxnSpPr>
            <p:nvPr/>
          </p:nvCxnSpPr>
          <p:spPr>
            <a:xfrm>
              <a:off x="4538663" y="2695576"/>
              <a:ext cx="0" cy="94773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52775" y="2286000"/>
              <a:ext cx="832926" cy="20486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050" kern="0" dirty="0" smtClean="0">
                  <a:ea typeface="Arial Unicode MS" pitchFamily="34" charset="-128"/>
                  <a:cs typeface="Arial Unicode MS" pitchFamily="34" charset="-128"/>
                </a:rPr>
                <a:t>Клиент</a:t>
              </a:r>
              <a:r>
                <a:rPr lang="en-US" sz="1000" kern="0" dirty="0" smtClean="0">
                  <a:ea typeface="Arial Unicode MS" pitchFamily="34" charset="-128"/>
                  <a:cs typeface="Arial Unicode MS" pitchFamily="34" charset="-128"/>
                </a:rPr>
                <a:t> 1</a:t>
              </a:r>
            </a:p>
          </p:txBody>
        </p:sp>
        <p:sp>
          <p:nvSpPr>
            <p:cNvPr id="33" name="TextBox 32"/>
            <p:cNvSpPr txBox="1"/>
            <p:nvPr/>
          </p:nvSpPr>
          <p:spPr>
            <a:xfrm>
              <a:off x="3152775" y="4010025"/>
              <a:ext cx="842668" cy="20486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050" kern="0" dirty="0" smtClean="0">
                  <a:ea typeface="Arial Unicode MS" pitchFamily="34" charset="-128"/>
                  <a:cs typeface="Arial Unicode MS" pitchFamily="34" charset="-128"/>
                </a:rPr>
                <a:t>Клиент </a:t>
              </a:r>
              <a:r>
                <a:rPr lang="en-US" sz="1050" i="1" kern="0" dirty="0" smtClean="0">
                  <a:ea typeface="Arial Unicode MS" pitchFamily="34" charset="-128"/>
                  <a:cs typeface="Arial Unicode MS" pitchFamily="34" charset="-128"/>
                </a:rPr>
                <a:t>n</a:t>
              </a:r>
            </a:p>
          </p:txBody>
        </p:sp>
        <p:sp>
          <p:nvSpPr>
            <p:cNvPr id="34" name="TextBox 33"/>
            <p:cNvSpPr txBox="1"/>
            <p:nvPr/>
          </p:nvSpPr>
          <p:spPr>
            <a:xfrm>
              <a:off x="8058150" y="1666875"/>
              <a:ext cx="745250" cy="20486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050" kern="0" dirty="0" smtClean="0">
                  <a:ea typeface="Arial Unicode MS" pitchFamily="34" charset="-128"/>
                  <a:cs typeface="Arial Unicode MS" pitchFamily="34" charset="-128"/>
                </a:rPr>
                <a:t>Сървър</a:t>
              </a:r>
              <a:endParaRPr lang="en-US" sz="1800" kern="0" dirty="0" smtClean="0">
                <a:ea typeface="Arial Unicode MS" pitchFamily="34" charset="-128"/>
                <a:cs typeface="Arial Unicode MS" pitchFamily="34" charset="-128"/>
              </a:endParaRPr>
            </a:p>
          </p:txBody>
        </p:sp>
      </p:grpSp>
      <p:sp>
        <p:nvSpPr>
          <p:cNvPr id="37" name="TextBox 36"/>
          <p:cNvSpPr txBox="1"/>
          <p:nvPr/>
        </p:nvSpPr>
        <p:spPr>
          <a:xfrm>
            <a:off x="342900" y="1533525"/>
            <a:ext cx="4438650" cy="4570482"/>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b="1" kern="0" dirty="0" smtClean="0">
                <a:ea typeface="Arial Unicode MS" pitchFamily="34" charset="-128"/>
                <a:cs typeface="Arial Unicode MS" pitchFamily="34" charset="-128"/>
              </a:rPr>
              <a:t>Клиент-сървър</a:t>
            </a:r>
            <a:r>
              <a:rPr lang="bg-BG" kern="0" dirty="0" smtClean="0">
                <a:ea typeface="Arial Unicode MS" pitchFamily="34" charset="-128"/>
                <a:cs typeface="Arial Unicode MS" pitchFamily="34" charset="-128"/>
              </a:rPr>
              <a:t> е разпределен изчислителен модел, при който част от задачите се разпределят между доставчиците на ресурси или услуги, наречени </a:t>
            </a:r>
            <a:r>
              <a:rPr lang="bg-BG" b="1" i="1" kern="0" dirty="0" smtClean="0">
                <a:ea typeface="Arial Unicode MS" pitchFamily="34" charset="-128"/>
                <a:cs typeface="Arial Unicode MS" pitchFamily="34" charset="-128"/>
              </a:rPr>
              <a:t>сървъри</a:t>
            </a:r>
            <a:r>
              <a:rPr lang="bg-BG" kern="0" dirty="0" smtClean="0">
                <a:ea typeface="Arial Unicode MS" pitchFamily="34" charset="-128"/>
                <a:cs typeface="Arial Unicode MS" pitchFamily="34" charset="-128"/>
              </a:rPr>
              <a:t> и консуматорите на услуги, наречени </a:t>
            </a:r>
            <a:r>
              <a:rPr lang="bg-BG" b="1" i="1" kern="0" dirty="0" smtClean="0">
                <a:ea typeface="Arial Unicode MS" pitchFamily="34" charset="-128"/>
                <a:cs typeface="Arial Unicode MS" pitchFamily="34" charset="-128"/>
              </a:rPr>
              <a:t>клиенти</a:t>
            </a:r>
            <a:r>
              <a:rPr lang="bg-BG" kern="0" dirty="0" smtClean="0">
                <a:ea typeface="Arial Unicode MS" pitchFamily="34" charset="-128"/>
                <a:cs typeface="Arial Unicode MS" pitchFamily="34" charset="-128"/>
              </a:rPr>
              <a:t>. </a:t>
            </a:r>
          </a:p>
          <a:p>
            <a:pPr fontAlgn="base">
              <a:spcBef>
                <a:spcPct val="50000"/>
              </a:spcBef>
              <a:spcAft>
                <a:spcPct val="0"/>
              </a:spcAft>
              <a:buClr>
                <a:srgbClr val="F0AB00"/>
              </a:buClr>
              <a:buSzPct val="80000"/>
            </a:pPr>
            <a:r>
              <a:rPr lang="bg-BG" b="1" kern="0" dirty="0" smtClean="0">
                <a:ea typeface="Arial Unicode MS" pitchFamily="34" charset="-128"/>
                <a:cs typeface="Arial Unicode MS" pitchFamily="34" charset="-128"/>
              </a:rPr>
              <a:t>Клиента</a:t>
            </a:r>
            <a:r>
              <a:rPr lang="bg-BG" kern="0" dirty="0" smtClean="0">
                <a:ea typeface="Arial Unicode MS" pitchFamily="34" charset="-128"/>
                <a:cs typeface="Arial Unicode MS" pitchFamily="34" charset="-128"/>
              </a:rPr>
              <a:t> не споделя ресурси, а прави заявка (</a:t>
            </a:r>
            <a:r>
              <a:rPr lang="en-US" b="1" kern="0" dirty="0" smtClean="0">
                <a:ea typeface="Arial Unicode MS" pitchFamily="34" charset="-128"/>
                <a:cs typeface="Arial Unicode MS" pitchFamily="34" charset="-128"/>
              </a:rPr>
              <a:t>request</a:t>
            </a:r>
            <a:r>
              <a:rPr lang="en-US" kern="0" dirty="0" smtClean="0">
                <a:ea typeface="Arial Unicode MS" pitchFamily="34" charset="-128"/>
                <a:cs typeface="Arial Unicode MS" pitchFamily="34" charset="-128"/>
              </a:rPr>
              <a:t>)</a:t>
            </a:r>
            <a:r>
              <a:rPr lang="bg-BG" kern="0" dirty="0" smtClean="0">
                <a:ea typeface="Arial Unicode MS" pitchFamily="34" charset="-128"/>
                <a:cs typeface="Arial Unicode MS" pitchFamily="34" charset="-128"/>
              </a:rPr>
              <a:t> за</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съдържание или услуга (</a:t>
            </a:r>
            <a:r>
              <a:rPr lang="en-US" b="1" kern="0" dirty="0" smtClean="0">
                <a:ea typeface="Arial Unicode MS" pitchFamily="34" charset="-128"/>
                <a:cs typeface="Arial Unicode MS" pitchFamily="34" charset="-128"/>
              </a:rPr>
              <a:t>service</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от </a:t>
            </a:r>
            <a:r>
              <a:rPr lang="bg-BG" b="1" kern="0" dirty="0" smtClean="0">
                <a:ea typeface="Arial Unicode MS" pitchFamily="34" charset="-128"/>
                <a:cs typeface="Arial Unicode MS" pitchFamily="34" charset="-128"/>
              </a:rPr>
              <a:t>сървъра</a:t>
            </a:r>
            <a:r>
              <a:rPr lang="bg-BG" kern="0" dirty="0" smtClean="0">
                <a:ea typeface="Arial Unicode MS" pitchFamily="34" charset="-128"/>
                <a:cs typeface="Arial Unicode MS" pitchFamily="34" charset="-128"/>
              </a:rPr>
              <a:t> и е инициатор на комуникацията.</a:t>
            </a:r>
          </a:p>
          <a:p>
            <a:pPr fontAlgn="base">
              <a:spcBef>
                <a:spcPct val="50000"/>
              </a:spcBef>
              <a:spcAft>
                <a:spcPct val="0"/>
              </a:spcAft>
              <a:buClr>
                <a:srgbClr val="F0AB00"/>
              </a:buClr>
              <a:buSzPct val="80000"/>
            </a:pPr>
            <a:r>
              <a:rPr lang="bg-BG" b="1" kern="0" dirty="0" smtClean="0">
                <a:ea typeface="Arial Unicode MS" pitchFamily="34" charset="-128"/>
                <a:cs typeface="Arial Unicode MS" pitchFamily="34" charset="-128"/>
              </a:rPr>
              <a:t>Сървъра</a:t>
            </a:r>
            <a:r>
              <a:rPr lang="bg-BG" kern="0" dirty="0" smtClean="0">
                <a:ea typeface="Arial Unicode MS" pitchFamily="34" charset="-128"/>
                <a:cs typeface="Arial Unicode MS" pitchFamily="34" charset="-128"/>
              </a:rPr>
              <a:t> споделя ресурси, съдържание или услуги с един или повече </a:t>
            </a:r>
            <a:r>
              <a:rPr lang="bg-BG" b="1" kern="0" dirty="0" smtClean="0">
                <a:ea typeface="Arial Unicode MS" pitchFamily="34" charset="-128"/>
                <a:cs typeface="Arial Unicode MS" pitchFamily="34" charset="-128"/>
              </a:rPr>
              <a:t>клиенти</a:t>
            </a:r>
            <a:r>
              <a:rPr lang="bg-BG" kern="0" dirty="0" smtClean="0">
                <a:ea typeface="Arial Unicode MS" pitchFamily="34" charset="-128"/>
                <a:cs typeface="Arial Unicode MS" pitchFamily="34" charset="-128"/>
              </a:rPr>
              <a:t>.</a:t>
            </a:r>
          </a:p>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Сървъра </a:t>
            </a:r>
            <a:r>
              <a:rPr lang="bg-BG" sz="1800" kern="0" dirty="0" smtClean="0">
                <a:ea typeface="Arial Unicode MS" pitchFamily="34" charset="-128"/>
                <a:cs typeface="Arial Unicode MS" pitchFamily="34" charset="-128"/>
              </a:rPr>
              <a:t>обработва (</a:t>
            </a:r>
            <a:r>
              <a:rPr lang="en-US" sz="1800" b="1" kern="0" dirty="0" smtClean="0">
                <a:ea typeface="Arial Unicode MS" pitchFamily="34" charset="-128"/>
                <a:cs typeface="Arial Unicode MS" pitchFamily="34" charset="-128"/>
              </a:rPr>
              <a:t>processes</a:t>
            </a:r>
            <a:r>
              <a:rPr lang="en-US" sz="1800" kern="0" dirty="0" smtClean="0">
                <a:ea typeface="Arial Unicode MS" pitchFamily="34" charset="-128"/>
                <a:cs typeface="Arial Unicode MS" pitchFamily="34" charset="-128"/>
              </a:rPr>
              <a:t>)</a:t>
            </a:r>
            <a:r>
              <a:rPr lang="en-US" sz="1800" b="1"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заявката </a:t>
            </a:r>
            <a:r>
              <a:rPr lang="bg-BG" kern="0" dirty="0" smtClean="0">
                <a:ea typeface="Arial Unicode MS" pitchFamily="34" charset="-128"/>
                <a:cs typeface="Arial Unicode MS" pitchFamily="34" charset="-128"/>
              </a:rPr>
              <a:t>на </a:t>
            </a:r>
            <a:r>
              <a:rPr lang="bg-BG" b="1" kern="0" dirty="0" smtClean="0">
                <a:ea typeface="Arial Unicode MS" pitchFamily="34" charset="-128"/>
                <a:cs typeface="Arial Unicode MS" pitchFamily="34" charset="-128"/>
              </a:rPr>
              <a:t>клиента</a:t>
            </a:r>
            <a:r>
              <a:rPr lang="bg-BG" kern="0" dirty="0" smtClean="0">
                <a:ea typeface="Arial Unicode MS" pitchFamily="34" charset="-128"/>
                <a:cs typeface="Arial Unicode MS" pitchFamily="34" charset="-128"/>
              </a:rPr>
              <a:t> и връща отговор (</a:t>
            </a:r>
            <a:r>
              <a:rPr lang="en-US" b="1" kern="0" dirty="0" smtClean="0">
                <a:ea typeface="Arial Unicode MS" pitchFamily="34" charset="-128"/>
                <a:cs typeface="Arial Unicode MS" pitchFamily="34" charset="-128"/>
              </a:rPr>
              <a:t>response</a:t>
            </a:r>
            <a:r>
              <a:rPr lang="en-US" kern="0" dirty="0" smtClean="0">
                <a:ea typeface="Arial Unicode MS" pitchFamily="34" charset="-128"/>
                <a:cs typeface="Arial Unicode MS" pitchFamily="34" charset="-128"/>
              </a:rPr>
              <a:t>).</a:t>
            </a:r>
            <a:r>
              <a:rPr lang="en-US" sz="1800" b="1" kern="0" dirty="0" smtClean="0">
                <a:ea typeface="Arial Unicode MS" pitchFamily="34" charset="-128"/>
                <a:cs typeface="Arial Unicode MS" pitchFamily="3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Видове сървъри</a:t>
            </a:r>
            <a:endParaRPr lang="en-US" dirty="0"/>
          </a:p>
        </p:txBody>
      </p:sp>
      <p:sp>
        <p:nvSpPr>
          <p:cNvPr id="3" name="Text Placeholder 2"/>
          <p:cNvSpPr>
            <a:spLocks noGrp="1"/>
          </p:cNvSpPr>
          <p:nvPr>
            <p:ph type="body" sz="quarter" idx="10"/>
          </p:nvPr>
        </p:nvSpPr>
        <p:spPr/>
        <p:txBody>
          <a:bodyPr/>
          <a:lstStyle/>
          <a:p>
            <a:r>
              <a:rPr lang="bg-BG" b="1" dirty="0" smtClean="0"/>
              <a:t>Файл</a:t>
            </a:r>
            <a:r>
              <a:rPr lang="bg-BG" dirty="0" smtClean="0"/>
              <a:t> сървър</a:t>
            </a:r>
            <a:r>
              <a:rPr lang="en-US" dirty="0" smtClean="0"/>
              <a:t> (Windows, Samba, UNIX NFS, </a:t>
            </a:r>
            <a:r>
              <a:rPr lang="en-US" dirty="0" err="1" smtClean="0"/>
              <a:t>OpenAFS</a:t>
            </a:r>
            <a:r>
              <a:rPr lang="en-US" dirty="0" smtClean="0"/>
              <a:t>)</a:t>
            </a:r>
            <a:endParaRPr lang="bg-BG" dirty="0" smtClean="0"/>
          </a:p>
          <a:p>
            <a:r>
              <a:rPr lang="en-US" b="1" dirty="0" smtClean="0"/>
              <a:t>DB</a:t>
            </a:r>
            <a:r>
              <a:rPr lang="en-US" dirty="0" smtClean="0"/>
              <a:t> </a:t>
            </a:r>
            <a:r>
              <a:rPr lang="bg-BG" dirty="0" smtClean="0"/>
              <a:t>сървър (</a:t>
            </a:r>
            <a:r>
              <a:rPr lang="en-US" dirty="0" err="1" smtClean="0"/>
              <a:t>MySQL</a:t>
            </a:r>
            <a:r>
              <a:rPr lang="en-US" dirty="0" smtClean="0"/>
              <a:t>, </a:t>
            </a:r>
            <a:r>
              <a:rPr lang="en-US" dirty="0" err="1" smtClean="0"/>
              <a:t>PostgreSQL</a:t>
            </a:r>
            <a:r>
              <a:rPr lang="en-US" dirty="0" smtClean="0"/>
              <a:t>, Oracle</a:t>
            </a:r>
            <a:r>
              <a:rPr lang="bg-BG" dirty="0" smtClean="0"/>
              <a:t>, </a:t>
            </a:r>
            <a:r>
              <a:rPr lang="en-US" dirty="0" smtClean="0"/>
              <a:t>MS SQL Server, Mongo DB</a:t>
            </a:r>
            <a:r>
              <a:rPr lang="bg-BG" dirty="0" smtClean="0"/>
              <a:t>,</a:t>
            </a:r>
            <a:r>
              <a:rPr lang="en-US" dirty="0" smtClean="0"/>
              <a:t> HANA)</a:t>
            </a:r>
            <a:endParaRPr lang="bg-BG" dirty="0" smtClean="0"/>
          </a:p>
          <a:p>
            <a:r>
              <a:rPr lang="en-US" b="1" dirty="0" smtClean="0"/>
              <a:t>Mail</a:t>
            </a:r>
            <a:r>
              <a:rPr lang="en-US" dirty="0" smtClean="0"/>
              <a:t> </a:t>
            </a:r>
            <a:r>
              <a:rPr lang="bg-BG" dirty="0" smtClean="0"/>
              <a:t>сървър</a:t>
            </a:r>
            <a:r>
              <a:rPr lang="en-US" dirty="0" smtClean="0"/>
              <a:t> (MS Exchange, </a:t>
            </a:r>
            <a:r>
              <a:rPr lang="en-US" dirty="0" err="1" smtClean="0"/>
              <a:t>GMail</a:t>
            </a:r>
            <a:r>
              <a:rPr lang="en-US" dirty="0" smtClean="0"/>
              <a:t>, Lotus Notes)</a:t>
            </a:r>
          </a:p>
          <a:p>
            <a:r>
              <a:rPr lang="en-US" b="1" dirty="0" smtClean="0"/>
              <a:t>Name</a:t>
            </a:r>
            <a:r>
              <a:rPr lang="en-US" dirty="0" smtClean="0"/>
              <a:t> </a:t>
            </a:r>
            <a:r>
              <a:rPr lang="bg-BG" dirty="0" smtClean="0"/>
              <a:t>сървър</a:t>
            </a:r>
            <a:r>
              <a:rPr lang="en-US" dirty="0" smtClean="0"/>
              <a:t> (DNS)</a:t>
            </a:r>
          </a:p>
          <a:p>
            <a:r>
              <a:rPr lang="en-US" b="1" dirty="0" smtClean="0"/>
              <a:t>FTP</a:t>
            </a:r>
            <a:r>
              <a:rPr lang="en-US" dirty="0" smtClean="0"/>
              <a:t> </a:t>
            </a:r>
            <a:r>
              <a:rPr lang="bg-BG" dirty="0" smtClean="0"/>
              <a:t>сървър</a:t>
            </a:r>
            <a:r>
              <a:rPr lang="en-US" dirty="0" smtClean="0"/>
              <a:t> (</a:t>
            </a:r>
            <a:r>
              <a:rPr lang="en-US" dirty="0" err="1" smtClean="0"/>
              <a:t>ftpd</a:t>
            </a:r>
            <a:r>
              <a:rPr lang="en-US" dirty="0" smtClean="0"/>
              <a:t>, IIS)</a:t>
            </a:r>
            <a:endParaRPr lang="bg-BG" dirty="0" smtClean="0"/>
          </a:p>
          <a:p>
            <a:r>
              <a:rPr lang="en-US" b="1" dirty="0" smtClean="0"/>
              <a:t>Print</a:t>
            </a:r>
            <a:r>
              <a:rPr lang="en-US" dirty="0" smtClean="0"/>
              <a:t> </a:t>
            </a:r>
            <a:r>
              <a:rPr lang="bg-BG" dirty="0" smtClean="0"/>
              <a:t>сървър</a:t>
            </a:r>
            <a:endParaRPr lang="en-US" dirty="0" smtClean="0"/>
          </a:p>
          <a:p>
            <a:r>
              <a:rPr lang="en-US" b="1" dirty="0" smtClean="0"/>
              <a:t>Game</a:t>
            </a:r>
            <a:r>
              <a:rPr lang="en-US" dirty="0" smtClean="0"/>
              <a:t> </a:t>
            </a:r>
            <a:r>
              <a:rPr lang="bg-BG" dirty="0" smtClean="0"/>
              <a:t>сървър</a:t>
            </a:r>
          </a:p>
          <a:p>
            <a:r>
              <a:rPr lang="en-US" b="1" dirty="0" smtClean="0"/>
              <a:t>Web</a:t>
            </a:r>
            <a:r>
              <a:rPr lang="en-US" dirty="0" smtClean="0"/>
              <a:t> </a:t>
            </a:r>
            <a:r>
              <a:rPr lang="bg-BG" dirty="0" smtClean="0"/>
              <a:t>сървър</a:t>
            </a:r>
            <a:r>
              <a:rPr lang="en-US" dirty="0" smtClean="0"/>
              <a:t> (Apache, GWS, MS IIS, </a:t>
            </a:r>
            <a:r>
              <a:rPr lang="en-US" dirty="0" err="1" smtClean="0"/>
              <a:t>nginx</a:t>
            </a:r>
            <a:r>
              <a:rPr lang="en-US" dirty="0" smtClean="0"/>
              <a:t>)</a:t>
            </a:r>
            <a:endParaRPr lang="bg-BG" dirty="0" smtClean="0"/>
          </a:p>
          <a:p>
            <a:r>
              <a:rPr lang="en-US" b="1" dirty="0" smtClean="0"/>
              <a:t>Application</a:t>
            </a:r>
            <a:r>
              <a:rPr lang="en-US" dirty="0" smtClean="0"/>
              <a:t> </a:t>
            </a:r>
            <a:r>
              <a:rPr lang="bg-BG" dirty="0" smtClean="0"/>
              <a:t>сървър</a:t>
            </a:r>
            <a:r>
              <a:rPr lang="en-US" dirty="0" smtClean="0"/>
              <a:t> (SAP </a:t>
            </a:r>
            <a:r>
              <a:rPr lang="en-US" dirty="0" err="1" smtClean="0"/>
              <a:t>NetWeaver</a:t>
            </a:r>
            <a:r>
              <a:rPr lang="en-US" dirty="0" smtClean="0"/>
              <a:t>, Tomcat, </a:t>
            </a:r>
            <a:r>
              <a:rPr lang="en-US" dirty="0" err="1" smtClean="0"/>
              <a:t>GlasFish</a:t>
            </a:r>
            <a:r>
              <a:rPr lang="en-US" dirty="0" smtClean="0"/>
              <a:t>, </a:t>
            </a:r>
            <a:r>
              <a:rPr lang="en-US" dirty="0" err="1" smtClean="0"/>
              <a:t>JBoss</a:t>
            </a:r>
            <a:r>
              <a:rPr lang="en-US" dirty="0" smtClean="0"/>
              <a:t>, BEA, Oracle)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Видове клиенти</a:t>
            </a:r>
            <a:endParaRPr lang="en-US" dirty="0"/>
          </a:p>
        </p:txBody>
      </p:sp>
      <p:sp>
        <p:nvSpPr>
          <p:cNvPr id="3" name="Text Placeholder 2"/>
          <p:cNvSpPr>
            <a:spLocks noGrp="1"/>
          </p:cNvSpPr>
          <p:nvPr>
            <p:ph type="body" sz="quarter" idx="10"/>
          </p:nvPr>
        </p:nvSpPr>
        <p:spPr/>
        <p:txBody>
          <a:bodyPr/>
          <a:lstStyle/>
          <a:p>
            <a:r>
              <a:rPr lang="bg-BG" dirty="0" smtClean="0"/>
              <a:t>Според наличната функционалност в клиента:</a:t>
            </a:r>
          </a:p>
          <a:p>
            <a:pPr lvl="2">
              <a:buFont typeface="Arial" pitchFamily="34" charset="0"/>
              <a:buChar char="•"/>
            </a:pPr>
            <a:r>
              <a:rPr lang="en-US" b="1" dirty="0" smtClean="0"/>
              <a:t>Rich</a:t>
            </a:r>
            <a:r>
              <a:rPr lang="en-US" dirty="0" smtClean="0"/>
              <a:t> </a:t>
            </a:r>
            <a:r>
              <a:rPr lang="bg-BG" dirty="0" smtClean="0"/>
              <a:t>клиенти</a:t>
            </a:r>
          </a:p>
          <a:p>
            <a:pPr lvl="2">
              <a:buFont typeface="Arial" pitchFamily="34" charset="0"/>
              <a:buChar char="•"/>
            </a:pPr>
            <a:r>
              <a:rPr lang="en-US" b="1" dirty="0" smtClean="0"/>
              <a:t>Thin</a:t>
            </a:r>
            <a:r>
              <a:rPr lang="en-US" dirty="0" smtClean="0"/>
              <a:t> </a:t>
            </a:r>
            <a:r>
              <a:rPr lang="bg-BG" dirty="0" smtClean="0"/>
              <a:t>клиенти</a:t>
            </a:r>
          </a:p>
          <a:p>
            <a:pPr lvl="2">
              <a:buNone/>
            </a:pPr>
            <a:endParaRPr lang="bg-BG" dirty="0" smtClean="0"/>
          </a:p>
          <a:p>
            <a:pPr lvl="1">
              <a:buNone/>
            </a:pPr>
            <a:r>
              <a:rPr lang="bg-BG" dirty="0" smtClean="0"/>
              <a:t>Според семантиката:</a:t>
            </a:r>
          </a:p>
          <a:p>
            <a:pPr lvl="2">
              <a:buFont typeface="Arial" pitchFamily="34" charset="0"/>
              <a:buChar char="•"/>
            </a:pPr>
            <a:r>
              <a:rPr lang="en-US" b="1" dirty="0" smtClean="0"/>
              <a:t>Web</a:t>
            </a:r>
            <a:r>
              <a:rPr lang="en-US" dirty="0" smtClean="0"/>
              <a:t> </a:t>
            </a:r>
            <a:r>
              <a:rPr lang="bg-BG" dirty="0" smtClean="0"/>
              <a:t>клиенти – браузери (</a:t>
            </a:r>
            <a:r>
              <a:rPr lang="en-US" dirty="0" smtClean="0"/>
              <a:t>Chrome, Firefox, IE)</a:t>
            </a:r>
          </a:p>
          <a:p>
            <a:pPr lvl="2">
              <a:buFont typeface="Arial" pitchFamily="34" charset="0"/>
              <a:buChar char="•"/>
            </a:pPr>
            <a:r>
              <a:rPr lang="en-US" b="1" dirty="0" smtClean="0"/>
              <a:t>Mail</a:t>
            </a:r>
            <a:r>
              <a:rPr lang="en-US" dirty="0" smtClean="0"/>
              <a:t> </a:t>
            </a:r>
            <a:r>
              <a:rPr lang="bg-BG" dirty="0" smtClean="0"/>
              <a:t>клиенти – </a:t>
            </a:r>
            <a:r>
              <a:rPr lang="en-US" dirty="0" smtClean="0"/>
              <a:t>POP/SMTP</a:t>
            </a:r>
            <a:r>
              <a:rPr lang="bg-BG" dirty="0" smtClean="0"/>
              <a:t> клиенти (</a:t>
            </a:r>
            <a:r>
              <a:rPr lang="en-US" dirty="0" smtClean="0"/>
              <a:t>MS Outlook, Lotus notes)</a:t>
            </a:r>
          </a:p>
          <a:p>
            <a:pPr lvl="2">
              <a:buFont typeface="Arial" pitchFamily="34" charset="0"/>
              <a:buChar char="•"/>
            </a:pPr>
            <a:r>
              <a:rPr lang="en-US" b="1" dirty="0" smtClean="0"/>
              <a:t>FTP</a:t>
            </a:r>
            <a:r>
              <a:rPr lang="en-US" dirty="0" smtClean="0"/>
              <a:t> </a:t>
            </a:r>
            <a:r>
              <a:rPr lang="bg-BG" dirty="0" smtClean="0"/>
              <a:t>клиенти – </a:t>
            </a:r>
            <a:r>
              <a:rPr lang="en-US" dirty="0" smtClean="0"/>
              <a:t>Total Commander, Swift FTP, </a:t>
            </a:r>
            <a:r>
              <a:rPr lang="en-US" dirty="0" err="1" smtClean="0"/>
              <a:t>WinSCP</a:t>
            </a:r>
            <a:endParaRPr lang="en-US" dirty="0" smtClean="0"/>
          </a:p>
          <a:p>
            <a:pPr lvl="2">
              <a:buFont typeface="Arial" pitchFamily="34" charset="0"/>
              <a:buChar char="•"/>
            </a:pPr>
            <a:r>
              <a:rPr lang="bg-BG" b="1" dirty="0" smtClean="0"/>
              <a:t>Файл</a:t>
            </a:r>
            <a:r>
              <a:rPr lang="bg-BG" dirty="0" smtClean="0"/>
              <a:t> клиенти – специфични за операционната система (</a:t>
            </a:r>
            <a:r>
              <a:rPr lang="en-US" dirty="0" smtClean="0"/>
              <a:t>File manager)</a:t>
            </a:r>
            <a:endParaRPr lang="bg-BG"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a:t>
            </a:r>
            <a:r>
              <a:rPr lang="bg-BG" dirty="0" smtClean="0"/>
              <a:t> сървър</a:t>
            </a:r>
            <a:r>
              <a:rPr lang="en-US" dirty="0" smtClean="0"/>
              <a:t>. Apache</a:t>
            </a:r>
            <a:endParaRPr lang="en-US" dirty="0"/>
          </a:p>
        </p:txBody>
      </p:sp>
      <p:sp>
        <p:nvSpPr>
          <p:cNvPr id="3" name="Text Placeholder 2"/>
          <p:cNvSpPr>
            <a:spLocks noGrp="1"/>
          </p:cNvSpPr>
          <p:nvPr>
            <p:ph type="body" sz="quarter" idx="10"/>
          </p:nvPr>
        </p:nvSpPr>
        <p:spPr>
          <a:xfrm>
            <a:off x="324000" y="1531980"/>
            <a:ext cx="4217519" cy="4503060"/>
          </a:xfrm>
        </p:spPr>
        <p:txBody>
          <a:bodyPr/>
          <a:lstStyle/>
          <a:p>
            <a:r>
              <a:rPr lang="bg-BG" dirty="0" smtClean="0"/>
              <a:t>Проект с отворен код създаден през 1995 г. на базата на </a:t>
            </a:r>
            <a:r>
              <a:rPr lang="en-US" dirty="0" smtClean="0"/>
              <a:t>NCSA </a:t>
            </a:r>
            <a:r>
              <a:rPr lang="en-US" dirty="0" err="1" smtClean="0"/>
              <a:t>httpd</a:t>
            </a:r>
            <a:r>
              <a:rPr lang="en-US" dirty="0" smtClean="0"/>
              <a:t> 1.3</a:t>
            </a:r>
            <a:endParaRPr lang="bg-BG" dirty="0" smtClean="0"/>
          </a:p>
          <a:p>
            <a:r>
              <a:rPr lang="bg-BG" dirty="0" smtClean="0"/>
              <a:t>Най-използвания </a:t>
            </a:r>
            <a:r>
              <a:rPr lang="en-US" b="1" dirty="0" smtClean="0"/>
              <a:t>web </a:t>
            </a:r>
            <a:r>
              <a:rPr lang="bg-BG" b="1" dirty="0" smtClean="0"/>
              <a:t>сървър </a:t>
            </a:r>
            <a:r>
              <a:rPr lang="bg-BG" dirty="0" smtClean="0"/>
              <a:t>до днес</a:t>
            </a:r>
          </a:p>
          <a:p>
            <a:r>
              <a:rPr lang="bg-BG" dirty="0" smtClean="0"/>
              <a:t>Имплементира последните версии на </a:t>
            </a:r>
            <a:r>
              <a:rPr lang="en-US" b="1" dirty="0" smtClean="0"/>
              <a:t>HTTP/1.1</a:t>
            </a:r>
            <a:r>
              <a:rPr lang="en-US" dirty="0" smtClean="0"/>
              <a:t> </a:t>
            </a:r>
            <a:r>
              <a:rPr lang="bg-BG" dirty="0" smtClean="0"/>
              <a:t>протокола </a:t>
            </a:r>
            <a:r>
              <a:rPr lang="en-US" dirty="0" smtClean="0"/>
              <a:t>(RFC2616)</a:t>
            </a:r>
            <a:endParaRPr lang="bg-BG" dirty="0" smtClean="0"/>
          </a:p>
          <a:p>
            <a:r>
              <a:rPr lang="bg-BG" dirty="0" smtClean="0"/>
              <a:t>Модулна архитектура позволяваща лесно приспособяване според нуждите на клиента</a:t>
            </a:r>
          </a:p>
          <a:p>
            <a:r>
              <a:rPr lang="bg-BG" dirty="0" smtClean="0"/>
              <a:t>Много модули за интеграция с други продукти: </a:t>
            </a:r>
            <a:r>
              <a:rPr lang="en-US" dirty="0" smtClean="0"/>
              <a:t>Application server (Tomcat), </a:t>
            </a:r>
            <a:r>
              <a:rPr lang="bg-BG" dirty="0" smtClean="0"/>
              <a:t>релационни бази от данни</a:t>
            </a:r>
            <a:r>
              <a:rPr lang="en-US" dirty="0" smtClean="0"/>
              <a:t> (</a:t>
            </a:r>
            <a:r>
              <a:rPr lang="en-US" dirty="0" err="1" smtClean="0"/>
              <a:t>MySQL</a:t>
            </a:r>
            <a:r>
              <a:rPr lang="en-US" dirty="0" smtClean="0"/>
              <a:t>, </a:t>
            </a:r>
            <a:r>
              <a:rPr lang="en-US" dirty="0" err="1" smtClean="0"/>
              <a:t>PostgreSQL</a:t>
            </a:r>
            <a:r>
              <a:rPr lang="en-US" dirty="0" smtClean="0"/>
              <a:t>, Oracle), authentication </a:t>
            </a:r>
            <a:r>
              <a:rPr lang="bg-BG" dirty="0" smtClean="0"/>
              <a:t>и </a:t>
            </a:r>
            <a:r>
              <a:rPr lang="en-US" dirty="0" smtClean="0"/>
              <a:t>authorization </a:t>
            </a:r>
            <a:endParaRPr lang="bg-BG" dirty="0" smtClean="0"/>
          </a:p>
        </p:txBody>
      </p:sp>
      <p:pic>
        <p:nvPicPr>
          <p:cNvPr id="102402" name="Picture 2" descr="http://www.shoshin.uwaterloo.ca/~oadragoi/cw/CS746G/a1/fig1.gif"/>
          <p:cNvPicPr>
            <a:picLocks noChangeAspect="1" noChangeArrowheads="1"/>
          </p:cNvPicPr>
          <p:nvPr/>
        </p:nvPicPr>
        <p:blipFill>
          <a:blip r:embed="rId2" cstate="print"/>
          <a:srcRect/>
          <a:stretch>
            <a:fillRect/>
          </a:stretch>
        </p:blipFill>
        <p:spPr bwMode="auto">
          <a:xfrm>
            <a:off x="4533350" y="1668780"/>
            <a:ext cx="4223300" cy="34163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t>
            </a:r>
            <a:r>
              <a:rPr lang="bg-BG" dirty="0" smtClean="0"/>
              <a:t>сървър</a:t>
            </a:r>
            <a:r>
              <a:rPr lang="en-US" dirty="0" smtClean="0"/>
              <a:t>. Tomcat</a:t>
            </a:r>
            <a:endParaRPr lang="en-US" dirty="0"/>
          </a:p>
        </p:txBody>
      </p:sp>
      <p:sp>
        <p:nvSpPr>
          <p:cNvPr id="3" name="Text Placeholder 2"/>
          <p:cNvSpPr>
            <a:spLocks noGrp="1"/>
          </p:cNvSpPr>
          <p:nvPr>
            <p:ph type="body" sz="quarter" idx="10"/>
          </p:nvPr>
        </p:nvSpPr>
        <p:spPr>
          <a:xfrm>
            <a:off x="339240" y="1425300"/>
            <a:ext cx="7273139" cy="3831818"/>
          </a:xfrm>
        </p:spPr>
        <p:txBody>
          <a:bodyPr/>
          <a:lstStyle/>
          <a:p>
            <a:r>
              <a:rPr lang="bg-BG" dirty="0" smtClean="0"/>
              <a:t>Имплементира </a:t>
            </a:r>
            <a:r>
              <a:rPr lang="en-US" dirty="0" smtClean="0"/>
              <a:t>Java </a:t>
            </a:r>
            <a:r>
              <a:rPr lang="en-US" dirty="0" err="1" smtClean="0"/>
              <a:t>servlet</a:t>
            </a:r>
            <a:r>
              <a:rPr lang="en-US" dirty="0" smtClean="0"/>
              <a:t>/JSP </a:t>
            </a:r>
            <a:r>
              <a:rPr lang="bg-BG" dirty="0" smtClean="0"/>
              <a:t>спецификацията</a:t>
            </a:r>
          </a:p>
          <a:p>
            <a:r>
              <a:rPr lang="bg-BG" dirty="0" smtClean="0"/>
              <a:t>Не е пълноценен </a:t>
            </a:r>
            <a:r>
              <a:rPr lang="en-US" dirty="0" smtClean="0"/>
              <a:t>Java EE </a:t>
            </a:r>
            <a:r>
              <a:rPr lang="bg-BG" dirty="0" smtClean="0"/>
              <a:t>сървър</a:t>
            </a:r>
          </a:p>
          <a:p>
            <a:r>
              <a:rPr lang="bg-BG" dirty="0" smtClean="0"/>
              <a:t>Лек и модуларен – лесно приспособим за различни нужди</a:t>
            </a:r>
          </a:p>
          <a:p>
            <a:endParaRPr lang="bg-BG" dirty="0" smtClean="0"/>
          </a:p>
          <a:p>
            <a:endParaRPr lang="bg-BG" dirty="0" smtClean="0"/>
          </a:p>
          <a:p>
            <a:endParaRPr lang="bg-BG" dirty="0" smtClean="0"/>
          </a:p>
        </p:txBody>
      </p:sp>
      <p:pic>
        <p:nvPicPr>
          <p:cNvPr id="3074" name="Picture 2" descr="http://www.datadisk.co.uk/images/tomcat4/tomcat_arch_gif.gif"/>
          <p:cNvPicPr>
            <a:picLocks noChangeAspect="1" noChangeArrowheads="1"/>
          </p:cNvPicPr>
          <p:nvPr/>
        </p:nvPicPr>
        <p:blipFill>
          <a:blip r:embed="rId2" cstate="print"/>
          <a:srcRect/>
          <a:stretch>
            <a:fillRect/>
          </a:stretch>
        </p:blipFill>
        <p:spPr bwMode="auto">
          <a:xfrm>
            <a:off x="1150620" y="2788919"/>
            <a:ext cx="6652260" cy="332613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Претоварване</a:t>
            </a:r>
            <a:endParaRPr lang="en-US" dirty="0"/>
          </a:p>
        </p:txBody>
      </p:sp>
      <p:pic>
        <p:nvPicPr>
          <p:cNvPr id="4" name="Picture 12" descr="http://1.bp.blogspot.com/-g-SD-EuPtzU/Tu_4ywLrpGI/AAAAAAAAAjM/_-pc6gJDPnA/s1600/farting-in-crowded-bar1.jpg"/>
          <p:cNvPicPr>
            <a:picLocks noChangeAspect="1" noChangeArrowheads="1"/>
          </p:cNvPicPr>
          <p:nvPr/>
        </p:nvPicPr>
        <p:blipFill>
          <a:blip r:embed="rId2" cstate="print"/>
          <a:srcRect/>
          <a:stretch>
            <a:fillRect/>
          </a:stretch>
        </p:blipFill>
        <p:spPr bwMode="auto">
          <a:xfrm>
            <a:off x="2074461" y="1378423"/>
            <a:ext cx="6719248" cy="5039436"/>
          </a:xfrm>
          <a:prstGeom prst="rect">
            <a:avLst/>
          </a:prstGeom>
          <a:noFill/>
        </p:spPr>
      </p:pic>
      <p:pic>
        <p:nvPicPr>
          <p:cNvPr id="121858" name="Picture 2" descr="http://pixel.nymag.com/imgs/daily/grub/2012/08/13/13-doug-quinn.o.jpg/a_250x375.jpg"/>
          <p:cNvPicPr>
            <a:picLocks noChangeAspect="1" noChangeArrowheads="1"/>
          </p:cNvPicPr>
          <p:nvPr/>
        </p:nvPicPr>
        <p:blipFill>
          <a:blip r:embed="rId3" cstate="print"/>
          <a:srcRect/>
          <a:stretch>
            <a:fillRect/>
          </a:stretch>
        </p:blipFill>
        <p:spPr bwMode="auto">
          <a:xfrm>
            <a:off x="346643" y="1435645"/>
            <a:ext cx="2819637" cy="422945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Какво правят основно сървърите</a:t>
            </a:r>
            <a:endParaRPr lang="en-US" dirty="0"/>
          </a:p>
        </p:txBody>
      </p:sp>
      <p:pic>
        <p:nvPicPr>
          <p:cNvPr id="4" name="Picture 20" descr="http://i.huffpost.com/gen/631435/thumbs/r-ACROBATIC-BARTENDER-large570.jpg"/>
          <p:cNvPicPr>
            <a:picLocks noChangeAspect="1" noChangeArrowheads="1"/>
          </p:cNvPicPr>
          <p:nvPr/>
        </p:nvPicPr>
        <p:blipFill>
          <a:blip r:embed="rId2" cstate="print"/>
          <a:srcRect/>
          <a:stretch>
            <a:fillRect/>
          </a:stretch>
        </p:blipFill>
        <p:spPr bwMode="auto">
          <a:xfrm>
            <a:off x="4107975" y="1505427"/>
            <a:ext cx="4793433" cy="2001469"/>
          </a:xfrm>
          <a:prstGeom prst="rect">
            <a:avLst/>
          </a:prstGeom>
          <a:noFill/>
        </p:spPr>
      </p:pic>
      <p:pic>
        <p:nvPicPr>
          <p:cNvPr id="5" name="Picture 14" descr="http://www.inspire-emagazine.com/wp-content/uploads/bartenderoftheyearTHAILAND.jpg"/>
          <p:cNvPicPr>
            <a:picLocks noChangeAspect="1" noChangeArrowheads="1"/>
          </p:cNvPicPr>
          <p:nvPr/>
        </p:nvPicPr>
        <p:blipFill>
          <a:blip r:embed="rId3" cstate="print"/>
          <a:srcRect/>
          <a:stretch>
            <a:fillRect/>
          </a:stretch>
        </p:blipFill>
        <p:spPr bwMode="auto">
          <a:xfrm>
            <a:off x="232507" y="1487605"/>
            <a:ext cx="3848534" cy="2924886"/>
          </a:xfrm>
          <a:prstGeom prst="rect">
            <a:avLst/>
          </a:prstGeom>
          <a:noFill/>
        </p:spPr>
      </p:pic>
      <p:sp>
        <p:nvSpPr>
          <p:cNvPr id="6" name="TextBox 5"/>
          <p:cNvSpPr txBox="1"/>
          <p:nvPr/>
        </p:nvSpPr>
        <p:spPr>
          <a:xfrm>
            <a:off x="324952" y="4655127"/>
            <a:ext cx="8463868"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70 – 95% от времето си сървърите правят... </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5214347" y="4609785"/>
            <a:ext cx="1126912"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b="1" kern="0" dirty="0" smtClean="0">
                <a:ea typeface="Arial Unicode MS" pitchFamily="34" charset="-128"/>
                <a:cs typeface="Arial Unicode MS" pitchFamily="34" charset="-128"/>
              </a:rPr>
              <a:t>Н И Щ О!</a:t>
            </a:r>
            <a:endParaRPr lang="en-US" sz="2000" b="1" kern="0" dirty="0" err="1" smtClean="0">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Мащаб</a:t>
            </a:r>
            <a:endParaRPr lang="en-US" dirty="0"/>
          </a:p>
        </p:txBody>
      </p:sp>
      <p:pic>
        <p:nvPicPr>
          <p:cNvPr id="4" name="Picture 2" descr="German football fans in Berlin react as they watch the Germany-Spain semi-final"/>
          <p:cNvPicPr>
            <a:picLocks noChangeAspect="1" noChangeArrowheads="1"/>
          </p:cNvPicPr>
          <p:nvPr/>
        </p:nvPicPr>
        <p:blipFill>
          <a:blip r:embed="rId2" cstate="print"/>
          <a:srcRect/>
          <a:stretch>
            <a:fillRect/>
          </a:stretch>
        </p:blipFill>
        <p:spPr bwMode="auto">
          <a:xfrm>
            <a:off x="469474" y="1525448"/>
            <a:ext cx="8169559" cy="455812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Недостатъци на клиент-сървър модела</a:t>
            </a:r>
            <a:endParaRPr lang="en-US" dirty="0"/>
          </a:p>
        </p:txBody>
      </p:sp>
      <p:sp>
        <p:nvSpPr>
          <p:cNvPr id="37" name="TextBox 36"/>
          <p:cNvSpPr txBox="1"/>
          <p:nvPr/>
        </p:nvSpPr>
        <p:spPr>
          <a:xfrm>
            <a:off x="340066" y="1647431"/>
            <a:ext cx="8471425" cy="138499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Single point of failure</a:t>
            </a:r>
          </a:p>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Увеличаването на броя на клиентите води до намаляване на производителността</a:t>
            </a:r>
            <a:endParaRPr lang="en-US" sz="18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70-95% </a:t>
            </a:r>
            <a:r>
              <a:rPr lang="bg-BG" kern="0" dirty="0" smtClean="0">
                <a:ea typeface="Arial Unicode MS" pitchFamily="34" charset="-128"/>
                <a:cs typeface="Arial Unicode MS" pitchFamily="34" charset="-128"/>
              </a:rPr>
              <a:t>от времето, през което работи сървъра е </a:t>
            </a:r>
            <a:r>
              <a:rPr lang="en-US" b="1" i="1" kern="0" dirty="0" smtClean="0">
                <a:ea typeface="Arial Unicode MS" pitchFamily="34" charset="-128"/>
                <a:cs typeface="Arial Unicode MS" pitchFamily="34" charset="-128"/>
              </a:rPr>
              <a:t>idle</a:t>
            </a:r>
            <a:endParaRPr lang="en-US" sz="1800" kern="0" dirty="0" smtClean="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isco-home-network.JPG"/>
          <p:cNvPicPr>
            <a:picLocks noGrp="1" noChangeAspect="1"/>
          </p:cNvPicPr>
          <p:nvPr>
            <p:ph sz="quarter" idx="10"/>
          </p:nvPr>
        </p:nvPicPr>
        <p:blipFill>
          <a:blip r:embed="rId2" cstate="print"/>
          <a:stretch>
            <a:fillRect/>
          </a:stretch>
        </p:blipFill>
        <p:spPr>
          <a:xfrm>
            <a:off x="1048871" y="1274003"/>
            <a:ext cx="6983505" cy="5180253"/>
          </a:xfrm>
        </p:spPr>
      </p:pic>
      <p:sp>
        <p:nvSpPr>
          <p:cNvPr id="2" name="Title 1"/>
          <p:cNvSpPr>
            <a:spLocks noGrp="1"/>
          </p:cNvSpPr>
          <p:nvPr>
            <p:ph type="title"/>
          </p:nvPr>
        </p:nvSpPr>
        <p:spPr/>
        <p:txBody>
          <a:bodyPr/>
          <a:lstStyle/>
          <a:p>
            <a:r>
              <a:rPr lang="bg-BG" dirty="0" smtClean="0"/>
              <a:t>Мрежови основи</a:t>
            </a:r>
            <a:br>
              <a:rPr lang="bg-BG" dirty="0" smtClean="0"/>
            </a:br>
            <a:r>
              <a:rPr lang="bg-BG" b="0" dirty="0" smtClean="0"/>
              <a:t>Мрежата</a:t>
            </a:r>
            <a:endParaRPr lang="bg-BG" dirty="0"/>
          </a:p>
        </p:txBody>
      </p:sp>
    </p:spTree>
    <p:extLst>
      <p:ext uri="{BB962C8B-B14F-4D97-AF65-F5344CB8AC3E}">
        <p14:creationId xmlns:p14="http://schemas.microsoft.com/office/powerpoint/2010/main" xmlns="" val="22464235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Други модели. </a:t>
            </a:r>
            <a:r>
              <a:rPr lang="en-US" dirty="0" smtClean="0"/>
              <a:t>Peer-to-peer</a:t>
            </a:r>
            <a:endParaRPr lang="en-US" dirty="0"/>
          </a:p>
        </p:txBody>
      </p:sp>
      <p:sp>
        <p:nvSpPr>
          <p:cNvPr id="3" name="Text Placeholder 2"/>
          <p:cNvSpPr>
            <a:spLocks noGrp="1"/>
          </p:cNvSpPr>
          <p:nvPr>
            <p:ph type="body" sz="quarter" idx="10"/>
          </p:nvPr>
        </p:nvSpPr>
        <p:spPr>
          <a:xfrm>
            <a:off x="324001" y="1692000"/>
            <a:ext cx="6029174" cy="2546625"/>
          </a:xfrm>
        </p:spPr>
        <p:txBody>
          <a:bodyPr/>
          <a:lstStyle/>
          <a:p>
            <a:r>
              <a:rPr lang="en-US" b="1" dirty="0" smtClean="0"/>
              <a:t>Peer-to-peer </a:t>
            </a:r>
            <a:r>
              <a:rPr lang="bg-BG" dirty="0" smtClean="0"/>
              <a:t>е разпределен архитектурен модел на приложение, при който задачите се разпределят по еднакъв начин между всички части.</a:t>
            </a:r>
          </a:p>
          <a:p>
            <a:r>
              <a:rPr lang="bg-BG" dirty="0" smtClean="0"/>
              <a:t>Всеки </a:t>
            </a:r>
            <a:r>
              <a:rPr lang="en-US" b="1" i="1" dirty="0" smtClean="0"/>
              <a:t>node</a:t>
            </a:r>
            <a:r>
              <a:rPr lang="en-US" dirty="0" smtClean="0"/>
              <a:t> </a:t>
            </a:r>
            <a:r>
              <a:rPr lang="bg-BG" dirty="0" smtClean="0"/>
              <a:t>е едновременно и </a:t>
            </a:r>
            <a:r>
              <a:rPr lang="bg-BG" b="1" dirty="0" smtClean="0"/>
              <a:t>клиент</a:t>
            </a:r>
            <a:r>
              <a:rPr lang="bg-BG" dirty="0" smtClean="0"/>
              <a:t> за ресурсите на другите и </a:t>
            </a:r>
            <a:r>
              <a:rPr lang="bg-BG" b="1" dirty="0" smtClean="0"/>
              <a:t>сървър</a:t>
            </a:r>
            <a:r>
              <a:rPr lang="bg-BG" dirty="0" smtClean="0"/>
              <a:t>, който предоставя ресурси на останалите участници (</a:t>
            </a:r>
            <a:r>
              <a:rPr lang="en-US" b="1" dirty="0" smtClean="0"/>
              <a:t>peers</a:t>
            </a:r>
            <a:r>
              <a:rPr lang="en-US" dirty="0" smtClean="0"/>
              <a:t>)</a:t>
            </a:r>
            <a:endParaRPr lang="bg-BG" dirty="0" smtClean="0"/>
          </a:p>
          <a:p>
            <a:r>
              <a:rPr lang="bg-BG" dirty="0" smtClean="0"/>
              <a:t>Предимства и недостатъци:</a:t>
            </a:r>
          </a:p>
          <a:p>
            <a:pPr lvl="2">
              <a:buFont typeface="Arial" pitchFamily="34" charset="0"/>
              <a:buChar char="•"/>
            </a:pPr>
            <a:endParaRPr lang="bg-BG" dirty="0" smtClean="0"/>
          </a:p>
          <a:p>
            <a:pPr lvl="2">
              <a:buFont typeface="Arial" pitchFamily="34" charset="0"/>
              <a:buChar char="•"/>
            </a:pPr>
            <a:endParaRPr lang="en-US" dirty="0" smtClean="0"/>
          </a:p>
          <a:p>
            <a:endParaRPr lang="en-US" dirty="0"/>
          </a:p>
        </p:txBody>
      </p:sp>
      <p:grpSp>
        <p:nvGrpSpPr>
          <p:cNvPr id="81" name="Group 80"/>
          <p:cNvGrpSpPr/>
          <p:nvPr/>
        </p:nvGrpSpPr>
        <p:grpSpPr>
          <a:xfrm>
            <a:off x="6362700" y="1589201"/>
            <a:ext cx="2409882" cy="2144599"/>
            <a:chOff x="5512388" y="1903526"/>
            <a:chExt cx="3193519" cy="2723559"/>
          </a:xfrm>
        </p:grpSpPr>
        <p:sp>
          <p:nvSpPr>
            <p:cNvPr id="6" name="laptop"/>
            <p:cNvSpPr>
              <a:spLocks noEditPoints="1" noChangeArrowheads="1"/>
            </p:cNvSpPr>
            <p:nvPr/>
          </p:nvSpPr>
          <p:spPr bwMode="auto">
            <a:xfrm>
              <a:off x="5710508" y="1903526"/>
              <a:ext cx="633199" cy="57471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19" name="Straight Connector 18"/>
            <p:cNvCxnSpPr>
              <a:stCxn id="6" idx="3"/>
              <a:endCxn id="26" idx="1"/>
            </p:cNvCxnSpPr>
            <p:nvPr/>
          </p:nvCxnSpPr>
          <p:spPr>
            <a:xfrm>
              <a:off x="6247760" y="2094381"/>
              <a:ext cx="1702524" cy="1524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720840" y="1985736"/>
              <a:ext cx="790996" cy="10704"/>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9" idx="3"/>
              <a:endCxn id="26" idx="1"/>
            </p:cNvCxnSpPr>
            <p:nvPr/>
          </p:nvCxnSpPr>
          <p:spPr>
            <a:xfrm flipV="1">
              <a:off x="6049640" y="2109621"/>
              <a:ext cx="1900644" cy="13146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laptop"/>
            <p:cNvSpPr>
              <a:spLocks noEditPoints="1" noChangeArrowheads="1"/>
            </p:cNvSpPr>
            <p:nvPr/>
          </p:nvSpPr>
          <p:spPr bwMode="auto">
            <a:xfrm>
              <a:off x="5512388" y="3233377"/>
              <a:ext cx="633199" cy="57471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laptop"/>
            <p:cNvSpPr>
              <a:spLocks noEditPoints="1" noChangeArrowheads="1"/>
            </p:cNvSpPr>
            <p:nvPr/>
          </p:nvSpPr>
          <p:spPr bwMode="auto">
            <a:xfrm>
              <a:off x="6807788" y="4052366"/>
              <a:ext cx="633199" cy="57471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laptop"/>
            <p:cNvSpPr>
              <a:spLocks noEditPoints="1" noChangeArrowheads="1"/>
            </p:cNvSpPr>
            <p:nvPr/>
          </p:nvSpPr>
          <p:spPr bwMode="auto">
            <a:xfrm>
              <a:off x="8072708" y="3237026"/>
              <a:ext cx="633199" cy="57471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laptop"/>
            <p:cNvSpPr>
              <a:spLocks noEditPoints="1" noChangeArrowheads="1"/>
            </p:cNvSpPr>
            <p:nvPr/>
          </p:nvSpPr>
          <p:spPr bwMode="auto">
            <a:xfrm>
              <a:off x="7851728" y="1918766"/>
              <a:ext cx="633199" cy="57471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p:cNvCxnSpPr>
              <a:stCxn id="6" idx="5"/>
              <a:endCxn id="9" idx="4"/>
            </p:cNvCxnSpPr>
            <p:nvPr/>
          </p:nvCxnSpPr>
          <p:spPr>
            <a:xfrm flipH="1">
              <a:off x="5828988" y="2478245"/>
              <a:ext cx="198120" cy="7551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4" idx="1"/>
              <a:endCxn id="9" idx="5"/>
            </p:cNvCxnSpPr>
            <p:nvPr/>
          </p:nvCxnSpPr>
          <p:spPr>
            <a:xfrm flipH="1" flipV="1">
              <a:off x="5828988" y="3808096"/>
              <a:ext cx="1077356" cy="4351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4" idx="3"/>
              <a:endCxn id="25" idx="1"/>
            </p:cNvCxnSpPr>
            <p:nvPr/>
          </p:nvCxnSpPr>
          <p:spPr>
            <a:xfrm flipV="1">
              <a:off x="7345040" y="3427881"/>
              <a:ext cx="826224" cy="81534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6" idx="5"/>
              <a:endCxn id="25" idx="4"/>
            </p:cNvCxnSpPr>
            <p:nvPr/>
          </p:nvCxnSpPr>
          <p:spPr>
            <a:xfrm>
              <a:off x="8168328" y="2493485"/>
              <a:ext cx="220980" cy="74354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6" idx="7"/>
              <a:endCxn id="25" idx="0"/>
            </p:cNvCxnSpPr>
            <p:nvPr/>
          </p:nvCxnSpPr>
          <p:spPr>
            <a:xfrm>
              <a:off x="6343707" y="2478245"/>
              <a:ext cx="1827557" cy="75878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24" idx="4"/>
              <a:endCxn id="26" idx="6"/>
            </p:cNvCxnSpPr>
            <p:nvPr/>
          </p:nvCxnSpPr>
          <p:spPr>
            <a:xfrm flipV="1">
              <a:off x="7124388" y="2493485"/>
              <a:ext cx="727340" cy="155888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9" idx="3"/>
              <a:endCxn id="25" idx="1"/>
            </p:cNvCxnSpPr>
            <p:nvPr/>
          </p:nvCxnSpPr>
          <p:spPr>
            <a:xfrm>
              <a:off x="6049640" y="3424232"/>
              <a:ext cx="2121624" cy="364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6598920" y="2651760"/>
              <a:ext cx="731520" cy="51816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6248400" y="3840480"/>
              <a:ext cx="510540" cy="22860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6454140" y="2545080"/>
              <a:ext cx="701040" cy="46482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147560" y="3009900"/>
              <a:ext cx="365760" cy="75438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7574280" y="3794760"/>
              <a:ext cx="411480" cy="41910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H="1">
              <a:off x="5745480" y="2567940"/>
              <a:ext cx="137160" cy="50292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flipV="1">
              <a:off x="8305800" y="2560320"/>
              <a:ext cx="167640" cy="609600"/>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5" name="TextBox 84"/>
          <p:cNvSpPr txBox="1"/>
          <p:nvPr/>
        </p:nvSpPr>
        <p:spPr>
          <a:xfrm>
            <a:off x="295275" y="4114801"/>
            <a:ext cx="8372475" cy="1723549"/>
          </a:xfrm>
          <a:prstGeom prst="rect">
            <a:avLst/>
          </a:prstGeom>
          <a:noFill/>
        </p:spPr>
        <p:txBody>
          <a:bodyPr wrap="square" lIns="0" tIns="0" rIns="0" bIns="0" rtlCol="0">
            <a:spAutoFit/>
          </a:bodyPr>
          <a:lstStyle/>
          <a:p>
            <a:pPr marL="342900" indent="-342900"/>
            <a:r>
              <a:rPr lang="bg-BG" sz="1400" dirty="0" smtClean="0"/>
              <a:t>     </a:t>
            </a:r>
            <a:r>
              <a:rPr lang="bg-BG" sz="1400" dirty="0" smtClean="0">
                <a:solidFill>
                  <a:srgbClr val="000000"/>
                </a:solidFill>
              </a:rPr>
              <a:t>+</a:t>
            </a:r>
            <a:r>
              <a:rPr lang="bg-BG" sz="1400" dirty="0" smtClean="0"/>
              <a:t> За разлика от клиент-сервър модела няма </a:t>
            </a:r>
            <a:r>
              <a:rPr lang="en-US" sz="1400" dirty="0" smtClean="0"/>
              <a:t>SPOF</a:t>
            </a:r>
            <a:endParaRPr lang="bg-BG" sz="1400" dirty="0" smtClean="0"/>
          </a:p>
          <a:p>
            <a:pPr marL="342900" indent="-342900"/>
            <a:r>
              <a:rPr lang="bg-BG" sz="1400" dirty="0" smtClean="0"/>
              <a:t>     + </a:t>
            </a:r>
            <a:r>
              <a:rPr lang="en-US" sz="1400" dirty="0" smtClean="0"/>
              <a:t>Scalability. </a:t>
            </a:r>
            <a:r>
              <a:rPr lang="bg-BG" sz="1400" dirty="0" smtClean="0"/>
              <a:t>Нарастването на броя на броя на клиентите пропорционално увеличава и броя на сървърите</a:t>
            </a:r>
          </a:p>
          <a:p>
            <a:pPr marL="342900" indent="-342900"/>
            <a:r>
              <a:rPr lang="bg-BG" sz="1400" dirty="0" smtClean="0"/>
              <a:t>      - Проблеми със сигурността. Липсата на централен сървър прави по-вероятно съдържанието да попадне в неподходящи ръце. </a:t>
            </a:r>
          </a:p>
          <a:p>
            <a:pPr marL="342900" indent="-342900"/>
            <a:r>
              <a:rPr lang="bg-BG" sz="1400" dirty="0" smtClean="0"/>
              <a:t>      - Риск от умишлено променено съдръжание целящо пробив в сигурността</a:t>
            </a:r>
          </a:p>
          <a:p>
            <a:pPr marL="342900" indent="-342900"/>
            <a:r>
              <a:rPr lang="bg-BG" sz="1400" dirty="0" smtClean="0"/>
              <a:t>      - Липса на контрол върху съдържанието и възможност за загуба на съдържание</a:t>
            </a:r>
          </a:p>
          <a:p>
            <a:pPr marL="342900" indent="-342900"/>
            <a:r>
              <a:rPr lang="bg-BG" sz="1400" dirty="0" smtClean="0"/>
              <a:t>      - Труден процес на поддръжка</a:t>
            </a:r>
            <a:endParaRPr lang="en-US" sz="1400" kern="0" dirty="0" err="1" smtClean="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Еволюция на клиент-сървър модела</a:t>
            </a:r>
            <a:endParaRPr lang="en-US" dirty="0"/>
          </a:p>
        </p:txBody>
      </p:sp>
      <p:sp>
        <p:nvSpPr>
          <p:cNvPr id="3" name="Text Placeholder 2"/>
          <p:cNvSpPr>
            <a:spLocks noGrp="1"/>
          </p:cNvSpPr>
          <p:nvPr>
            <p:ph type="body" sz="quarter" idx="10"/>
          </p:nvPr>
        </p:nvSpPr>
        <p:spPr/>
        <p:txBody>
          <a:bodyPr/>
          <a:lstStyle/>
          <a:p>
            <a:r>
              <a:rPr lang="bg-BG" b="1" dirty="0" smtClean="0"/>
              <a:t>Клъстъри</a:t>
            </a:r>
          </a:p>
          <a:p>
            <a:pPr lvl="2">
              <a:buFont typeface="Arial" pitchFamily="34" charset="0"/>
              <a:buChar char="•"/>
            </a:pPr>
            <a:r>
              <a:rPr lang="bg-BG" dirty="0" smtClean="0"/>
              <a:t>Няколко компютъра свързани помежду си, които в много отношения могат да се разглеждат като една система (сървър)</a:t>
            </a:r>
          </a:p>
          <a:p>
            <a:pPr lvl="2">
              <a:buFont typeface="Arial" pitchFamily="34" charset="0"/>
              <a:buChar char="•"/>
            </a:pPr>
            <a:r>
              <a:rPr lang="bg-BG" dirty="0" smtClean="0"/>
              <a:t>Всеки елемент (компютър) в клъстера има собствена операционна система</a:t>
            </a:r>
            <a:r>
              <a:rPr lang="en-US" dirty="0" smtClean="0"/>
              <a:t> </a:t>
            </a:r>
            <a:r>
              <a:rPr lang="bg-BG" dirty="0" smtClean="0"/>
              <a:t>и сървър софтуер</a:t>
            </a:r>
          </a:p>
          <a:p>
            <a:pPr lvl="2">
              <a:buFont typeface="Arial" pitchFamily="34" charset="0"/>
              <a:buChar char="•"/>
            </a:pPr>
            <a:r>
              <a:rPr lang="bg-BG" dirty="0" smtClean="0"/>
              <a:t>Отделните елементи обикновено са свързани помежду си с локална мрежа</a:t>
            </a:r>
          </a:p>
          <a:p>
            <a:pPr lvl="2">
              <a:buFont typeface="Arial" pitchFamily="34" charset="0"/>
              <a:buChar char="•"/>
            </a:pPr>
            <a:r>
              <a:rPr lang="bg-BG" dirty="0" smtClean="0"/>
              <a:t>Обикновено се използват за решаване на известни проблеми на клиент-сървър модела: подобряване на производителността и капацитета, по-висока надежност.</a:t>
            </a:r>
            <a:endParaRPr lang="en-US" dirty="0" smtClean="0"/>
          </a:p>
          <a:p>
            <a:r>
              <a:rPr lang="en-US" b="1" dirty="0" smtClean="0"/>
              <a:t>Cloud</a:t>
            </a:r>
          </a:p>
          <a:p>
            <a:pPr lvl="2">
              <a:buFont typeface="Arial" pitchFamily="34" charset="0"/>
              <a:buChar char="•"/>
            </a:pPr>
            <a:r>
              <a:rPr lang="bg-BG" dirty="0" smtClean="0"/>
              <a:t>Гъвкав бизнес модел</a:t>
            </a:r>
          </a:p>
          <a:p>
            <a:pPr lvl="2">
              <a:buFont typeface="Arial" pitchFamily="34" charset="0"/>
              <a:buChar char="•"/>
            </a:pPr>
            <a:r>
              <a:rPr lang="bg-BG" dirty="0" smtClean="0"/>
              <a:t>Подобряване на ефективността чрез виртуализация</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Реализация в </a:t>
            </a:r>
            <a:r>
              <a:rPr lang="en-US" dirty="0" smtClean="0"/>
              <a:t>Java</a:t>
            </a:r>
            <a:endParaRPr lang="en-US" dirty="0"/>
          </a:p>
        </p:txBody>
      </p:sp>
      <p:sp>
        <p:nvSpPr>
          <p:cNvPr id="3" name="Text Placeholder 2"/>
          <p:cNvSpPr>
            <a:spLocks noGrp="1"/>
          </p:cNvSpPr>
          <p:nvPr>
            <p:ph type="body" sz="quarter" idx="10"/>
          </p:nvPr>
        </p:nvSpPr>
        <p:spPr/>
        <p:txBody>
          <a:bodyPr/>
          <a:lstStyle/>
          <a:p>
            <a:r>
              <a:rPr lang="bg-BG" dirty="0" smtClean="0"/>
              <a:t>Мрежови адаптери</a:t>
            </a:r>
            <a:endParaRPr lang="en-US" dirty="0" smtClean="0"/>
          </a:p>
          <a:p>
            <a:r>
              <a:rPr lang="bg-BG" dirty="0" smtClean="0"/>
              <a:t>Класове за мрежово програмиране в </a:t>
            </a:r>
            <a:r>
              <a:rPr lang="en-US" dirty="0" smtClean="0"/>
              <a:t>Java</a:t>
            </a:r>
            <a:endParaRPr lang="bg-BG" dirty="0" smtClean="0"/>
          </a:p>
          <a:p>
            <a:r>
              <a:rPr lang="bg-BG" dirty="0" smtClean="0"/>
              <a:t>Клиент-сървър комуникация в </a:t>
            </a:r>
            <a:r>
              <a:rPr lang="en-US" dirty="0" smtClean="0"/>
              <a:t>Java</a:t>
            </a:r>
            <a:endParaRPr lang="bg-BG" dirty="0" smtClean="0"/>
          </a:p>
          <a:p>
            <a:r>
              <a:rPr lang="bg-BG" dirty="0" smtClean="0"/>
              <a:t>Пакет </a:t>
            </a:r>
            <a:r>
              <a:rPr lang="en-US" dirty="0" smtClean="0"/>
              <a:t>java.nio. Buffers. Channels. Multiplexed, non-blocking I/O </a:t>
            </a:r>
            <a:endParaRPr lang="bg-BG" dirty="0" smtClean="0"/>
          </a:p>
          <a:p>
            <a:r>
              <a:rPr lang="bg-BG" dirty="0" smtClean="0"/>
              <a:t>Примерна имплементация на клиент-сървър</a:t>
            </a:r>
          </a:p>
          <a:p>
            <a:endParaRPr lang="en-US" dirty="0" smtClean="0"/>
          </a:p>
          <a:p>
            <a:endParaRPr lang="bg-BG"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bg-BG" b="0" dirty="0" smtClean="0"/>
              <a:t>Въведение</a:t>
            </a:r>
            <a:endParaRPr lang="en-US" sz="2000" b="0" dirty="0"/>
          </a:p>
        </p:txBody>
      </p:sp>
      <p:sp>
        <p:nvSpPr>
          <p:cNvPr id="4" name="Text Placeholder 3"/>
          <p:cNvSpPr>
            <a:spLocks noGrp="1"/>
          </p:cNvSpPr>
          <p:nvPr>
            <p:ph type="body" sz="quarter" idx="10"/>
          </p:nvPr>
        </p:nvSpPr>
        <p:spPr>
          <a:xfrm>
            <a:off x="324000" y="1434353"/>
            <a:ext cx="8494713" cy="4715435"/>
          </a:xfrm>
        </p:spPr>
        <p:txBody>
          <a:bodyPr/>
          <a:lstStyle/>
          <a:p>
            <a:r>
              <a:rPr lang="bg-BG" dirty="0" smtClean="0"/>
              <a:t>Пакета </a:t>
            </a:r>
            <a:r>
              <a:rPr lang="en-US" b="1" dirty="0" smtClean="0"/>
              <a:t>java.net</a:t>
            </a:r>
            <a:r>
              <a:rPr lang="bg-BG" b="1" dirty="0" smtClean="0"/>
              <a:t> </a:t>
            </a:r>
            <a:r>
              <a:rPr lang="bg-BG" dirty="0" smtClean="0"/>
              <a:t>предоставя класове, които използват и работят на различни нива от </a:t>
            </a:r>
            <a:r>
              <a:rPr lang="en-US" dirty="0" smtClean="0"/>
              <a:t>OSI</a:t>
            </a:r>
            <a:r>
              <a:rPr lang="bg-BG" dirty="0" smtClean="0"/>
              <a:t> модела.</a:t>
            </a:r>
            <a:endParaRPr lang="en-US" dirty="0" smtClean="0"/>
          </a:p>
          <a:p>
            <a:pPr lvl="1">
              <a:buFont typeface="Arial" pitchFamily="34" charset="0"/>
              <a:buChar char="•"/>
            </a:pPr>
            <a:r>
              <a:rPr lang="bg-BG" b="1" dirty="0" smtClean="0"/>
              <a:t>Мрежов</a:t>
            </a:r>
            <a:r>
              <a:rPr lang="bg-BG" dirty="0" smtClean="0"/>
              <a:t> и</a:t>
            </a:r>
            <a:r>
              <a:rPr lang="en-US" dirty="0" smtClean="0"/>
              <a:t> </a:t>
            </a:r>
            <a:r>
              <a:rPr lang="en-US" b="1" dirty="0" smtClean="0"/>
              <a:t>data link </a:t>
            </a:r>
            <a:r>
              <a:rPr lang="bg-BG" dirty="0" smtClean="0"/>
              <a:t>слой – класа </a:t>
            </a:r>
            <a:r>
              <a:rPr lang="en-US" b="1" dirty="0" err="1" smtClean="0"/>
              <a:t>NetworkInterfaces</a:t>
            </a:r>
            <a:r>
              <a:rPr lang="en-US" dirty="0" smtClean="0"/>
              <a:t> </a:t>
            </a:r>
            <a:r>
              <a:rPr lang="bg-BG" dirty="0" smtClean="0"/>
              <a:t>предоставя достъп до мрежовите адаптери на компютъра.</a:t>
            </a:r>
            <a:endParaRPr lang="en-US" dirty="0" smtClean="0"/>
          </a:p>
          <a:p>
            <a:pPr lvl="1">
              <a:buFont typeface="Arial" pitchFamily="34" charset="0"/>
              <a:buChar char="•"/>
            </a:pPr>
            <a:r>
              <a:rPr lang="bg-BG" b="1" dirty="0" smtClean="0"/>
              <a:t>Транспортен</a:t>
            </a:r>
            <a:r>
              <a:rPr lang="bg-BG" dirty="0" smtClean="0"/>
              <a:t> слой – В зависимост от използваните класове може да се използват следните транспортни протоколи:</a:t>
            </a:r>
          </a:p>
          <a:p>
            <a:pPr lvl="2">
              <a:buFont typeface="Arial" pitchFamily="34" charset="0"/>
              <a:buChar char="•"/>
            </a:pPr>
            <a:r>
              <a:rPr lang="en-US" b="1" dirty="0" smtClean="0"/>
              <a:t>TCP</a:t>
            </a:r>
            <a:r>
              <a:rPr lang="en-US" dirty="0" smtClean="0"/>
              <a:t> – </a:t>
            </a:r>
            <a:r>
              <a:rPr lang="bg-BG" dirty="0" smtClean="0"/>
              <a:t>класове </a:t>
            </a:r>
            <a:r>
              <a:rPr lang="en-US" b="1" dirty="0" smtClean="0"/>
              <a:t>Socket</a:t>
            </a:r>
            <a:r>
              <a:rPr lang="en-US" dirty="0" smtClean="0"/>
              <a:t> </a:t>
            </a:r>
            <a:r>
              <a:rPr lang="bg-BG" dirty="0" smtClean="0"/>
              <a:t>и </a:t>
            </a:r>
            <a:r>
              <a:rPr lang="en-US" b="1" dirty="0" err="1" smtClean="0"/>
              <a:t>ServerSocket</a:t>
            </a:r>
            <a:r>
              <a:rPr lang="en-US" dirty="0" smtClean="0"/>
              <a:t>.</a:t>
            </a:r>
          </a:p>
          <a:p>
            <a:pPr lvl="2">
              <a:buFont typeface="Arial" pitchFamily="34" charset="0"/>
              <a:buChar char="•"/>
            </a:pPr>
            <a:r>
              <a:rPr lang="en-US" b="1" dirty="0" smtClean="0"/>
              <a:t>UDP</a:t>
            </a:r>
            <a:r>
              <a:rPr lang="en-US" dirty="0" smtClean="0"/>
              <a:t> – </a:t>
            </a:r>
            <a:r>
              <a:rPr lang="bg-BG" dirty="0" smtClean="0"/>
              <a:t>класове </a:t>
            </a:r>
            <a:r>
              <a:rPr lang="en-US" b="1" dirty="0" err="1" smtClean="0"/>
              <a:t>DatagramPacket</a:t>
            </a:r>
            <a:r>
              <a:rPr lang="en-US" dirty="0" smtClean="0"/>
              <a:t>, </a:t>
            </a:r>
            <a:r>
              <a:rPr lang="en-US" b="1" dirty="0" err="1" smtClean="0"/>
              <a:t>DatagramSocket</a:t>
            </a:r>
            <a:r>
              <a:rPr lang="en-US" dirty="0" smtClean="0"/>
              <a:t>, </a:t>
            </a:r>
            <a:r>
              <a:rPr lang="en-US" b="1" dirty="0" err="1" smtClean="0"/>
              <a:t>MulticastSocket</a:t>
            </a:r>
            <a:r>
              <a:rPr lang="en-US" dirty="0" smtClean="0"/>
              <a:t>.</a:t>
            </a:r>
          </a:p>
          <a:p>
            <a:pPr lvl="1">
              <a:buFont typeface="Arial" pitchFamily="34" charset="0"/>
              <a:buChar char="•"/>
            </a:pPr>
            <a:r>
              <a:rPr lang="bg-BG" b="1" dirty="0" smtClean="0"/>
              <a:t>Приложен</a:t>
            </a:r>
            <a:r>
              <a:rPr lang="bg-BG" dirty="0" smtClean="0"/>
              <a:t> слой – класовете </a:t>
            </a:r>
            <a:r>
              <a:rPr lang="en-US" b="1" dirty="0" smtClean="0"/>
              <a:t>URL</a:t>
            </a:r>
            <a:r>
              <a:rPr lang="en-US" dirty="0" smtClean="0"/>
              <a:t> </a:t>
            </a:r>
            <a:r>
              <a:rPr lang="bg-BG" dirty="0" smtClean="0"/>
              <a:t>и </a:t>
            </a:r>
            <a:r>
              <a:rPr lang="en-US" b="1" dirty="0" err="1" smtClean="0"/>
              <a:t>URLConnection</a:t>
            </a:r>
            <a:r>
              <a:rPr lang="en-US" dirty="0" smtClean="0"/>
              <a:t> </a:t>
            </a:r>
            <a:r>
              <a:rPr lang="bg-BG" dirty="0" smtClean="0"/>
              <a:t>се използват за достъпването на </a:t>
            </a:r>
            <a:r>
              <a:rPr lang="en-US" b="1" dirty="0" smtClean="0"/>
              <a:t>HTTP</a:t>
            </a:r>
            <a:r>
              <a:rPr lang="en-US" dirty="0" smtClean="0"/>
              <a:t> </a:t>
            </a:r>
            <a:r>
              <a:rPr lang="bg-BG" dirty="0" smtClean="0"/>
              <a:t>и </a:t>
            </a:r>
            <a:r>
              <a:rPr lang="en-US" b="1" dirty="0" smtClean="0"/>
              <a:t>FTP</a:t>
            </a:r>
            <a:r>
              <a:rPr lang="bg-BG" dirty="0" smtClean="0"/>
              <a:t> ресурси.</a:t>
            </a:r>
            <a:endParaRPr lang="en-US" dirty="0" smtClean="0"/>
          </a:p>
          <a:p>
            <a:r>
              <a:rPr lang="bg-BG" dirty="0" smtClean="0"/>
              <a:t>Класовете в пакета </a:t>
            </a:r>
            <a:r>
              <a:rPr lang="en-US" b="1" dirty="0" smtClean="0"/>
              <a:t>java.io </a:t>
            </a:r>
            <a:r>
              <a:rPr lang="bg-BG" dirty="0" smtClean="0"/>
              <a:t>се използват за обработка на потоци от данни (</a:t>
            </a:r>
            <a:r>
              <a:rPr lang="en-US" b="1" dirty="0" smtClean="0"/>
              <a:t>data streams</a:t>
            </a:r>
            <a:r>
              <a:rPr lang="en-US" dirty="0" smtClean="0"/>
              <a:t>): </a:t>
            </a:r>
          </a:p>
          <a:p>
            <a:pPr lvl="1">
              <a:buNone/>
            </a:pPr>
            <a:r>
              <a:rPr lang="en-US" b="1" dirty="0" smtClean="0"/>
              <a:t>	</a:t>
            </a:r>
            <a:r>
              <a:rPr lang="en-US" b="1" dirty="0" err="1" smtClean="0"/>
              <a:t>InputStream</a:t>
            </a:r>
            <a:r>
              <a:rPr lang="en-US" dirty="0" smtClean="0"/>
              <a:t>, </a:t>
            </a:r>
            <a:r>
              <a:rPr lang="en-US" b="1" dirty="0" err="1" smtClean="0"/>
              <a:t>BufferedInputStream</a:t>
            </a:r>
            <a:r>
              <a:rPr lang="en-US" dirty="0" smtClean="0"/>
              <a:t>, </a:t>
            </a:r>
            <a:r>
              <a:rPr lang="en-US" b="1" dirty="0" smtClean="0"/>
              <a:t>Reader</a:t>
            </a:r>
            <a:r>
              <a:rPr lang="en-US" dirty="0" smtClean="0"/>
              <a:t>, </a:t>
            </a:r>
            <a:r>
              <a:rPr lang="en-US" b="1" dirty="0" err="1" smtClean="0"/>
              <a:t>InputStreamReader</a:t>
            </a:r>
            <a:r>
              <a:rPr lang="en-US" dirty="0" smtClean="0"/>
              <a:t>, </a:t>
            </a:r>
            <a:r>
              <a:rPr lang="en-US" b="1" dirty="0" err="1" smtClean="0"/>
              <a:t>BufferedReader</a:t>
            </a:r>
            <a:r>
              <a:rPr lang="en-US" dirty="0" smtClean="0"/>
              <a:t>, </a:t>
            </a:r>
            <a:r>
              <a:rPr lang="en-US" b="1" dirty="0" err="1" smtClean="0"/>
              <a:t>OutputStream</a:t>
            </a:r>
            <a:r>
              <a:rPr lang="en-US" dirty="0" smtClean="0"/>
              <a:t>, </a:t>
            </a:r>
            <a:r>
              <a:rPr lang="en-US" b="1" dirty="0" err="1" smtClean="0"/>
              <a:t>BufferedOutputStream</a:t>
            </a:r>
            <a:r>
              <a:rPr lang="en-US" dirty="0" smtClean="0"/>
              <a:t>, </a:t>
            </a:r>
            <a:r>
              <a:rPr lang="en-US" b="1" dirty="0" smtClean="0"/>
              <a:t>Writer</a:t>
            </a:r>
            <a:r>
              <a:rPr lang="en-US" dirty="0" smtClean="0"/>
              <a:t>, </a:t>
            </a:r>
            <a:r>
              <a:rPr lang="en-US" b="1" dirty="0" err="1" smtClean="0"/>
              <a:t>PrintWriter</a:t>
            </a:r>
            <a:r>
              <a:rPr lang="en-US" dirty="0" smtClean="0"/>
              <a:t> </a:t>
            </a:r>
            <a:r>
              <a:rPr lang="bg-BG" dirty="0" smtClean="0"/>
              <a:t>са класове, които често се използват при мрежовото програмиране в </a:t>
            </a:r>
            <a:r>
              <a:rPr lang="en-US" dirty="0" smtClean="0"/>
              <a:t>Java.</a:t>
            </a:r>
            <a:endParaRPr lang="bg-BG" dirty="0" smtClean="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dirty="0" smtClean="0"/>
              <a:t>Мрежови адаптери</a:t>
            </a:r>
            <a:r>
              <a:rPr lang="en-US" dirty="0" smtClean="0"/>
              <a:t> (1)</a:t>
            </a:r>
            <a:endParaRPr lang="bg-BG" dirty="0"/>
          </a:p>
        </p:txBody>
      </p:sp>
      <p:sp>
        <p:nvSpPr>
          <p:cNvPr id="3" name="Text Placeholder 2"/>
          <p:cNvSpPr>
            <a:spLocks noGrp="1"/>
          </p:cNvSpPr>
          <p:nvPr>
            <p:ph type="body" sz="quarter" idx="11"/>
          </p:nvPr>
        </p:nvSpPr>
        <p:spPr/>
        <p:txBody>
          <a:bodyPr/>
          <a:lstStyle/>
          <a:p>
            <a:pPr lvl="2">
              <a:buFont typeface="Arial" pitchFamily="34" charset="0"/>
              <a:buChar char="•"/>
            </a:pPr>
            <a:r>
              <a:rPr lang="bg-BG" sz="1800" b="0" dirty="0" smtClean="0"/>
              <a:t>Мрежовият адаптер осъществява връзката между компютърната система и публична или частна мрежа.</a:t>
            </a:r>
          </a:p>
          <a:p>
            <a:pPr lvl="2">
              <a:buFont typeface="Arial" pitchFamily="34" charset="0"/>
              <a:buChar char="•"/>
            </a:pPr>
            <a:r>
              <a:rPr lang="bg-BG" sz="1800" b="0" dirty="0" smtClean="0"/>
              <a:t>Мрежовите адаптери могат да бъдат физически или виртуални (софтуерни). Примери за виртуални са </a:t>
            </a:r>
            <a:r>
              <a:rPr lang="en-US" sz="1800" b="0" dirty="0" smtClean="0"/>
              <a:t>loopback</a:t>
            </a:r>
            <a:r>
              <a:rPr lang="bg-BG" sz="1800" b="0" dirty="0" smtClean="0"/>
              <a:t> интерфейса и</a:t>
            </a:r>
            <a:r>
              <a:rPr lang="en-US" sz="1800" b="0" dirty="0" smtClean="0"/>
              <a:t> </a:t>
            </a:r>
            <a:r>
              <a:rPr lang="bg-BG" sz="1800" b="0" dirty="0" smtClean="0"/>
              <a:t>интерфейсите създадени от виртуалните машини.</a:t>
            </a:r>
          </a:p>
          <a:p>
            <a:pPr lvl="2">
              <a:buFont typeface="Arial" pitchFamily="34" charset="0"/>
              <a:buChar char="•"/>
            </a:pPr>
            <a:r>
              <a:rPr lang="bg-BG" sz="1800" b="0" dirty="0" smtClean="0"/>
              <a:t>Една система може да има повече от един физически и/или виртуален мрежови адаптер.</a:t>
            </a:r>
          </a:p>
          <a:p>
            <a:pPr lvl="2">
              <a:buFont typeface="Arial" pitchFamily="34" charset="0"/>
              <a:buChar char="•"/>
            </a:pPr>
            <a:r>
              <a:rPr lang="en-US" sz="1800" b="0" dirty="0" smtClean="0"/>
              <a:t>Java </a:t>
            </a:r>
            <a:r>
              <a:rPr lang="bg-BG" sz="1800" b="0" dirty="0" smtClean="0"/>
              <a:t>предоставя достъп до всички мрежови адаптери чрез класа </a:t>
            </a:r>
            <a:r>
              <a:rPr lang="en-US" sz="1800" b="1" dirty="0" err="1" smtClean="0"/>
              <a:t>java.net.NetworkInterface</a:t>
            </a:r>
            <a:r>
              <a:rPr lang="bg-BG" sz="1800" b="0" dirty="0"/>
              <a:t>.</a:t>
            </a: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48425" y="1362075"/>
            <a:ext cx="2362200" cy="23622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20164" y="3826239"/>
            <a:ext cx="2790461" cy="1641111"/>
          </a:xfrm>
          <a:prstGeom prst="rect">
            <a:avLst/>
          </a:prstGeom>
        </p:spPr>
      </p:pic>
    </p:spTree>
    <p:extLst>
      <p:ext uri="{BB962C8B-B14F-4D97-AF65-F5344CB8AC3E}">
        <p14:creationId xmlns:p14="http://schemas.microsoft.com/office/powerpoint/2010/main" xmlns="" val="31757791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dirty="0" smtClean="0"/>
              <a:t>TCP</a:t>
            </a:r>
            <a:r>
              <a:rPr lang="bg-BG" dirty="0" smtClean="0"/>
              <a:t> комуникация</a:t>
            </a:r>
            <a:endParaRPr lang="en-US" sz="2000" b="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38449" y="1714498"/>
            <a:ext cx="3473127" cy="4391025"/>
          </a:xfrm>
          <a:prstGeom prst="rect">
            <a:avLst/>
          </a:prstGeom>
        </p:spPr>
      </p:pic>
      <p:sp>
        <p:nvSpPr>
          <p:cNvPr id="5" name="TextBox 4"/>
          <p:cNvSpPr txBox="1"/>
          <p:nvPr/>
        </p:nvSpPr>
        <p:spPr>
          <a:xfrm>
            <a:off x="323850" y="1419225"/>
            <a:ext cx="8486775"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Използват се два класа</a:t>
            </a:r>
            <a:r>
              <a:rPr lang="en-US" sz="1800"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за </a:t>
            </a:r>
            <a:r>
              <a:rPr lang="en-US" sz="1800" kern="0" dirty="0" smtClean="0">
                <a:ea typeface="Arial Unicode MS" pitchFamily="34" charset="-128"/>
                <a:cs typeface="Arial Unicode MS" pitchFamily="34" charset="-128"/>
              </a:rPr>
              <a:t>TCP</a:t>
            </a:r>
            <a:r>
              <a:rPr lang="bg-BG" sz="1800" kern="0" dirty="0" smtClean="0">
                <a:ea typeface="Arial Unicode MS" pitchFamily="34" charset="-128"/>
                <a:cs typeface="Arial Unicode MS" pitchFamily="34" charset="-128"/>
              </a:rPr>
              <a:t> комуникацията: </a:t>
            </a:r>
            <a:r>
              <a:rPr lang="en-US" sz="1800" kern="0" dirty="0" smtClean="0">
                <a:ea typeface="Arial Unicode MS" pitchFamily="34" charset="-128"/>
                <a:cs typeface="Arial Unicode MS" pitchFamily="34" charset="-128"/>
              </a:rPr>
              <a:t>Socket </a:t>
            </a:r>
            <a:r>
              <a:rPr lang="bg-BG" sz="1800" kern="0" dirty="0" smtClean="0">
                <a:ea typeface="Arial Unicode MS" pitchFamily="34" charset="-128"/>
                <a:cs typeface="Arial Unicode MS" pitchFamily="34" charset="-128"/>
              </a:rPr>
              <a:t>и </a:t>
            </a:r>
            <a:r>
              <a:rPr lang="en-US" sz="1800" kern="0" dirty="0" err="1" smtClean="0">
                <a:ea typeface="Arial Unicode MS" pitchFamily="34" charset="-128"/>
                <a:cs typeface="Arial Unicode MS" pitchFamily="34" charset="-128"/>
              </a:rPr>
              <a:t>ServerSocket</a:t>
            </a:r>
            <a:endParaRPr lang="bg-BG" sz="1800" kern="0" dirty="0" err="1" smtClean="0">
              <a:ea typeface="Arial Unicode MS" pitchFamily="34" charset="-128"/>
              <a:cs typeface="Arial Unicode MS" pitchFamily="34" charset="-128"/>
            </a:endParaRPr>
          </a:p>
        </p:txBody>
      </p:sp>
      <p:sp>
        <p:nvSpPr>
          <p:cNvPr id="6" name="Rectangle 5"/>
          <p:cNvSpPr/>
          <p:nvPr/>
        </p:nvSpPr>
        <p:spPr bwMode="gray">
          <a:xfrm>
            <a:off x="5181600" y="1714498"/>
            <a:ext cx="1047750" cy="2457452"/>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TextBox 6"/>
          <p:cNvSpPr txBox="1"/>
          <p:nvPr/>
        </p:nvSpPr>
        <p:spPr>
          <a:xfrm>
            <a:off x="6334125" y="2542205"/>
            <a:ext cx="2731517" cy="553998"/>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Socket sock = new </a:t>
            </a:r>
            <a:br>
              <a:rPr lang="en-US" sz="1800" kern="0" dirty="0" smtClean="0">
                <a:ea typeface="Arial Unicode MS" pitchFamily="34" charset="-128"/>
                <a:cs typeface="Arial Unicode MS" pitchFamily="34" charset="-128"/>
              </a:rPr>
            </a:br>
            <a:r>
              <a:rPr lang="en-US" sz="1800" kern="0" dirty="0" smtClean="0">
                <a:ea typeface="Arial Unicode MS" pitchFamily="34" charset="-128"/>
                <a:cs typeface="Arial Unicode MS" pitchFamily="34" charset="-128"/>
              </a:rPr>
              <a:t>Socket(“hostname”, 4444);</a:t>
            </a:r>
            <a:endParaRPr lang="bg-BG" sz="1800" kern="0" dirty="0" err="1" smtClean="0">
              <a:ea typeface="Arial Unicode MS" pitchFamily="34" charset="-128"/>
              <a:cs typeface="Arial Unicode MS" pitchFamily="34" charset="-128"/>
            </a:endParaRPr>
          </a:p>
        </p:txBody>
      </p:sp>
      <p:sp>
        <p:nvSpPr>
          <p:cNvPr id="9" name="Rectangle 8"/>
          <p:cNvSpPr/>
          <p:nvPr/>
        </p:nvSpPr>
        <p:spPr bwMode="gray">
          <a:xfrm>
            <a:off x="5181600" y="4505325"/>
            <a:ext cx="1047750" cy="83820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1" name="Rectangle 10"/>
          <p:cNvSpPr/>
          <p:nvPr/>
        </p:nvSpPr>
        <p:spPr bwMode="gray">
          <a:xfrm>
            <a:off x="5181600" y="5467350"/>
            <a:ext cx="1047750" cy="542925"/>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2" name="TextBox 11"/>
          <p:cNvSpPr txBox="1"/>
          <p:nvPr/>
        </p:nvSpPr>
        <p:spPr>
          <a:xfrm>
            <a:off x="6334125" y="5486400"/>
            <a:ext cx="1295226" cy="830997"/>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dirty="0" err="1"/>
              <a:t>out.close</a:t>
            </a:r>
            <a:r>
              <a:rPr lang="en-US" dirty="0" smtClean="0"/>
              <a:t>();</a:t>
            </a:r>
            <a:br>
              <a:rPr lang="en-US" dirty="0" smtClean="0"/>
            </a:br>
            <a:r>
              <a:rPr lang="en-US" dirty="0" err="1" smtClean="0"/>
              <a:t>in.close</a:t>
            </a:r>
            <a:r>
              <a:rPr lang="en-US" dirty="0" smtClean="0"/>
              <a:t>();</a:t>
            </a:r>
            <a:br>
              <a:rPr lang="en-US" dirty="0" smtClean="0"/>
            </a:br>
            <a:r>
              <a:rPr lang="en-US" dirty="0" err="1" smtClean="0"/>
              <a:t>sock.close</a:t>
            </a:r>
            <a:r>
              <a:rPr lang="en-US" dirty="0"/>
              <a:t>();</a:t>
            </a:r>
            <a:endParaRPr lang="bg-BG" sz="1800" kern="0" dirty="0" err="1" smtClean="0">
              <a:ea typeface="Arial Unicode MS" pitchFamily="34" charset="-128"/>
              <a:cs typeface="Arial Unicode MS" pitchFamily="34" charset="-128"/>
            </a:endParaRPr>
          </a:p>
        </p:txBody>
      </p:sp>
      <p:sp>
        <p:nvSpPr>
          <p:cNvPr id="8" name="TextBox 7"/>
          <p:cNvSpPr txBox="1"/>
          <p:nvPr/>
        </p:nvSpPr>
        <p:spPr>
          <a:xfrm>
            <a:off x="6334125" y="4252911"/>
            <a:ext cx="2513509" cy="1107996"/>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kern="0" dirty="0" err="1" smtClean="0">
                <a:ea typeface="Arial Unicode MS" pitchFamily="34" charset="-128"/>
                <a:cs typeface="Arial Unicode MS" pitchFamily="34" charset="-128"/>
              </a:rPr>
              <a:t>OutputStream</a:t>
            </a:r>
            <a:r>
              <a:rPr lang="en-US" kern="0" dirty="0" smtClean="0">
                <a:ea typeface="Arial Unicode MS" pitchFamily="34" charset="-128"/>
                <a:cs typeface="Arial Unicode MS" pitchFamily="34" charset="-128"/>
              </a:rPr>
              <a:t> out = </a:t>
            </a:r>
            <a:br>
              <a:rPr lang="en-US" kern="0" dirty="0" smtClean="0">
                <a:ea typeface="Arial Unicode MS" pitchFamily="34" charset="-128"/>
                <a:cs typeface="Arial Unicode MS" pitchFamily="34" charset="-128"/>
              </a:rPr>
            </a:br>
            <a:r>
              <a:rPr lang="en-US" kern="0" dirty="0" err="1" smtClean="0">
                <a:ea typeface="Arial Unicode MS" pitchFamily="34" charset="-128"/>
                <a:cs typeface="Arial Unicode MS" pitchFamily="34" charset="-128"/>
              </a:rPr>
              <a:t>s</a:t>
            </a:r>
            <a:r>
              <a:rPr lang="en-US" sz="1800" kern="0" dirty="0" err="1" smtClean="0">
                <a:ea typeface="Arial Unicode MS" pitchFamily="34" charset="-128"/>
                <a:cs typeface="Arial Unicode MS" pitchFamily="34" charset="-128"/>
              </a:rPr>
              <a:t>ock</a:t>
            </a:r>
            <a:r>
              <a:rPr lang="en-US" dirty="0" err="1" smtClean="0"/>
              <a:t>.getOutputStream</a:t>
            </a:r>
            <a:r>
              <a:rPr lang="en-US" dirty="0"/>
              <a:t>();</a:t>
            </a:r>
            <a:br>
              <a:rPr lang="en-US" dirty="0"/>
            </a:br>
            <a:r>
              <a:rPr lang="en-US" dirty="0" err="1" smtClean="0"/>
              <a:t>InputStream</a:t>
            </a:r>
            <a:r>
              <a:rPr lang="en-US" dirty="0" smtClean="0"/>
              <a:t> in = </a:t>
            </a:r>
            <a:br>
              <a:rPr lang="en-US" dirty="0" smtClean="0"/>
            </a:br>
            <a:r>
              <a:rPr lang="en-US" dirty="0" err="1" smtClean="0"/>
              <a:t>sock.getInputStream</a:t>
            </a:r>
            <a:r>
              <a:rPr lang="en-US" dirty="0" smtClean="0"/>
              <a:t>();</a:t>
            </a:r>
            <a:endParaRPr lang="bg-BG" sz="1800" kern="0" dirty="0" err="1" smtClean="0">
              <a:ea typeface="Arial Unicode MS" pitchFamily="34" charset="-128"/>
              <a:cs typeface="Arial Unicode MS" pitchFamily="34" charset="-128"/>
            </a:endParaRPr>
          </a:p>
        </p:txBody>
      </p:sp>
      <p:sp>
        <p:nvSpPr>
          <p:cNvPr id="13" name="Rectangle 12"/>
          <p:cNvSpPr/>
          <p:nvPr/>
        </p:nvSpPr>
        <p:spPr bwMode="gray">
          <a:xfrm>
            <a:off x="2876549" y="1714498"/>
            <a:ext cx="1047750" cy="2195512"/>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4" name="Rectangle 13"/>
          <p:cNvSpPr/>
          <p:nvPr/>
        </p:nvSpPr>
        <p:spPr bwMode="gray">
          <a:xfrm>
            <a:off x="2876549" y="4505325"/>
            <a:ext cx="1047750" cy="83820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5" name="Rectangle 14"/>
          <p:cNvSpPr/>
          <p:nvPr/>
        </p:nvSpPr>
        <p:spPr bwMode="gray">
          <a:xfrm>
            <a:off x="2876549" y="5467350"/>
            <a:ext cx="1047750" cy="542925"/>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ectangle 15"/>
          <p:cNvSpPr/>
          <p:nvPr/>
        </p:nvSpPr>
        <p:spPr bwMode="gray">
          <a:xfrm>
            <a:off x="2876548" y="3967162"/>
            <a:ext cx="1047750" cy="461963"/>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TextBox 16"/>
          <p:cNvSpPr txBox="1"/>
          <p:nvPr/>
        </p:nvSpPr>
        <p:spPr>
          <a:xfrm>
            <a:off x="257175" y="2573296"/>
            <a:ext cx="2603277" cy="553998"/>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800" kern="0" dirty="0" err="1" smtClean="0">
                <a:ea typeface="Arial Unicode MS" pitchFamily="34" charset="-128"/>
                <a:cs typeface="Arial Unicode MS" pitchFamily="34" charset="-128"/>
              </a:rPr>
              <a:t>ServerSocket</a:t>
            </a:r>
            <a:r>
              <a:rPr lang="en-US" sz="1800" kern="0" dirty="0" smtClean="0">
                <a:ea typeface="Arial Unicode MS" pitchFamily="34" charset="-128"/>
                <a:cs typeface="Arial Unicode MS" pitchFamily="34" charset="-128"/>
              </a:rPr>
              <a:t> </a:t>
            </a:r>
            <a:r>
              <a:rPr lang="en-US" sz="1800" kern="0" dirty="0" err="1" smtClean="0">
                <a:ea typeface="Arial Unicode MS" pitchFamily="34" charset="-128"/>
                <a:cs typeface="Arial Unicode MS" pitchFamily="34" charset="-128"/>
              </a:rPr>
              <a:t>serSock</a:t>
            </a:r>
            <a:r>
              <a:rPr lang="en-US" sz="1800" kern="0" dirty="0" smtClean="0">
                <a:ea typeface="Arial Unicode MS" pitchFamily="34" charset="-128"/>
                <a:cs typeface="Arial Unicode MS" pitchFamily="34" charset="-128"/>
              </a:rPr>
              <a:t> = </a:t>
            </a:r>
            <a:br>
              <a:rPr lang="en-US" sz="1800" kern="0" dirty="0" smtClean="0">
                <a:ea typeface="Arial Unicode MS" pitchFamily="34" charset="-128"/>
                <a:cs typeface="Arial Unicode MS" pitchFamily="34" charset="-128"/>
              </a:rPr>
            </a:br>
            <a:r>
              <a:rPr lang="en-US" sz="1800" kern="0" dirty="0" smtClean="0">
                <a:ea typeface="Arial Unicode MS" pitchFamily="34" charset="-128"/>
                <a:cs typeface="Arial Unicode MS" pitchFamily="34" charset="-128"/>
              </a:rPr>
              <a:t>new </a:t>
            </a:r>
            <a:r>
              <a:rPr lang="en-US" sz="1800" kern="0" dirty="0" err="1" smtClean="0">
                <a:ea typeface="Arial Unicode MS" pitchFamily="34" charset="-128"/>
                <a:cs typeface="Arial Unicode MS" pitchFamily="34" charset="-128"/>
              </a:rPr>
              <a:t>ServerSocket</a:t>
            </a:r>
            <a:r>
              <a:rPr lang="en-US" sz="1800" kern="0" dirty="0" smtClean="0">
                <a:ea typeface="Arial Unicode MS" pitchFamily="34" charset="-128"/>
                <a:cs typeface="Arial Unicode MS" pitchFamily="34" charset="-128"/>
              </a:rPr>
              <a:t>(4444);</a:t>
            </a:r>
            <a:endParaRPr lang="bg-BG" sz="1800" kern="0" dirty="0" err="1" smtClean="0">
              <a:ea typeface="Arial Unicode MS" pitchFamily="34" charset="-128"/>
              <a:cs typeface="Arial Unicode MS" pitchFamily="34" charset="-128"/>
            </a:endParaRPr>
          </a:p>
        </p:txBody>
      </p:sp>
      <p:sp>
        <p:nvSpPr>
          <p:cNvPr id="18" name="TextBox 17"/>
          <p:cNvSpPr txBox="1"/>
          <p:nvPr/>
        </p:nvSpPr>
        <p:spPr>
          <a:xfrm>
            <a:off x="257175" y="3348928"/>
            <a:ext cx="2308324" cy="55399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Socket sock </a:t>
            </a:r>
            <a:r>
              <a:rPr lang="en-US" kern="0" dirty="0">
                <a:ea typeface="Arial Unicode MS" pitchFamily="34" charset="-128"/>
                <a:cs typeface="Arial Unicode MS" pitchFamily="34" charset="-128"/>
              </a:rPr>
              <a:t>= </a:t>
            </a:r>
            <a:br>
              <a:rPr lang="en-US" kern="0" dirty="0">
                <a:ea typeface="Arial Unicode MS" pitchFamily="34" charset="-128"/>
                <a:cs typeface="Arial Unicode MS" pitchFamily="34" charset="-128"/>
              </a:rPr>
            </a:br>
            <a:r>
              <a:rPr lang="en-US" kern="0" dirty="0" err="1" smtClean="0">
                <a:ea typeface="Arial Unicode MS" pitchFamily="34" charset="-128"/>
                <a:cs typeface="Arial Unicode MS" pitchFamily="34" charset="-128"/>
              </a:rPr>
              <a:t>serverSocket.accept</a:t>
            </a:r>
            <a:r>
              <a:rPr lang="en-US" kern="0" dirty="0">
                <a:ea typeface="Arial Unicode MS" pitchFamily="34" charset="-128"/>
                <a:cs typeface="Arial Unicode MS" pitchFamily="34" charset="-128"/>
              </a:rPr>
              <a:t>();</a:t>
            </a:r>
            <a:endParaRPr lang="bg-BG" sz="1800" kern="0" dirty="0" err="1" smtClean="0">
              <a:ea typeface="Arial Unicode MS" pitchFamily="34" charset="-128"/>
              <a:cs typeface="Arial Unicode MS" pitchFamily="34" charset="-128"/>
            </a:endParaRPr>
          </a:p>
        </p:txBody>
      </p:sp>
      <p:sp>
        <p:nvSpPr>
          <p:cNvPr id="19" name="TextBox 18"/>
          <p:cNvSpPr txBox="1"/>
          <p:nvPr/>
        </p:nvSpPr>
        <p:spPr>
          <a:xfrm>
            <a:off x="257175" y="4029075"/>
            <a:ext cx="2513509" cy="1107996"/>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kern="0" dirty="0" err="1" smtClean="0">
                <a:ea typeface="Arial Unicode MS" pitchFamily="34" charset="-128"/>
                <a:cs typeface="Arial Unicode MS" pitchFamily="34" charset="-128"/>
              </a:rPr>
              <a:t>OutputStream</a:t>
            </a:r>
            <a:r>
              <a:rPr lang="en-US" kern="0" dirty="0" smtClean="0">
                <a:ea typeface="Arial Unicode MS" pitchFamily="34" charset="-128"/>
                <a:cs typeface="Arial Unicode MS" pitchFamily="34" charset="-128"/>
              </a:rPr>
              <a:t> out = </a:t>
            </a:r>
            <a:br>
              <a:rPr lang="en-US" kern="0" dirty="0" smtClean="0">
                <a:ea typeface="Arial Unicode MS" pitchFamily="34" charset="-128"/>
                <a:cs typeface="Arial Unicode MS" pitchFamily="34" charset="-128"/>
              </a:rPr>
            </a:br>
            <a:r>
              <a:rPr lang="en-US" kern="0" dirty="0" err="1" smtClean="0">
                <a:ea typeface="Arial Unicode MS" pitchFamily="34" charset="-128"/>
                <a:cs typeface="Arial Unicode MS" pitchFamily="34" charset="-128"/>
              </a:rPr>
              <a:t>s</a:t>
            </a:r>
            <a:r>
              <a:rPr lang="en-US" sz="1800" kern="0" dirty="0" err="1" smtClean="0">
                <a:ea typeface="Arial Unicode MS" pitchFamily="34" charset="-128"/>
                <a:cs typeface="Arial Unicode MS" pitchFamily="34" charset="-128"/>
              </a:rPr>
              <a:t>ock</a:t>
            </a:r>
            <a:r>
              <a:rPr lang="en-US" dirty="0" err="1" smtClean="0"/>
              <a:t>.getOutputStream</a:t>
            </a:r>
            <a:r>
              <a:rPr lang="en-US" dirty="0"/>
              <a:t>();</a:t>
            </a:r>
            <a:br>
              <a:rPr lang="en-US" dirty="0"/>
            </a:br>
            <a:r>
              <a:rPr lang="en-US" dirty="0" err="1" smtClean="0"/>
              <a:t>InputStream</a:t>
            </a:r>
            <a:r>
              <a:rPr lang="en-US" dirty="0" smtClean="0"/>
              <a:t> in = </a:t>
            </a:r>
            <a:br>
              <a:rPr lang="en-US" dirty="0" smtClean="0"/>
            </a:br>
            <a:r>
              <a:rPr lang="en-US" dirty="0" err="1" smtClean="0"/>
              <a:t>sock.getInputStream</a:t>
            </a:r>
            <a:r>
              <a:rPr lang="en-US" dirty="0" smtClean="0"/>
              <a:t>();</a:t>
            </a:r>
            <a:endParaRPr lang="bg-BG" sz="1800" kern="0" dirty="0" err="1" smtClean="0">
              <a:ea typeface="Arial Unicode MS" pitchFamily="34" charset="-128"/>
              <a:cs typeface="Arial Unicode MS" pitchFamily="34" charset="-128"/>
            </a:endParaRPr>
          </a:p>
        </p:txBody>
      </p:sp>
      <p:sp>
        <p:nvSpPr>
          <p:cNvPr id="20" name="TextBox 19"/>
          <p:cNvSpPr txBox="1"/>
          <p:nvPr/>
        </p:nvSpPr>
        <p:spPr>
          <a:xfrm>
            <a:off x="257175" y="5294232"/>
            <a:ext cx="1654299" cy="1107996"/>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dirty="0" err="1"/>
              <a:t>out.close</a:t>
            </a:r>
            <a:r>
              <a:rPr lang="en-US" dirty="0" smtClean="0"/>
              <a:t>();</a:t>
            </a:r>
            <a:br>
              <a:rPr lang="en-US" dirty="0" smtClean="0"/>
            </a:br>
            <a:r>
              <a:rPr lang="en-US" dirty="0" err="1" smtClean="0"/>
              <a:t>in.close</a:t>
            </a:r>
            <a:r>
              <a:rPr lang="en-US" dirty="0" smtClean="0"/>
              <a:t>();</a:t>
            </a:r>
            <a:br>
              <a:rPr lang="en-US" dirty="0" smtClean="0"/>
            </a:br>
            <a:r>
              <a:rPr lang="en-US" dirty="0" err="1" smtClean="0"/>
              <a:t>sock.close</a:t>
            </a:r>
            <a:r>
              <a:rPr lang="en-US" dirty="0" smtClean="0"/>
              <a:t>();</a:t>
            </a:r>
            <a:br>
              <a:rPr lang="en-US" dirty="0" smtClean="0"/>
            </a:br>
            <a:r>
              <a:rPr lang="en-US" sz="1800" kern="0" dirty="0" err="1" smtClean="0">
                <a:ea typeface="Arial Unicode MS" pitchFamily="34" charset="-128"/>
                <a:cs typeface="Arial Unicode MS" pitchFamily="34" charset="-128"/>
              </a:rPr>
              <a:t>serSock.close</a:t>
            </a:r>
            <a:r>
              <a:rPr lang="en-US" sz="1800" kern="0" dirty="0" smtClean="0">
                <a:ea typeface="Arial Unicode MS" pitchFamily="34" charset="-128"/>
                <a:cs typeface="Arial Unicode MS" pitchFamily="34" charset="-128"/>
              </a:rPr>
              <a:t>();</a:t>
            </a:r>
            <a:endParaRPr lang="bg-BG" sz="18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P spid="8" grpId="0" animBg="1"/>
      <p:bldP spid="13" grpId="0" animBg="1"/>
      <p:bldP spid="14" grpId="0" animBg="1"/>
      <p:bldP spid="15" grpId="0" animBg="1"/>
      <p:bldP spid="16" grpId="0" animBg="1"/>
      <p:bldP spid="17" grpId="0" animBg="1"/>
      <p:bldP spid="18" grpId="0"/>
      <p:bldP spid="19" grpId="0" animBg="1"/>
      <p:bldP spid="2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Клиент-сървър комуникация в </a:t>
            </a:r>
            <a:r>
              <a:rPr lang="en-US" dirty="0" smtClean="0"/>
              <a:t>Java (1)</a:t>
            </a:r>
            <a:endParaRPr lang="en-US" dirty="0"/>
          </a:p>
        </p:txBody>
      </p:sp>
      <p:sp>
        <p:nvSpPr>
          <p:cNvPr id="3" name="Text Placeholder 2"/>
          <p:cNvSpPr>
            <a:spLocks noGrp="1"/>
          </p:cNvSpPr>
          <p:nvPr>
            <p:ph type="body" sz="quarter" idx="10"/>
          </p:nvPr>
        </p:nvSpPr>
        <p:spPr/>
        <p:txBody>
          <a:bodyPr/>
          <a:lstStyle/>
          <a:p>
            <a:r>
              <a:rPr lang="bg-BG" dirty="0" smtClean="0"/>
              <a:t>Отваряне на сокет от клиентската страна</a:t>
            </a:r>
            <a:r>
              <a:rPr lang="en-US" dirty="0" smtClean="0"/>
              <a:t> </a:t>
            </a:r>
            <a:r>
              <a:rPr lang="bg-BG" dirty="0" smtClean="0"/>
              <a:t>и изпращане на заявка (</a:t>
            </a:r>
            <a:r>
              <a:rPr lang="en-US" b="1" dirty="0" smtClean="0"/>
              <a:t>request</a:t>
            </a:r>
            <a:r>
              <a:rPr lang="en-US" dirty="0" smtClean="0"/>
              <a:t>)</a:t>
            </a:r>
            <a:r>
              <a:rPr lang="bg-BG" dirty="0" smtClean="0"/>
              <a:t>:</a:t>
            </a:r>
          </a:p>
          <a:p>
            <a:r>
              <a:rPr lang="en-US" b="1" dirty="0" smtClean="0">
                <a:solidFill>
                  <a:srgbClr val="7F0055"/>
                </a:solidFill>
                <a:latin typeface="Arial monospaced for SAP"/>
              </a:rPr>
              <a:t>   try</a:t>
            </a:r>
            <a:r>
              <a:rPr lang="en-US" b="1" dirty="0" smtClean="0">
                <a:solidFill>
                  <a:srgbClr val="000000"/>
                </a:solidFill>
                <a:latin typeface="Arial monospaced for SAP"/>
              </a:rPr>
              <a:t> {</a:t>
            </a:r>
          </a:p>
          <a:p>
            <a:r>
              <a:rPr lang="en-US" dirty="0" smtClean="0">
                <a:solidFill>
                  <a:srgbClr val="000000"/>
                </a:solidFill>
                <a:latin typeface="Arial monospaced for SAP"/>
              </a:rPr>
              <a:t>       Socket s = </a:t>
            </a:r>
            <a:r>
              <a:rPr lang="en-US" b="1" dirty="0" smtClean="0">
                <a:solidFill>
                  <a:srgbClr val="7F0055"/>
                </a:solidFill>
                <a:latin typeface="Arial monospaced for SAP"/>
              </a:rPr>
              <a:t>new</a:t>
            </a:r>
            <a:r>
              <a:rPr lang="en-US" b="1" dirty="0" smtClean="0">
                <a:solidFill>
                  <a:srgbClr val="000000"/>
                </a:solidFill>
                <a:latin typeface="Arial monospaced for SAP"/>
              </a:rPr>
              <a:t> Socket(</a:t>
            </a:r>
            <a:r>
              <a:rPr lang="en-US" b="1" dirty="0" smtClean="0">
                <a:solidFill>
                  <a:srgbClr val="2A00FF"/>
                </a:solidFill>
                <a:latin typeface="Arial monospaced for SAP"/>
              </a:rPr>
              <a:t>"www.tu-sofia.bg"</a:t>
            </a:r>
            <a:r>
              <a:rPr lang="en-US" b="1" dirty="0" smtClean="0">
                <a:solidFill>
                  <a:srgbClr val="000000"/>
                </a:solidFill>
                <a:latin typeface="Arial monospaced for SAP"/>
              </a:rPr>
              <a:t>, 80);</a:t>
            </a:r>
          </a:p>
          <a:p>
            <a:r>
              <a:rPr lang="en-US" dirty="0" smtClean="0">
                <a:solidFill>
                  <a:srgbClr val="000000"/>
                </a:solidFill>
                <a:latin typeface="Arial monospaced for SAP"/>
              </a:rPr>
              <a:t>	</a:t>
            </a:r>
            <a:r>
              <a:rPr lang="en-US" dirty="0" err="1" smtClean="0">
                <a:solidFill>
                  <a:srgbClr val="000000"/>
                </a:solidFill>
                <a:latin typeface="Arial monospaced for SAP"/>
              </a:rPr>
              <a:t>PrintWriter</a:t>
            </a:r>
            <a:r>
              <a:rPr lang="en-US" dirty="0" smtClean="0">
                <a:solidFill>
                  <a:srgbClr val="000000"/>
                </a:solidFill>
                <a:latin typeface="Arial monospaced for SAP"/>
              </a:rPr>
              <a:t> pw = </a:t>
            </a:r>
            <a:r>
              <a:rPr lang="en-US" b="1" dirty="0" smtClean="0">
                <a:solidFill>
                  <a:srgbClr val="7F0055"/>
                </a:solidFill>
                <a:latin typeface="Arial monospaced for SAP"/>
              </a:rPr>
              <a:t>new</a:t>
            </a:r>
            <a:r>
              <a:rPr lang="en-US" b="1" dirty="0" smtClean="0">
                <a:solidFill>
                  <a:srgbClr val="000000"/>
                </a:solidFill>
                <a:latin typeface="Arial monospaced for SAP"/>
              </a:rPr>
              <a:t> </a:t>
            </a:r>
            <a:r>
              <a:rPr lang="en-US" b="1" dirty="0" err="1" smtClean="0">
                <a:solidFill>
                  <a:srgbClr val="000000"/>
                </a:solidFill>
                <a:latin typeface="Arial monospaced for SAP"/>
              </a:rPr>
              <a:t>PrintWriter</a:t>
            </a:r>
            <a:r>
              <a:rPr lang="en-US" b="1" dirty="0" smtClean="0">
                <a:solidFill>
                  <a:srgbClr val="000000"/>
                </a:solidFill>
                <a:latin typeface="Arial monospaced for SAP"/>
              </a:rPr>
              <a:t>(</a:t>
            </a:r>
            <a:r>
              <a:rPr lang="en-US" b="1" dirty="0" err="1" smtClean="0">
                <a:solidFill>
                  <a:srgbClr val="000000"/>
                </a:solidFill>
                <a:latin typeface="Arial monospaced for SAP"/>
              </a:rPr>
              <a:t>s.getOutputStream</a:t>
            </a:r>
            <a:r>
              <a:rPr lang="en-US" b="1" dirty="0" smtClean="0">
                <a:solidFill>
                  <a:srgbClr val="000000"/>
                </a:solidFill>
                <a:latin typeface="Arial monospaced for SAP"/>
              </a:rPr>
              <a:t>());</a:t>
            </a:r>
          </a:p>
          <a:p>
            <a:r>
              <a:rPr lang="en-US" dirty="0" smtClean="0">
                <a:solidFill>
                  <a:srgbClr val="000000"/>
                </a:solidFill>
                <a:latin typeface="Arial monospaced for SAP"/>
              </a:rPr>
              <a:t>       </a:t>
            </a:r>
            <a:r>
              <a:rPr lang="en-US" dirty="0" err="1" smtClean="0">
                <a:solidFill>
                  <a:srgbClr val="000000"/>
                </a:solidFill>
                <a:latin typeface="Arial monospaced for SAP"/>
              </a:rPr>
              <a:t>pw.println</a:t>
            </a:r>
            <a:r>
              <a:rPr lang="en-US" dirty="0" smtClean="0">
                <a:solidFill>
                  <a:srgbClr val="000000"/>
                </a:solidFill>
                <a:latin typeface="Arial monospaced for SAP"/>
              </a:rPr>
              <a:t>(</a:t>
            </a:r>
            <a:r>
              <a:rPr lang="en-US" dirty="0" smtClean="0">
                <a:solidFill>
                  <a:srgbClr val="2A00FF"/>
                </a:solidFill>
                <a:latin typeface="Arial monospaced for SAP"/>
              </a:rPr>
              <a:t>"GET /index.html"</a:t>
            </a:r>
            <a:r>
              <a:rPr lang="en-US" dirty="0" smtClean="0">
                <a:solidFill>
                  <a:srgbClr val="000000"/>
                </a:solidFill>
                <a:latin typeface="Arial monospaced for SAP"/>
              </a:rPr>
              <a:t>);</a:t>
            </a:r>
          </a:p>
          <a:p>
            <a:r>
              <a:rPr lang="en-US" dirty="0" smtClean="0">
                <a:solidFill>
                  <a:srgbClr val="000000"/>
                </a:solidFill>
                <a:latin typeface="Arial monospaced for SAP"/>
              </a:rPr>
              <a:t>       </a:t>
            </a:r>
            <a:r>
              <a:rPr lang="en-US" dirty="0" err="1" smtClean="0">
                <a:solidFill>
                  <a:srgbClr val="000000"/>
                </a:solidFill>
                <a:latin typeface="Arial monospaced for SAP"/>
              </a:rPr>
              <a:t>pw.println</a:t>
            </a:r>
            <a:r>
              <a:rPr lang="en-US" dirty="0" smtClean="0">
                <a:solidFill>
                  <a:srgbClr val="000000"/>
                </a:solidFill>
                <a:latin typeface="Arial monospaced for SAP"/>
              </a:rPr>
              <a:t>();</a:t>
            </a:r>
          </a:p>
          <a:p>
            <a:r>
              <a:rPr lang="en-US" dirty="0" smtClean="0">
                <a:solidFill>
                  <a:srgbClr val="000000"/>
                </a:solidFill>
                <a:latin typeface="Arial monospaced for SAP"/>
              </a:rPr>
              <a:t>       </a:t>
            </a:r>
            <a:r>
              <a:rPr lang="en-US" dirty="0" err="1" smtClean="0">
                <a:solidFill>
                  <a:srgbClr val="000000"/>
                </a:solidFill>
                <a:latin typeface="Arial monospaced for SAP"/>
              </a:rPr>
              <a:t>pw.flush</a:t>
            </a:r>
            <a:r>
              <a:rPr lang="en-US" dirty="0" smtClean="0">
                <a:solidFill>
                  <a:srgbClr val="000000"/>
                </a:solidFill>
                <a:latin typeface="Arial monospaced for SAP"/>
              </a:rPr>
              <a:t>();</a:t>
            </a:r>
            <a:endParaRPr lang="en-US" b="1" dirty="0" smtClean="0">
              <a:solidFill>
                <a:srgbClr val="000000"/>
              </a:solidFill>
              <a:latin typeface="Arial monospaced for SAP"/>
            </a:endParaRPr>
          </a:p>
          <a:p>
            <a:r>
              <a:rPr lang="en-US" dirty="0" smtClean="0">
                <a:solidFill>
                  <a:srgbClr val="000000"/>
                </a:solidFill>
                <a:latin typeface="Arial monospaced for SAP"/>
              </a:rPr>
              <a:t>   } </a:t>
            </a:r>
            <a:r>
              <a:rPr lang="en-US" b="1" dirty="0" smtClean="0">
                <a:solidFill>
                  <a:srgbClr val="7F0055"/>
                </a:solidFill>
                <a:latin typeface="Arial monospaced for SAP"/>
              </a:rPr>
              <a:t>catch</a:t>
            </a:r>
            <a:r>
              <a:rPr lang="en-US" b="1" dirty="0" smtClean="0">
                <a:solidFill>
                  <a:srgbClr val="000000"/>
                </a:solidFill>
                <a:latin typeface="Arial monospaced for SAP"/>
              </a:rPr>
              <a:t> (</a:t>
            </a:r>
            <a:r>
              <a:rPr lang="en-US" b="1" dirty="0" err="1" smtClean="0">
                <a:solidFill>
                  <a:srgbClr val="000000"/>
                </a:solidFill>
                <a:latin typeface="Arial monospaced for SAP"/>
              </a:rPr>
              <a:t>UnknownHostException</a:t>
            </a:r>
            <a:r>
              <a:rPr lang="en-US" b="1" dirty="0" smtClean="0">
                <a:solidFill>
                  <a:srgbClr val="000000"/>
                </a:solidFill>
                <a:latin typeface="Arial monospaced for SAP"/>
              </a:rPr>
              <a:t> e) {</a:t>
            </a:r>
          </a:p>
          <a:p>
            <a:r>
              <a:rPr lang="en-US" dirty="0" smtClean="0">
                <a:solidFill>
                  <a:srgbClr val="000000"/>
                </a:solidFill>
                <a:latin typeface="Arial monospaced for SAP"/>
              </a:rPr>
              <a:t>   } </a:t>
            </a:r>
            <a:r>
              <a:rPr lang="en-US" b="1" dirty="0" smtClean="0">
                <a:solidFill>
                  <a:srgbClr val="7F0055"/>
                </a:solidFill>
                <a:latin typeface="Arial monospaced for SAP"/>
              </a:rPr>
              <a:t>catch</a:t>
            </a:r>
            <a:r>
              <a:rPr lang="en-US" b="1" dirty="0" smtClean="0">
                <a:solidFill>
                  <a:srgbClr val="000000"/>
                </a:solidFill>
                <a:latin typeface="Arial monospaced for SAP"/>
              </a:rPr>
              <a:t> (</a:t>
            </a:r>
            <a:r>
              <a:rPr lang="en-US" b="1" dirty="0" err="1" smtClean="0">
                <a:solidFill>
                  <a:srgbClr val="000000"/>
                </a:solidFill>
                <a:latin typeface="Arial monospaced for SAP"/>
              </a:rPr>
              <a:t>IOException</a:t>
            </a:r>
            <a:r>
              <a:rPr lang="en-US" b="1" dirty="0" smtClean="0">
                <a:solidFill>
                  <a:srgbClr val="000000"/>
                </a:solidFill>
                <a:latin typeface="Arial monospaced for SAP"/>
              </a:rPr>
              <a:t> e) {</a:t>
            </a:r>
          </a:p>
          <a:p>
            <a:r>
              <a:rPr lang="en-US" dirty="0" smtClean="0">
                <a:solidFill>
                  <a:srgbClr val="000000"/>
                </a:solidFill>
                <a:latin typeface="Arial monospaced for SAP"/>
              </a:rPr>
              <a:t>   }</a:t>
            </a:r>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Клиент-сървър комуникация в </a:t>
            </a:r>
            <a:r>
              <a:rPr lang="en-US" dirty="0" smtClean="0"/>
              <a:t>Java (2)</a:t>
            </a:r>
            <a:endParaRPr lang="en-US" dirty="0"/>
          </a:p>
        </p:txBody>
      </p:sp>
      <p:sp>
        <p:nvSpPr>
          <p:cNvPr id="3" name="Text Placeholder 2"/>
          <p:cNvSpPr>
            <a:spLocks noGrp="1"/>
          </p:cNvSpPr>
          <p:nvPr>
            <p:ph type="body" sz="quarter" idx="10"/>
          </p:nvPr>
        </p:nvSpPr>
        <p:spPr>
          <a:xfrm>
            <a:off x="324000" y="1543138"/>
            <a:ext cx="8494713" cy="3831818"/>
          </a:xfrm>
          <a:noFill/>
          <a:ln>
            <a:solidFill>
              <a:schemeClr val="bg1"/>
            </a:solidFill>
          </a:ln>
        </p:spPr>
        <p:txBody>
          <a:bodyPr/>
          <a:lstStyle/>
          <a:p>
            <a:r>
              <a:rPr lang="bg-BG" dirty="0" smtClean="0"/>
              <a:t>Прочитане на отговора (</a:t>
            </a:r>
            <a:r>
              <a:rPr lang="en-US" b="1" dirty="0" smtClean="0"/>
              <a:t>response</a:t>
            </a:r>
            <a:r>
              <a:rPr lang="en-US" dirty="0" smtClean="0"/>
              <a:t>) </a:t>
            </a:r>
            <a:r>
              <a:rPr lang="bg-BG" dirty="0" smtClean="0"/>
              <a:t>на сървъра :</a:t>
            </a:r>
          </a:p>
          <a:p>
            <a:pPr>
              <a:spcBef>
                <a:spcPts val="600"/>
              </a:spcBef>
            </a:pPr>
            <a:r>
              <a:rPr lang="en-US" sz="1100" b="1" dirty="0" smtClean="0">
                <a:solidFill>
                  <a:srgbClr val="7F0055"/>
                </a:solidFill>
                <a:latin typeface="Arial monospaced for SAP"/>
              </a:rPr>
              <a:t>   </a:t>
            </a:r>
            <a:r>
              <a:rPr lang="en-US" b="1" dirty="0" smtClean="0">
                <a:solidFill>
                  <a:srgbClr val="7F0055"/>
                </a:solidFill>
                <a:latin typeface="Arial monospaced for SAP"/>
              </a:rPr>
              <a:t>try</a:t>
            </a:r>
            <a:r>
              <a:rPr lang="en-US" b="1" dirty="0" smtClean="0">
                <a:solidFill>
                  <a:srgbClr val="000000"/>
                </a:solidFill>
                <a:latin typeface="Arial monospaced for SAP"/>
              </a:rPr>
              <a:t> {</a:t>
            </a:r>
          </a:p>
          <a:p>
            <a:pPr>
              <a:spcBef>
                <a:spcPts val="600"/>
              </a:spcBef>
            </a:pPr>
            <a:r>
              <a:rPr lang="en-US" dirty="0" smtClean="0">
                <a:solidFill>
                  <a:srgbClr val="000000"/>
                </a:solidFill>
                <a:latin typeface="Arial monospaced for SAP"/>
              </a:rPr>
              <a:t>       </a:t>
            </a:r>
            <a:r>
              <a:rPr lang="en-US" b="1" dirty="0" smtClean="0">
                <a:solidFill>
                  <a:srgbClr val="000000"/>
                </a:solidFill>
                <a:latin typeface="Arial monospaced for SAP"/>
              </a:rPr>
              <a:t>...</a:t>
            </a:r>
          </a:p>
          <a:p>
            <a:pPr>
              <a:spcBef>
                <a:spcPts val="600"/>
              </a:spcBef>
            </a:pPr>
            <a:r>
              <a:rPr lang="en-US" dirty="0" smtClean="0">
                <a:solidFill>
                  <a:srgbClr val="000000"/>
                </a:solidFill>
                <a:latin typeface="Arial monospaced for SAP"/>
              </a:rPr>
              <a:t>	</a:t>
            </a:r>
            <a:r>
              <a:rPr lang="en-US" dirty="0" err="1" smtClean="0">
                <a:solidFill>
                  <a:srgbClr val="000000"/>
                </a:solidFill>
                <a:latin typeface="Arial monospaced for SAP"/>
              </a:rPr>
              <a:t>BufferedReader</a:t>
            </a:r>
            <a:r>
              <a:rPr lang="en-US" dirty="0" smtClean="0">
                <a:solidFill>
                  <a:srgbClr val="000000"/>
                </a:solidFill>
                <a:highlight>
                  <a:srgbClr val="D4D4D4"/>
                </a:highlight>
                <a:latin typeface="Arial monospaced for SAP"/>
              </a:rPr>
              <a:t> </a:t>
            </a:r>
            <a:r>
              <a:rPr lang="en-US" dirty="0" err="1" smtClean="0">
                <a:solidFill>
                  <a:srgbClr val="000000"/>
                </a:solidFill>
                <a:latin typeface="Arial monospaced for SAP"/>
              </a:rPr>
              <a:t>br</a:t>
            </a:r>
            <a:r>
              <a:rPr lang="en-US" dirty="0" smtClean="0">
                <a:solidFill>
                  <a:srgbClr val="000000"/>
                </a:solidFill>
                <a:latin typeface="Arial monospaced for SAP"/>
              </a:rPr>
              <a:t> =</a:t>
            </a:r>
            <a:r>
              <a:rPr lang="en-US" dirty="0" smtClean="0">
                <a:solidFill>
                  <a:srgbClr val="000000"/>
                </a:solidFill>
                <a:highlight>
                  <a:srgbClr val="D4D4D4"/>
                </a:highlight>
                <a:latin typeface="Arial monospaced for SAP"/>
              </a:rPr>
              <a:t> </a:t>
            </a:r>
            <a:r>
              <a:rPr lang="en-US" b="1" dirty="0" smtClean="0">
                <a:solidFill>
                  <a:srgbClr val="7F0055"/>
                </a:solidFill>
                <a:latin typeface="Arial monospaced for SAP"/>
              </a:rPr>
              <a:t>new</a:t>
            </a:r>
            <a:r>
              <a:rPr lang="en-US" b="1" dirty="0" smtClean="0">
                <a:solidFill>
                  <a:srgbClr val="000000"/>
                </a:solidFill>
                <a:highlight>
                  <a:srgbClr val="D4D4D4"/>
                </a:highlight>
                <a:latin typeface="Arial monospaced for SAP"/>
              </a:rPr>
              <a:t> </a:t>
            </a:r>
            <a:r>
              <a:rPr lang="en-US" dirty="0" err="1" smtClean="0">
                <a:solidFill>
                  <a:srgbClr val="000000"/>
                </a:solidFill>
                <a:latin typeface="Arial monospaced for SAP"/>
              </a:rPr>
              <a:t>BufferedReader</a:t>
            </a:r>
            <a:r>
              <a:rPr lang="en-US" dirty="0" smtClean="0">
                <a:solidFill>
                  <a:srgbClr val="000000"/>
                </a:solidFill>
                <a:latin typeface="Arial monospaced for SAP"/>
              </a:rPr>
              <a:t>(</a:t>
            </a:r>
            <a:endParaRPr lang="en-US" dirty="0" smtClean="0">
              <a:solidFill>
                <a:srgbClr val="000000"/>
              </a:solidFill>
              <a:highlight>
                <a:srgbClr val="D4D4D4"/>
              </a:highlight>
              <a:latin typeface="Arial monospaced for SAP"/>
            </a:endParaRPr>
          </a:p>
          <a:p>
            <a:pPr>
              <a:spcBef>
                <a:spcPts val="600"/>
              </a:spcBef>
            </a:pPr>
            <a:r>
              <a:rPr lang="en-US" b="1" dirty="0" smtClean="0">
                <a:solidFill>
                  <a:srgbClr val="000000"/>
                </a:solidFill>
                <a:highlight>
                  <a:srgbClr val="D4D4D4"/>
                </a:highlight>
                <a:latin typeface="Arial monospaced for SAP"/>
              </a:rPr>
              <a:t>		</a:t>
            </a:r>
            <a:r>
              <a:rPr lang="en-US" b="1" dirty="0" smtClean="0">
                <a:solidFill>
                  <a:srgbClr val="7F0055"/>
                </a:solidFill>
                <a:latin typeface="Arial monospaced for SAP"/>
              </a:rPr>
              <a:t>new</a:t>
            </a:r>
            <a:r>
              <a:rPr lang="en-US" b="1" dirty="0" smtClean="0">
                <a:solidFill>
                  <a:srgbClr val="000000"/>
                </a:solidFill>
                <a:highlight>
                  <a:srgbClr val="D4D4D4"/>
                </a:highlight>
                <a:latin typeface="Arial monospaced for SAP"/>
              </a:rPr>
              <a:t> </a:t>
            </a:r>
            <a:r>
              <a:rPr lang="en-US" dirty="0" err="1" smtClean="0">
                <a:solidFill>
                  <a:srgbClr val="000000"/>
                </a:solidFill>
                <a:latin typeface="Arial monospaced for SAP"/>
              </a:rPr>
              <a:t>InputStreamReader</a:t>
            </a:r>
            <a:r>
              <a:rPr lang="en-US" dirty="0" smtClean="0">
                <a:solidFill>
                  <a:srgbClr val="000000"/>
                </a:solidFill>
                <a:latin typeface="Arial monospaced for SAP"/>
              </a:rPr>
              <a:t>(</a:t>
            </a:r>
            <a:r>
              <a:rPr lang="en-US" dirty="0" err="1" smtClean="0">
                <a:solidFill>
                  <a:srgbClr val="000000"/>
                </a:solidFill>
                <a:latin typeface="Arial monospaced for SAP"/>
              </a:rPr>
              <a:t>s.getInputStream</a:t>
            </a:r>
            <a:r>
              <a:rPr lang="en-US" dirty="0" smtClean="0">
                <a:solidFill>
                  <a:srgbClr val="000000"/>
                </a:solidFill>
                <a:latin typeface="Arial monospaced for SAP"/>
              </a:rPr>
              <a:t>()));</a:t>
            </a:r>
          </a:p>
          <a:p>
            <a:pPr>
              <a:spcBef>
                <a:spcPts val="600"/>
              </a:spcBef>
            </a:pPr>
            <a:r>
              <a:rPr lang="en-US" dirty="0" smtClean="0">
                <a:solidFill>
                  <a:srgbClr val="000000"/>
                </a:solidFill>
                <a:latin typeface="Arial monospaced for SAP"/>
              </a:rPr>
              <a:t>       String line;</a:t>
            </a:r>
          </a:p>
          <a:p>
            <a:pPr>
              <a:spcBef>
                <a:spcPts val="600"/>
              </a:spcBef>
            </a:pPr>
            <a:r>
              <a:rPr lang="en-US" b="1" dirty="0" smtClean="0">
                <a:solidFill>
                  <a:srgbClr val="7F0055"/>
                </a:solidFill>
                <a:latin typeface="Arial monospaced for SAP"/>
              </a:rPr>
              <a:t>	while</a:t>
            </a:r>
            <a:r>
              <a:rPr lang="en-US" b="1" dirty="0" smtClean="0">
                <a:solidFill>
                  <a:srgbClr val="000000"/>
                </a:solidFill>
                <a:latin typeface="Arial monospaced for SAP"/>
              </a:rPr>
              <a:t> </a:t>
            </a:r>
            <a:r>
              <a:rPr lang="en-US" dirty="0" smtClean="0">
                <a:solidFill>
                  <a:srgbClr val="000000"/>
                </a:solidFill>
                <a:latin typeface="Arial monospaced for SAP"/>
              </a:rPr>
              <a:t>((line = </a:t>
            </a:r>
            <a:r>
              <a:rPr lang="en-US" dirty="0" err="1" smtClean="0">
                <a:solidFill>
                  <a:srgbClr val="000000"/>
                </a:solidFill>
                <a:latin typeface="Arial monospaced for SAP"/>
              </a:rPr>
              <a:t>br.readLine</a:t>
            </a:r>
            <a:r>
              <a:rPr lang="en-US" dirty="0" smtClean="0">
                <a:solidFill>
                  <a:srgbClr val="000000"/>
                </a:solidFill>
                <a:latin typeface="Arial monospaced for SAP"/>
              </a:rPr>
              <a:t>()) !=</a:t>
            </a:r>
            <a:r>
              <a:rPr lang="en-US" b="1" dirty="0" smtClean="0">
                <a:solidFill>
                  <a:srgbClr val="000000"/>
                </a:solidFill>
                <a:latin typeface="Arial monospaced for SAP"/>
              </a:rPr>
              <a:t> </a:t>
            </a:r>
            <a:r>
              <a:rPr lang="en-US" b="1" dirty="0" smtClean="0">
                <a:solidFill>
                  <a:srgbClr val="7F0055"/>
                </a:solidFill>
                <a:latin typeface="Arial monospaced for SAP"/>
              </a:rPr>
              <a:t>null</a:t>
            </a:r>
            <a:r>
              <a:rPr lang="en-US" dirty="0" smtClean="0">
                <a:solidFill>
                  <a:srgbClr val="000000"/>
                </a:solidFill>
                <a:latin typeface="Arial monospaced for SAP"/>
              </a:rPr>
              <a:t>) {</a:t>
            </a:r>
          </a:p>
          <a:p>
            <a:pPr>
              <a:spcBef>
                <a:spcPts val="600"/>
              </a:spcBef>
            </a:pPr>
            <a:r>
              <a:rPr lang="en-US" dirty="0" smtClean="0">
                <a:solidFill>
                  <a:srgbClr val="000000"/>
                </a:solidFill>
                <a:latin typeface="Arial monospaced for SAP"/>
              </a:rPr>
              <a:t>		</a:t>
            </a:r>
            <a:r>
              <a:rPr lang="en-US" dirty="0" err="1" smtClean="0">
                <a:solidFill>
                  <a:srgbClr val="000000"/>
                </a:solidFill>
                <a:latin typeface="Arial monospaced for SAP"/>
              </a:rPr>
              <a:t>System.</a:t>
            </a:r>
            <a:r>
              <a:rPr lang="en-US" i="1" dirty="0" err="1" smtClean="0">
                <a:solidFill>
                  <a:srgbClr val="0000C0"/>
                </a:solidFill>
                <a:latin typeface="Arial monospaced for SAP"/>
              </a:rPr>
              <a:t>out</a:t>
            </a:r>
            <a:r>
              <a:rPr lang="en-US" i="1" dirty="0" err="1" smtClean="0">
                <a:solidFill>
                  <a:srgbClr val="000000"/>
                </a:solidFill>
                <a:latin typeface="Arial monospaced for SAP"/>
              </a:rPr>
              <a:t>.println</a:t>
            </a:r>
            <a:r>
              <a:rPr lang="en-US" i="1" dirty="0" smtClean="0">
                <a:solidFill>
                  <a:srgbClr val="000000"/>
                </a:solidFill>
                <a:latin typeface="Arial monospaced for SAP"/>
              </a:rPr>
              <a:t>(line);</a:t>
            </a:r>
          </a:p>
          <a:p>
            <a:pPr>
              <a:spcBef>
                <a:spcPts val="600"/>
              </a:spcBef>
            </a:pPr>
            <a:r>
              <a:rPr lang="en-US" dirty="0" smtClean="0">
                <a:solidFill>
                  <a:srgbClr val="000000"/>
                </a:solidFill>
                <a:latin typeface="Arial monospaced for SAP"/>
              </a:rPr>
              <a:t>	}</a:t>
            </a:r>
          </a:p>
          <a:p>
            <a:pPr>
              <a:spcBef>
                <a:spcPts val="600"/>
              </a:spcBef>
            </a:pPr>
            <a:r>
              <a:rPr lang="en-US" dirty="0" smtClean="0">
                <a:solidFill>
                  <a:srgbClr val="000000"/>
                </a:solidFill>
                <a:latin typeface="Arial monospaced for SAP"/>
              </a:rPr>
              <a:t>       </a:t>
            </a:r>
            <a:r>
              <a:rPr lang="en-US" dirty="0" err="1" smtClean="0">
                <a:solidFill>
                  <a:srgbClr val="000000"/>
                </a:solidFill>
                <a:latin typeface="Arial monospaced for SAP"/>
              </a:rPr>
              <a:t>pw.close</a:t>
            </a:r>
            <a:r>
              <a:rPr lang="en-US" dirty="0" smtClean="0">
                <a:solidFill>
                  <a:srgbClr val="000000"/>
                </a:solidFill>
                <a:latin typeface="Arial monospaced for SAP"/>
              </a:rPr>
              <a:t>();</a:t>
            </a:r>
          </a:p>
          <a:p>
            <a:pPr>
              <a:spcBef>
                <a:spcPts val="600"/>
              </a:spcBef>
            </a:pPr>
            <a:r>
              <a:rPr lang="en-US" dirty="0" smtClean="0">
                <a:solidFill>
                  <a:srgbClr val="000000"/>
                </a:solidFill>
                <a:latin typeface="Arial monospaced for SAP"/>
              </a:rPr>
              <a:t>       </a:t>
            </a:r>
            <a:r>
              <a:rPr lang="en-US" dirty="0" err="1" smtClean="0">
                <a:solidFill>
                  <a:srgbClr val="000000"/>
                </a:solidFill>
                <a:latin typeface="Arial monospaced for SAP"/>
              </a:rPr>
              <a:t>br.close</a:t>
            </a:r>
            <a:r>
              <a:rPr lang="en-US" dirty="0" smtClean="0">
                <a:solidFill>
                  <a:srgbClr val="000000"/>
                </a:solidFill>
                <a:latin typeface="Arial monospaced for SAP"/>
              </a:rPr>
              <a:t>();</a:t>
            </a:r>
          </a:p>
          <a:p>
            <a:pPr>
              <a:spcBef>
                <a:spcPts val="600"/>
              </a:spcBef>
            </a:pPr>
            <a:r>
              <a:rPr lang="en-US" dirty="0" smtClean="0">
                <a:solidFill>
                  <a:srgbClr val="000000"/>
                </a:solidFill>
                <a:latin typeface="Arial monospaced for SAP"/>
              </a:rPr>
              <a:t>       </a:t>
            </a:r>
            <a:r>
              <a:rPr lang="en-US" dirty="0" err="1" smtClean="0">
                <a:solidFill>
                  <a:srgbClr val="000000"/>
                </a:solidFill>
                <a:latin typeface="Arial monospaced for SAP"/>
              </a:rPr>
              <a:t>s.close</a:t>
            </a:r>
            <a:r>
              <a:rPr lang="en-US" dirty="0" smtClean="0">
                <a:solidFill>
                  <a:srgbClr val="000000"/>
                </a:solidFill>
                <a:latin typeface="Arial monospaced for SAP"/>
              </a:rPr>
              <a:t>();</a:t>
            </a:r>
          </a:p>
          <a:p>
            <a:pPr>
              <a:spcBef>
                <a:spcPts val="600"/>
              </a:spcBef>
            </a:pPr>
            <a:r>
              <a:rPr lang="en-US" dirty="0" smtClean="0">
                <a:solidFill>
                  <a:srgbClr val="000000"/>
                </a:solidFill>
                <a:latin typeface="Arial monospaced for SAP"/>
              </a:rPr>
              <a:t>   } </a:t>
            </a:r>
            <a:r>
              <a:rPr lang="en-US" b="1" dirty="0" smtClean="0">
                <a:solidFill>
                  <a:srgbClr val="7F0055"/>
                </a:solidFill>
                <a:latin typeface="Arial monospaced for SAP"/>
              </a:rPr>
              <a:t>catch</a:t>
            </a:r>
            <a:r>
              <a:rPr lang="en-US" b="1" dirty="0" smtClean="0">
                <a:solidFill>
                  <a:srgbClr val="000000"/>
                </a:solidFill>
                <a:latin typeface="Arial monospaced for SAP"/>
              </a:rPr>
              <a:t> </a:t>
            </a:r>
            <a:r>
              <a:rPr lang="en-US" dirty="0" smtClean="0">
                <a:solidFill>
                  <a:srgbClr val="000000"/>
                </a:solidFill>
                <a:latin typeface="Arial monospaced for SAP"/>
              </a:rPr>
              <a:t>(</a:t>
            </a:r>
            <a:r>
              <a:rPr lang="en-US" dirty="0" err="1" smtClean="0">
                <a:solidFill>
                  <a:srgbClr val="000000"/>
                </a:solidFill>
                <a:latin typeface="Arial monospaced for SAP"/>
              </a:rPr>
              <a:t>IOException</a:t>
            </a:r>
            <a:r>
              <a:rPr lang="en-US" dirty="0" smtClean="0">
                <a:solidFill>
                  <a:srgbClr val="000000"/>
                </a:solidFill>
                <a:latin typeface="Arial monospaced for SAP"/>
              </a:rPr>
              <a:t> e) {</a:t>
            </a:r>
          </a:p>
          <a:p>
            <a:pPr>
              <a:spcBef>
                <a:spcPts val="600"/>
              </a:spcBef>
            </a:pPr>
            <a:r>
              <a:rPr lang="en-US" dirty="0" smtClean="0">
                <a:solidFill>
                  <a:srgbClr val="000000"/>
                </a:solidFill>
                <a:latin typeface="Arial monospaced for SAP"/>
              </a:rPr>
              <a:t>   }</a:t>
            </a:r>
            <a:endParaRPr 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Клиент-сървър комуникация в </a:t>
            </a:r>
            <a:r>
              <a:rPr lang="en-US" dirty="0" smtClean="0"/>
              <a:t>Java (3)</a:t>
            </a:r>
            <a:endParaRPr lang="en-US" dirty="0"/>
          </a:p>
        </p:txBody>
      </p:sp>
      <p:sp>
        <p:nvSpPr>
          <p:cNvPr id="3" name="Text Placeholder 2"/>
          <p:cNvSpPr>
            <a:spLocks noGrp="1"/>
          </p:cNvSpPr>
          <p:nvPr>
            <p:ph type="body" sz="quarter" idx="10"/>
          </p:nvPr>
        </p:nvSpPr>
        <p:spPr>
          <a:xfrm>
            <a:off x="324000" y="1489973"/>
            <a:ext cx="8494713" cy="3831818"/>
          </a:xfrm>
          <a:noFill/>
          <a:ln>
            <a:solidFill>
              <a:schemeClr val="bg1"/>
            </a:solidFill>
          </a:ln>
        </p:spPr>
        <p:txBody>
          <a:bodyPr/>
          <a:lstStyle/>
          <a:p>
            <a:r>
              <a:rPr lang="bg-BG" dirty="0" smtClean="0"/>
              <a:t>Отваряне на сокет от страна на сървъра и приемане на заявки :</a:t>
            </a:r>
          </a:p>
          <a:p>
            <a:pPr>
              <a:spcBef>
                <a:spcPts val="600"/>
              </a:spcBef>
            </a:pPr>
            <a:r>
              <a:rPr lang="en-US" sz="1600" b="1" dirty="0" smtClean="0">
                <a:solidFill>
                  <a:srgbClr val="7F0055"/>
                </a:solidFill>
                <a:latin typeface="Arial monospaced for SAP"/>
              </a:rPr>
              <a:t> try</a:t>
            </a:r>
            <a:r>
              <a:rPr lang="en-US" sz="1600" b="1" dirty="0" smtClean="0">
                <a:solidFill>
                  <a:srgbClr val="000000"/>
                </a:solidFill>
                <a:latin typeface="Arial monospaced for SAP"/>
              </a:rPr>
              <a:t> {</a:t>
            </a:r>
          </a:p>
          <a:p>
            <a:pPr>
              <a:spcBef>
                <a:spcPts val="600"/>
              </a:spcBef>
            </a:pPr>
            <a:r>
              <a:rPr lang="en-US" sz="1600" dirty="0" smtClean="0">
                <a:solidFill>
                  <a:srgbClr val="000000"/>
                </a:solidFill>
                <a:latin typeface="Arial monospaced for SAP"/>
              </a:rPr>
              <a:t>     </a:t>
            </a:r>
            <a:r>
              <a:rPr lang="bg-BG" sz="1600" dirty="0" smtClean="0">
                <a:solidFill>
                  <a:srgbClr val="000000"/>
                </a:solidFill>
                <a:latin typeface="Arial monospaced for SAP"/>
              </a:rPr>
              <a:t>	</a:t>
            </a:r>
            <a:r>
              <a:rPr lang="en-US" sz="1600" dirty="0" err="1" smtClean="0">
                <a:solidFill>
                  <a:srgbClr val="000000"/>
                </a:solidFill>
                <a:latin typeface="Arial monospaced for SAP"/>
              </a:rPr>
              <a:t>ServerSocket</a:t>
            </a:r>
            <a:r>
              <a:rPr lang="en-US" sz="1600" dirty="0" smtClean="0">
                <a:solidFill>
                  <a:srgbClr val="000000"/>
                </a:solidFill>
                <a:latin typeface="Arial monospaced for SAP"/>
              </a:rPr>
              <a:t> </a:t>
            </a:r>
            <a:r>
              <a:rPr lang="en-US" sz="1600" dirty="0" err="1" smtClean="0">
                <a:solidFill>
                  <a:srgbClr val="000000"/>
                </a:solidFill>
                <a:latin typeface="Arial monospaced for SAP"/>
              </a:rPr>
              <a:t>ss</a:t>
            </a:r>
            <a:r>
              <a:rPr lang="en-US" sz="1600" dirty="0" smtClean="0">
                <a:solidFill>
                  <a:srgbClr val="000000"/>
                </a:solidFill>
                <a:latin typeface="Arial monospaced for SAP"/>
              </a:rPr>
              <a:t> = </a:t>
            </a:r>
            <a:r>
              <a:rPr lang="en-US" sz="1600" b="1" dirty="0" smtClean="0">
                <a:solidFill>
                  <a:srgbClr val="7F0055"/>
                </a:solidFill>
                <a:latin typeface="Arial monospaced for SAP"/>
              </a:rPr>
              <a:t>new</a:t>
            </a:r>
            <a:r>
              <a:rPr lang="en-US" sz="1600" b="1" dirty="0" smtClean="0">
                <a:solidFill>
                  <a:srgbClr val="000000"/>
                </a:solidFill>
                <a:latin typeface="Arial monospaced for SAP"/>
              </a:rPr>
              <a:t> </a:t>
            </a:r>
            <a:r>
              <a:rPr lang="en-US" sz="1600" dirty="0" err="1" smtClean="0">
                <a:solidFill>
                  <a:srgbClr val="000000"/>
                </a:solidFill>
                <a:latin typeface="Arial monospaced for SAP"/>
              </a:rPr>
              <a:t>ServerSocket</a:t>
            </a:r>
            <a:r>
              <a:rPr lang="en-US" sz="1600" dirty="0" smtClean="0">
                <a:solidFill>
                  <a:srgbClr val="000000"/>
                </a:solidFill>
                <a:latin typeface="Arial monospaced for SAP"/>
              </a:rPr>
              <a:t>(80);</a:t>
            </a:r>
            <a:endParaRPr lang="bg-BG" sz="1600" dirty="0" smtClean="0">
              <a:solidFill>
                <a:srgbClr val="000000"/>
              </a:solidFill>
              <a:latin typeface="Arial monospaced for SAP"/>
            </a:endParaRPr>
          </a:p>
          <a:p>
            <a:pPr>
              <a:spcBef>
                <a:spcPts val="600"/>
              </a:spcBef>
            </a:pPr>
            <a:r>
              <a:rPr lang="bg-BG" sz="1600" dirty="0" smtClean="0">
                <a:solidFill>
                  <a:srgbClr val="000000"/>
                </a:solidFill>
                <a:highlight>
                  <a:srgbClr val="E8F2FE"/>
                </a:highlight>
                <a:latin typeface="Arial monospaced for SAP"/>
              </a:rPr>
              <a:t>     	</a:t>
            </a:r>
            <a:r>
              <a:rPr lang="en-US" sz="1600" dirty="0" smtClean="0">
                <a:solidFill>
                  <a:srgbClr val="000000"/>
                </a:solidFill>
                <a:highlight>
                  <a:srgbClr val="E8F2FE"/>
                </a:highlight>
                <a:latin typeface="Arial monospaced for SAP"/>
              </a:rPr>
              <a:t>Socket s = </a:t>
            </a:r>
            <a:r>
              <a:rPr lang="en-US" sz="1600" dirty="0" err="1" smtClean="0">
                <a:solidFill>
                  <a:srgbClr val="000000"/>
                </a:solidFill>
                <a:highlight>
                  <a:srgbClr val="E8F2FE"/>
                </a:highlight>
                <a:latin typeface="Arial monospaced for SAP"/>
              </a:rPr>
              <a:t>ss.accept</a:t>
            </a:r>
            <a:r>
              <a:rPr lang="en-US" sz="1600" dirty="0" smtClean="0">
                <a:solidFill>
                  <a:srgbClr val="000000"/>
                </a:solidFill>
                <a:highlight>
                  <a:srgbClr val="E8F2FE"/>
                </a:highlight>
                <a:latin typeface="Arial monospaced for SAP"/>
              </a:rPr>
              <a:t>(); // </a:t>
            </a:r>
            <a:r>
              <a:rPr lang="bg-BG" sz="1600" dirty="0" smtClean="0">
                <a:solidFill>
                  <a:srgbClr val="000000"/>
                </a:solidFill>
                <a:highlight>
                  <a:srgbClr val="E8F2FE"/>
                </a:highlight>
                <a:latin typeface="Arial monospaced for SAP"/>
              </a:rPr>
              <a:t>нишката е блокирана</a:t>
            </a:r>
            <a:r>
              <a:rPr lang="en-US" sz="1600" dirty="0" smtClean="0">
                <a:solidFill>
                  <a:srgbClr val="000000"/>
                </a:solidFill>
                <a:highlight>
                  <a:srgbClr val="E8F2FE"/>
                </a:highlight>
                <a:latin typeface="Arial monospaced for SAP"/>
              </a:rPr>
              <a:t> - </a:t>
            </a:r>
            <a:r>
              <a:rPr lang="bg-BG" sz="1600" dirty="0" smtClean="0">
                <a:solidFill>
                  <a:srgbClr val="000000"/>
                </a:solidFill>
                <a:highlight>
                  <a:srgbClr val="E8F2FE"/>
                </a:highlight>
                <a:latin typeface="Arial monospaced for SAP"/>
              </a:rPr>
              <a:t>чака клиент</a:t>
            </a:r>
          </a:p>
          <a:p>
            <a:pPr>
              <a:spcBef>
                <a:spcPts val="600"/>
              </a:spcBef>
            </a:pPr>
            <a:r>
              <a:rPr lang="bg-BG" sz="1600" dirty="0" smtClean="0">
                <a:solidFill>
                  <a:srgbClr val="000000"/>
                </a:solidFill>
                <a:highlight>
                  <a:srgbClr val="E8F2FE"/>
                </a:highlight>
                <a:latin typeface="Arial monospaced for SAP"/>
              </a:rPr>
              <a:t>	// установена е връзка. прочитане на заявката </a:t>
            </a:r>
          </a:p>
          <a:p>
            <a:pPr>
              <a:spcBef>
                <a:spcPts val="600"/>
              </a:spcBef>
            </a:pPr>
            <a:r>
              <a:rPr lang="bg-BG" sz="1600" dirty="0" smtClean="0">
                <a:solidFill>
                  <a:srgbClr val="000000"/>
                </a:solidFill>
                <a:latin typeface="Arial monospaced for SAP"/>
              </a:rPr>
              <a:t>	</a:t>
            </a:r>
            <a:r>
              <a:rPr lang="en-US" sz="1600" dirty="0" err="1" smtClean="0">
                <a:solidFill>
                  <a:srgbClr val="000000"/>
                </a:solidFill>
                <a:latin typeface="Arial monospaced for SAP"/>
              </a:rPr>
              <a:t>BufferedInputStream</a:t>
            </a:r>
            <a:r>
              <a:rPr lang="en-US" sz="1600" dirty="0" smtClean="0">
                <a:solidFill>
                  <a:srgbClr val="000000"/>
                </a:solidFill>
                <a:latin typeface="Arial monospaced for SAP"/>
              </a:rPr>
              <a:t> is = </a:t>
            </a:r>
            <a:endParaRPr lang="bg-BG" sz="1600" dirty="0" smtClean="0">
              <a:solidFill>
                <a:srgbClr val="000000"/>
              </a:solidFill>
              <a:latin typeface="Arial monospaced for SAP"/>
            </a:endParaRPr>
          </a:p>
          <a:p>
            <a:pPr>
              <a:spcBef>
                <a:spcPts val="600"/>
              </a:spcBef>
            </a:pPr>
            <a:r>
              <a:rPr lang="bg-BG" sz="1600" b="1" dirty="0" smtClean="0">
                <a:solidFill>
                  <a:srgbClr val="000000"/>
                </a:solidFill>
                <a:latin typeface="Arial monospaced for SAP"/>
              </a:rPr>
              <a:t>		</a:t>
            </a:r>
            <a:r>
              <a:rPr lang="en-US" sz="1600" b="1" dirty="0" smtClean="0">
                <a:solidFill>
                  <a:srgbClr val="7F0055"/>
                </a:solidFill>
                <a:latin typeface="Arial monospaced for SAP"/>
              </a:rPr>
              <a:t>new</a:t>
            </a:r>
            <a:r>
              <a:rPr lang="en-US" sz="1600" b="1" dirty="0" smtClean="0">
                <a:solidFill>
                  <a:srgbClr val="000000"/>
                </a:solidFill>
                <a:latin typeface="Arial monospaced for SAP"/>
              </a:rPr>
              <a:t> </a:t>
            </a:r>
            <a:r>
              <a:rPr lang="en-US" sz="1600" dirty="0" err="1" smtClean="0">
                <a:solidFill>
                  <a:srgbClr val="000000"/>
                </a:solidFill>
                <a:latin typeface="Arial monospaced for SAP"/>
              </a:rPr>
              <a:t>BufferedInputStream</a:t>
            </a:r>
            <a:r>
              <a:rPr lang="en-US" sz="1600" dirty="0" smtClean="0">
                <a:solidFill>
                  <a:srgbClr val="000000"/>
                </a:solidFill>
                <a:latin typeface="Arial monospaced for SAP"/>
              </a:rPr>
              <a:t>(</a:t>
            </a:r>
            <a:r>
              <a:rPr lang="en-US" sz="1600" dirty="0" err="1" smtClean="0">
                <a:solidFill>
                  <a:srgbClr val="000000"/>
                </a:solidFill>
                <a:latin typeface="Arial monospaced for SAP"/>
              </a:rPr>
              <a:t>s.getInputStream</a:t>
            </a:r>
            <a:r>
              <a:rPr lang="en-US" sz="1600" dirty="0" smtClean="0">
                <a:solidFill>
                  <a:srgbClr val="000000"/>
                </a:solidFill>
                <a:latin typeface="Arial monospaced for SAP"/>
              </a:rPr>
              <a:t>());</a:t>
            </a:r>
          </a:p>
          <a:p>
            <a:pPr>
              <a:spcBef>
                <a:spcPts val="600"/>
              </a:spcBef>
            </a:pPr>
            <a:r>
              <a:rPr lang="bg-BG" sz="1600" dirty="0" smtClean="0">
                <a:solidFill>
                  <a:srgbClr val="000000"/>
                </a:solidFill>
                <a:latin typeface="Arial monospaced for SAP"/>
              </a:rPr>
              <a:t>	</a:t>
            </a:r>
            <a:r>
              <a:rPr lang="en-US" sz="1600" dirty="0" err="1" smtClean="0">
                <a:solidFill>
                  <a:srgbClr val="000000"/>
                </a:solidFill>
                <a:latin typeface="Arial monospaced for SAP"/>
              </a:rPr>
              <a:t>ByteArrayOutputStream</a:t>
            </a:r>
            <a:r>
              <a:rPr lang="en-US" sz="1600" dirty="0" smtClean="0">
                <a:solidFill>
                  <a:srgbClr val="000000"/>
                </a:solidFill>
                <a:latin typeface="Arial monospaced for SAP"/>
              </a:rPr>
              <a:t> </a:t>
            </a:r>
            <a:r>
              <a:rPr lang="en-US" sz="1600" dirty="0" err="1" smtClean="0">
                <a:solidFill>
                  <a:srgbClr val="000000"/>
                </a:solidFill>
                <a:latin typeface="Arial monospaced for SAP"/>
              </a:rPr>
              <a:t>byteOs</a:t>
            </a:r>
            <a:r>
              <a:rPr lang="en-US" sz="1600" dirty="0" smtClean="0">
                <a:solidFill>
                  <a:srgbClr val="000000"/>
                </a:solidFill>
                <a:latin typeface="Arial monospaced for SAP"/>
              </a:rPr>
              <a:t> = </a:t>
            </a:r>
            <a:r>
              <a:rPr lang="en-US" sz="1600" b="1" dirty="0" smtClean="0">
                <a:solidFill>
                  <a:srgbClr val="7F0055"/>
                </a:solidFill>
                <a:latin typeface="Arial monospaced for SAP"/>
              </a:rPr>
              <a:t>new</a:t>
            </a:r>
            <a:r>
              <a:rPr lang="en-US" sz="1600" b="1" dirty="0" smtClean="0">
                <a:solidFill>
                  <a:srgbClr val="000000"/>
                </a:solidFill>
                <a:latin typeface="Arial monospaced for SAP"/>
              </a:rPr>
              <a:t> </a:t>
            </a:r>
            <a:r>
              <a:rPr lang="en-US" sz="1600" dirty="0" err="1" smtClean="0">
                <a:solidFill>
                  <a:srgbClr val="000000"/>
                </a:solidFill>
                <a:latin typeface="Arial monospaced for SAP"/>
              </a:rPr>
              <a:t>ByteArrayOutputStrea</a:t>
            </a:r>
            <a:r>
              <a:rPr lang="en-US" sz="1600" b="1" dirty="0" err="1" smtClean="0">
                <a:solidFill>
                  <a:srgbClr val="000000"/>
                </a:solidFill>
                <a:latin typeface="Arial monospaced for SAP"/>
              </a:rPr>
              <a:t>m</a:t>
            </a:r>
            <a:r>
              <a:rPr lang="en-US" sz="1600" b="1" dirty="0" smtClean="0">
                <a:solidFill>
                  <a:srgbClr val="000000"/>
                </a:solidFill>
                <a:latin typeface="Arial monospaced for SAP"/>
              </a:rPr>
              <a:t>();</a:t>
            </a:r>
            <a:endParaRPr lang="bg-BG" sz="1600" b="1" dirty="0" smtClean="0">
              <a:solidFill>
                <a:srgbClr val="000000"/>
              </a:solidFill>
              <a:latin typeface="Arial monospaced for SAP"/>
            </a:endParaRPr>
          </a:p>
          <a:p>
            <a:pPr>
              <a:spcBef>
                <a:spcPts val="600"/>
              </a:spcBef>
            </a:pPr>
            <a:r>
              <a:rPr lang="bg-BG" sz="1600" b="1" dirty="0" smtClean="0">
                <a:solidFill>
                  <a:srgbClr val="000000"/>
                </a:solidFill>
                <a:latin typeface="Arial monospaced for SAP"/>
              </a:rPr>
              <a:t>	</a:t>
            </a:r>
            <a:r>
              <a:rPr lang="en-US" sz="1600" b="1" dirty="0" smtClean="0">
                <a:solidFill>
                  <a:srgbClr val="7F0055"/>
                </a:solidFill>
                <a:latin typeface="Arial monospaced for SAP"/>
              </a:rPr>
              <a:t>byte</a:t>
            </a:r>
            <a:r>
              <a:rPr lang="en-US" sz="1600" dirty="0" smtClean="0">
                <a:solidFill>
                  <a:srgbClr val="000000"/>
                </a:solidFill>
                <a:latin typeface="Arial monospaced for SAP"/>
              </a:rPr>
              <a:t>[] b</a:t>
            </a:r>
            <a:r>
              <a:rPr lang="en-US" sz="1600" b="1" dirty="0" smtClean="0">
                <a:solidFill>
                  <a:srgbClr val="000000"/>
                </a:solidFill>
                <a:latin typeface="Arial monospaced for SAP"/>
              </a:rPr>
              <a:t> = </a:t>
            </a:r>
            <a:r>
              <a:rPr lang="en-US" sz="1600" b="1" dirty="0" smtClean="0">
                <a:solidFill>
                  <a:srgbClr val="7F0055"/>
                </a:solidFill>
                <a:latin typeface="Arial monospaced for SAP"/>
              </a:rPr>
              <a:t>new</a:t>
            </a:r>
            <a:r>
              <a:rPr lang="en-US" sz="1600" b="1" dirty="0" smtClean="0">
                <a:solidFill>
                  <a:srgbClr val="000000"/>
                </a:solidFill>
                <a:latin typeface="Arial monospaced for SAP"/>
              </a:rPr>
              <a:t> </a:t>
            </a:r>
            <a:r>
              <a:rPr lang="en-US" sz="1600" b="1" dirty="0" smtClean="0">
                <a:solidFill>
                  <a:srgbClr val="7F0055"/>
                </a:solidFill>
                <a:latin typeface="Arial monospaced for SAP"/>
              </a:rPr>
              <a:t>byte</a:t>
            </a:r>
            <a:r>
              <a:rPr lang="en-US" sz="1600" dirty="0" smtClean="0">
                <a:solidFill>
                  <a:srgbClr val="000000"/>
                </a:solidFill>
                <a:latin typeface="Arial monospaced for SAP"/>
              </a:rPr>
              <a:t>[2048]</a:t>
            </a:r>
            <a:r>
              <a:rPr lang="en-US" sz="1600" b="1" dirty="0" smtClean="0">
                <a:solidFill>
                  <a:srgbClr val="000000"/>
                </a:solidFill>
                <a:latin typeface="Arial monospaced for SAP"/>
              </a:rPr>
              <a:t>;</a:t>
            </a:r>
          </a:p>
          <a:p>
            <a:pPr>
              <a:spcBef>
                <a:spcPts val="600"/>
              </a:spcBef>
            </a:pPr>
            <a:r>
              <a:rPr lang="bg-BG" sz="1600" dirty="0" smtClean="0">
                <a:solidFill>
                  <a:srgbClr val="000000"/>
                </a:solidFill>
                <a:latin typeface="Arial monospaced for SAP"/>
              </a:rPr>
              <a:t>	</a:t>
            </a:r>
            <a:r>
              <a:rPr lang="en-US" sz="1600" b="1" dirty="0" err="1" smtClean="0">
                <a:solidFill>
                  <a:srgbClr val="7F0055"/>
                </a:solidFill>
                <a:latin typeface="Arial monospaced for SAP"/>
              </a:rPr>
              <a:t>int</a:t>
            </a:r>
            <a:r>
              <a:rPr lang="en-US" sz="1600" b="1" dirty="0" smtClean="0">
                <a:solidFill>
                  <a:srgbClr val="000000"/>
                </a:solidFill>
                <a:latin typeface="Arial monospaced for SAP"/>
              </a:rPr>
              <a:t> </a:t>
            </a:r>
            <a:r>
              <a:rPr lang="en-US" sz="1600" dirty="0" smtClean="0">
                <a:solidFill>
                  <a:srgbClr val="000000"/>
                </a:solidFill>
                <a:latin typeface="Arial monospaced for SAP"/>
              </a:rPr>
              <a:t>r = 0;</a:t>
            </a:r>
          </a:p>
          <a:p>
            <a:pPr>
              <a:spcBef>
                <a:spcPts val="600"/>
              </a:spcBef>
            </a:pPr>
            <a:r>
              <a:rPr lang="bg-BG" sz="1600" dirty="0" smtClean="0">
                <a:solidFill>
                  <a:srgbClr val="000000"/>
                </a:solidFill>
                <a:latin typeface="Arial monospaced for SAP"/>
              </a:rPr>
              <a:t>	</a:t>
            </a:r>
            <a:r>
              <a:rPr lang="en-US" sz="1600" b="1" dirty="0" smtClean="0">
                <a:solidFill>
                  <a:srgbClr val="7F0055"/>
                </a:solidFill>
                <a:latin typeface="Arial monospaced for SAP"/>
              </a:rPr>
              <a:t>while</a:t>
            </a:r>
            <a:r>
              <a:rPr lang="en-US" sz="1600" b="1" dirty="0" smtClean="0">
                <a:solidFill>
                  <a:srgbClr val="000000"/>
                </a:solidFill>
                <a:latin typeface="Arial monospaced for SAP"/>
              </a:rPr>
              <a:t> </a:t>
            </a:r>
            <a:r>
              <a:rPr lang="en-US" sz="1600" dirty="0" smtClean="0">
                <a:solidFill>
                  <a:srgbClr val="000000"/>
                </a:solidFill>
                <a:latin typeface="Arial monospaced for SAP"/>
              </a:rPr>
              <a:t>((r = </a:t>
            </a:r>
            <a:r>
              <a:rPr lang="en-US" sz="1600" dirty="0" err="1" smtClean="0">
                <a:solidFill>
                  <a:srgbClr val="000000"/>
                </a:solidFill>
                <a:latin typeface="Arial monospaced for SAP"/>
              </a:rPr>
              <a:t>is.read(b</a:t>
            </a:r>
            <a:r>
              <a:rPr lang="en-US" sz="1600" dirty="0" smtClean="0">
                <a:solidFill>
                  <a:srgbClr val="000000"/>
                </a:solidFill>
                <a:latin typeface="Arial monospaced for SAP"/>
              </a:rPr>
              <a:t>)) </a:t>
            </a:r>
            <a:r>
              <a:rPr lang="en-US" sz="1600" dirty="0" err="1" smtClean="0">
                <a:solidFill>
                  <a:srgbClr val="000000"/>
                </a:solidFill>
                <a:latin typeface="Arial monospaced for SAP"/>
              </a:rPr>
              <a:t>!=</a:t>
            </a:r>
            <a:r>
              <a:rPr lang="en-US" sz="1600" dirty="0" smtClean="0">
                <a:solidFill>
                  <a:srgbClr val="000000"/>
                </a:solidFill>
                <a:latin typeface="Arial monospaced for SAP"/>
              </a:rPr>
              <a:t> -1) {</a:t>
            </a:r>
          </a:p>
          <a:p>
            <a:pPr>
              <a:spcBef>
                <a:spcPts val="600"/>
              </a:spcBef>
            </a:pPr>
            <a:r>
              <a:rPr lang="bg-BG" sz="1600" dirty="0" smtClean="0">
                <a:solidFill>
                  <a:srgbClr val="000000"/>
                </a:solidFill>
                <a:latin typeface="Arial monospaced for SAP"/>
              </a:rPr>
              <a:t>		</a:t>
            </a:r>
            <a:r>
              <a:rPr lang="en-US" sz="1600" dirty="0" err="1" smtClean="0">
                <a:solidFill>
                  <a:srgbClr val="000000"/>
                </a:solidFill>
                <a:latin typeface="Arial monospaced for SAP"/>
              </a:rPr>
              <a:t>byteOs.write</a:t>
            </a:r>
            <a:r>
              <a:rPr lang="en-US" sz="1600" dirty="0" smtClean="0">
                <a:solidFill>
                  <a:srgbClr val="000000"/>
                </a:solidFill>
                <a:latin typeface="Arial monospaced for SAP"/>
              </a:rPr>
              <a:t>(b, 0, r);</a:t>
            </a:r>
          </a:p>
          <a:p>
            <a:pPr>
              <a:spcBef>
                <a:spcPts val="600"/>
              </a:spcBef>
            </a:pPr>
            <a:r>
              <a:rPr lang="en-US" sz="1600" dirty="0" smtClean="0">
                <a:solidFill>
                  <a:srgbClr val="000000"/>
                </a:solidFill>
                <a:latin typeface="Arial monospaced for SAP"/>
              </a:rPr>
              <a:t>         }</a:t>
            </a:r>
            <a:endParaRPr lang="en-US" sz="1600" b="1" dirty="0" smtClean="0">
              <a:solidFill>
                <a:srgbClr val="000000"/>
              </a:solidFill>
              <a:latin typeface="Arial monospaced for SAP"/>
            </a:endParaRPr>
          </a:p>
          <a:p>
            <a:pPr>
              <a:spcBef>
                <a:spcPts val="600"/>
              </a:spcBef>
            </a:pPr>
            <a:r>
              <a:rPr lang="en-US" sz="1600" dirty="0" smtClean="0">
                <a:solidFill>
                  <a:srgbClr val="000000"/>
                </a:solidFill>
                <a:latin typeface="Arial monospaced for SAP"/>
              </a:rPr>
              <a:t> } </a:t>
            </a:r>
            <a:r>
              <a:rPr lang="en-US" sz="1600" b="1" dirty="0" smtClean="0">
                <a:solidFill>
                  <a:srgbClr val="7F0055"/>
                </a:solidFill>
                <a:latin typeface="Arial monospaced for SAP"/>
              </a:rPr>
              <a:t>catch</a:t>
            </a:r>
            <a:r>
              <a:rPr lang="en-US" sz="1600" b="1" dirty="0" smtClean="0">
                <a:solidFill>
                  <a:srgbClr val="000000"/>
                </a:solidFill>
                <a:latin typeface="Arial monospaced for SAP"/>
              </a:rPr>
              <a:t> </a:t>
            </a:r>
            <a:r>
              <a:rPr lang="en-US" sz="1600" dirty="0" smtClean="0">
                <a:solidFill>
                  <a:srgbClr val="000000"/>
                </a:solidFill>
                <a:latin typeface="Arial monospaced for SAP"/>
              </a:rPr>
              <a:t>(</a:t>
            </a:r>
            <a:r>
              <a:rPr lang="en-US" sz="1600" dirty="0" err="1" smtClean="0">
                <a:solidFill>
                  <a:srgbClr val="000000"/>
                </a:solidFill>
                <a:latin typeface="Arial monospaced for SAP"/>
              </a:rPr>
              <a:t>IOException</a:t>
            </a:r>
            <a:r>
              <a:rPr lang="en-US" sz="1600" dirty="0" smtClean="0">
                <a:solidFill>
                  <a:srgbClr val="000000"/>
                </a:solidFill>
                <a:latin typeface="Arial monospaced for SAP"/>
              </a:rPr>
              <a:t> e) {</a:t>
            </a:r>
          </a:p>
          <a:p>
            <a:pPr>
              <a:spcBef>
                <a:spcPts val="600"/>
              </a:spcBef>
            </a:pPr>
            <a:r>
              <a:rPr lang="en-US" sz="1600" dirty="0" smtClean="0">
                <a:solidFill>
                  <a:srgbClr val="000000"/>
                </a:solidFill>
                <a:latin typeface="Arial monospaced for SAP"/>
              </a:rPr>
              <a:t> }</a:t>
            </a:r>
            <a:endParaRPr lang="en-US" sz="16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Клиент-сървър комуникация в </a:t>
            </a:r>
            <a:r>
              <a:rPr lang="en-US" dirty="0" smtClean="0"/>
              <a:t>Java (</a:t>
            </a:r>
            <a:r>
              <a:rPr lang="bg-BG" dirty="0" smtClean="0"/>
              <a:t>4</a:t>
            </a:r>
            <a:r>
              <a:rPr lang="en-US" dirty="0" smtClean="0"/>
              <a:t>)</a:t>
            </a:r>
            <a:endParaRPr lang="en-US" dirty="0"/>
          </a:p>
        </p:txBody>
      </p:sp>
      <p:sp>
        <p:nvSpPr>
          <p:cNvPr id="3" name="Text Placeholder 2"/>
          <p:cNvSpPr>
            <a:spLocks noGrp="1"/>
          </p:cNvSpPr>
          <p:nvPr>
            <p:ph type="body" sz="quarter" idx="10"/>
          </p:nvPr>
        </p:nvSpPr>
        <p:spPr>
          <a:xfrm>
            <a:off x="324000" y="1489973"/>
            <a:ext cx="8494713" cy="3831818"/>
          </a:xfrm>
          <a:noFill/>
          <a:ln>
            <a:solidFill>
              <a:schemeClr val="bg1"/>
            </a:solidFill>
          </a:ln>
        </p:spPr>
        <p:txBody>
          <a:bodyPr/>
          <a:lstStyle/>
          <a:p>
            <a:r>
              <a:rPr lang="bg-BG" dirty="0" smtClean="0"/>
              <a:t>Обработка на заявката и връщане на отговор:</a:t>
            </a:r>
          </a:p>
          <a:p>
            <a:pPr>
              <a:spcBef>
                <a:spcPts val="600"/>
              </a:spcBef>
            </a:pPr>
            <a:r>
              <a:rPr lang="en-US" sz="1600" b="1" dirty="0" smtClean="0">
                <a:solidFill>
                  <a:srgbClr val="7F0055"/>
                </a:solidFill>
                <a:latin typeface="Arial monospaced for SAP"/>
              </a:rPr>
              <a:t> try</a:t>
            </a:r>
            <a:r>
              <a:rPr lang="en-US" sz="1600" b="1" dirty="0" smtClean="0">
                <a:solidFill>
                  <a:srgbClr val="000000"/>
                </a:solidFill>
                <a:latin typeface="Arial monospaced for SAP"/>
              </a:rPr>
              <a:t> {</a:t>
            </a:r>
          </a:p>
          <a:p>
            <a:r>
              <a:rPr lang="en-US" sz="1600" dirty="0" smtClean="0">
                <a:solidFill>
                  <a:srgbClr val="000000"/>
                </a:solidFill>
                <a:latin typeface="Arial monospaced for SAP"/>
              </a:rPr>
              <a:t>     </a:t>
            </a:r>
            <a:r>
              <a:rPr lang="bg-BG" sz="1600" dirty="0" smtClean="0">
                <a:solidFill>
                  <a:srgbClr val="000000"/>
                </a:solidFill>
                <a:latin typeface="Arial monospaced for SAP"/>
              </a:rPr>
              <a:t>	</a:t>
            </a:r>
            <a:r>
              <a:rPr lang="en-US" sz="1600" dirty="0" smtClean="0">
                <a:solidFill>
                  <a:srgbClr val="3F7F5F"/>
                </a:solidFill>
                <a:latin typeface="Arial monospaced for SAP"/>
              </a:rPr>
              <a:t> // process request</a:t>
            </a:r>
          </a:p>
          <a:p>
            <a:r>
              <a:rPr lang="en-US" sz="1600" dirty="0" smtClean="0">
                <a:solidFill>
                  <a:srgbClr val="000000"/>
                </a:solidFill>
                <a:latin typeface="Arial monospaced for SAP"/>
              </a:rPr>
              <a:t>        </a:t>
            </a:r>
            <a:r>
              <a:rPr lang="bg-BG" sz="1600" dirty="0" smtClean="0">
                <a:solidFill>
                  <a:srgbClr val="000000"/>
                </a:solidFill>
                <a:latin typeface="Arial monospaced for SAP"/>
              </a:rPr>
              <a:t> </a:t>
            </a:r>
            <a:r>
              <a:rPr lang="en-US" sz="1600" dirty="0" smtClean="0">
                <a:solidFill>
                  <a:srgbClr val="3F7F5F"/>
                </a:solidFill>
                <a:latin typeface="Arial monospaced for SAP"/>
              </a:rPr>
              <a:t>// send response</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PrintWriter</a:t>
            </a:r>
            <a:r>
              <a:rPr lang="en-US" sz="1600" dirty="0" smtClean="0">
                <a:solidFill>
                  <a:srgbClr val="000000"/>
                </a:solidFill>
                <a:latin typeface="Arial monospaced for SAP"/>
              </a:rPr>
              <a:t> pw = </a:t>
            </a:r>
            <a:r>
              <a:rPr lang="en-US" sz="1600" b="1" dirty="0" smtClean="0">
                <a:solidFill>
                  <a:srgbClr val="7F0055"/>
                </a:solidFill>
                <a:latin typeface="Arial monospaced for SAP"/>
              </a:rPr>
              <a:t>new</a:t>
            </a:r>
            <a:r>
              <a:rPr lang="en-US" sz="1600" b="1" dirty="0" smtClean="0">
                <a:solidFill>
                  <a:srgbClr val="000000"/>
                </a:solidFill>
                <a:latin typeface="Arial monospaced for SAP"/>
              </a:rPr>
              <a:t> </a:t>
            </a:r>
            <a:r>
              <a:rPr lang="en-US" sz="1600" dirty="0" err="1" smtClean="0">
                <a:solidFill>
                  <a:srgbClr val="000000"/>
                </a:solidFill>
                <a:latin typeface="Arial monospaced for SAP"/>
              </a:rPr>
              <a:t>PrintWriter</a:t>
            </a:r>
            <a:r>
              <a:rPr lang="en-US" sz="1600" dirty="0" smtClean="0">
                <a:solidFill>
                  <a:srgbClr val="000000"/>
                </a:solidFill>
                <a:latin typeface="Arial monospaced for SAP"/>
              </a:rPr>
              <a:t>(</a:t>
            </a:r>
            <a:r>
              <a:rPr lang="en-US" sz="1600" dirty="0" err="1" smtClean="0">
                <a:solidFill>
                  <a:srgbClr val="000000"/>
                </a:solidFill>
                <a:latin typeface="Arial monospaced for SAP"/>
              </a:rPr>
              <a:t>s.getOutputStream</a:t>
            </a:r>
            <a:r>
              <a:rPr lang="en-US" sz="1600" dirty="0" smtClean="0">
                <a:solidFill>
                  <a:srgbClr val="000000"/>
                </a:solidFill>
                <a:latin typeface="Arial monospaced for SAP"/>
              </a:rPr>
              <a:t>());</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pw.println</a:t>
            </a:r>
            <a:r>
              <a:rPr lang="en-US" sz="1600" dirty="0" smtClean="0">
                <a:solidFill>
                  <a:srgbClr val="000000"/>
                </a:solidFill>
                <a:latin typeface="Arial monospaced for SAP"/>
              </a:rPr>
              <a:t>(</a:t>
            </a:r>
            <a:r>
              <a:rPr lang="en-US" sz="1600" dirty="0" smtClean="0">
                <a:solidFill>
                  <a:srgbClr val="2A00FF"/>
                </a:solidFill>
                <a:latin typeface="Arial monospaced for SAP"/>
              </a:rPr>
              <a:t>"Hello World"</a:t>
            </a:r>
            <a:r>
              <a:rPr lang="en-US" sz="1600" dirty="0" smtClean="0">
                <a:solidFill>
                  <a:srgbClr val="000000"/>
                </a:solidFill>
                <a:latin typeface="Arial monospaced for SAP"/>
              </a:rPr>
              <a:t>);</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pw.flush</a:t>
            </a:r>
            <a:r>
              <a:rPr lang="en-US" sz="1600" dirty="0" smtClean="0">
                <a:solidFill>
                  <a:srgbClr val="000000"/>
                </a:solidFill>
                <a:latin typeface="Arial monospaced for SAP"/>
              </a:rPr>
              <a:t>();</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pw.close</a:t>
            </a:r>
            <a:r>
              <a:rPr lang="en-US" sz="1600" dirty="0" smtClean="0">
                <a:solidFill>
                  <a:srgbClr val="000000"/>
                </a:solidFill>
                <a:latin typeface="Arial monospaced for SAP"/>
              </a:rPr>
              <a:t>();</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is.close</a:t>
            </a:r>
            <a:r>
              <a:rPr lang="en-US" sz="1600" dirty="0" smtClean="0">
                <a:solidFill>
                  <a:srgbClr val="000000"/>
                </a:solidFill>
                <a:latin typeface="Arial monospaced for SAP"/>
              </a:rPr>
              <a:t>();</a:t>
            </a:r>
          </a:p>
          <a:p>
            <a:r>
              <a:rPr lang="en-US" sz="1600" dirty="0" smtClean="0">
                <a:solidFill>
                  <a:srgbClr val="000000"/>
                </a:solidFill>
                <a:latin typeface="Arial monospaced for SAP"/>
              </a:rPr>
              <a:t>            </a:t>
            </a:r>
            <a:r>
              <a:rPr lang="en-US" sz="1600" dirty="0" err="1" smtClean="0">
                <a:solidFill>
                  <a:srgbClr val="000000"/>
                </a:solidFill>
                <a:latin typeface="Arial monospaced for SAP"/>
              </a:rPr>
              <a:t>s.close</a:t>
            </a:r>
            <a:r>
              <a:rPr lang="en-US" sz="1600" dirty="0" smtClean="0">
                <a:solidFill>
                  <a:srgbClr val="000000"/>
                </a:solidFill>
                <a:latin typeface="Arial monospaced for SAP"/>
              </a:rPr>
              <a:t>(); </a:t>
            </a:r>
            <a:endParaRPr lang="bg-BG" sz="1600" dirty="0" smtClean="0">
              <a:solidFill>
                <a:srgbClr val="000000"/>
              </a:solidFill>
              <a:latin typeface="Arial monospaced for SAP"/>
            </a:endParaRPr>
          </a:p>
          <a:p>
            <a:r>
              <a:rPr lang="en-US" sz="1600" dirty="0" smtClean="0">
                <a:solidFill>
                  <a:srgbClr val="000000"/>
                </a:solidFill>
                <a:latin typeface="Arial monospaced for SAP"/>
              </a:rPr>
              <a:t>} </a:t>
            </a:r>
            <a:r>
              <a:rPr lang="en-US" sz="1600" b="1" dirty="0" smtClean="0">
                <a:solidFill>
                  <a:srgbClr val="7F0055"/>
                </a:solidFill>
                <a:latin typeface="Arial monospaced for SAP"/>
              </a:rPr>
              <a:t>catch</a:t>
            </a:r>
            <a:r>
              <a:rPr lang="en-US" sz="1600" b="1" dirty="0" smtClean="0">
                <a:solidFill>
                  <a:srgbClr val="000000"/>
                </a:solidFill>
                <a:latin typeface="Arial monospaced for SAP"/>
              </a:rPr>
              <a:t> </a:t>
            </a:r>
            <a:r>
              <a:rPr lang="en-US" sz="1600" dirty="0" smtClean="0">
                <a:solidFill>
                  <a:srgbClr val="000000"/>
                </a:solidFill>
                <a:latin typeface="Arial monospaced for SAP"/>
              </a:rPr>
              <a:t>(</a:t>
            </a:r>
            <a:r>
              <a:rPr lang="en-US" sz="1600" dirty="0" err="1" smtClean="0">
                <a:solidFill>
                  <a:srgbClr val="000000"/>
                </a:solidFill>
                <a:latin typeface="Arial monospaced for SAP"/>
              </a:rPr>
              <a:t>IOException</a:t>
            </a:r>
            <a:r>
              <a:rPr lang="en-US" sz="1600" dirty="0" smtClean="0">
                <a:solidFill>
                  <a:srgbClr val="000000"/>
                </a:solidFill>
                <a:latin typeface="Arial monospaced for SAP"/>
              </a:rPr>
              <a:t> e) {</a:t>
            </a:r>
          </a:p>
          <a:p>
            <a:pPr>
              <a:spcBef>
                <a:spcPts val="600"/>
              </a:spcBef>
            </a:pPr>
            <a:r>
              <a:rPr lang="en-US" sz="1600" dirty="0" smtClean="0">
                <a:solidFill>
                  <a:srgbClr val="000000"/>
                </a:solidFill>
                <a:latin typeface="Arial monospaced for SAP"/>
              </a:rPr>
              <a:t>}</a:t>
            </a:r>
            <a:endParaRPr lang="en-US" sz="16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a:t>Предаване на </a:t>
            </a:r>
            <a:r>
              <a:rPr lang="bg-BG" sz="2000" b="0" dirty="0" smtClean="0"/>
              <a:t>данни</a:t>
            </a:r>
            <a:r>
              <a:rPr lang="en-US" sz="2000" b="0" dirty="0" smtClean="0"/>
              <a:t> (1)</a:t>
            </a:r>
            <a:endParaRPr lang="bg-BG" dirty="0"/>
          </a:p>
        </p:txBody>
      </p:sp>
      <p:pic>
        <p:nvPicPr>
          <p:cNvPr id="1028" name="Picture 4" descr="http://firdaus-harun.com/wp-content/uploads/2008/07/osi-model.JPG"/>
          <p:cNvPicPr>
            <a:picLocks noChangeAspect="1" noChangeArrowheads="1"/>
          </p:cNvPicPr>
          <p:nvPr/>
        </p:nvPicPr>
        <p:blipFill>
          <a:blip r:embed="rId2" cstate="print"/>
          <a:srcRect/>
          <a:stretch>
            <a:fillRect/>
          </a:stretch>
        </p:blipFill>
        <p:spPr bwMode="auto">
          <a:xfrm>
            <a:off x="851646" y="1257885"/>
            <a:ext cx="7521761" cy="5229762"/>
          </a:xfrm>
          <a:prstGeom prst="rect">
            <a:avLst/>
          </a:prstGeom>
          <a:noFill/>
        </p:spPr>
      </p:pic>
    </p:spTree>
    <p:extLst>
      <p:ext uri="{BB962C8B-B14F-4D97-AF65-F5344CB8AC3E}">
        <p14:creationId xmlns:p14="http://schemas.microsoft.com/office/powerpoint/2010/main" xmlns="" val="2472027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a:t>
            </a:r>
            <a:r>
              <a:rPr lang="bg-BG" dirty="0" smtClean="0"/>
              <a:t>сървър архитектура (преди </a:t>
            </a:r>
            <a:r>
              <a:rPr lang="en-US" dirty="0" smtClean="0"/>
              <a:t>JDK 1.4)</a:t>
            </a:r>
            <a:endParaRPr lang="en-US" dirty="0"/>
          </a:p>
        </p:txBody>
      </p:sp>
      <p:grpSp>
        <p:nvGrpSpPr>
          <p:cNvPr id="4" name="Group 3"/>
          <p:cNvGrpSpPr/>
          <p:nvPr/>
        </p:nvGrpSpPr>
        <p:grpSpPr>
          <a:xfrm>
            <a:off x="453308" y="3666631"/>
            <a:ext cx="2002725" cy="642008"/>
            <a:chOff x="846161" y="3125337"/>
            <a:chExt cx="2583976" cy="850709"/>
          </a:xfrm>
        </p:grpSpPr>
        <p:sp>
          <p:nvSpPr>
            <p:cNvPr id="5" name="Rectangle 4"/>
            <p:cNvSpPr/>
            <p:nvPr/>
          </p:nvSpPr>
          <p:spPr bwMode="gray">
            <a:xfrm>
              <a:off x="846161" y="3125337"/>
              <a:ext cx="2279176" cy="545911"/>
            </a:xfrm>
            <a:prstGeom prst="rect">
              <a:avLst/>
            </a:prstGeom>
            <a:solidFill>
              <a:schemeClr val="bg1"/>
            </a:solidFill>
            <a:ln w="63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Listener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ectangle 5"/>
            <p:cNvSpPr/>
            <p:nvPr/>
          </p:nvSpPr>
          <p:spPr bwMode="gray">
            <a:xfrm>
              <a:off x="998561" y="3277737"/>
              <a:ext cx="2279176" cy="545911"/>
            </a:xfrm>
            <a:prstGeom prst="rect">
              <a:avLst/>
            </a:prstGeom>
            <a:solidFill>
              <a:schemeClr val="bg1"/>
            </a:solidFill>
            <a:ln w="63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Listener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ectangle 6"/>
            <p:cNvSpPr/>
            <p:nvPr/>
          </p:nvSpPr>
          <p:spPr bwMode="gray">
            <a:xfrm>
              <a:off x="1150961" y="3430135"/>
              <a:ext cx="2279176" cy="545911"/>
            </a:xfrm>
            <a:prstGeom prst="rect">
              <a:avLst/>
            </a:prstGeom>
            <a:solidFill>
              <a:schemeClr val="bg1"/>
            </a:solidFill>
            <a:ln w="63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Listener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sp>
        <p:nvSpPr>
          <p:cNvPr id="8" name="Rounded Rectangle 7"/>
          <p:cNvSpPr/>
          <p:nvPr/>
        </p:nvSpPr>
        <p:spPr bwMode="gray">
          <a:xfrm>
            <a:off x="6649393" y="2828483"/>
            <a:ext cx="2156346" cy="2538483"/>
          </a:xfrm>
          <a:prstGeom prst="roundRect">
            <a:avLst/>
          </a:prstGeom>
          <a:solidFill>
            <a:schemeClr val="accent1">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Thread pool</a:t>
            </a:r>
          </a:p>
        </p:txBody>
      </p:sp>
      <p:sp>
        <p:nvSpPr>
          <p:cNvPr id="9" name="Can 8"/>
          <p:cNvSpPr/>
          <p:nvPr/>
        </p:nvSpPr>
        <p:spPr bwMode="gray">
          <a:xfrm rot="16200000">
            <a:off x="4110793" y="3196967"/>
            <a:ext cx="709683" cy="1801505"/>
          </a:xfrm>
          <a:prstGeom prst="can">
            <a:avLst/>
          </a:prstGeom>
          <a:solidFill>
            <a:schemeClr val="bg1"/>
          </a:solidFill>
          <a:ln w="6350" algn="ctr">
            <a:solidFill>
              <a:schemeClr val="tx1"/>
            </a:solidFill>
            <a:miter lim="800000"/>
            <a:headEnd/>
            <a:tailEnd/>
          </a:ln>
        </p:spPr>
        <p:txBody>
          <a:bodyPr vert="vert"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Queue</a:t>
            </a:r>
          </a:p>
        </p:txBody>
      </p:sp>
      <p:cxnSp>
        <p:nvCxnSpPr>
          <p:cNvPr id="10" name="Straight Arrow Connector 9"/>
          <p:cNvCxnSpPr>
            <a:stCxn id="7" idx="3"/>
            <a:endCxn id="9" idx="1"/>
          </p:cNvCxnSpPr>
          <p:nvPr/>
        </p:nvCxnSpPr>
        <p:spPr>
          <a:xfrm flipV="1">
            <a:off x="2456033" y="4097719"/>
            <a:ext cx="1108849" cy="4927"/>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1"/>
            <a:endCxn id="9" idx="3"/>
          </p:cNvCxnSpPr>
          <p:nvPr/>
        </p:nvCxnSpPr>
        <p:spPr>
          <a:xfrm flipH="1" flipV="1">
            <a:off x="5366387" y="4097719"/>
            <a:ext cx="1283006" cy="6"/>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808298" y="3728693"/>
            <a:ext cx="32060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put</a:t>
            </a:r>
          </a:p>
        </p:txBody>
      </p:sp>
      <p:sp>
        <p:nvSpPr>
          <p:cNvPr id="13" name="TextBox 12"/>
          <p:cNvSpPr txBox="1"/>
          <p:nvPr/>
        </p:nvSpPr>
        <p:spPr>
          <a:xfrm>
            <a:off x="5868687" y="3693183"/>
            <a:ext cx="32060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get</a:t>
            </a:r>
            <a:endParaRPr lang="en-US" sz="1800" kern="0" dirty="0" smtClean="0">
              <a:ea typeface="Arial Unicode MS" pitchFamily="34" charset="-128"/>
              <a:cs typeface="Arial Unicode MS" pitchFamily="34" charset="-128"/>
            </a:endParaRPr>
          </a:p>
        </p:txBody>
      </p:sp>
      <p:sp>
        <p:nvSpPr>
          <p:cNvPr id="14" name="Oval 13"/>
          <p:cNvSpPr/>
          <p:nvPr/>
        </p:nvSpPr>
        <p:spPr bwMode="gray">
          <a:xfrm>
            <a:off x="2146195" y="4580691"/>
            <a:ext cx="1088212" cy="340066"/>
          </a:xfrm>
          <a:prstGeom prst="ellipse">
            <a:avLst/>
          </a:prstGeom>
          <a:solidFill>
            <a:schemeClr val="bg1"/>
          </a:solidFill>
          <a:ln w="63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200" kern="0" dirty="0" smtClean="0">
                <a:ea typeface="Arial Unicode MS" pitchFamily="34" charset="-128"/>
                <a:cs typeface="Arial Unicode MS" pitchFamily="34" charset="-128"/>
              </a:rPr>
              <a:t>request</a:t>
            </a:r>
            <a:endParaRPr kumimoji="0" lang="en-US" sz="1200"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5" name="Straight Connector 14"/>
          <p:cNvCxnSpPr>
            <a:stCxn id="7" idx="2"/>
            <a:endCxn id="14" idx="2"/>
          </p:cNvCxnSpPr>
          <p:nvPr/>
        </p:nvCxnSpPr>
        <p:spPr>
          <a:xfrm>
            <a:off x="1572789" y="4308638"/>
            <a:ext cx="573406" cy="44208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4" idx="6"/>
          </p:cNvCxnSpPr>
          <p:nvPr/>
        </p:nvCxnSpPr>
        <p:spPr>
          <a:xfrm flipV="1">
            <a:off x="3234407" y="4195283"/>
            <a:ext cx="400522" cy="555441"/>
          </a:xfrm>
          <a:prstGeom prst="straightConnector1">
            <a:avLst/>
          </a:prstGeom>
          <a:ln w="63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635678" y="4215878"/>
            <a:ext cx="807913"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process</a:t>
            </a:r>
            <a:endParaRPr lang="en-US" sz="1800" kern="0" dirty="0" smtClean="0">
              <a:ea typeface="Arial Unicode MS" pitchFamily="34" charset="-128"/>
              <a:cs typeface="Arial Unicode MS" pitchFamily="34" charset="-128"/>
            </a:endParaRPr>
          </a:p>
        </p:txBody>
      </p:sp>
      <p:sp>
        <p:nvSpPr>
          <p:cNvPr id="19" name="TextBox 18"/>
          <p:cNvSpPr txBox="1"/>
          <p:nvPr/>
        </p:nvSpPr>
        <p:spPr>
          <a:xfrm>
            <a:off x="358140" y="1493520"/>
            <a:ext cx="8199120" cy="180049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До </a:t>
            </a:r>
            <a:r>
              <a:rPr lang="en-US" kern="0" dirty="0" smtClean="0">
                <a:ea typeface="Arial Unicode MS" pitchFamily="34" charset="-128"/>
                <a:cs typeface="Arial Unicode MS" pitchFamily="34" charset="-128"/>
              </a:rPr>
              <a:t>JDK 1.4 </a:t>
            </a:r>
            <a:r>
              <a:rPr lang="bg-BG" kern="0" dirty="0" smtClean="0">
                <a:ea typeface="Arial Unicode MS" pitchFamily="34" charset="-128"/>
                <a:cs typeface="Arial Unicode MS" pitchFamily="34" charset="-128"/>
              </a:rPr>
              <a:t>за обработката на всяка заявка беше необходима отделна нишка</a:t>
            </a:r>
          </a:p>
          <a:p>
            <a:pPr fontAlgn="base">
              <a:spcBef>
                <a:spcPct val="50000"/>
              </a:spcBef>
              <a:spcAft>
                <a:spcPct val="0"/>
              </a:spcAft>
              <a:buClr>
                <a:srgbClr val="F0AB00"/>
              </a:buClr>
              <a:buSzPct val="80000"/>
            </a:pPr>
            <a:endParaRPr lang="bg-BG"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Решение с Т</a:t>
            </a:r>
            <a:r>
              <a:rPr lang="en-US" kern="0" dirty="0" err="1" smtClean="0">
                <a:ea typeface="Arial Unicode MS" pitchFamily="34" charset="-128"/>
                <a:cs typeface="Arial Unicode MS" pitchFamily="34" charset="-128"/>
              </a:rPr>
              <a:t>hread</a:t>
            </a:r>
            <a:r>
              <a:rPr lang="en-US" kern="0" dirty="0" smtClean="0">
                <a:ea typeface="Arial Unicode MS" pitchFamily="34" charset="-128"/>
                <a:cs typeface="Arial Unicode MS" pitchFamily="34" charset="-128"/>
              </a:rPr>
              <a:t> pool: </a:t>
            </a:r>
          </a:p>
          <a:p>
            <a:pPr fontAlgn="base">
              <a:spcBef>
                <a:spcPct val="50000"/>
              </a:spcBef>
              <a:spcAft>
                <a:spcPct val="0"/>
              </a:spcAft>
              <a:buClr>
                <a:srgbClr val="F0AB00"/>
              </a:buClr>
              <a:buSzPct val="80000"/>
            </a:pPr>
            <a:endParaRPr lang="en-US" sz="1800" kern="0" dirty="0" err="1" smtClean="0">
              <a:ea typeface="Arial Unicode MS" pitchFamily="34" charset="-128"/>
              <a:cs typeface="Arial Unicode MS" pitchFamily="34" charset="-12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Пакетът </a:t>
            </a:r>
            <a:r>
              <a:rPr lang="en-US" dirty="0" smtClean="0"/>
              <a:t>java.nio</a:t>
            </a:r>
            <a:endParaRPr lang="en-US" dirty="0"/>
          </a:p>
        </p:txBody>
      </p:sp>
      <p:sp>
        <p:nvSpPr>
          <p:cNvPr id="3" name="Text Placeholder 2"/>
          <p:cNvSpPr>
            <a:spLocks noGrp="1"/>
          </p:cNvSpPr>
          <p:nvPr>
            <p:ph type="body" sz="quarter" idx="10"/>
          </p:nvPr>
        </p:nvSpPr>
        <p:spPr/>
        <p:txBody>
          <a:bodyPr/>
          <a:lstStyle/>
          <a:p>
            <a:r>
              <a:rPr lang="bg-BG" dirty="0" smtClean="0"/>
              <a:t>Въведен от </a:t>
            </a:r>
            <a:r>
              <a:rPr lang="en-US" dirty="0" smtClean="0"/>
              <a:t>JDK 1.4</a:t>
            </a:r>
            <a:endParaRPr lang="bg-BG" dirty="0" smtClean="0"/>
          </a:p>
          <a:p>
            <a:r>
              <a:rPr lang="bg-BG" dirty="0" smtClean="0"/>
              <a:t>Позволява асинхронни входно-изходни (</a:t>
            </a:r>
            <a:r>
              <a:rPr lang="en-US" dirty="0" smtClean="0"/>
              <a:t>I</a:t>
            </a:r>
            <a:r>
              <a:rPr lang="bg-BG" dirty="0" smtClean="0"/>
              <a:t>/О)</a:t>
            </a:r>
            <a:r>
              <a:rPr lang="en-US" dirty="0" smtClean="0"/>
              <a:t> </a:t>
            </a:r>
            <a:r>
              <a:rPr lang="bg-BG" dirty="0" smtClean="0"/>
              <a:t>операции</a:t>
            </a:r>
          </a:p>
          <a:p>
            <a:r>
              <a:rPr lang="bg-BG" dirty="0" smtClean="0"/>
              <a:t>Намалява генерирането на боклук, чрез използването на буфери с директна памет, при които при писането и четенето в сокетите не се извършва копиране на данни</a:t>
            </a:r>
          </a:p>
          <a:p>
            <a:r>
              <a:rPr lang="bg-BG" dirty="0" smtClean="0"/>
              <a:t>Нишка СЕЛЕКТОР, която позволява обработването на няколко канала от една нишка</a:t>
            </a:r>
          </a:p>
          <a:p>
            <a:r>
              <a:rPr lang="bg-BG" dirty="0" smtClean="0"/>
              <a:t>Намалява броя на нишките като премахва нуждата от отделна нишка за всяка връзка </a:t>
            </a:r>
            <a:r>
              <a:rPr lang="en-US" dirty="0" smtClean="0"/>
              <a:t>(connection)</a:t>
            </a:r>
          </a:p>
          <a:p>
            <a:endParaRPr lang="bg-BG"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java.nio.SocketChannel</a:t>
            </a:r>
            <a:endParaRPr lang="en-US" dirty="0"/>
          </a:p>
        </p:txBody>
      </p:sp>
      <p:sp>
        <p:nvSpPr>
          <p:cNvPr id="3" name="Text Placeholder 2"/>
          <p:cNvSpPr>
            <a:spLocks noGrp="1"/>
          </p:cNvSpPr>
          <p:nvPr>
            <p:ph type="body" sz="quarter" idx="10"/>
          </p:nvPr>
        </p:nvSpPr>
        <p:spPr/>
        <p:txBody>
          <a:bodyPr/>
          <a:lstStyle/>
          <a:p>
            <a:pPr>
              <a:spcBef>
                <a:spcPts val="0"/>
              </a:spcBef>
            </a:pPr>
            <a:r>
              <a:rPr lang="en-US" dirty="0" err="1" smtClean="0"/>
              <a:t>SocketChannel</a:t>
            </a:r>
            <a:r>
              <a:rPr lang="en-US" dirty="0" smtClean="0"/>
              <a:t> </a:t>
            </a:r>
            <a:r>
              <a:rPr lang="bg-BG" dirty="0" smtClean="0"/>
              <a:t>е канал (</a:t>
            </a:r>
            <a:r>
              <a:rPr lang="en-US" dirty="0" smtClean="0"/>
              <a:t>channel), </a:t>
            </a:r>
            <a:r>
              <a:rPr lang="bg-BG" dirty="0" smtClean="0"/>
              <a:t>който е свързан с </a:t>
            </a:r>
            <a:r>
              <a:rPr lang="en-US" dirty="0" smtClean="0"/>
              <a:t>TCP </a:t>
            </a:r>
            <a:r>
              <a:rPr lang="bg-BG" dirty="0" smtClean="0"/>
              <a:t>сокет. </a:t>
            </a:r>
            <a:endParaRPr lang="en-US" dirty="0" smtClean="0"/>
          </a:p>
          <a:p>
            <a:pPr>
              <a:spcBef>
                <a:spcPts val="0"/>
              </a:spcBef>
            </a:pPr>
            <a:endParaRPr lang="en-US" dirty="0" smtClean="0"/>
          </a:p>
          <a:p>
            <a:pPr>
              <a:spcBef>
                <a:spcPts val="0"/>
              </a:spcBef>
            </a:pPr>
            <a:r>
              <a:rPr lang="bg-BG" dirty="0" smtClean="0"/>
              <a:t>Създаване на </a:t>
            </a:r>
            <a:r>
              <a:rPr lang="en-US" dirty="0" err="1" smtClean="0"/>
              <a:t>SocketChannel</a:t>
            </a:r>
            <a:endParaRPr lang="bg-BG" dirty="0" smtClean="0"/>
          </a:p>
          <a:p>
            <a:pPr>
              <a:spcBef>
                <a:spcPts val="0"/>
              </a:spcBef>
            </a:pPr>
            <a:endParaRPr lang="en-US" dirty="0" smtClean="0"/>
          </a:p>
          <a:p>
            <a:pPr>
              <a:spcBef>
                <a:spcPts val="0"/>
              </a:spcBef>
            </a:pPr>
            <a:r>
              <a:rPr lang="en-US" sz="1600" dirty="0" err="1" smtClean="0"/>
              <a:t>SocketChannel</a:t>
            </a:r>
            <a:r>
              <a:rPr lang="en-US" sz="1600" dirty="0" smtClean="0"/>
              <a:t> </a:t>
            </a:r>
            <a:r>
              <a:rPr lang="en-US" sz="1600" dirty="0" err="1" smtClean="0"/>
              <a:t>socketChannel</a:t>
            </a:r>
            <a:r>
              <a:rPr lang="en-US" sz="1600" dirty="0" smtClean="0"/>
              <a:t> = </a:t>
            </a:r>
            <a:r>
              <a:rPr lang="en-US" sz="1600" dirty="0" err="1" smtClean="0"/>
              <a:t>SocketChannel.open</a:t>
            </a:r>
            <a:r>
              <a:rPr lang="en-US" sz="1600" dirty="0" smtClean="0"/>
              <a:t>(); </a:t>
            </a:r>
            <a:endParaRPr lang="bg-BG" sz="1600" dirty="0" smtClean="0"/>
          </a:p>
          <a:p>
            <a:pPr>
              <a:spcBef>
                <a:spcPts val="0"/>
              </a:spcBef>
            </a:pPr>
            <a:r>
              <a:rPr lang="en-US" sz="1600" dirty="0" err="1" smtClean="0"/>
              <a:t>socketChannel.connect</a:t>
            </a:r>
            <a:r>
              <a:rPr lang="en-US" sz="1600" dirty="0" smtClean="0"/>
              <a:t>(new </a:t>
            </a:r>
            <a:r>
              <a:rPr lang="en-US" sz="1600" dirty="0" err="1" smtClean="0"/>
              <a:t>InetSocketAddress</a:t>
            </a:r>
            <a:r>
              <a:rPr lang="en-US" sz="1600" dirty="0" smtClean="0"/>
              <a:t>("www.tu-sofia.bg", 80));</a:t>
            </a:r>
            <a:endParaRPr lang="bg-BG" sz="1600" dirty="0" smtClean="0"/>
          </a:p>
          <a:p>
            <a:pPr>
              <a:spcBef>
                <a:spcPts val="0"/>
              </a:spcBef>
            </a:pPr>
            <a:endParaRPr lang="bg-BG" dirty="0" smtClean="0"/>
          </a:p>
          <a:p>
            <a:pPr>
              <a:spcBef>
                <a:spcPts val="0"/>
              </a:spcBef>
            </a:pPr>
            <a:r>
              <a:rPr lang="bg-BG" dirty="0" smtClean="0"/>
              <a:t>Писане в </a:t>
            </a:r>
            <a:r>
              <a:rPr lang="en-US" dirty="0" err="1" smtClean="0"/>
              <a:t>SocketChannel</a:t>
            </a:r>
            <a:endParaRPr lang="en-US" dirty="0" smtClean="0"/>
          </a:p>
          <a:p>
            <a:pPr>
              <a:spcBef>
                <a:spcPts val="0"/>
              </a:spcBef>
            </a:pPr>
            <a:endParaRPr lang="en-US" dirty="0" smtClean="0"/>
          </a:p>
          <a:p>
            <a:pPr>
              <a:spcBef>
                <a:spcPts val="0"/>
              </a:spcBef>
            </a:pPr>
            <a:r>
              <a:rPr lang="en-US" sz="1600" dirty="0" smtClean="0"/>
              <a:t>String </a:t>
            </a:r>
            <a:r>
              <a:rPr lang="en-US" sz="1600" dirty="0" err="1" smtClean="0"/>
              <a:t>newData</a:t>
            </a:r>
            <a:r>
              <a:rPr lang="en-US" sz="1600" dirty="0" smtClean="0"/>
              <a:t> = “Current time: " + </a:t>
            </a:r>
            <a:r>
              <a:rPr lang="en-US" sz="1600" dirty="0" err="1" smtClean="0"/>
              <a:t>System.currentTimeMillis</a:t>
            </a:r>
            <a:r>
              <a:rPr lang="en-US" sz="1600" dirty="0" smtClean="0"/>
              <a:t>();</a:t>
            </a:r>
          </a:p>
          <a:p>
            <a:pPr>
              <a:spcBef>
                <a:spcPts val="0"/>
              </a:spcBef>
            </a:pPr>
            <a:r>
              <a:rPr lang="en-US" sz="1600" dirty="0" err="1" smtClean="0"/>
              <a:t>ByteBuffer</a:t>
            </a:r>
            <a:r>
              <a:rPr lang="en-US" sz="1600" dirty="0" smtClean="0"/>
              <a:t> </a:t>
            </a:r>
            <a:r>
              <a:rPr lang="en-US" sz="1600" dirty="0" err="1" smtClean="0"/>
              <a:t>buf</a:t>
            </a:r>
            <a:r>
              <a:rPr lang="en-US" sz="1600" dirty="0" smtClean="0"/>
              <a:t> = </a:t>
            </a:r>
            <a:r>
              <a:rPr lang="en-US" sz="1600" dirty="0" err="1" smtClean="0"/>
              <a:t>ByteBuffer.allocate</a:t>
            </a:r>
            <a:r>
              <a:rPr lang="en-US" sz="1600" dirty="0" smtClean="0"/>
              <a:t>(48);</a:t>
            </a:r>
          </a:p>
          <a:p>
            <a:pPr>
              <a:spcBef>
                <a:spcPts val="0"/>
              </a:spcBef>
            </a:pPr>
            <a:r>
              <a:rPr lang="en-US" sz="1600" dirty="0" err="1" smtClean="0"/>
              <a:t>buf.clear</a:t>
            </a:r>
            <a:r>
              <a:rPr lang="en-US" sz="1600" dirty="0" smtClean="0"/>
              <a:t>();</a:t>
            </a:r>
          </a:p>
          <a:p>
            <a:pPr>
              <a:spcBef>
                <a:spcPts val="0"/>
              </a:spcBef>
            </a:pPr>
            <a:r>
              <a:rPr lang="en-US" sz="1600" dirty="0" err="1" smtClean="0"/>
              <a:t>buf.put</a:t>
            </a:r>
            <a:r>
              <a:rPr lang="en-US" sz="1600" dirty="0" smtClean="0"/>
              <a:t>(</a:t>
            </a:r>
            <a:r>
              <a:rPr lang="en-US" sz="1600" dirty="0" err="1" smtClean="0"/>
              <a:t>newData.getBytes</a:t>
            </a:r>
            <a:r>
              <a:rPr lang="en-US" sz="1600" dirty="0" smtClean="0"/>
              <a:t>());</a:t>
            </a:r>
          </a:p>
          <a:p>
            <a:pPr>
              <a:spcBef>
                <a:spcPts val="0"/>
              </a:spcBef>
            </a:pPr>
            <a:r>
              <a:rPr lang="en-US" sz="1600" dirty="0" err="1" smtClean="0"/>
              <a:t>buf.flip</a:t>
            </a:r>
            <a:r>
              <a:rPr lang="en-US" sz="1600" dirty="0" smtClean="0"/>
              <a:t>();</a:t>
            </a:r>
          </a:p>
          <a:p>
            <a:pPr>
              <a:spcBef>
                <a:spcPts val="0"/>
              </a:spcBef>
            </a:pPr>
            <a:r>
              <a:rPr lang="en-US" sz="1600" dirty="0" smtClean="0"/>
              <a:t>while(</a:t>
            </a:r>
            <a:r>
              <a:rPr lang="en-US" sz="1600" dirty="0" err="1" smtClean="0"/>
              <a:t>buf.hasRemaining</a:t>
            </a:r>
            <a:r>
              <a:rPr lang="en-US" sz="1600" dirty="0" smtClean="0"/>
              <a:t>()) {</a:t>
            </a:r>
          </a:p>
          <a:p>
            <a:pPr>
              <a:spcBef>
                <a:spcPts val="0"/>
              </a:spcBef>
            </a:pPr>
            <a:r>
              <a:rPr lang="en-US" sz="1600" dirty="0" smtClean="0"/>
              <a:t>    </a:t>
            </a:r>
            <a:r>
              <a:rPr lang="en-US" sz="1600" dirty="0" err="1" smtClean="0"/>
              <a:t>channel.write</a:t>
            </a:r>
            <a:r>
              <a:rPr lang="en-US" sz="1600" dirty="0" smtClean="0"/>
              <a:t>(</a:t>
            </a:r>
            <a:r>
              <a:rPr lang="en-US" sz="1600" dirty="0" err="1" smtClean="0"/>
              <a:t>buf</a:t>
            </a:r>
            <a:r>
              <a:rPr lang="en-US" sz="1600" dirty="0" smtClean="0"/>
              <a:t>);</a:t>
            </a:r>
          </a:p>
          <a:p>
            <a:pPr>
              <a:spcBef>
                <a:spcPts val="0"/>
              </a:spcBef>
            </a:pPr>
            <a:r>
              <a:rPr lang="en-US" sz="1600" dirty="0" smtClean="0"/>
              <a:t>}</a:t>
            </a:r>
            <a:endParaRPr lang="en-US" dirty="0" smtClean="0"/>
          </a:p>
          <a:p>
            <a:pPr>
              <a:spcBef>
                <a:spcPts val="0"/>
              </a:spcBef>
            </a:pPr>
            <a:endParaRPr lang="en-US" dirty="0" smtClean="0"/>
          </a:p>
          <a:p>
            <a:pPr>
              <a:spcBef>
                <a:spcPts val="0"/>
              </a:spcBef>
            </a:pPr>
            <a:endParaRPr lang="en-US" dirty="0" smtClean="0"/>
          </a:p>
          <a:p>
            <a:pPr>
              <a:spcBef>
                <a:spcPts val="0"/>
              </a:spcBef>
            </a:pPr>
            <a:endParaRPr lang="bg-BG"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java.nio.SocketChannel</a:t>
            </a:r>
            <a:r>
              <a:rPr lang="en-US" dirty="0" smtClean="0"/>
              <a:t> </a:t>
            </a:r>
            <a:r>
              <a:rPr lang="bg-BG" dirty="0" smtClean="0"/>
              <a:t>асинхронен режим</a:t>
            </a:r>
            <a:endParaRPr lang="en-US" dirty="0"/>
          </a:p>
        </p:txBody>
      </p:sp>
      <p:sp>
        <p:nvSpPr>
          <p:cNvPr id="3" name="Text Placeholder 2"/>
          <p:cNvSpPr>
            <a:spLocks noGrp="1"/>
          </p:cNvSpPr>
          <p:nvPr>
            <p:ph type="body" sz="quarter" idx="10"/>
          </p:nvPr>
        </p:nvSpPr>
        <p:spPr/>
        <p:txBody>
          <a:bodyPr/>
          <a:lstStyle/>
          <a:p>
            <a:r>
              <a:rPr lang="bg-BG" dirty="0" smtClean="0"/>
              <a:t>В асинхронен режим методите </a:t>
            </a:r>
            <a:r>
              <a:rPr lang="en-US" dirty="0" smtClean="0"/>
              <a:t>connect(), read() </a:t>
            </a:r>
            <a:r>
              <a:rPr lang="bg-BG" dirty="0" smtClean="0"/>
              <a:t>и </a:t>
            </a:r>
            <a:r>
              <a:rPr lang="en-US" dirty="0" smtClean="0"/>
              <a:t>write() </a:t>
            </a:r>
            <a:r>
              <a:rPr lang="bg-BG" dirty="0" smtClean="0"/>
              <a:t>незабавно връщат управлението и нишката е свободна да въши нещо друго.</a:t>
            </a:r>
          </a:p>
          <a:p>
            <a:endParaRPr lang="bg-BG" dirty="0" smtClean="0"/>
          </a:p>
          <a:p>
            <a:r>
              <a:rPr lang="en-US" dirty="0" err="1" smtClean="0"/>
              <a:t>socketChannel.configureBlocking</a:t>
            </a:r>
            <a:r>
              <a:rPr lang="en-US" dirty="0" smtClean="0"/>
              <a:t>(false);</a:t>
            </a:r>
          </a:p>
          <a:p>
            <a:r>
              <a:rPr lang="en-US" dirty="0" err="1" smtClean="0"/>
              <a:t>socketChannel.connect</a:t>
            </a:r>
            <a:r>
              <a:rPr lang="en-US" dirty="0" smtClean="0"/>
              <a:t>(new </a:t>
            </a:r>
            <a:r>
              <a:rPr lang="en-US" dirty="0" err="1" smtClean="0"/>
              <a:t>InetSocketAddress</a:t>
            </a:r>
            <a:r>
              <a:rPr lang="en-US" dirty="0" smtClean="0"/>
              <a:t>("www.tu-sofia.bg ", 80));</a:t>
            </a:r>
          </a:p>
          <a:p>
            <a:endParaRPr lang="en-US" dirty="0" smtClean="0"/>
          </a:p>
          <a:p>
            <a:r>
              <a:rPr lang="en-US" dirty="0" smtClean="0"/>
              <a:t>while(! </a:t>
            </a:r>
            <a:r>
              <a:rPr lang="en-US" dirty="0" err="1" smtClean="0"/>
              <a:t>socketChannel.finishConnect</a:t>
            </a:r>
            <a:r>
              <a:rPr lang="en-US" dirty="0" smtClean="0"/>
              <a:t>() ){</a:t>
            </a:r>
          </a:p>
          <a:p>
            <a:r>
              <a:rPr lang="en-US" dirty="0" smtClean="0"/>
              <a:t>    //</a:t>
            </a:r>
            <a:r>
              <a:rPr lang="bg-BG" dirty="0" smtClean="0"/>
              <a:t> изчакай или прави нещо друго</a:t>
            </a:r>
            <a:r>
              <a:rPr lang="en-US" dirty="0" smtClean="0"/>
              <a:t> </a:t>
            </a:r>
          </a:p>
          <a:p>
            <a:r>
              <a:rPr lang="en-US" dirty="0" smtClean="0"/>
              <a: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ServerSocketChannel</a:t>
            </a:r>
            <a:endParaRPr lang="en-US" dirty="0"/>
          </a:p>
        </p:txBody>
      </p:sp>
      <p:sp>
        <p:nvSpPr>
          <p:cNvPr id="3" name="Text Placeholder 2"/>
          <p:cNvSpPr>
            <a:spLocks noGrp="1"/>
          </p:cNvSpPr>
          <p:nvPr>
            <p:ph type="body" sz="quarter" idx="10"/>
          </p:nvPr>
        </p:nvSpPr>
        <p:spPr/>
        <p:txBody>
          <a:bodyPr/>
          <a:lstStyle/>
          <a:p>
            <a:pPr>
              <a:spcBef>
                <a:spcPts val="0"/>
              </a:spcBef>
            </a:pPr>
            <a:r>
              <a:rPr lang="en-US" dirty="0" err="1" smtClean="0"/>
              <a:t>ServerSocketChannel</a:t>
            </a:r>
            <a:r>
              <a:rPr lang="bg-BG" dirty="0" smtClean="0"/>
              <a:t> е канал (</a:t>
            </a:r>
            <a:r>
              <a:rPr lang="en-US" dirty="0" err="1" smtClean="0"/>
              <a:t>java.nio.Channel</a:t>
            </a:r>
            <a:r>
              <a:rPr lang="en-US" dirty="0" smtClean="0"/>
              <a:t>), </a:t>
            </a:r>
            <a:r>
              <a:rPr lang="bg-BG" dirty="0" smtClean="0"/>
              <a:t>който може да слуша за входящи </a:t>
            </a:r>
            <a:r>
              <a:rPr lang="en-US" dirty="0" smtClean="0"/>
              <a:t>TCP </a:t>
            </a:r>
            <a:r>
              <a:rPr lang="bg-BG" dirty="0" smtClean="0"/>
              <a:t>повиквания, точно както </a:t>
            </a:r>
            <a:r>
              <a:rPr lang="en-US" dirty="0" err="1" smtClean="0"/>
              <a:t>ServerChannel</a:t>
            </a:r>
            <a:r>
              <a:rPr lang="en-US" dirty="0" smtClean="0"/>
              <a:t>.</a:t>
            </a:r>
          </a:p>
          <a:p>
            <a:pPr>
              <a:spcBef>
                <a:spcPts val="0"/>
              </a:spcBef>
            </a:pPr>
            <a:endParaRPr lang="bg-BG" dirty="0" smtClean="0"/>
          </a:p>
          <a:p>
            <a:pPr>
              <a:spcBef>
                <a:spcPts val="0"/>
              </a:spcBef>
            </a:pPr>
            <a:r>
              <a:rPr lang="en-US" sz="1600" dirty="0" err="1" smtClean="0"/>
              <a:t>ServerSocketChannel</a:t>
            </a:r>
            <a:r>
              <a:rPr lang="en-US" sz="1600" dirty="0" smtClean="0"/>
              <a:t> </a:t>
            </a:r>
            <a:r>
              <a:rPr lang="en-US" sz="1600" dirty="0" err="1" smtClean="0"/>
              <a:t>serverSocketChannel</a:t>
            </a:r>
            <a:r>
              <a:rPr lang="en-US" sz="1600" dirty="0" smtClean="0"/>
              <a:t> = </a:t>
            </a:r>
            <a:r>
              <a:rPr lang="en-US" sz="1600" dirty="0" err="1" smtClean="0"/>
              <a:t>ServerSocketChannel.open</a:t>
            </a:r>
            <a:r>
              <a:rPr lang="en-US" sz="1600" dirty="0" smtClean="0"/>
              <a:t>();</a:t>
            </a:r>
          </a:p>
          <a:p>
            <a:pPr>
              <a:spcBef>
                <a:spcPts val="0"/>
              </a:spcBef>
            </a:pPr>
            <a:endParaRPr lang="en-US" sz="1600" dirty="0" smtClean="0"/>
          </a:p>
          <a:p>
            <a:pPr>
              <a:spcBef>
                <a:spcPts val="0"/>
              </a:spcBef>
            </a:pPr>
            <a:r>
              <a:rPr lang="en-US" sz="1600" dirty="0" err="1" smtClean="0"/>
              <a:t>serverSocketChannel.socket</a:t>
            </a:r>
            <a:r>
              <a:rPr lang="en-US" sz="1600" dirty="0" smtClean="0"/>
              <a:t>().bind(</a:t>
            </a:r>
            <a:r>
              <a:rPr lang="en-US" sz="1600" b="1" dirty="0" smtClean="0">
                <a:solidFill>
                  <a:schemeClr val="accent3">
                    <a:lumMod val="75000"/>
                  </a:schemeClr>
                </a:solidFill>
              </a:rPr>
              <a:t>new</a:t>
            </a:r>
            <a:r>
              <a:rPr lang="en-US" sz="1600" dirty="0" smtClean="0"/>
              <a:t> </a:t>
            </a:r>
            <a:r>
              <a:rPr lang="en-US" sz="1600" dirty="0" err="1" smtClean="0"/>
              <a:t>InetSocketAddress</a:t>
            </a:r>
            <a:r>
              <a:rPr lang="en-US" sz="1600" dirty="0" smtClean="0"/>
              <a:t>(9999));</a:t>
            </a:r>
          </a:p>
          <a:p>
            <a:pPr>
              <a:spcBef>
                <a:spcPts val="0"/>
              </a:spcBef>
            </a:pPr>
            <a:endParaRPr lang="en-US" sz="1600" dirty="0" smtClean="0"/>
          </a:p>
          <a:p>
            <a:pPr>
              <a:spcBef>
                <a:spcPts val="0"/>
              </a:spcBef>
            </a:pPr>
            <a:r>
              <a:rPr lang="en-US" sz="1600" dirty="0" smtClean="0"/>
              <a:t>while(</a:t>
            </a:r>
            <a:r>
              <a:rPr lang="en-US" sz="1600" b="1" dirty="0" smtClean="0">
                <a:solidFill>
                  <a:schemeClr val="accent3">
                    <a:lumMod val="75000"/>
                  </a:schemeClr>
                </a:solidFill>
              </a:rPr>
              <a:t>true</a:t>
            </a:r>
            <a:r>
              <a:rPr lang="en-US" sz="1600" dirty="0" smtClean="0"/>
              <a:t>){</a:t>
            </a:r>
          </a:p>
          <a:p>
            <a:pPr>
              <a:spcBef>
                <a:spcPts val="0"/>
              </a:spcBef>
            </a:pPr>
            <a:r>
              <a:rPr lang="en-US" sz="1600" dirty="0" smtClean="0"/>
              <a:t>   </a:t>
            </a:r>
            <a:r>
              <a:rPr lang="en-US" sz="1600" dirty="0" err="1" smtClean="0"/>
              <a:t>SocketChannel</a:t>
            </a:r>
            <a:r>
              <a:rPr lang="en-US" sz="1600" dirty="0" smtClean="0"/>
              <a:t> </a:t>
            </a:r>
            <a:r>
              <a:rPr lang="en-US" sz="1600" dirty="0" err="1" smtClean="0"/>
              <a:t>socketChannel</a:t>
            </a:r>
            <a:r>
              <a:rPr lang="en-US" sz="1600" dirty="0" smtClean="0"/>
              <a:t> =</a:t>
            </a:r>
          </a:p>
          <a:p>
            <a:pPr>
              <a:spcBef>
                <a:spcPts val="0"/>
              </a:spcBef>
            </a:pPr>
            <a:r>
              <a:rPr lang="en-US" sz="1600" dirty="0" smtClean="0"/>
              <a:t>            </a:t>
            </a:r>
            <a:r>
              <a:rPr lang="en-US" sz="1600" dirty="0" err="1" smtClean="0"/>
              <a:t>serverSocketChannel.accept</a:t>
            </a:r>
            <a:r>
              <a:rPr lang="en-US" sz="1600" dirty="0" smtClean="0"/>
              <a:t>();</a:t>
            </a:r>
            <a:r>
              <a:rPr lang="bg-BG" sz="1600" dirty="0" smtClean="0"/>
              <a:t> // в синхронен режим нишката блокира</a:t>
            </a:r>
            <a:endParaRPr lang="en-US" sz="1600" dirty="0" smtClean="0"/>
          </a:p>
          <a:p>
            <a:pPr>
              <a:spcBef>
                <a:spcPts val="0"/>
              </a:spcBef>
            </a:pPr>
            <a:endParaRPr lang="en-US" sz="1600" dirty="0" smtClean="0">
              <a:solidFill>
                <a:srgbClr val="FF0000"/>
              </a:solidFill>
            </a:endParaRPr>
          </a:p>
          <a:p>
            <a:pPr>
              <a:spcBef>
                <a:spcPts val="0"/>
              </a:spcBef>
            </a:pPr>
            <a:r>
              <a:rPr lang="en-US" sz="1600" dirty="0" smtClean="0">
                <a:solidFill>
                  <a:srgbClr val="FF0000"/>
                </a:solidFill>
              </a:rPr>
              <a:t>             </a:t>
            </a:r>
            <a:r>
              <a:rPr lang="bg-BG" sz="1600" dirty="0" smtClean="0">
                <a:solidFill>
                  <a:srgbClr val="FF0000"/>
                </a:solidFill>
              </a:rPr>
              <a:t>  </a:t>
            </a:r>
            <a:r>
              <a:rPr lang="en-US" sz="1600" b="1" dirty="0" smtClean="0">
                <a:solidFill>
                  <a:srgbClr val="FF0000"/>
                </a:solidFill>
              </a:rPr>
              <a:t> &lt;&lt; </a:t>
            </a:r>
            <a:r>
              <a:rPr lang="bg-BG" sz="1600" b="1" dirty="0" smtClean="0">
                <a:solidFill>
                  <a:srgbClr val="FF0000"/>
                </a:solidFill>
              </a:rPr>
              <a:t>обработка на заявка</a:t>
            </a:r>
            <a:r>
              <a:rPr lang="en-US" sz="1600" b="1" dirty="0" smtClean="0">
                <a:solidFill>
                  <a:srgbClr val="FF0000"/>
                </a:solidFill>
              </a:rPr>
              <a:t> &gt;&gt;</a:t>
            </a:r>
            <a:endParaRPr lang="bg-BG" sz="1600" b="1" dirty="0" smtClean="0">
              <a:solidFill>
                <a:srgbClr val="FF0000"/>
              </a:solidFill>
            </a:endParaRPr>
          </a:p>
          <a:p>
            <a:pPr>
              <a:spcBef>
                <a:spcPts val="0"/>
              </a:spcBef>
            </a:pPr>
            <a:r>
              <a:rPr lang="bg-BG" sz="1600" dirty="0" smtClean="0"/>
              <a:t>	</a:t>
            </a:r>
            <a:r>
              <a:rPr lang="bg-BG" sz="1600" b="1" dirty="0" smtClean="0"/>
              <a:t>// в асинхронен режим нишката се освобождава незабавно</a:t>
            </a:r>
          </a:p>
          <a:p>
            <a:pPr>
              <a:spcBef>
                <a:spcPts val="0"/>
              </a:spcBef>
            </a:pPr>
            <a:r>
              <a:rPr lang="bg-BG" sz="1600" b="1" dirty="0" smtClean="0"/>
              <a:t>	// нужна е проверка за</a:t>
            </a:r>
            <a:r>
              <a:rPr lang="en-US" sz="1600" b="1" dirty="0" smtClean="0"/>
              <a:t> null</a:t>
            </a:r>
          </a:p>
          <a:p>
            <a:pPr>
              <a:spcBef>
                <a:spcPts val="0"/>
              </a:spcBef>
            </a:pPr>
            <a:r>
              <a:rPr lang="en-US" sz="1600" dirty="0" smtClean="0"/>
              <a:t>	</a:t>
            </a:r>
            <a:r>
              <a:rPr lang="en-US" sz="1600" b="1" i="1" dirty="0" smtClean="0"/>
              <a:t>if(</a:t>
            </a:r>
            <a:r>
              <a:rPr lang="en-US" sz="1600" b="1" i="1" dirty="0" err="1" smtClean="0"/>
              <a:t>socketChannel</a:t>
            </a:r>
            <a:r>
              <a:rPr lang="en-US" sz="1600" b="1" i="1" dirty="0" smtClean="0"/>
              <a:t> != null) { </a:t>
            </a:r>
          </a:p>
          <a:p>
            <a:pPr>
              <a:spcBef>
                <a:spcPts val="0"/>
              </a:spcBef>
            </a:pPr>
            <a:r>
              <a:rPr lang="en-US" sz="1600" b="1" i="1" dirty="0" smtClean="0"/>
              <a:t>	       </a:t>
            </a:r>
            <a:r>
              <a:rPr lang="bg-BG" sz="1600" b="1" i="1" dirty="0" smtClean="0"/>
              <a:t> </a:t>
            </a:r>
            <a:r>
              <a:rPr lang="en-US" sz="1600" b="1" i="1" dirty="0" smtClean="0">
                <a:solidFill>
                  <a:srgbClr val="FF0000"/>
                </a:solidFill>
              </a:rPr>
              <a:t>&lt;&lt;</a:t>
            </a:r>
            <a:r>
              <a:rPr lang="bg-BG" sz="1600" b="1" i="1" dirty="0" smtClean="0">
                <a:solidFill>
                  <a:srgbClr val="FF0000"/>
                </a:solidFill>
              </a:rPr>
              <a:t>обработка на заявка</a:t>
            </a:r>
            <a:r>
              <a:rPr lang="en-US" sz="1600" b="1" i="1" dirty="0" smtClean="0">
                <a:solidFill>
                  <a:srgbClr val="FF0000"/>
                </a:solidFill>
              </a:rPr>
              <a:t>&gt;&gt;</a:t>
            </a:r>
            <a:r>
              <a:rPr lang="bg-BG" sz="1600" b="1" i="1" dirty="0" smtClean="0"/>
              <a:t> </a:t>
            </a:r>
          </a:p>
          <a:p>
            <a:pPr>
              <a:spcBef>
                <a:spcPts val="0"/>
              </a:spcBef>
            </a:pPr>
            <a:r>
              <a:rPr lang="bg-BG" sz="1600" b="1" i="1" dirty="0" smtClean="0"/>
              <a:t>	</a:t>
            </a:r>
            <a:r>
              <a:rPr lang="en-US" sz="1600" b="1" i="1" dirty="0" smtClean="0"/>
              <a:t>}</a:t>
            </a:r>
          </a:p>
          <a:p>
            <a:pPr>
              <a:spcBef>
                <a:spcPts val="0"/>
              </a:spcBef>
            </a:pPr>
            <a:r>
              <a:rPr lang="en-US" sz="1600" dirty="0" smtClean="0"/>
              <a:t>} </a:t>
            </a:r>
            <a:r>
              <a:rPr lang="en-US" dirty="0" smtClean="0"/>
              <a:t/>
            </a:r>
            <a:br>
              <a:rPr lang="en-US" dirty="0" smtClean="0"/>
            </a:br>
            <a:endParaRPr lang="en-US" dirty="0" smtClean="0"/>
          </a:p>
          <a:p>
            <a:pPr>
              <a:spcBef>
                <a:spcPts val="0"/>
              </a:spcBef>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b="0" dirty="0" smtClean="0"/>
              <a:t>URL</a:t>
            </a:r>
            <a:r>
              <a:rPr lang="bg-BG" b="0" dirty="0" smtClean="0"/>
              <a:t> (1)</a:t>
            </a:r>
            <a:endParaRPr lang="en-US" sz="2000" b="0" dirty="0"/>
          </a:p>
        </p:txBody>
      </p:sp>
      <p:sp>
        <p:nvSpPr>
          <p:cNvPr id="4" name="Text Placeholder 3"/>
          <p:cNvSpPr>
            <a:spLocks noGrp="1"/>
          </p:cNvSpPr>
          <p:nvPr>
            <p:ph type="body" sz="quarter" idx="10"/>
          </p:nvPr>
        </p:nvSpPr>
        <p:spPr>
          <a:xfrm>
            <a:off x="324000" y="1353671"/>
            <a:ext cx="8494713" cy="4957482"/>
          </a:xfrm>
        </p:spPr>
        <p:txBody>
          <a:bodyPr/>
          <a:lstStyle/>
          <a:p>
            <a:r>
              <a:rPr lang="en-US" dirty="0" smtClean="0"/>
              <a:t>URL </a:t>
            </a:r>
            <a:r>
              <a:rPr lang="bg-BG" dirty="0" smtClean="0"/>
              <a:t>е съкращение от </a:t>
            </a:r>
            <a:r>
              <a:rPr lang="en-US" dirty="0" smtClean="0"/>
              <a:t>Uniform Resource Locator. </a:t>
            </a:r>
            <a:r>
              <a:rPr lang="bg-BG" dirty="0" smtClean="0"/>
              <a:t>Представлява адрес на ресурс (</a:t>
            </a:r>
            <a:r>
              <a:rPr lang="en-US" dirty="0" smtClean="0"/>
              <a:t>HTML </a:t>
            </a:r>
            <a:r>
              <a:rPr lang="bg-BG" dirty="0" smtClean="0"/>
              <a:t>страница, текстов документ, видео, и т.н.) в интернет.</a:t>
            </a:r>
          </a:p>
          <a:p>
            <a:pPr algn="ctr"/>
            <a:r>
              <a:rPr lang="en-US" sz="2000" b="1" dirty="0" smtClean="0"/>
              <a:t>http://example.com</a:t>
            </a:r>
            <a:r>
              <a:rPr lang="bg-BG" sz="2000" b="1" dirty="0" smtClean="0"/>
              <a:t>:8080</a:t>
            </a:r>
            <a:r>
              <a:rPr lang="en-US" sz="2000" b="1" dirty="0" smtClean="0"/>
              <a:t>/pages/</a:t>
            </a:r>
            <a:r>
              <a:rPr lang="en-US" sz="2000" b="1" dirty="0" err="1" smtClean="0"/>
              <a:t>help.html#anchor</a:t>
            </a:r>
            <a:endParaRPr lang="en-US" sz="2000" b="1" dirty="0" smtClean="0"/>
          </a:p>
          <a:p>
            <a:r>
              <a:rPr lang="en-US" dirty="0" smtClean="0"/>
              <a:t>Java </a:t>
            </a:r>
            <a:r>
              <a:rPr lang="bg-BG" dirty="0" smtClean="0"/>
              <a:t>предоставя класа </a:t>
            </a:r>
            <a:r>
              <a:rPr lang="en-US" dirty="0" err="1" smtClean="0"/>
              <a:t>java.net.URL</a:t>
            </a:r>
            <a:r>
              <a:rPr lang="bg-BG" dirty="0" smtClean="0"/>
              <a:t> за създаването на абсолютни или относителни адреси.</a:t>
            </a:r>
          </a:p>
          <a:p>
            <a:r>
              <a:rPr lang="bg-BG" dirty="0" smtClean="0"/>
              <a:t>Може да използвате един от наличните конструктори, за да създадете </a:t>
            </a:r>
            <a:r>
              <a:rPr lang="en-US" dirty="0" smtClean="0"/>
              <a:t>URL</a:t>
            </a:r>
            <a:r>
              <a:rPr lang="bg-BG" dirty="0" smtClean="0"/>
              <a:t> обект.</a:t>
            </a:r>
          </a:p>
          <a:p>
            <a:r>
              <a:rPr lang="en-US" sz="1600" b="1" dirty="0" smtClean="0">
                <a:latin typeface="Courier New" pitchFamily="49" charset="0"/>
                <a:cs typeface="Courier New" pitchFamily="49" charset="0"/>
              </a:rPr>
              <a:t>new URL("http://example.com/pages/page1.html")</a:t>
            </a:r>
            <a:r>
              <a:rPr lang="bg-BG" sz="1600" b="1" dirty="0" smtClean="0">
                <a:latin typeface="Courier New" pitchFamily="49" charset="0"/>
                <a:cs typeface="Courier New" pitchFamily="49" charset="0"/>
              </a:rPr>
              <a:t>;</a:t>
            </a:r>
          </a:p>
          <a:p>
            <a:r>
              <a:rPr lang="en-US" sz="1600" b="1" dirty="0" smtClean="0">
                <a:latin typeface="Courier New" pitchFamily="49" charset="0"/>
                <a:cs typeface="Courier New" pitchFamily="49" charset="0"/>
              </a:rPr>
              <a:t>new URL("http", "example.com", "/pages/page1.html");</a:t>
            </a:r>
            <a:endParaRPr lang="bg-BG" sz="1600" b="1" dirty="0" smtClean="0">
              <a:latin typeface="Courier New" pitchFamily="49" charset="0"/>
              <a:cs typeface="Courier New" pitchFamily="49" charset="0"/>
            </a:endParaRPr>
          </a:p>
          <a:p>
            <a:r>
              <a:rPr lang="en-US" sz="1600" b="1" dirty="0" smtClean="0">
                <a:latin typeface="Courier New" pitchFamily="49" charset="0"/>
                <a:cs typeface="Courier New" pitchFamily="49" charset="0"/>
              </a:rPr>
              <a:t>new URL("http", "example.com", 80, "pages/page1.html");</a:t>
            </a:r>
            <a:endParaRPr lang="bg-BG" sz="1600" b="1" dirty="0" smtClean="0">
              <a:latin typeface="Courier New" pitchFamily="49" charset="0"/>
              <a:cs typeface="Courier New" pitchFamily="49" charset="0"/>
            </a:endParaRPr>
          </a:p>
          <a:p>
            <a:r>
              <a:rPr lang="en-US" sz="1600" b="1" dirty="0" smtClean="0">
                <a:latin typeface="Courier New" pitchFamily="49" charset="0"/>
                <a:cs typeface="Courier New" pitchFamily="49" charset="0"/>
              </a:rPr>
              <a:t>try {</a:t>
            </a:r>
          </a:p>
          <a:p>
            <a:r>
              <a:rPr lang="en-US" sz="1600" b="1" dirty="0" smtClean="0">
                <a:latin typeface="Courier New" pitchFamily="49" charset="0"/>
                <a:cs typeface="Courier New" pitchFamily="49" charset="0"/>
              </a:rPr>
              <a:t>    URL </a:t>
            </a:r>
            <a:r>
              <a:rPr lang="en-US" sz="1600" b="1" dirty="0" err="1" smtClean="0">
                <a:latin typeface="Courier New" pitchFamily="49" charset="0"/>
                <a:cs typeface="Courier New" pitchFamily="49" charset="0"/>
              </a:rPr>
              <a:t>myURL</a:t>
            </a:r>
            <a:r>
              <a:rPr lang="en-US" sz="1600" b="1" dirty="0" smtClean="0">
                <a:latin typeface="Courier New" pitchFamily="49" charset="0"/>
                <a:cs typeface="Courier New" pitchFamily="49" charset="0"/>
              </a:rPr>
              <a:t> = new URL(...);</a:t>
            </a:r>
          </a:p>
          <a:p>
            <a:r>
              <a:rPr lang="en-US" sz="1600" b="1" dirty="0" smtClean="0">
                <a:latin typeface="Courier New" pitchFamily="49" charset="0"/>
                <a:cs typeface="Courier New" pitchFamily="49" charset="0"/>
              </a:rPr>
              <a:t>} catch (</a:t>
            </a:r>
            <a:r>
              <a:rPr lang="en-US" sz="1600" b="1" dirty="0" err="1" smtClean="0">
                <a:latin typeface="Courier New" pitchFamily="49" charset="0"/>
                <a:cs typeface="Courier New" pitchFamily="49" charset="0"/>
              </a:rPr>
              <a:t>MalformedURLException</a:t>
            </a:r>
            <a:r>
              <a:rPr lang="en-US" sz="1600" b="1" dirty="0" smtClean="0">
                <a:latin typeface="Courier New" pitchFamily="49" charset="0"/>
                <a:cs typeface="Courier New" pitchFamily="49" charset="0"/>
              </a:rPr>
              <a:t> e) {// exception handler code here…}</a:t>
            </a:r>
            <a:endParaRPr lang="bg-BG" sz="1600" b="1" dirty="0" smtClean="0">
              <a:latin typeface="Courier New" pitchFamily="49" charset="0"/>
              <a:cs typeface="Courier New" pitchFamily="49" charset="0"/>
            </a:endParaRPr>
          </a:p>
          <a:p>
            <a:endParaRPr lang="bg-BG" dirty="0"/>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b="0" dirty="0" smtClean="0"/>
              <a:t>URL</a:t>
            </a:r>
            <a:r>
              <a:rPr lang="bg-BG" b="0" dirty="0" smtClean="0"/>
              <a:t> (2)</a:t>
            </a:r>
            <a:endParaRPr lang="en-US" sz="2000" b="0" dirty="0"/>
          </a:p>
        </p:txBody>
      </p:sp>
      <p:sp>
        <p:nvSpPr>
          <p:cNvPr id="4" name="Text Placeholder 3"/>
          <p:cNvSpPr>
            <a:spLocks noGrp="1"/>
          </p:cNvSpPr>
          <p:nvPr>
            <p:ph type="body" sz="quarter" idx="10"/>
          </p:nvPr>
        </p:nvSpPr>
        <p:spPr>
          <a:xfrm>
            <a:off x="324000" y="1353671"/>
            <a:ext cx="8494713" cy="3421529"/>
          </a:xfrm>
        </p:spPr>
        <p:txBody>
          <a:bodyPr/>
          <a:lstStyle/>
          <a:p>
            <a:r>
              <a:rPr lang="bg-BG" dirty="0" smtClean="0"/>
              <a:t>Класа</a:t>
            </a:r>
            <a:r>
              <a:rPr lang="en-US" dirty="0" smtClean="0"/>
              <a:t> URL </a:t>
            </a:r>
            <a:r>
              <a:rPr lang="bg-BG" dirty="0" smtClean="0"/>
              <a:t>предоставя методи за извличане на информация за </a:t>
            </a:r>
            <a:r>
              <a:rPr lang="en-US" dirty="0" smtClean="0"/>
              <a:t>URL</a:t>
            </a:r>
            <a:r>
              <a:rPr lang="bg-BG" dirty="0" smtClean="0"/>
              <a:t> обекта:</a:t>
            </a:r>
            <a:endParaRPr lang="en-US" dirty="0" smtClean="0"/>
          </a:p>
          <a:p>
            <a:pPr lvl="1">
              <a:buFont typeface="Arial" pitchFamily="34" charset="0"/>
              <a:buChar char="•"/>
            </a:pPr>
            <a:r>
              <a:rPr lang="en-US" sz="1400" dirty="0" err="1" smtClean="0"/>
              <a:t>getProtocol</a:t>
            </a:r>
            <a:r>
              <a:rPr lang="bg-BG" sz="1400" dirty="0" smtClean="0"/>
              <a:t> </a:t>
            </a:r>
            <a:r>
              <a:rPr lang="en-US" sz="1400" dirty="0" smtClean="0"/>
              <a:t>-</a:t>
            </a:r>
            <a:r>
              <a:rPr lang="bg-BG" sz="1400" dirty="0" smtClean="0"/>
              <a:t> връща идентификатор за протокол.</a:t>
            </a:r>
            <a:endParaRPr lang="en-US" sz="1400" dirty="0" smtClean="0"/>
          </a:p>
          <a:p>
            <a:pPr lvl="1">
              <a:buFont typeface="Arial" pitchFamily="34" charset="0"/>
              <a:buChar char="•"/>
            </a:pPr>
            <a:r>
              <a:rPr lang="en-US" sz="1400" dirty="0" err="1" smtClean="0"/>
              <a:t>getAuthority</a:t>
            </a:r>
            <a:r>
              <a:rPr lang="en-US" sz="1400" dirty="0" smtClean="0"/>
              <a:t> - </a:t>
            </a:r>
            <a:r>
              <a:rPr lang="bg-BG" sz="1400" dirty="0" smtClean="0"/>
              <a:t>връща</a:t>
            </a:r>
            <a:r>
              <a:rPr lang="en-US" sz="1400" dirty="0" smtClean="0"/>
              <a:t> </a:t>
            </a:r>
            <a:r>
              <a:rPr lang="bg-BG" sz="1400" dirty="0" smtClean="0"/>
              <a:t>“</a:t>
            </a:r>
            <a:r>
              <a:rPr lang="en-US" sz="1400" dirty="0" smtClean="0"/>
              <a:t>authority</a:t>
            </a:r>
            <a:r>
              <a:rPr lang="bg-BG" sz="1400" dirty="0" smtClean="0"/>
              <a:t>”</a:t>
            </a:r>
            <a:r>
              <a:rPr lang="en-US" sz="1400" dirty="0" smtClean="0"/>
              <a:t> </a:t>
            </a:r>
            <a:r>
              <a:rPr lang="bg-BG" sz="1400" dirty="0" smtClean="0"/>
              <a:t>компонента</a:t>
            </a:r>
            <a:r>
              <a:rPr lang="en-US" sz="1400" dirty="0" smtClean="0"/>
              <a:t>.</a:t>
            </a:r>
          </a:p>
          <a:p>
            <a:pPr lvl="1">
              <a:buFont typeface="Arial" pitchFamily="34" charset="0"/>
              <a:buChar char="•"/>
            </a:pPr>
            <a:r>
              <a:rPr lang="en-US" sz="1400" dirty="0" err="1" smtClean="0"/>
              <a:t>getHost</a:t>
            </a:r>
            <a:r>
              <a:rPr lang="en-US" sz="1400" dirty="0" smtClean="0"/>
              <a:t> – </a:t>
            </a:r>
            <a:r>
              <a:rPr lang="bg-BG" sz="1400" dirty="0" smtClean="0"/>
              <a:t>връща името на хоста</a:t>
            </a:r>
            <a:r>
              <a:rPr lang="en-US" sz="1400" dirty="0" smtClean="0"/>
              <a:t>.</a:t>
            </a:r>
          </a:p>
          <a:p>
            <a:pPr lvl="1">
              <a:buFont typeface="Arial" pitchFamily="34" charset="0"/>
              <a:buChar char="•"/>
            </a:pPr>
            <a:r>
              <a:rPr lang="en-US" sz="1400" dirty="0" err="1" smtClean="0"/>
              <a:t>getPort</a:t>
            </a:r>
            <a:r>
              <a:rPr lang="en-US" sz="1400" dirty="0" smtClean="0"/>
              <a:t> – </a:t>
            </a:r>
            <a:r>
              <a:rPr lang="bg-BG" sz="1400" dirty="0" smtClean="0"/>
              <a:t>връща номера на порта</a:t>
            </a:r>
            <a:r>
              <a:rPr lang="en-US" sz="1400" dirty="0" smtClean="0"/>
              <a:t>.</a:t>
            </a:r>
          </a:p>
          <a:p>
            <a:pPr lvl="1">
              <a:buFont typeface="Arial" pitchFamily="34" charset="0"/>
              <a:buChar char="•"/>
            </a:pPr>
            <a:r>
              <a:rPr lang="en-US" sz="1400" dirty="0" err="1" smtClean="0"/>
              <a:t>getPath</a:t>
            </a:r>
            <a:r>
              <a:rPr lang="en-US" sz="1400" dirty="0" smtClean="0"/>
              <a:t> – </a:t>
            </a:r>
            <a:r>
              <a:rPr lang="bg-BG" sz="1400" dirty="0" smtClean="0"/>
              <a:t>връща пътя</a:t>
            </a:r>
            <a:r>
              <a:rPr lang="en-US" sz="1400" dirty="0" smtClean="0"/>
              <a:t>.</a:t>
            </a:r>
          </a:p>
          <a:p>
            <a:pPr lvl="1">
              <a:buFont typeface="Arial" pitchFamily="34" charset="0"/>
              <a:buChar char="•"/>
            </a:pPr>
            <a:r>
              <a:rPr lang="en-US" sz="1400" dirty="0" err="1" smtClean="0"/>
              <a:t>getQuery</a:t>
            </a:r>
            <a:r>
              <a:rPr lang="en-US" sz="1400" dirty="0" smtClean="0"/>
              <a:t> – </a:t>
            </a:r>
            <a:r>
              <a:rPr lang="bg-BG" sz="1400" dirty="0" smtClean="0"/>
              <a:t>връща заявката</a:t>
            </a:r>
            <a:r>
              <a:rPr lang="en-US" sz="1400" dirty="0" smtClean="0"/>
              <a:t>.</a:t>
            </a:r>
          </a:p>
          <a:p>
            <a:pPr lvl="1">
              <a:buFont typeface="Arial" pitchFamily="34" charset="0"/>
              <a:buChar char="•"/>
            </a:pPr>
            <a:r>
              <a:rPr lang="en-US" sz="1400" dirty="0" err="1" smtClean="0"/>
              <a:t>getFile</a:t>
            </a:r>
            <a:r>
              <a:rPr lang="en-US" sz="1400" dirty="0" smtClean="0"/>
              <a:t> – </a:t>
            </a:r>
            <a:r>
              <a:rPr lang="bg-BG" sz="1400" dirty="0" smtClean="0"/>
              <a:t>връща името на файла.</a:t>
            </a:r>
            <a:endParaRPr lang="en-US" sz="1400" dirty="0" smtClean="0"/>
          </a:p>
          <a:p>
            <a:pPr lvl="1">
              <a:buFont typeface="Arial" pitchFamily="34" charset="0"/>
              <a:buChar char="•"/>
            </a:pPr>
            <a:r>
              <a:rPr lang="en-US" sz="1400" dirty="0" err="1" smtClean="0"/>
              <a:t>getRef</a:t>
            </a:r>
            <a:r>
              <a:rPr lang="en-US" sz="1400" dirty="0" smtClean="0"/>
              <a:t> – </a:t>
            </a:r>
            <a:r>
              <a:rPr lang="bg-BG" sz="1400" dirty="0" smtClean="0"/>
              <a:t>връща референцията</a:t>
            </a:r>
            <a:r>
              <a:rPr lang="en-US" sz="1400" dirty="0" smtClean="0"/>
              <a:t>.</a:t>
            </a:r>
            <a:endParaRPr lang="bg-BG" sz="1400" dirty="0" smtClean="0"/>
          </a:p>
          <a:p>
            <a:pPr lvl="1">
              <a:buNone/>
            </a:pPr>
            <a:r>
              <a:rPr lang="bg-BG" dirty="0" smtClean="0"/>
              <a:t>Пример:</a:t>
            </a:r>
          </a:p>
          <a:p>
            <a:pPr lvl="1">
              <a:buNone/>
            </a:pPr>
            <a:r>
              <a:rPr lang="en-US" b="1" dirty="0" smtClean="0"/>
              <a:t>http://example.com:80/tutorial/index.html?name=networking#DOWNLOADING </a:t>
            </a:r>
            <a:endParaRPr lang="bg-BG" b="1" dirty="0" smtClean="0"/>
          </a:p>
        </p:txBody>
      </p:sp>
      <p:sp>
        <p:nvSpPr>
          <p:cNvPr id="5" name="TextBox 4"/>
          <p:cNvSpPr txBox="1"/>
          <p:nvPr/>
        </p:nvSpPr>
        <p:spPr>
          <a:xfrm>
            <a:off x="342900" y="4762501"/>
            <a:ext cx="8432800" cy="1714500"/>
          </a:xfrm>
          <a:prstGeom prst="rect">
            <a:avLst/>
          </a:prstGeom>
          <a:noFill/>
        </p:spPr>
        <p:txBody>
          <a:bodyPr wrap="square" lIns="0" tIns="0" rIns="0" bIns="0" numCol="2" rtlCol="0">
            <a:spAutoFit/>
          </a:bodyPr>
          <a:lstStyle/>
          <a:p>
            <a:pPr marL="0" lvl="1">
              <a:buNone/>
            </a:pPr>
            <a:r>
              <a:rPr lang="en-US" b="1" dirty="0" smtClean="0"/>
              <a:t>protocol</a:t>
            </a:r>
            <a:r>
              <a:rPr lang="en-US" dirty="0" smtClean="0"/>
              <a:t> = http</a:t>
            </a:r>
            <a:endParaRPr lang="bg-BG" dirty="0" smtClean="0"/>
          </a:p>
          <a:p>
            <a:pPr marL="0" lvl="1">
              <a:buNone/>
            </a:pPr>
            <a:r>
              <a:rPr lang="en-US" b="1" dirty="0" smtClean="0"/>
              <a:t>authority</a:t>
            </a:r>
            <a:r>
              <a:rPr lang="en-US" dirty="0" smtClean="0"/>
              <a:t> = example.com:80</a:t>
            </a:r>
            <a:endParaRPr lang="bg-BG" dirty="0" smtClean="0"/>
          </a:p>
          <a:p>
            <a:pPr marL="0" lvl="1">
              <a:buNone/>
            </a:pPr>
            <a:r>
              <a:rPr lang="en-US" b="1" dirty="0" smtClean="0"/>
              <a:t>host</a:t>
            </a:r>
            <a:r>
              <a:rPr lang="en-US" dirty="0" smtClean="0"/>
              <a:t> = example.com</a:t>
            </a:r>
            <a:endParaRPr lang="bg-BG" dirty="0" smtClean="0"/>
          </a:p>
          <a:p>
            <a:pPr marL="0" lvl="1">
              <a:buNone/>
            </a:pPr>
            <a:r>
              <a:rPr lang="en-US" b="1" dirty="0" smtClean="0"/>
              <a:t>port</a:t>
            </a:r>
            <a:r>
              <a:rPr lang="en-US" dirty="0" smtClean="0"/>
              <a:t> = 80</a:t>
            </a:r>
            <a:endParaRPr lang="bg-BG" dirty="0" smtClean="0"/>
          </a:p>
          <a:p>
            <a:pPr marL="0" lvl="1">
              <a:buNone/>
            </a:pPr>
            <a:r>
              <a:rPr lang="en-US" b="1" dirty="0" smtClean="0"/>
              <a:t>path</a:t>
            </a:r>
            <a:r>
              <a:rPr lang="en-US" dirty="0" smtClean="0"/>
              <a:t> = /tutorial/index.html</a:t>
            </a:r>
            <a:endParaRPr lang="bg-BG" dirty="0" smtClean="0"/>
          </a:p>
          <a:p>
            <a:pPr marL="0" lvl="1">
              <a:buNone/>
            </a:pPr>
            <a:r>
              <a:rPr lang="en-US" b="1" dirty="0" smtClean="0"/>
              <a:t>query</a:t>
            </a:r>
            <a:r>
              <a:rPr lang="en-US" dirty="0" smtClean="0"/>
              <a:t> =</a:t>
            </a:r>
            <a:r>
              <a:rPr lang="bg-BG" dirty="0" smtClean="0"/>
              <a:t> </a:t>
            </a:r>
            <a:r>
              <a:rPr lang="en-US" dirty="0" smtClean="0"/>
              <a:t>name=networking</a:t>
            </a:r>
            <a:endParaRPr lang="bg-BG" dirty="0" smtClean="0"/>
          </a:p>
          <a:p>
            <a:pPr marL="0" lvl="1">
              <a:buNone/>
            </a:pPr>
            <a:r>
              <a:rPr lang="en-US" b="1" dirty="0" smtClean="0"/>
              <a:t>filename</a:t>
            </a:r>
            <a:r>
              <a:rPr lang="en-US" dirty="0" smtClean="0"/>
              <a:t> = /tutorial/</a:t>
            </a:r>
            <a:r>
              <a:rPr lang="en-US" dirty="0" err="1" smtClean="0"/>
              <a:t>index.html?name</a:t>
            </a:r>
            <a:r>
              <a:rPr lang="en-US" dirty="0" smtClean="0"/>
              <a:t>=networking</a:t>
            </a:r>
            <a:endParaRPr lang="bg-BG" dirty="0" smtClean="0"/>
          </a:p>
          <a:p>
            <a:pPr marL="0" lvl="1">
              <a:buNone/>
            </a:pPr>
            <a:r>
              <a:rPr lang="en-US" b="1" dirty="0" smtClean="0"/>
              <a:t>ref</a:t>
            </a:r>
            <a:r>
              <a:rPr lang="en-US" dirty="0" smtClean="0"/>
              <a:t> = DOWNLOADING</a:t>
            </a:r>
            <a:endParaRPr lang="bg-BG" b="1" dirty="0" smtClean="0"/>
          </a:p>
          <a:p>
            <a:pPr fontAlgn="base">
              <a:spcBef>
                <a:spcPct val="50000"/>
              </a:spcBef>
              <a:spcAft>
                <a:spcPct val="0"/>
              </a:spcAft>
              <a:buClr>
                <a:srgbClr val="F0AB00"/>
              </a:buClr>
              <a:buSzPct val="80000"/>
            </a:pPr>
            <a:endParaRPr lang="bg-BG" sz="18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b="0" dirty="0" smtClean="0"/>
              <a:t>URL</a:t>
            </a:r>
            <a:r>
              <a:rPr lang="bg-BG" b="0" dirty="0" smtClean="0"/>
              <a:t> (3)</a:t>
            </a:r>
            <a:endParaRPr lang="en-US" sz="2000" b="0" dirty="0"/>
          </a:p>
        </p:txBody>
      </p:sp>
      <p:sp>
        <p:nvSpPr>
          <p:cNvPr id="4" name="Text Placeholder 3"/>
          <p:cNvSpPr>
            <a:spLocks noGrp="1"/>
          </p:cNvSpPr>
          <p:nvPr>
            <p:ph type="body" sz="quarter" idx="10"/>
          </p:nvPr>
        </p:nvSpPr>
        <p:spPr>
          <a:xfrm>
            <a:off x="324000" y="1353671"/>
            <a:ext cx="8494713" cy="5047129"/>
          </a:xfrm>
        </p:spPr>
        <p:txBody>
          <a:bodyPr/>
          <a:lstStyle/>
          <a:p>
            <a:r>
              <a:rPr lang="bg-BG" dirty="0" smtClean="0"/>
              <a:t>След като се създаде </a:t>
            </a:r>
            <a:r>
              <a:rPr lang="en-US" dirty="0" smtClean="0"/>
              <a:t>URL</a:t>
            </a:r>
            <a:r>
              <a:rPr lang="bg-BG" dirty="0" smtClean="0"/>
              <a:t> обект, може да се използва метода</a:t>
            </a:r>
            <a:r>
              <a:rPr lang="en-US" dirty="0" smtClean="0"/>
              <a:t> </a:t>
            </a:r>
            <a:r>
              <a:rPr lang="en-US" dirty="0" err="1" smtClean="0"/>
              <a:t>openStream</a:t>
            </a:r>
            <a:r>
              <a:rPr lang="en-US" dirty="0" smtClean="0"/>
              <a:t>(), </a:t>
            </a:r>
            <a:r>
              <a:rPr lang="bg-BG" dirty="0" smtClean="0"/>
              <a:t>за да се получите </a:t>
            </a:r>
            <a:r>
              <a:rPr lang="en-US" dirty="0" smtClean="0"/>
              <a:t>stream</a:t>
            </a:r>
            <a:r>
              <a:rPr lang="bg-BG" dirty="0" smtClean="0"/>
              <a:t>, от който може да се прочете съдържанието на ресурса.</a:t>
            </a:r>
          </a:p>
          <a:p>
            <a:pPr>
              <a:spcBef>
                <a:spcPts val="0"/>
              </a:spcBef>
            </a:pPr>
            <a:endParaRPr lang="en-US" b="1" dirty="0" smtClean="0">
              <a:latin typeface="Courier New" pitchFamily="49" charset="0"/>
              <a:cs typeface="Courier New" pitchFamily="49" charset="0"/>
            </a:endParaRPr>
          </a:p>
          <a:p>
            <a:pPr>
              <a:spcBef>
                <a:spcPts val="0"/>
              </a:spcBef>
            </a:pPr>
            <a:endParaRPr lang="en-US" b="1" dirty="0" smtClean="0">
              <a:latin typeface="Courier New" pitchFamily="49" charset="0"/>
              <a:cs typeface="Courier New" pitchFamily="49" charset="0"/>
            </a:endParaRPr>
          </a:p>
          <a:p>
            <a:pPr>
              <a:spcBef>
                <a:spcPts val="0"/>
              </a:spcBef>
            </a:pPr>
            <a:r>
              <a:rPr lang="en-US" b="1" dirty="0" smtClean="0">
                <a:solidFill>
                  <a:srgbClr val="FF0000"/>
                </a:solidFill>
                <a:latin typeface="Courier New" pitchFamily="49" charset="0"/>
                <a:cs typeface="Courier New" pitchFamily="49" charset="0"/>
              </a:rPr>
              <a:t>URL</a:t>
            </a:r>
            <a:r>
              <a:rPr lang="en-US" b="1" dirty="0" smtClean="0">
                <a:latin typeface="Courier New" pitchFamily="49" charset="0"/>
                <a:cs typeface="Courier New" pitchFamily="49" charset="0"/>
              </a:rPr>
              <a:t> sap = new </a:t>
            </a:r>
            <a:r>
              <a:rPr lang="en-US" b="1" dirty="0" smtClean="0">
                <a:solidFill>
                  <a:srgbClr val="FF0000"/>
                </a:solidFill>
                <a:latin typeface="Courier New" pitchFamily="49" charset="0"/>
                <a:cs typeface="Courier New" pitchFamily="49" charset="0"/>
              </a:rPr>
              <a:t>URL</a:t>
            </a:r>
            <a:r>
              <a:rPr lang="en-US" b="1" dirty="0" smtClean="0">
                <a:latin typeface="Courier New" pitchFamily="49" charset="0"/>
                <a:cs typeface="Courier New" pitchFamily="49" charset="0"/>
              </a:rPr>
              <a:t>("http://www.sap.com/");</a:t>
            </a:r>
          </a:p>
          <a:p>
            <a:pPr>
              <a:spcBef>
                <a:spcPts val="0"/>
              </a:spcBef>
            </a:pPr>
            <a:r>
              <a:rPr lang="en-US" b="1" dirty="0" err="1" smtClean="0">
                <a:latin typeface="Courier New" pitchFamily="49" charset="0"/>
                <a:cs typeface="Courier New" pitchFamily="49" charset="0"/>
              </a:rPr>
              <a:t>BufferedReader</a:t>
            </a:r>
            <a:r>
              <a:rPr lang="en-US" b="1" dirty="0" smtClean="0">
                <a:latin typeface="Courier New" pitchFamily="49" charset="0"/>
                <a:cs typeface="Courier New" pitchFamily="49" charset="0"/>
              </a:rPr>
              <a:t> in = new </a:t>
            </a:r>
            <a:r>
              <a:rPr lang="en-US" b="1" dirty="0" err="1" smtClean="0">
                <a:latin typeface="Courier New" pitchFamily="49" charset="0"/>
                <a:cs typeface="Courier New" pitchFamily="49" charset="0"/>
              </a:rPr>
              <a:t>BufferedReader</a:t>
            </a:r>
            <a:r>
              <a:rPr lang="en-US" b="1" dirty="0" smtClean="0">
                <a:latin typeface="Courier New" pitchFamily="49" charset="0"/>
                <a:cs typeface="Courier New" pitchFamily="49" charset="0"/>
              </a:rPr>
              <a:t>(</a:t>
            </a:r>
          </a:p>
          <a:p>
            <a:pPr>
              <a:spcBef>
                <a:spcPts val="0"/>
              </a:spcBef>
            </a:pPr>
            <a:r>
              <a:rPr lang="en-US" b="1" dirty="0" smtClean="0">
                <a:latin typeface="Courier New" pitchFamily="49" charset="0"/>
                <a:cs typeface="Courier New" pitchFamily="49" charset="0"/>
              </a:rPr>
              <a:t>new </a:t>
            </a:r>
            <a:r>
              <a:rPr lang="en-US" b="1" dirty="0" err="1" smtClean="0">
                <a:latin typeface="Courier New" pitchFamily="49" charset="0"/>
                <a:cs typeface="Courier New" pitchFamily="49" charset="0"/>
              </a:rPr>
              <a:t>InputStreamReader</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sap.</a:t>
            </a:r>
            <a:r>
              <a:rPr lang="en-US" b="1" dirty="0" err="1" smtClean="0">
                <a:solidFill>
                  <a:srgbClr val="FF0000"/>
                </a:solidFill>
                <a:latin typeface="Courier New" pitchFamily="49" charset="0"/>
                <a:cs typeface="Courier New" pitchFamily="49" charset="0"/>
              </a:rPr>
              <a:t>openStream</a:t>
            </a:r>
            <a:r>
              <a:rPr lang="en-US" b="1" dirty="0" smtClean="0">
                <a:solidFill>
                  <a:srgbClr val="FF0000"/>
                </a:solidFill>
                <a:latin typeface="Courier New" pitchFamily="49" charset="0"/>
                <a:cs typeface="Courier New" pitchFamily="49" charset="0"/>
              </a:rPr>
              <a:t>()</a:t>
            </a:r>
            <a:r>
              <a:rPr lang="en-US" b="1" dirty="0" smtClean="0">
                <a:latin typeface="Courier New" pitchFamily="49" charset="0"/>
                <a:cs typeface="Courier New" pitchFamily="49" charset="0"/>
              </a:rPr>
              <a:t>));</a:t>
            </a:r>
          </a:p>
          <a:p>
            <a:pPr>
              <a:spcBef>
                <a:spcPts val="0"/>
              </a:spcBef>
            </a:pPr>
            <a:endParaRPr lang="en-US" b="1" dirty="0" smtClean="0">
              <a:latin typeface="Courier New" pitchFamily="49" charset="0"/>
              <a:cs typeface="Courier New" pitchFamily="49" charset="0"/>
            </a:endParaRPr>
          </a:p>
          <a:p>
            <a:pPr>
              <a:spcBef>
                <a:spcPts val="0"/>
              </a:spcBef>
            </a:pPr>
            <a:r>
              <a:rPr lang="en-US" b="1" dirty="0" smtClean="0">
                <a:latin typeface="Courier New" pitchFamily="49" charset="0"/>
                <a:cs typeface="Courier New" pitchFamily="49" charset="0"/>
              </a:rPr>
              <a:t>String </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a:t>
            </a:r>
          </a:p>
          <a:p>
            <a:pPr>
              <a:spcBef>
                <a:spcPts val="0"/>
              </a:spcBef>
            </a:pPr>
            <a:r>
              <a:rPr lang="en-US" b="1" dirty="0" smtClean="0">
                <a:latin typeface="Courier New" pitchFamily="49" charset="0"/>
                <a:cs typeface="Courier New" pitchFamily="49" charset="0"/>
              </a:rPr>
              <a:t>while ((</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in.readLine</a:t>
            </a:r>
            <a:r>
              <a:rPr lang="en-US" b="1" dirty="0" smtClean="0">
                <a:latin typeface="Courier New" pitchFamily="49" charset="0"/>
                <a:cs typeface="Courier New" pitchFamily="49" charset="0"/>
              </a:rPr>
              <a:t>()) != null) {</a:t>
            </a:r>
          </a:p>
          <a:p>
            <a:pPr>
              <a:spcBef>
                <a:spcPts val="0"/>
              </a:spcBef>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System.out.println</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a:t>
            </a:r>
          </a:p>
          <a:p>
            <a:pPr>
              <a:spcBef>
                <a:spcPts val="0"/>
              </a:spcBef>
            </a:pPr>
            <a:r>
              <a:rPr lang="en-US" b="1" dirty="0" smtClean="0">
                <a:latin typeface="Courier New" pitchFamily="49" charset="0"/>
                <a:cs typeface="Courier New" pitchFamily="49" charset="0"/>
              </a:rPr>
              <a:t>}</a:t>
            </a:r>
          </a:p>
          <a:p>
            <a:pPr>
              <a:spcBef>
                <a:spcPts val="0"/>
              </a:spcBef>
            </a:pPr>
            <a:r>
              <a:rPr lang="en-US" b="1" dirty="0" err="1" smtClean="0">
                <a:latin typeface="Courier New" pitchFamily="49" charset="0"/>
                <a:cs typeface="Courier New" pitchFamily="49" charset="0"/>
              </a:rPr>
              <a:t>in.close</a:t>
            </a:r>
            <a:r>
              <a:rPr lang="en-US" b="1" dirty="0" smtClean="0">
                <a:latin typeface="Courier New" pitchFamily="49" charset="0"/>
                <a:cs typeface="Courier New" pitchFamily="49" charset="0"/>
              </a:rPr>
              <a:t>();</a:t>
            </a: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b="0" dirty="0" err="1" smtClean="0"/>
              <a:t>URLConnection</a:t>
            </a:r>
            <a:endParaRPr lang="en-US" sz="2000" b="0" dirty="0"/>
          </a:p>
        </p:txBody>
      </p:sp>
      <p:sp>
        <p:nvSpPr>
          <p:cNvPr id="4" name="Text Placeholder 3"/>
          <p:cNvSpPr>
            <a:spLocks noGrp="1"/>
          </p:cNvSpPr>
          <p:nvPr>
            <p:ph type="body" sz="quarter" idx="10"/>
          </p:nvPr>
        </p:nvSpPr>
        <p:spPr>
          <a:xfrm>
            <a:off x="324000" y="1353671"/>
            <a:ext cx="8494713" cy="5047129"/>
          </a:xfrm>
        </p:spPr>
        <p:txBody>
          <a:bodyPr/>
          <a:lstStyle/>
          <a:p>
            <a:r>
              <a:rPr lang="bg-BG" dirty="0" smtClean="0"/>
              <a:t>Метода </a:t>
            </a:r>
            <a:r>
              <a:rPr lang="en-US" b="1" dirty="0" err="1" smtClean="0"/>
              <a:t>openConnection</a:t>
            </a:r>
            <a:r>
              <a:rPr lang="bg-BG" b="1" dirty="0" smtClean="0"/>
              <a:t>()</a:t>
            </a:r>
            <a:r>
              <a:rPr lang="bg-BG" dirty="0" smtClean="0"/>
              <a:t> на класа </a:t>
            </a:r>
            <a:r>
              <a:rPr lang="en-US" dirty="0" smtClean="0"/>
              <a:t>URL </a:t>
            </a:r>
            <a:r>
              <a:rPr lang="bg-BG" dirty="0" smtClean="0"/>
              <a:t>предоставя обект от тип </a:t>
            </a:r>
            <a:r>
              <a:rPr lang="en-US" dirty="0" err="1" smtClean="0"/>
              <a:t>URLConnection</a:t>
            </a:r>
            <a:r>
              <a:rPr lang="bg-BG" dirty="0" smtClean="0"/>
              <a:t> или един от протокол-специфичните под класове, като</a:t>
            </a:r>
            <a:r>
              <a:rPr lang="en-US" dirty="0" smtClean="0"/>
              <a:t> </a:t>
            </a:r>
            <a:r>
              <a:rPr lang="en-US" dirty="0" err="1" smtClean="0"/>
              <a:t>java.net.HttpURLConnection</a:t>
            </a:r>
            <a:r>
              <a:rPr lang="bg-BG" dirty="0" smtClean="0"/>
              <a:t>.</a:t>
            </a:r>
          </a:p>
          <a:p>
            <a:r>
              <a:rPr lang="en-US" b="1" dirty="0" err="1" smtClean="0"/>
              <a:t>URLConnection</a:t>
            </a:r>
            <a:r>
              <a:rPr lang="bg-BG" dirty="0" smtClean="0"/>
              <a:t> обекта може да се използва, за да се настроят параметрите на връзката или на заявка</a:t>
            </a:r>
            <a:r>
              <a:rPr lang="en-US" dirty="0" smtClean="0"/>
              <a:t>(request) </a:t>
            </a:r>
            <a:r>
              <a:rPr lang="bg-BG" dirty="0" smtClean="0"/>
              <a:t>преди да се осъществите самата връзка с извикването на метода </a:t>
            </a:r>
            <a:r>
              <a:rPr lang="en-US" b="1" dirty="0" smtClean="0"/>
              <a:t>connect()</a:t>
            </a:r>
            <a:r>
              <a:rPr lang="en-US" dirty="0" smtClean="0"/>
              <a:t>. </a:t>
            </a:r>
            <a:r>
              <a:rPr lang="bg-BG" dirty="0" smtClean="0"/>
              <a:t>Когато направите това се осъществява връзка между вашето приложение и </a:t>
            </a:r>
            <a:r>
              <a:rPr lang="en-US" dirty="0" smtClean="0"/>
              <a:t>URL</a:t>
            </a:r>
            <a:r>
              <a:rPr lang="bg-BG" dirty="0" smtClean="0"/>
              <a:t> ресурса.</a:t>
            </a:r>
          </a:p>
          <a:p>
            <a:pPr>
              <a:spcBef>
                <a:spcPts val="300"/>
              </a:spcBef>
            </a:pPr>
            <a:r>
              <a:rPr lang="en-US" b="1" dirty="0" smtClean="0">
                <a:latin typeface="Courier New" pitchFamily="49" charset="0"/>
                <a:cs typeface="Courier New" pitchFamily="49" charset="0"/>
              </a:rPr>
              <a:t>try {</a:t>
            </a:r>
          </a:p>
          <a:p>
            <a:pPr>
              <a:spcBef>
                <a:spcPts val="300"/>
              </a:spcBef>
            </a:pPr>
            <a:r>
              <a:rPr lang="en-US" b="1" dirty="0" smtClean="0">
                <a:latin typeface="Courier New" pitchFamily="49" charset="0"/>
                <a:cs typeface="Courier New" pitchFamily="49" charset="0"/>
              </a:rPr>
              <a:t>    URL </a:t>
            </a:r>
            <a:r>
              <a:rPr lang="en-US" b="1" dirty="0" err="1" smtClean="0">
                <a:latin typeface="Courier New" pitchFamily="49" charset="0"/>
                <a:cs typeface="Courier New" pitchFamily="49" charset="0"/>
              </a:rPr>
              <a:t>myURL</a:t>
            </a:r>
            <a:r>
              <a:rPr lang="en-US" b="1" dirty="0" smtClean="0">
                <a:latin typeface="Courier New" pitchFamily="49" charset="0"/>
                <a:cs typeface="Courier New" pitchFamily="49" charset="0"/>
              </a:rPr>
              <a:t> = new URL("http://example.com/");</a:t>
            </a:r>
          </a:p>
          <a:p>
            <a:pPr>
              <a:spcBef>
                <a:spcPts val="300"/>
              </a:spcBef>
            </a:pPr>
            <a:r>
              <a:rPr lang="en-US" b="1" dirty="0" smtClean="0">
                <a:latin typeface="Courier New" pitchFamily="49" charset="0"/>
                <a:cs typeface="Courier New" pitchFamily="49" charset="0"/>
              </a:rPr>
              <a:t>    </a:t>
            </a:r>
            <a:r>
              <a:rPr lang="en-US" b="1" dirty="0" err="1" smtClean="0">
                <a:solidFill>
                  <a:srgbClr val="FF0000"/>
                </a:solidFill>
                <a:latin typeface="Courier New" pitchFamily="49" charset="0"/>
                <a:cs typeface="Courier New" pitchFamily="49" charset="0"/>
              </a:rPr>
              <a:t>URLConnection</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myURLConnection</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myURL.</a:t>
            </a:r>
            <a:r>
              <a:rPr lang="en-US" b="1" dirty="0" err="1" smtClean="0">
                <a:solidFill>
                  <a:srgbClr val="FF0000"/>
                </a:solidFill>
                <a:latin typeface="Courier New" pitchFamily="49" charset="0"/>
                <a:cs typeface="Courier New" pitchFamily="49" charset="0"/>
              </a:rPr>
              <a:t>openConnection</a:t>
            </a:r>
            <a:r>
              <a:rPr lang="en-US" b="1" dirty="0" smtClean="0">
                <a:solidFill>
                  <a:srgbClr val="FF0000"/>
                </a:solidFill>
                <a:latin typeface="Courier New" pitchFamily="49" charset="0"/>
                <a:cs typeface="Courier New" pitchFamily="49" charset="0"/>
              </a:rPr>
              <a:t>()</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myURLConnection.</a:t>
            </a:r>
            <a:r>
              <a:rPr lang="en-US" b="1" dirty="0" err="1" smtClean="0">
                <a:solidFill>
                  <a:srgbClr val="FF0000"/>
                </a:solidFill>
                <a:latin typeface="Courier New" pitchFamily="49" charset="0"/>
                <a:cs typeface="Courier New" pitchFamily="49" charset="0"/>
              </a:rPr>
              <a:t>connect</a:t>
            </a:r>
            <a:r>
              <a:rPr lang="en-US" b="1" dirty="0" smtClean="0">
                <a:solidFill>
                  <a:srgbClr val="FF0000"/>
                </a:solidFill>
                <a:latin typeface="Courier New" pitchFamily="49" charset="0"/>
                <a:cs typeface="Courier New" pitchFamily="49" charset="0"/>
              </a:rPr>
              <a:t>()</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 catch (</a:t>
            </a:r>
            <a:r>
              <a:rPr lang="en-US" b="1" dirty="0" err="1" smtClean="0">
                <a:latin typeface="Courier New" pitchFamily="49" charset="0"/>
                <a:cs typeface="Courier New" pitchFamily="49" charset="0"/>
              </a:rPr>
              <a:t>MalformedURLException</a:t>
            </a:r>
            <a:r>
              <a:rPr lang="en-US" b="1" dirty="0" smtClean="0">
                <a:latin typeface="Courier New" pitchFamily="49" charset="0"/>
                <a:cs typeface="Courier New" pitchFamily="49" charset="0"/>
              </a:rPr>
              <a:t> e) { </a:t>
            </a:r>
          </a:p>
          <a:p>
            <a:pPr>
              <a:spcBef>
                <a:spcPts val="300"/>
              </a:spcBef>
            </a:pPr>
            <a:r>
              <a:rPr lang="en-US" b="1" dirty="0" smtClean="0">
                <a:latin typeface="Courier New" pitchFamily="49" charset="0"/>
                <a:cs typeface="Courier New" pitchFamily="49" charset="0"/>
              </a:rPr>
              <a:t>    // new URL() failed</a:t>
            </a:r>
            <a:endParaRPr lang="bg-BG" b="1" dirty="0" smtClean="0">
              <a:latin typeface="Courier New" pitchFamily="49" charset="0"/>
              <a:cs typeface="Courier New" pitchFamily="49" charset="0"/>
            </a:endParaRPr>
          </a:p>
          <a:p>
            <a:pPr>
              <a:spcBef>
                <a:spcPts val="300"/>
              </a:spcBef>
            </a:pPr>
            <a:r>
              <a:rPr lang="en-US" b="1" dirty="0" smtClean="0">
                <a:latin typeface="Courier New" pitchFamily="49" charset="0"/>
                <a:cs typeface="Courier New" pitchFamily="49" charset="0"/>
              </a:rPr>
              <a:t>} catch (</a:t>
            </a:r>
            <a:r>
              <a:rPr lang="en-US" b="1" dirty="0" err="1" smtClean="0">
                <a:latin typeface="Courier New" pitchFamily="49" charset="0"/>
                <a:cs typeface="Courier New" pitchFamily="49" charset="0"/>
              </a:rPr>
              <a:t>IOException</a:t>
            </a:r>
            <a:r>
              <a:rPr lang="en-US" b="1" dirty="0" smtClean="0">
                <a:latin typeface="Courier New" pitchFamily="49" charset="0"/>
                <a:cs typeface="Courier New" pitchFamily="49" charset="0"/>
              </a:rPr>
              <a:t> e) {   </a:t>
            </a:r>
          </a:p>
          <a:p>
            <a:pPr>
              <a:spcBef>
                <a:spcPts val="300"/>
              </a:spcBef>
            </a:pP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openConnection</a:t>
            </a:r>
            <a:r>
              <a:rPr lang="en-US" b="1" dirty="0" smtClean="0">
                <a:latin typeface="Courier New" pitchFamily="49" charset="0"/>
                <a:cs typeface="Courier New" pitchFamily="49" charset="0"/>
              </a:rPr>
              <a:t>() failed</a:t>
            </a:r>
            <a:endParaRPr lang="bg-BG" b="1" dirty="0" smtClean="0">
              <a:latin typeface="Courier New" pitchFamily="49" charset="0"/>
              <a:cs typeface="Courier New" pitchFamily="49" charset="0"/>
            </a:endParaRPr>
          </a:p>
          <a:p>
            <a:pPr>
              <a:spcBef>
                <a:spcPts val="300"/>
              </a:spcBef>
            </a:pPr>
            <a:r>
              <a:rPr lang="en-US" b="1" dirty="0" smtClean="0">
                <a:latin typeface="Courier New" pitchFamily="49" charset="0"/>
                <a:cs typeface="Courier New" pitchFamily="49" charset="0"/>
              </a:rPr>
              <a:t>}</a:t>
            </a:r>
            <a:endParaRPr lang="bg-BG" b="1"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bg-BG" dirty="0" smtClean="0"/>
              <a:t>Четене с </a:t>
            </a:r>
            <a:r>
              <a:rPr lang="en-US" b="0" dirty="0" err="1" smtClean="0"/>
              <a:t>URLConnection</a:t>
            </a:r>
            <a:endParaRPr lang="en-US" sz="2000" b="0" dirty="0"/>
          </a:p>
        </p:txBody>
      </p:sp>
      <p:sp>
        <p:nvSpPr>
          <p:cNvPr id="4" name="Text Placeholder 3"/>
          <p:cNvSpPr>
            <a:spLocks noGrp="1"/>
          </p:cNvSpPr>
          <p:nvPr>
            <p:ph type="body" sz="quarter" idx="10"/>
          </p:nvPr>
        </p:nvSpPr>
        <p:spPr>
          <a:xfrm>
            <a:off x="324000" y="1353671"/>
            <a:ext cx="8494713" cy="5047129"/>
          </a:xfrm>
        </p:spPr>
        <p:txBody>
          <a:bodyPr/>
          <a:lstStyle/>
          <a:p>
            <a:r>
              <a:rPr lang="en-US" dirty="0" err="1" smtClean="0"/>
              <a:t>URLConnection</a:t>
            </a:r>
            <a:r>
              <a:rPr lang="bg-BG" dirty="0" smtClean="0"/>
              <a:t> класа има много методи, но поради неговата </a:t>
            </a:r>
            <a:r>
              <a:rPr lang="en-US" dirty="0" smtClean="0"/>
              <a:t>HTTP</a:t>
            </a:r>
            <a:r>
              <a:rPr lang="bg-BG" dirty="0" smtClean="0"/>
              <a:t> природа, повече от тях са използваеми само ако работим с </a:t>
            </a:r>
            <a:r>
              <a:rPr lang="en-US" dirty="0" smtClean="0"/>
              <a:t>HTTP</a:t>
            </a:r>
            <a:r>
              <a:rPr lang="bg-BG" dirty="0" smtClean="0"/>
              <a:t> </a:t>
            </a:r>
            <a:r>
              <a:rPr lang="en-US" dirty="0" smtClean="0"/>
              <a:t>URL</a:t>
            </a:r>
            <a:r>
              <a:rPr lang="bg-BG" dirty="0" smtClean="0"/>
              <a:t> ресурс.</a:t>
            </a:r>
          </a:p>
          <a:p>
            <a:r>
              <a:rPr lang="bg-BG" dirty="0" smtClean="0"/>
              <a:t>С метода </a:t>
            </a:r>
            <a:r>
              <a:rPr lang="en-US" b="1" dirty="0" err="1" smtClean="0"/>
              <a:t>getInputStream</a:t>
            </a:r>
            <a:r>
              <a:rPr lang="bg-BG" b="1" dirty="0" smtClean="0"/>
              <a:t>()</a:t>
            </a:r>
            <a:r>
              <a:rPr lang="bg-BG" dirty="0" smtClean="0"/>
              <a:t>, можете да получите </a:t>
            </a:r>
            <a:r>
              <a:rPr lang="en-US" dirty="0" smtClean="0"/>
              <a:t>steam</a:t>
            </a:r>
            <a:r>
              <a:rPr lang="bg-BG" dirty="0" smtClean="0"/>
              <a:t> с който да прочете данните от </a:t>
            </a:r>
            <a:r>
              <a:rPr lang="en-US" dirty="0" smtClean="0"/>
              <a:t>URL</a:t>
            </a:r>
            <a:r>
              <a:rPr lang="bg-BG" dirty="0" smtClean="0"/>
              <a:t> ресурса. Този метод имплицитно вика метода </a:t>
            </a:r>
            <a:r>
              <a:rPr lang="en-US" dirty="0" smtClean="0"/>
              <a:t>connect().</a:t>
            </a:r>
          </a:p>
          <a:p>
            <a:pPr>
              <a:spcBef>
                <a:spcPts val="0"/>
              </a:spcBef>
            </a:pPr>
            <a:endParaRPr lang="en-US" sz="1600" b="1" dirty="0" smtClean="0">
              <a:latin typeface="Courier New" pitchFamily="49" charset="0"/>
              <a:cs typeface="Courier New" pitchFamily="49" charset="0"/>
            </a:endParaRPr>
          </a:p>
          <a:p>
            <a:pPr>
              <a:spcBef>
                <a:spcPts val="300"/>
              </a:spcBef>
            </a:pPr>
            <a:r>
              <a:rPr lang="en-US" b="1" dirty="0" smtClean="0">
                <a:latin typeface="Courier New" pitchFamily="49" charset="0"/>
                <a:cs typeface="Courier New" pitchFamily="49" charset="0"/>
              </a:rPr>
              <a:t>URL sap = new URL("http://www.sap.com/");</a:t>
            </a:r>
          </a:p>
          <a:p>
            <a:pPr>
              <a:spcBef>
                <a:spcPts val="300"/>
              </a:spcBef>
            </a:pPr>
            <a:r>
              <a:rPr lang="en-US" b="1" dirty="0" err="1" smtClean="0">
                <a:latin typeface="Courier New" pitchFamily="49" charset="0"/>
                <a:cs typeface="Courier New" pitchFamily="49" charset="0"/>
              </a:rPr>
              <a:t>URLConnection</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yc</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sap.</a:t>
            </a:r>
            <a:r>
              <a:rPr lang="en-US" b="1" dirty="0" err="1" smtClean="0">
                <a:solidFill>
                  <a:srgbClr val="FF0000"/>
                </a:solidFill>
                <a:latin typeface="Courier New" pitchFamily="49" charset="0"/>
                <a:cs typeface="Courier New" pitchFamily="49" charset="0"/>
              </a:rPr>
              <a:t>openConnection</a:t>
            </a:r>
            <a:r>
              <a:rPr lang="en-US" b="1" dirty="0" smtClean="0">
                <a:solidFill>
                  <a:srgbClr val="FF0000"/>
                </a:solidFill>
                <a:latin typeface="Courier New" pitchFamily="49" charset="0"/>
                <a:cs typeface="Courier New" pitchFamily="49" charset="0"/>
              </a:rPr>
              <a:t>()</a:t>
            </a:r>
            <a:r>
              <a:rPr lang="en-US" b="1" dirty="0" smtClean="0">
                <a:latin typeface="Courier New" pitchFamily="49" charset="0"/>
                <a:cs typeface="Courier New" pitchFamily="49" charset="0"/>
              </a:rPr>
              <a:t>;</a:t>
            </a:r>
          </a:p>
          <a:p>
            <a:pPr>
              <a:spcBef>
                <a:spcPts val="300"/>
              </a:spcBef>
            </a:pPr>
            <a:r>
              <a:rPr lang="en-US" b="1" dirty="0" err="1" smtClean="0">
                <a:latin typeface="Courier New" pitchFamily="49" charset="0"/>
                <a:cs typeface="Courier New" pitchFamily="49" charset="0"/>
              </a:rPr>
              <a:t>BufferedReader</a:t>
            </a:r>
            <a:r>
              <a:rPr lang="en-US" b="1" dirty="0" smtClean="0">
                <a:latin typeface="Courier New" pitchFamily="49" charset="0"/>
                <a:cs typeface="Courier New" pitchFamily="49" charset="0"/>
              </a:rPr>
              <a:t> in = new </a:t>
            </a:r>
            <a:r>
              <a:rPr lang="en-US" b="1" dirty="0" err="1" smtClean="0">
                <a:latin typeface="Courier New" pitchFamily="49" charset="0"/>
                <a:cs typeface="Courier New" pitchFamily="49" charset="0"/>
              </a:rPr>
              <a:t>BufferedReader</a:t>
            </a:r>
            <a:r>
              <a:rPr lang="en-US" b="1" dirty="0" smtClean="0">
                <a:latin typeface="Courier New" pitchFamily="49" charset="0"/>
                <a:cs typeface="Courier New" pitchFamily="49" charset="0"/>
              </a:rPr>
              <a:t>(new </a:t>
            </a:r>
            <a:r>
              <a:rPr lang="en-US" b="1" dirty="0" err="1" smtClean="0">
                <a:latin typeface="Courier New" pitchFamily="49" charset="0"/>
                <a:cs typeface="Courier New" pitchFamily="49" charset="0"/>
              </a:rPr>
              <a:t>InputStreamReader</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yc.</a:t>
            </a:r>
            <a:r>
              <a:rPr lang="en-US" b="1" dirty="0" err="1" smtClean="0">
                <a:solidFill>
                  <a:srgbClr val="FF0000"/>
                </a:solidFill>
                <a:latin typeface="Courier New" pitchFamily="49" charset="0"/>
                <a:cs typeface="Courier New" pitchFamily="49" charset="0"/>
              </a:rPr>
              <a:t>getInputStream</a:t>
            </a:r>
            <a:r>
              <a:rPr lang="en-US" b="1" dirty="0" smtClean="0">
                <a:solidFill>
                  <a:srgbClr val="FF0000"/>
                </a:solidFill>
                <a:latin typeface="Courier New" pitchFamily="49" charset="0"/>
                <a:cs typeface="Courier New" pitchFamily="49" charset="0"/>
              </a:rPr>
              <a:t>()</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String </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while ((</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in.readLine</a:t>
            </a:r>
            <a:r>
              <a:rPr lang="en-US" b="1" dirty="0" smtClean="0">
                <a:latin typeface="Courier New" pitchFamily="49" charset="0"/>
                <a:cs typeface="Courier New" pitchFamily="49" charset="0"/>
              </a:rPr>
              <a:t>()) != null) {</a:t>
            </a:r>
          </a:p>
          <a:p>
            <a:pPr>
              <a:spcBef>
                <a:spcPts val="300"/>
              </a:spcBef>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System.out.println</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inputLine</a:t>
            </a:r>
            <a:r>
              <a:rPr lang="en-US" b="1" dirty="0" smtClean="0">
                <a:latin typeface="Courier New" pitchFamily="49" charset="0"/>
                <a:cs typeface="Courier New" pitchFamily="49" charset="0"/>
              </a:rPr>
              <a:t>);</a:t>
            </a:r>
          </a:p>
          <a:p>
            <a:pPr>
              <a:spcBef>
                <a:spcPts val="300"/>
              </a:spcBef>
            </a:pPr>
            <a:r>
              <a:rPr lang="en-US" b="1" dirty="0" smtClean="0">
                <a:latin typeface="Courier New" pitchFamily="49" charset="0"/>
                <a:cs typeface="Courier New" pitchFamily="49" charset="0"/>
              </a:rPr>
              <a:t>}</a:t>
            </a:r>
          </a:p>
          <a:p>
            <a:pPr>
              <a:spcBef>
                <a:spcPts val="300"/>
              </a:spcBef>
            </a:pPr>
            <a:r>
              <a:rPr lang="en-US" b="1" dirty="0" err="1" smtClean="0">
                <a:latin typeface="Courier New" pitchFamily="49" charset="0"/>
                <a:cs typeface="Courier New" pitchFamily="49" charset="0"/>
              </a:rPr>
              <a:t>in.close</a:t>
            </a:r>
            <a:r>
              <a:rPr lang="en-US" b="1" dirty="0" smtClean="0">
                <a:latin typeface="Courier New" pitchFamily="49" charset="0"/>
                <a:cs typeface="Courier New" pitchFamily="49" charset="0"/>
              </a:rPr>
              <a:t>();</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b="0" dirty="0" smtClean="0"/>
              <a:t>Предаване на данни</a:t>
            </a:r>
            <a:r>
              <a:rPr lang="en-US" b="0" dirty="0" smtClean="0"/>
              <a:t> (2)</a:t>
            </a:r>
            <a:endParaRPr lang="en-US" sz="2000" b="0" dirty="0"/>
          </a:p>
        </p:txBody>
      </p:sp>
      <p:pic>
        <p:nvPicPr>
          <p:cNvPr id="18433" name="Picture 1" descr="C:\Users\landzhev\Desktop\pres\IC213395.gif"/>
          <p:cNvPicPr>
            <a:picLocks noChangeAspect="1" noChangeArrowheads="1"/>
          </p:cNvPicPr>
          <p:nvPr/>
        </p:nvPicPr>
        <p:blipFill>
          <a:blip r:embed="rId3" cstate="print"/>
          <a:srcRect/>
          <a:stretch>
            <a:fillRect/>
          </a:stretch>
        </p:blipFill>
        <p:spPr bwMode="auto">
          <a:xfrm>
            <a:off x="878818" y="1414743"/>
            <a:ext cx="7467319" cy="4996024"/>
          </a:xfrm>
          <a:prstGeom prst="rect">
            <a:avLst/>
          </a:prstGeom>
          <a:noFill/>
        </p:spPr>
      </p:pic>
    </p:spTree>
    <p:extLst>
      <p:ext uri="{BB962C8B-B14F-4D97-AF65-F5344CB8AC3E}">
        <p14:creationId xmlns:p14="http://schemas.microsoft.com/office/powerpoint/2010/main" xmlns="" val="1965180529"/>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fr-FR" b="0" dirty="0"/>
              <a:t>Apache (</a:t>
            </a:r>
            <a:r>
              <a:rPr lang="fr-FR" b="0" dirty="0" err="1"/>
              <a:t>Tomcat</a:t>
            </a:r>
            <a:r>
              <a:rPr lang="fr-FR" b="0" dirty="0" smtClean="0"/>
              <a:t>):</a:t>
            </a:r>
          </a:p>
          <a:p>
            <a:pPr marL="465750" lvl="2" indent="-285750" fontAlgn="base">
              <a:buFont typeface="Arial" pitchFamily="34" charset="0"/>
              <a:buChar char="•"/>
            </a:pPr>
            <a:r>
              <a:rPr lang="fr-FR" b="0" dirty="0" smtClean="0"/>
              <a:t>http</a:t>
            </a:r>
            <a:r>
              <a:rPr lang="fr-FR" b="0" dirty="0"/>
              <a:t>://httpd.apache.org/ABOUT_APACHE.html</a:t>
            </a:r>
          </a:p>
          <a:p>
            <a:pPr marL="465750" lvl="2" indent="-285750" fontAlgn="base">
              <a:buFont typeface="Arial" pitchFamily="34" charset="0"/>
              <a:buChar char="•"/>
            </a:pPr>
            <a:r>
              <a:rPr lang="fr-FR" b="0" dirty="0" smtClean="0"/>
              <a:t>http</a:t>
            </a:r>
            <a:r>
              <a:rPr lang="fr-FR" b="0" dirty="0"/>
              <a:t>://tomcat.apache.org/tomcat-5.5-doc/architecture/overview.html</a:t>
            </a:r>
          </a:p>
          <a:p>
            <a:pPr marL="285750" indent="-285750" fontAlgn="base">
              <a:buFont typeface="Arial" pitchFamily="34" charset="0"/>
              <a:buChar char="•"/>
            </a:pPr>
            <a:r>
              <a:rPr lang="fr-FR" b="0" dirty="0" smtClean="0"/>
              <a:t>Networking </a:t>
            </a:r>
            <a:r>
              <a:rPr lang="fr-FR" b="0" dirty="0"/>
              <a:t>tutorial</a:t>
            </a:r>
          </a:p>
          <a:p>
            <a:pPr marL="465750" lvl="2" indent="-285750" fontAlgn="base">
              <a:buFont typeface="Arial" pitchFamily="34" charset="0"/>
              <a:buChar char="•"/>
            </a:pPr>
            <a:r>
              <a:rPr lang="fr-FR" b="0" dirty="0" smtClean="0"/>
              <a:t>http</a:t>
            </a:r>
            <a:r>
              <a:rPr lang="fr-FR" b="0" dirty="0"/>
              <a:t>://docs.oracle.com/javase/tutorial/networking/TOC.html</a:t>
            </a:r>
          </a:p>
          <a:p>
            <a:pPr marL="285750" indent="-285750" fontAlgn="base">
              <a:buFont typeface="Arial" pitchFamily="34" charset="0"/>
              <a:buChar char="•"/>
            </a:pPr>
            <a:r>
              <a:rPr lang="fr-FR" b="0" dirty="0" smtClean="0"/>
              <a:t>IO </a:t>
            </a:r>
            <a:r>
              <a:rPr lang="fr-FR" b="0" dirty="0"/>
              <a:t>tutorial</a:t>
            </a:r>
          </a:p>
          <a:p>
            <a:pPr marL="465750" lvl="2" indent="-285750" fontAlgn="base">
              <a:buFont typeface="Arial" pitchFamily="34" charset="0"/>
              <a:buChar char="•"/>
            </a:pPr>
            <a:r>
              <a:rPr lang="fr-FR" b="0" dirty="0" smtClean="0"/>
              <a:t>http</a:t>
            </a:r>
            <a:r>
              <a:rPr lang="fr-FR" b="0" dirty="0"/>
              <a:t>://docs.oracle.com/javase/tutorial/essential/io/</a:t>
            </a:r>
          </a:p>
          <a:p>
            <a:pPr marL="285750" indent="-285750" fontAlgn="base">
              <a:buFont typeface="Arial" pitchFamily="34" charset="0"/>
              <a:buChar char="•"/>
            </a:pPr>
            <a:r>
              <a:rPr lang="fr-FR" b="0" dirty="0" smtClean="0"/>
              <a:t>NIO </a:t>
            </a:r>
            <a:r>
              <a:rPr lang="fr-FR" b="0" dirty="0"/>
              <a:t>tutorial</a:t>
            </a:r>
          </a:p>
          <a:p>
            <a:pPr marL="465750" lvl="2" indent="-285750" fontAlgn="base">
              <a:buFont typeface="Arial" pitchFamily="34" charset="0"/>
              <a:buChar char="•"/>
            </a:pPr>
            <a:r>
              <a:rPr lang="fr-FR" b="0" dirty="0" smtClean="0"/>
              <a:t>http</a:t>
            </a:r>
            <a:r>
              <a:rPr lang="fr-FR" b="0" dirty="0"/>
              <a:t>://</a:t>
            </a:r>
            <a:r>
              <a:rPr lang="fr-FR" b="0" dirty="0" smtClean="0"/>
              <a:t>tutorials.jenkov.com/java-nio/index.html</a:t>
            </a:r>
            <a:endParaRPr lang="fr-FR" b="0" dirty="0"/>
          </a:p>
        </p:txBody>
      </p:sp>
    </p:spTree>
    <p:extLst>
      <p:ext uri="{BB962C8B-B14F-4D97-AF65-F5344CB8AC3E}">
        <p14:creationId xmlns:p14="http://schemas.microsoft.com/office/powerpoint/2010/main" xmlns="" val="6689934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dirty="0" smtClean="0"/>
              <a:t>Мрежови адаптери</a:t>
            </a:r>
            <a:r>
              <a:rPr lang="en-US" dirty="0" smtClean="0"/>
              <a:t> (2)</a:t>
            </a:r>
            <a:endParaRPr lang="bg-BG" dirty="0"/>
          </a:p>
        </p:txBody>
      </p:sp>
      <p:sp>
        <p:nvSpPr>
          <p:cNvPr id="3" name="Text Placeholder 2"/>
          <p:cNvSpPr>
            <a:spLocks noGrp="1"/>
          </p:cNvSpPr>
          <p:nvPr>
            <p:ph type="body" sz="quarter" idx="10"/>
          </p:nvPr>
        </p:nvSpPr>
        <p:spPr>
          <a:xfrm>
            <a:off x="324000" y="1343025"/>
            <a:ext cx="8494713" cy="5067300"/>
          </a:xfrm>
        </p:spPr>
        <p:txBody>
          <a:bodyPr/>
          <a:lstStyle/>
          <a:p>
            <a:r>
              <a:rPr lang="bg-BG" b="0" dirty="0" smtClean="0"/>
              <a:t>С помощта на класа </a:t>
            </a:r>
            <a:r>
              <a:rPr lang="en-US" b="0" dirty="0" err="1" smtClean="0"/>
              <a:t>NetworkInterface</a:t>
            </a:r>
            <a:r>
              <a:rPr lang="bg-BG" b="0" dirty="0"/>
              <a:t> </a:t>
            </a:r>
            <a:r>
              <a:rPr lang="bg-BG" b="0" dirty="0" smtClean="0"/>
              <a:t>може да вземете списък със всички мрежови адаптери (</a:t>
            </a:r>
            <a:r>
              <a:rPr lang="en-US" b="0" dirty="0" err="1"/>
              <a:t>getNetworkInterfaces</a:t>
            </a:r>
            <a:r>
              <a:rPr lang="en-US" b="0" dirty="0" smtClean="0"/>
              <a:t>()</a:t>
            </a:r>
            <a:r>
              <a:rPr lang="bg-BG" b="0" dirty="0" smtClean="0"/>
              <a:t>) или да вземете точно определен (</a:t>
            </a:r>
            <a:r>
              <a:rPr lang="en-US" b="0" dirty="0" err="1"/>
              <a:t>getByInetAddress</a:t>
            </a:r>
            <a:r>
              <a:rPr lang="en-US" b="0" dirty="0" smtClean="0"/>
              <a:t>()</a:t>
            </a:r>
            <a:r>
              <a:rPr lang="bg-BG" b="0" dirty="0" smtClean="0"/>
              <a:t> и</a:t>
            </a:r>
            <a:r>
              <a:rPr lang="en-US" b="0" dirty="0" smtClean="0"/>
              <a:t> </a:t>
            </a:r>
            <a:r>
              <a:rPr lang="en-US" b="0" dirty="0" err="1"/>
              <a:t>getByName</a:t>
            </a:r>
            <a:r>
              <a:rPr lang="en-US" b="0" dirty="0" smtClean="0"/>
              <a:t>()</a:t>
            </a:r>
            <a:r>
              <a:rPr lang="bg-BG" b="0" dirty="0" smtClean="0"/>
              <a:t>).</a:t>
            </a:r>
          </a:p>
          <a:p>
            <a:pPr>
              <a:spcBef>
                <a:spcPts val="300"/>
              </a:spcBef>
            </a:pPr>
            <a:r>
              <a:rPr lang="en-US" sz="1500" dirty="0" smtClean="0">
                <a:latin typeface="Courier New" pitchFamily="49" charset="0"/>
                <a:cs typeface="Courier New" pitchFamily="49" charset="0"/>
              </a:rPr>
              <a:t>Enumeration&lt;</a:t>
            </a:r>
            <a:r>
              <a:rPr lang="en-US" sz="1500" dirty="0" err="1" smtClean="0">
                <a:latin typeface="Courier New" pitchFamily="49" charset="0"/>
                <a:cs typeface="Courier New" pitchFamily="49" charset="0"/>
              </a:rPr>
              <a:t>NetworkInterface</a:t>
            </a:r>
            <a:r>
              <a:rPr lang="en-US" sz="1500" dirty="0">
                <a:latin typeface="Courier New" pitchFamily="49" charset="0"/>
                <a:cs typeface="Courier New" pitchFamily="49" charset="0"/>
              </a:rPr>
              <a:t>&gt; nets = </a:t>
            </a:r>
            <a:r>
              <a:rPr lang="en-US" sz="1500" dirty="0" err="1">
                <a:latin typeface="Courier New" pitchFamily="49" charset="0"/>
                <a:cs typeface="Courier New" pitchFamily="49" charset="0"/>
              </a:rPr>
              <a:t>NetworkInterface.</a:t>
            </a:r>
            <a:r>
              <a:rPr lang="en-US" sz="1500" dirty="0" err="1">
                <a:solidFill>
                  <a:srgbClr val="FF0000"/>
                </a:solidFill>
                <a:latin typeface="Courier New" pitchFamily="49" charset="0"/>
                <a:cs typeface="Courier New" pitchFamily="49" charset="0"/>
              </a:rPr>
              <a:t>getNetworkInterfaces</a:t>
            </a:r>
            <a:r>
              <a:rPr lang="en-US" sz="1500" dirty="0">
                <a:solidFill>
                  <a:srgbClr val="FF0000"/>
                </a:solidFill>
                <a:latin typeface="Courier New" pitchFamily="49" charset="0"/>
                <a:cs typeface="Courier New" pitchFamily="49" charset="0"/>
              </a:rPr>
              <a:t>()</a:t>
            </a:r>
            <a:r>
              <a:rPr lang="en-US" sz="1500" dirty="0">
                <a:latin typeface="Courier New" pitchFamily="49" charset="0"/>
                <a:cs typeface="Courier New" pitchFamily="49" charset="0"/>
              </a:rPr>
              <a:t>;</a:t>
            </a:r>
          </a:p>
          <a:p>
            <a:pPr>
              <a:spcBef>
                <a:spcPts val="300"/>
              </a:spcBef>
            </a:pPr>
            <a:r>
              <a:rPr lang="en-US" sz="1500" dirty="0" smtClean="0">
                <a:latin typeface="Courier New" pitchFamily="49" charset="0"/>
                <a:cs typeface="Courier New" pitchFamily="49" charset="0"/>
              </a:rPr>
              <a:t>for </a:t>
            </a:r>
            <a:r>
              <a:rPr lang="en-US" sz="1500" dirty="0">
                <a:latin typeface="Courier New" pitchFamily="49" charset="0"/>
                <a:cs typeface="Courier New" pitchFamily="49" charset="0"/>
              </a:rPr>
              <a:t>(</a:t>
            </a:r>
            <a:r>
              <a:rPr lang="en-US" sz="1500" dirty="0" err="1">
                <a:latin typeface="Courier New" pitchFamily="49" charset="0"/>
                <a:cs typeface="Courier New" pitchFamily="49" charset="0"/>
              </a:rPr>
              <a:t>NetworkInterface</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netIf</a:t>
            </a:r>
            <a:r>
              <a:rPr lang="en-US" sz="1500" dirty="0">
                <a:latin typeface="Courier New" pitchFamily="49" charset="0"/>
                <a:cs typeface="Courier New" pitchFamily="49" charset="0"/>
              </a:rPr>
              <a:t> : </a:t>
            </a:r>
            <a:r>
              <a:rPr lang="en-US" sz="1500" dirty="0" err="1">
                <a:latin typeface="Courier New" pitchFamily="49" charset="0"/>
                <a:cs typeface="Courier New" pitchFamily="49" charset="0"/>
              </a:rPr>
              <a:t>Collections.list</a:t>
            </a:r>
            <a:r>
              <a:rPr lang="en-US" sz="1500" dirty="0">
                <a:latin typeface="Courier New" pitchFamily="49" charset="0"/>
                <a:cs typeface="Courier New" pitchFamily="49" charset="0"/>
              </a:rPr>
              <a:t>(nets)) {</a:t>
            </a:r>
          </a:p>
          <a:p>
            <a:pPr>
              <a:spcBef>
                <a:spcPts val="300"/>
              </a:spcBef>
            </a:pPr>
            <a:r>
              <a:rPr lang="bg-BG"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out.printf</a:t>
            </a:r>
            <a:r>
              <a:rPr lang="en-US" sz="1500" dirty="0">
                <a:latin typeface="Courier New" pitchFamily="49" charset="0"/>
                <a:cs typeface="Courier New" pitchFamily="49" charset="0"/>
              </a:rPr>
              <a:t>("Display name: %s\n", </a:t>
            </a:r>
            <a:r>
              <a:rPr lang="en-US" sz="1500" dirty="0" err="1">
                <a:latin typeface="Courier New" pitchFamily="49" charset="0"/>
                <a:cs typeface="Courier New" pitchFamily="49" charset="0"/>
              </a:rPr>
              <a:t>netIf.</a:t>
            </a:r>
            <a:r>
              <a:rPr lang="en-US" sz="1500" dirty="0" err="1">
                <a:solidFill>
                  <a:srgbClr val="FF0000"/>
                </a:solidFill>
                <a:latin typeface="Courier New" pitchFamily="49" charset="0"/>
                <a:cs typeface="Courier New" pitchFamily="49" charset="0"/>
              </a:rPr>
              <a:t>getDisplayName</a:t>
            </a:r>
            <a:r>
              <a:rPr lang="en-US" sz="1500" dirty="0">
                <a:solidFill>
                  <a:srgbClr val="FF0000"/>
                </a:solidFill>
                <a:latin typeface="Courier New" pitchFamily="49" charset="0"/>
                <a:cs typeface="Courier New" pitchFamily="49" charset="0"/>
              </a:rPr>
              <a:t>()</a:t>
            </a:r>
            <a:r>
              <a:rPr lang="en-US" sz="1500" dirty="0">
                <a:latin typeface="Courier New" pitchFamily="49" charset="0"/>
                <a:cs typeface="Courier New" pitchFamily="49" charset="0"/>
              </a:rPr>
              <a:t>);</a:t>
            </a:r>
          </a:p>
          <a:p>
            <a:pPr>
              <a:spcBef>
                <a:spcPts val="300"/>
              </a:spcBef>
            </a:pPr>
            <a:r>
              <a:rPr lang="en-US" sz="1500" dirty="0">
                <a:latin typeface="Courier New" pitchFamily="49" charset="0"/>
                <a:cs typeface="Courier New" pitchFamily="49" charset="0"/>
              </a:rPr>
              <a:t>   </a:t>
            </a:r>
            <a:r>
              <a:rPr lang="en-US" sz="1500" dirty="0" err="1" smtClean="0">
                <a:latin typeface="Courier New" pitchFamily="49" charset="0"/>
                <a:cs typeface="Courier New" pitchFamily="49" charset="0"/>
              </a:rPr>
              <a:t>out.printf</a:t>
            </a:r>
            <a:r>
              <a:rPr lang="en-US" sz="1500" dirty="0">
                <a:latin typeface="Courier New" pitchFamily="49" charset="0"/>
                <a:cs typeface="Courier New" pitchFamily="49" charset="0"/>
              </a:rPr>
              <a:t>("Name: %s\n", </a:t>
            </a:r>
            <a:r>
              <a:rPr lang="en-US" sz="1500" dirty="0" err="1">
                <a:latin typeface="Courier New" pitchFamily="49" charset="0"/>
                <a:cs typeface="Courier New" pitchFamily="49" charset="0"/>
              </a:rPr>
              <a:t>netIf.</a:t>
            </a:r>
            <a:r>
              <a:rPr lang="en-US" sz="1500" dirty="0" err="1">
                <a:solidFill>
                  <a:srgbClr val="FF0000"/>
                </a:solidFill>
                <a:latin typeface="Courier New" pitchFamily="49" charset="0"/>
                <a:cs typeface="Courier New" pitchFamily="49" charset="0"/>
              </a:rPr>
              <a:t>getName</a:t>
            </a:r>
            <a:r>
              <a:rPr lang="en-US" sz="1500" dirty="0" smtClean="0">
                <a:solidFill>
                  <a:srgbClr val="FF0000"/>
                </a:solidFill>
                <a:latin typeface="Courier New" pitchFamily="49" charset="0"/>
                <a:cs typeface="Courier New" pitchFamily="49" charset="0"/>
              </a:rPr>
              <a:t>()</a:t>
            </a:r>
            <a:r>
              <a:rPr lang="en-US" sz="1500" dirty="0" smtClean="0">
                <a:latin typeface="Courier New" pitchFamily="49" charset="0"/>
                <a:cs typeface="Courier New" pitchFamily="49" charset="0"/>
              </a:rPr>
              <a:t>);</a:t>
            </a:r>
            <a:endParaRPr lang="bg-BG" sz="1500" dirty="0" smtClean="0">
              <a:latin typeface="Courier New" pitchFamily="49" charset="0"/>
              <a:cs typeface="Courier New" pitchFamily="49" charset="0"/>
            </a:endParaRPr>
          </a:p>
          <a:p>
            <a:pPr>
              <a:spcBef>
                <a:spcPts val="300"/>
              </a:spcBef>
            </a:pPr>
            <a:r>
              <a:rPr lang="bg-BG" sz="1500" dirty="0">
                <a:latin typeface="Courier New" pitchFamily="49" charset="0"/>
                <a:cs typeface="Courier New" pitchFamily="49" charset="0"/>
              </a:rPr>
              <a:t> </a:t>
            </a:r>
            <a:r>
              <a:rPr lang="bg-BG"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out.printf</a:t>
            </a:r>
            <a:r>
              <a:rPr lang="en-US" sz="1500" dirty="0" smtClean="0">
                <a:latin typeface="Courier New" pitchFamily="49" charset="0"/>
                <a:cs typeface="Courier New" pitchFamily="49" charset="0"/>
              </a:rPr>
              <a:t>(“Addresses: %</a:t>
            </a:r>
            <a:r>
              <a:rPr lang="en-US" sz="1500" dirty="0">
                <a:latin typeface="Courier New" pitchFamily="49" charset="0"/>
                <a:cs typeface="Courier New" pitchFamily="49" charset="0"/>
              </a:rPr>
              <a:t>s\n”, </a:t>
            </a:r>
            <a:r>
              <a:rPr lang="en-US" sz="1500" dirty="0" err="1">
                <a:latin typeface="Courier New" pitchFamily="49" charset="0"/>
                <a:cs typeface="Courier New" pitchFamily="49" charset="0"/>
              </a:rPr>
              <a:t>printEnum</a:t>
            </a:r>
            <a:r>
              <a:rPr lang="en-US" sz="1500" dirty="0">
                <a:latin typeface="Courier New" pitchFamily="49" charset="0"/>
                <a:cs typeface="Courier New" pitchFamily="49" charset="0"/>
              </a:rPr>
              <a:t>(</a:t>
            </a:r>
            <a:r>
              <a:rPr lang="en-US" sz="1500" dirty="0" err="1">
                <a:latin typeface="Courier New" pitchFamily="49" charset="0"/>
                <a:cs typeface="Courier New" pitchFamily="49" charset="0"/>
              </a:rPr>
              <a:t>netIf.</a:t>
            </a:r>
            <a:r>
              <a:rPr lang="en-US" sz="1500" dirty="0" err="1">
                <a:solidFill>
                  <a:srgbClr val="FF0000"/>
                </a:solidFill>
                <a:latin typeface="Courier New" pitchFamily="49" charset="0"/>
                <a:cs typeface="Courier New" pitchFamily="49" charset="0"/>
              </a:rPr>
              <a:t>getInetAddresses</a:t>
            </a:r>
            <a:r>
              <a:rPr lang="en-US" sz="1500" dirty="0">
                <a:solidFill>
                  <a:srgbClr val="FF0000"/>
                </a:solidFill>
                <a:latin typeface="Courier New" pitchFamily="49" charset="0"/>
                <a:cs typeface="Courier New" pitchFamily="49" charset="0"/>
              </a:rPr>
              <a:t>()</a:t>
            </a:r>
            <a:r>
              <a:rPr lang="en-US" sz="1500" dirty="0">
                <a:latin typeface="Courier New" pitchFamily="49" charset="0"/>
                <a:cs typeface="Courier New" pitchFamily="49" charset="0"/>
              </a:rPr>
              <a:t>));</a:t>
            </a:r>
          </a:p>
          <a:p>
            <a:pPr>
              <a:spcBef>
                <a:spcPts val="300"/>
              </a:spcBef>
            </a:pPr>
            <a:r>
              <a:rPr lang="bg-BG"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out.printf</a:t>
            </a:r>
            <a:r>
              <a:rPr lang="en-US" sz="1500" dirty="0">
                <a:latin typeface="Courier New" pitchFamily="49" charset="0"/>
                <a:cs typeface="Courier New" pitchFamily="49" charset="0"/>
              </a:rPr>
              <a:t>("\n");</a:t>
            </a:r>
          </a:p>
          <a:p>
            <a:pPr>
              <a:spcBef>
                <a:spcPts val="300"/>
              </a:spcBef>
            </a:pPr>
            <a:r>
              <a:rPr lang="en-US" sz="1500" dirty="0" smtClean="0">
                <a:latin typeface="Courier New" pitchFamily="49" charset="0"/>
                <a:cs typeface="Courier New" pitchFamily="49" charset="0"/>
              </a:rPr>
              <a:t>}</a:t>
            </a:r>
            <a:endParaRPr lang="bg-BG" sz="1500" dirty="0" smtClean="0">
              <a:latin typeface="Courier New" pitchFamily="49" charset="0"/>
              <a:cs typeface="Courier New" pitchFamily="49" charset="0"/>
            </a:endParaRPr>
          </a:p>
          <a:p>
            <a:pPr>
              <a:spcBef>
                <a:spcPts val="0"/>
              </a:spcBef>
            </a:pPr>
            <a:r>
              <a:rPr lang="en-US" sz="1200" b="0" i="1" dirty="0" smtClean="0"/>
              <a:t>Display </a:t>
            </a:r>
            <a:r>
              <a:rPr lang="en-US" sz="1200" b="0" i="1" dirty="0"/>
              <a:t>name: Software Loopback Interface 1</a:t>
            </a:r>
          </a:p>
          <a:p>
            <a:pPr>
              <a:spcBef>
                <a:spcPts val="0"/>
              </a:spcBef>
            </a:pPr>
            <a:r>
              <a:rPr lang="en-US" sz="1200" b="0" i="1" dirty="0"/>
              <a:t>Name: lo</a:t>
            </a:r>
          </a:p>
          <a:p>
            <a:pPr>
              <a:spcBef>
                <a:spcPts val="0"/>
              </a:spcBef>
            </a:pPr>
            <a:r>
              <a:rPr lang="en-US" sz="1200" b="0" i="1" dirty="0"/>
              <a:t>Addresses: /0:0:0:0:0:0:0:1, /127.0.0.1, </a:t>
            </a:r>
          </a:p>
          <a:p>
            <a:pPr>
              <a:spcBef>
                <a:spcPts val="0"/>
              </a:spcBef>
            </a:pPr>
            <a:endParaRPr lang="en-US" sz="1200" b="0" i="1" dirty="0"/>
          </a:p>
          <a:p>
            <a:pPr>
              <a:spcBef>
                <a:spcPts val="0"/>
              </a:spcBef>
            </a:pPr>
            <a:r>
              <a:rPr lang="en-US" sz="1200" b="0" i="1" dirty="0"/>
              <a:t>Display name: Intel(R) 82578DM Gigabit Network Connection</a:t>
            </a:r>
          </a:p>
          <a:p>
            <a:pPr>
              <a:spcBef>
                <a:spcPts val="0"/>
              </a:spcBef>
            </a:pPr>
            <a:r>
              <a:rPr lang="en-US" sz="1200" b="0" i="1" dirty="0"/>
              <a:t>Name: eth6</a:t>
            </a:r>
          </a:p>
          <a:p>
            <a:pPr>
              <a:spcBef>
                <a:spcPts val="0"/>
              </a:spcBef>
            </a:pPr>
            <a:r>
              <a:rPr lang="en-US" sz="1200" b="0" i="1" dirty="0"/>
              <a:t>Addresses: /10.xxx.xxx.xxx, </a:t>
            </a:r>
          </a:p>
          <a:p>
            <a:pPr>
              <a:spcBef>
                <a:spcPts val="0"/>
              </a:spcBef>
            </a:pPr>
            <a:endParaRPr lang="en-US" sz="1200" b="0" i="1" dirty="0"/>
          </a:p>
          <a:p>
            <a:pPr>
              <a:spcBef>
                <a:spcPts val="0"/>
              </a:spcBef>
            </a:pPr>
            <a:r>
              <a:rPr lang="en-US" sz="1200" b="0" i="1" dirty="0"/>
              <a:t>Display name: WAN Miniport (IPv6)-</a:t>
            </a:r>
            <a:r>
              <a:rPr lang="en-US" sz="1200" b="0" i="1" dirty="0" err="1"/>
              <a:t>QoS</a:t>
            </a:r>
            <a:r>
              <a:rPr lang="en-US" sz="1200" b="0" i="1" dirty="0"/>
              <a:t> Packet Scheduler-0000</a:t>
            </a:r>
          </a:p>
          <a:p>
            <a:pPr>
              <a:spcBef>
                <a:spcPts val="0"/>
              </a:spcBef>
            </a:pPr>
            <a:r>
              <a:rPr lang="en-US" sz="1200" b="0" i="1" dirty="0"/>
              <a:t>Name: eth14</a:t>
            </a:r>
          </a:p>
          <a:p>
            <a:pPr>
              <a:spcBef>
                <a:spcPts val="0"/>
              </a:spcBef>
            </a:pPr>
            <a:r>
              <a:rPr lang="en-US" sz="1200" b="0" i="1" dirty="0"/>
              <a:t>Addresses: </a:t>
            </a:r>
          </a:p>
          <a:p>
            <a:pPr>
              <a:spcBef>
                <a:spcPts val="300"/>
              </a:spcBef>
            </a:pPr>
            <a:endParaRPr lang="en-US" sz="1600" b="0" i="1" dirty="0"/>
          </a:p>
        </p:txBody>
      </p:sp>
    </p:spTree>
    <p:extLst>
      <p:ext uri="{BB962C8B-B14F-4D97-AF65-F5344CB8AC3E}">
        <p14:creationId xmlns:p14="http://schemas.microsoft.com/office/powerpoint/2010/main" xmlns="" val="29000073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dirty="0" smtClean="0"/>
              <a:t>Мрежови адаптери</a:t>
            </a:r>
            <a:r>
              <a:rPr lang="en-US" dirty="0" smtClean="0"/>
              <a:t> (</a:t>
            </a:r>
            <a:r>
              <a:rPr lang="bg-BG" dirty="0" smtClean="0"/>
              <a:t>3</a:t>
            </a:r>
            <a:r>
              <a:rPr lang="en-US" dirty="0" smtClean="0"/>
              <a:t>)</a:t>
            </a:r>
            <a:endParaRPr lang="bg-BG" dirty="0"/>
          </a:p>
        </p:txBody>
      </p:sp>
      <p:sp>
        <p:nvSpPr>
          <p:cNvPr id="3" name="Text Placeholder 2"/>
          <p:cNvSpPr>
            <a:spLocks noGrp="1"/>
          </p:cNvSpPr>
          <p:nvPr>
            <p:ph type="body" sz="quarter" idx="10"/>
          </p:nvPr>
        </p:nvSpPr>
        <p:spPr>
          <a:xfrm>
            <a:off x="324000" y="1343025"/>
            <a:ext cx="8639025" cy="5067300"/>
          </a:xfrm>
        </p:spPr>
        <p:txBody>
          <a:bodyPr/>
          <a:lstStyle/>
          <a:p>
            <a:r>
              <a:rPr lang="bg-BG" b="0" dirty="0" smtClean="0"/>
              <a:t>Кой мрежови адаптер ще се използва за изпращането на данните, се определя от </a:t>
            </a:r>
            <a:r>
              <a:rPr lang="en-US" b="0" dirty="0" smtClean="0"/>
              <a:t>Java</a:t>
            </a:r>
            <a:r>
              <a:rPr lang="bg-BG" b="0" dirty="0" smtClean="0"/>
              <a:t> виртуалната машина. Но има възможност да бъде посочено от програмиста:</a:t>
            </a:r>
          </a:p>
          <a:p>
            <a:pPr>
              <a:spcBef>
                <a:spcPts val="0"/>
              </a:spcBef>
            </a:pPr>
            <a:endParaRPr lang="bg-BG" dirty="0" smtClean="0">
              <a:latin typeface="Courier New" pitchFamily="49" charset="0"/>
              <a:cs typeface="Courier New" pitchFamily="49" charset="0"/>
            </a:endParaRPr>
          </a:p>
          <a:p>
            <a:pPr>
              <a:spcBef>
                <a:spcPts val="0"/>
              </a:spcBef>
            </a:pPr>
            <a:r>
              <a:rPr lang="en-US" dirty="0" smtClean="0">
                <a:latin typeface="Courier New" pitchFamily="49" charset="0"/>
                <a:cs typeface="Courier New" pitchFamily="49" charset="0"/>
              </a:rPr>
              <a:t>Socket </a:t>
            </a:r>
            <a:r>
              <a:rPr lang="en-US" dirty="0" err="1">
                <a:latin typeface="Courier New" pitchFamily="49" charset="0"/>
                <a:cs typeface="Courier New" pitchFamily="49" charset="0"/>
              </a:rPr>
              <a:t>soc</a:t>
            </a:r>
            <a:r>
              <a:rPr lang="en-US" dirty="0">
                <a:latin typeface="Courier New" pitchFamily="49" charset="0"/>
                <a:cs typeface="Courier New" pitchFamily="49" charset="0"/>
              </a:rPr>
              <a:t> = new </a:t>
            </a:r>
            <a:r>
              <a:rPr lang="en-US" dirty="0" err="1">
                <a:latin typeface="Courier New" pitchFamily="49" charset="0"/>
                <a:cs typeface="Courier New" pitchFamily="49" charset="0"/>
              </a:rPr>
              <a:t>java.net.Socket</a:t>
            </a:r>
            <a:r>
              <a:rPr lang="en-US" dirty="0">
                <a:latin typeface="Courier New" pitchFamily="49" charset="0"/>
                <a:cs typeface="Courier New" pitchFamily="49" charset="0"/>
              </a:rPr>
              <a:t>();</a:t>
            </a:r>
          </a:p>
          <a:p>
            <a:pPr>
              <a:spcBef>
                <a:spcPts val="0"/>
              </a:spcBef>
            </a:pPr>
            <a:r>
              <a:rPr lang="en-US" dirty="0" err="1" smtClean="0">
                <a:latin typeface="Courier New" pitchFamily="49" charset="0"/>
                <a:cs typeface="Courier New" pitchFamily="49" charset="0"/>
              </a:rPr>
              <a:t>soc.</a:t>
            </a:r>
            <a:r>
              <a:rPr lang="en-US" dirty="0" err="1" smtClean="0">
                <a:solidFill>
                  <a:srgbClr val="FF0000"/>
                </a:solidFill>
                <a:latin typeface="Courier New" pitchFamily="49" charset="0"/>
                <a:cs typeface="Courier New" pitchFamily="49" charset="0"/>
              </a:rPr>
              <a:t>bind</a:t>
            </a:r>
            <a:r>
              <a:rPr lang="en-US" dirty="0" smtClean="0">
                <a:latin typeface="Courier New" pitchFamily="49" charset="0"/>
                <a:cs typeface="Courier New" pitchFamily="49" charset="0"/>
              </a:rPr>
              <a:t>(new </a:t>
            </a:r>
            <a:r>
              <a:rPr lang="en-US" dirty="0" err="1" smtClean="0">
                <a:latin typeface="Courier New" pitchFamily="49" charset="0"/>
                <a:cs typeface="Courier New" pitchFamily="49" charset="0"/>
              </a:rPr>
              <a:t>InetSocketAddress</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nifAddresses.nextElement</a:t>
            </a:r>
            <a:r>
              <a:rPr lang="en-US" dirty="0" smtClean="0">
                <a:latin typeface="Courier New" pitchFamily="49" charset="0"/>
                <a:cs typeface="Courier New" pitchFamily="49" charset="0"/>
              </a:rPr>
              <a:t>()</a:t>
            </a:r>
            <a:r>
              <a:rPr lang="bg-BG" dirty="0" smtClean="0">
                <a:latin typeface="Courier New" pitchFamily="49" charset="0"/>
                <a:cs typeface="Courier New" pitchFamily="49" charset="0"/>
              </a:rPr>
              <a:t>)</a:t>
            </a:r>
            <a:r>
              <a:rPr lang="en-US" dirty="0" smtClean="0">
                <a:latin typeface="Courier New" pitchFamily="49" charset="0"/>
                <a:cs typeface="Courier New" pitchFamily="49" charset="0"/>
              </a:rPr>
              <a:t>, 0);</a:t>
            </a:r>
            <a:endParaRPr lang="en-US" dirty="0">
              <a:latin typeface="Courier New" pitchFamily="49" charset="0"/>
              <a:cs typeface="Courier New" pitchFamily="49" charset="0"/>
            </a:endParaRPr>
          </a:p>
          <a:p>
            <a:pPr>
              <a:spcBef>
                <a:spcPts val="0"/>
              </a:spcBef>
            </a:pPr>
            <a:r>
              <a:rPr lang="en-US" dirty="0" err="1">
                <a:latin typeface="Courier New" pitchFamily="49" charset="0"/>
                <a:cs typeface="Courier New" pitchFamily="49" charset="0"/>
              </a:rPr>
              <a:t>soc.</a:t>
            </a:r>
            <a:r>
              <a:rPr lang="en-US" dirty="0" err="1">
                <a:solidFill>
                  <a:srgbClr val="FF0000"/>
                </a:solidFill>
                <a:latin typeface="Courier New" pitchFamily="49" charset="0"/>
                <a:cs typeface="Courier New" pitchFamily="49" charset="0"/>
              </a:rPr>
              <a:t>connect</a:t>
            </a:r>
            <a:r>
              <a:rPr lang="en-US" dirty="0">
                <a:latin typeface="Courier New" pitchFamily="49" charset="0"/>
                <a:cs typeface="Courier New" pitchFamily="49" charset="0"/>
              </a:rPr>
              <a:t>(new </a:t>
            </a:r>
            <a:r>
              <a:rPr lang="en-US" dirty="0" err="1">
                <a:latin typeface="Courier New" pitchFamily="49" charset="0"/>
                <a:cs typeface="Courier New" pitchFamily="49" charset="0"/>
              </a:rPr>
              <a:t>InetSocketAddress</a:t>
            </a:r>
            <a:r>
              <a:rPr lang="en-US" dirty="0">
                <a:latin typeface="Courier New" pitchFamily="49" charset="0"/>
                <a:cs typeface="Courier New" pitchFamily="49" charset="0"/>
              </a:rPr>
              <a:t>(address, port</a:t>
            </a:r>
            <a:r>
              <a:rPr lang="en-US" dirty="0" smtClean="0">
                <a:latin typeface="Courier New" pitchFamily="49" charset="0"/>
                <a:cs typeface="Courier New" pitchFamily="49" charset="0"/>
              </a:rPr>
              <a:t>));</a:t>
            </a:r>
            <a:endParaRPr lang="bg-BG" dirty="0" smtClean="0">
              <a:latin typeface="Courier New" pitchFamily="49" charset="0"/>
              <a:cs typeface="Courier New" pitchFamily="49" charset="0"/>
            </a:endParaRPr>
          </a:p>
          <a:p>
            <a:pPr>
              <a:spcBef>
                <a:spcPts val="0"/>
              </a:spcBef>
            </a:pPr>
            <a:endParaRPr lang="bg-BG" b="0" dirty="0">
              <a:latin typeface="Courier New" pitchFamily="49" charset="0"/>
              <a:cs typeface="Courier New" pitchFamily="49" charset="0"/>
            </a:endParaRPr>
          </a:p>
          <a:p>
            <a:pPr>
              <a:spcBef>
                <a:spcPts val="0"/>
              </a:spcBef>
            </a:pPr>
            <a:r>
              <a:rPr lang="bg-BG" b="0" dirty="0"/>
              <a:t>С </a:t>
            </a:r>
            <a:r>
              <a:rPr lang="en-US" b="0" dirty="0"/>
              <a:t>JDK</a:t>
            </a:r>
            <a:r>
              <a:rPr lang="bg-BG" b="0" dirty="0"/>
              <a:t> 1.6 класа </a:t>
            </a:r>
            <a:r>
              <a:rPr lang="en-US" b="0" dirty="0" err="1"/>
              <a:t>NetworkInterface</a:t>
            </a:r>
            <a:r>
              <a:rPr lang="en-US" b="0" dirty="0"/>
              <a:t> </a:t>
            </a:r>
            <a:r>
              <a:rPr lang="bg-BG" b="0" dirty="0" smtClean="0"/>
              <a:t>предоставя </a:t>
            </a:r>
            <a:r>
              <a:rPr lang="bg-BG" b="0" dirty="0"/>
              <a:t>допълнителни </a:t>
            </a:r>
            <a:r>
              <a:rPr lang="bg-BG" b="0" dirty="0" smtClean="0"/>
              <a:t>информация за мрежовият адаптер с методите:</a:t>
            </a:r>
          </a:p>
          <a:p>
            <a:pPr marL="285750" indent="-285750">
              <a:spcBef>
                <a:spcPts val="0"/>
              </a:spcBef>
              <a:buFont typeface="Arial" pitchFamily="34" charset="0"/>
              <a:buChar char="•"/>
            </a:pPr>
            <a:r>
              <a:rPr lang="en-US" b="0" dirty="0" err="1" smtClean="0"/>
              <a:t>isUp</a:t>
            </a:r>
            <a:r>
              <a:rPr lang="en-US" b="0" dirty="0" smtClean="0"/>
              <a:t>()</a:t>
            </a:r>
            <a:r>
              <a:rPr lang="bg-BG" b="0" dirty="0" smtClean="0"/>
              <a:t> – проверява дали мрежовият адаптер е активен.</a:t>
            </a:r>
            <a:endParaRPr lang="en-US" b="0" dirty="0"/>
          </a:p>
          <a:p>
            <a:pPr marL="285750" indent="-285750">
              <a:spcBef>
                <a:spcPts val="0"/>
              </a:spcBef>
              <a:buFont typeface="Arial" pitchFamily="34" charset="0"/>
              <a:buChar char="•"/>
            </a:pPr>
            <a:r>
              <a:rPr lang="en-US" b="0" dirty="0" err="1"/>
              <a:t>isLoopback</a:t>
            </a:r>
            <a:r>
              <a:rPr lang="en-US" b="0" dirty="0" smtClean="0"/>
              <a:t>()</a:t>
            </a:r>
            <a:r>
              <a:rPr lang="bg-BG" b="0" dirty="0" smtClean="0"/>
              <a:t> – проверява дали това е </a:t>
            </a:r>
            <a:r>
              <a:rPr lang="en-US" b="0" dirty="0" smtClean="0"/>
              <a:t>loopback</a:t>
            </a:r>
            <a:r>
              <a:rPr lang="bg-BG" b="0" dirty="0" smtClean="0"/>
              <a:t> адаптер.</a:t>
            </a:r>
            <a:endParaRPr lang="en-US" b="0" dirty="0"/>
          </a:p>
          <a:p>
            <a:pPr marL="285750" indent="-285750">
              <a:spcBef>
                <a:spcPts val="0"/>
              </a:spcBef>
              <a:buFont typeface="Arial" pitchFamily="34" charset="0"/>
              <a:buChar char="•"/>
            </a:pPr>
            <a:r>
              <a:rPr lang="en-US" b="0" dirty="0" err="1"/>
              <a:t>isPointToPoint</a:t>
            </a:r>
            <a:r>
              <a:rPr lang="en-US" b="0" dirty="0" smtClean="0"/>
              <a:t>()</a:t>
            </a:r>
            <a:r>
              <a:rPr lang="bg-BG" b="0" dirty="0" smtClean="0"/>
              <a:t> – проверява дали адаптера е </a:t>
            </a:r>
            <a:r>
              <a:rPr lang="en-US" b="0" dirty="0" smtClean="0"/>
              <a:t>point-to-point</a:t>
            </a:r>
            <a:r>
              <a:rPr lang="bg-BG" b="0" dirty="0" smtClean="0"/>
              <a:t>.</a:t>
            </a:r>
            <a:endParaRPr lang="en-US" b="0" dirty="0"/>
          </a:p>
          <a:p>
            <a:pPr marL="285750" indent="-285750">
              <a:spcBef>
                <a:spcPts val="0"/>
              </a:spcBef>
              <a:buFont typeface="Arial" pitchFamily="34" charset="0"/>
              <a:buChar char="•"/>
            </a:pPr>
            <a:r>
              <a:rPr lang="en-US" b="0" dirty="0" err="1"/>
              <a:t>supportsMulticast</a:t>
            </a:r>
            <a:r>
              <a:rPr lang="en-US" b="0" dirty="0" smtClean="0"/>
              <a:t>() – </a:t>
            </a:r>
            <a:r>
              <a:rPr lang="bg-BG" b="0" dirty="0" smtClean="0"/>
              <a:t>дали интерфейса поддържа </a:t>
            </a:r>
            <a:r>
              <a:rPr lang="en-US" b="0" dirty="0" smtClean="0"/>
              <a:t>multicast </a:t>
            </a:r>
            <a:r>
              <a:rPr lang="bg-BG" b="0" dirty="0" smtClean="0"/>
              <a:t>съобщения.</a:t>
            </a:r>
            <a:endParaRPr lang="en-US" b="0" dirty="0"/>
          </a:p>
          <a:p>
            <a:pPr marL="285750" indent="-285750">
              <a:spcBef>
                <a:spcPts val="0"/>
              </a:spcBef>
              <a:buFont typeface="Arial" pitchFamily="34" charset="0"/>
              <a:buChar char="•"/>
            </a:pPr>
            <a:r>
              <a:rPr lang="en-US" b="0" dirty="0" err="1"/>
              <a:t>isVirtual</a:t>
            </a:r>
            <a:r>
              <a:rPr lang="en-US" b="0" dirty="0" smtClean="0"/>
              <a:t>()</a:t>
            </a:r>
            <a:r>
              <a:rPr lang="bg-BG" b="0" dirty="0" smtClean="0"/>
              <a:t> – дали е виртуален.</a:t>
            </a:r>
            <a:endParaRPr lang="en-US" b="0" dirty="0"/>
          </a:p>
          <a:p>
            <a:pPr marL="285750" indent="-285750">
              <a:spcBef>
                <a:spcPts val="0"/>
              </a:spcBef>
              <a:buFont typeface="Arial" pitchFamily="34" charset="0"/>
              <a:buChar char="•"/>
            </a:pPr>
            <a:r>
              <a:rPr lang="en-US" b="0" dirty="0" err="1"/>
              <a:t>getHardwareAddress</a:t>
            </a:r>
            <a:r>
              <a:rPr lang="en-US" b="0" dirty="0" smtClean="0"/>
              <a:t>()</a:t>
            </a:r>
            <a:r>
              <a:rPr lang="bg-BG" b="0" dirty="0" smtClean="0"/>
              <a:t> – </a:t>
            </a:r>
            <a:r>
              <a:rPr lang="en-US" b="0" dirty="0" smtClean="0"/>
              <a:t>MAC</a:t>
            </a:r>
            <a:r>
              <a:rPr lang="bg-BG" b="0" dirty="0" smtClean="0"/>
              <a:t> адреса.</a:t>
            </a:r>
            <a:endParaRPr lang="en-US" b="0" dirty="0"/>
          </a:p>
          <a:p>
            <a:pPr marL="285750" indent="-285750">
              <a:spcBef>
                <a:spcPts val="0"/>
              </a:spcBef>
              <a:buFont typeface="Arial" pitchFamily="34" charset="0"/>
              <a:buChar char="•"/>
            </a:pPr>
            <a:r>
              <a:rPr lang="en-US" b="0" dirty="0" err="1"/>
              <a:t>getMTU</a:t>
            </a:r>
            <a:r>
              <a:rPr lang="en-US" b="0" dirty="0" smtClean="0"/>
              <a:t>()</a:t>
            </a:r>
            <a:r>
              <a:rPr lang="bg-BG" b="0" dirty="0" smtClean="0"/>
              <a:t> – </a:t>
            </a:r>
            <a:r>
              <a:rPr lang="en-US" b="0" dirty="0" smtClean="0"/>
              <a:t>Maximum Transfer Unit.</a:t>
            </a:r>
            <a:endParaRPr lang="bg-BG" b="0" dirty="0"/>
          </a:p>
        </p:txBody>
      </p:sp>
    </p:spTree>
    <p:extLst>
      <p:ext uri="{BB962C8B-B14F-4D97-AF65-F5344CB8AC3E}">
        <p14:creationId xmlns:p14="http://schemas.microsoft.com/office/powerpoint/2010/main" xmlns="" val="20444094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en-US" b="0" dirty="0" smtClean="0"/>
              <a:t>OSI</a:t>
            </a:r>
            <a:r>
              <a:rPr lang="bg-BG" b="0" dirty="0" smtClean="0"/>
              <a:t> (</a:t>
            </a:r>
            <a:r>
              <a:rPr lang="en-US" b="0" dirty="0" smtClean="0"/>
              <a:t>Open Systems Interconnection</a:t>
            </a:r>
            <a:r>
              <a:rPr lang="bg-BG" b="0" dirty="0" smtClean="0"/>
              <a:t>) модел</a:t>
            </a: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217237921"/>
              </p:ext>
            </p:extLst>
          </p:nvPr>
        </p:nvGraphicFramePr>
        <p:xfrm>
          <a:off x="259976" y="1272984"/>
          <a:ext cx="8677836" cy="5087280"/>
        </p:xfrm>
        <a:graphic>
          <a:graphicData uri="http://schemas.openxmlformats.org/drawingml/2006/table">
            <a:tbl>
              <a:tblPr firstRow="1" bandRow="1">
                <a:tableStyleId>{3C2FFA5D-87B4-456A-9821-1D502468CF0F}</a:tableStyleId>
              </a:tblPr>
              <a:tblGrid>
                <a:gridCol w="331695"/>
                <a:gridCol w="1326776"/>
                <a:gridCol w="5719482"/>
                <a:gridCol w="1299883"/>
              </a:tblGrid>
              <a:tr h="389883">
                <a:tc>
                  <a:txBody>
                    <a:bodyPr/>
                    <a:lstStyle/>
                    <a:p>
                      <a:r>
                        <a:rPr lang="bg-BG" sz="1600" dirty="0" smtClean="0"/>
                        <a:t>№</a:t>
                      </a:r>
                      <a:endParaRPr lang="bg-BG" sz="1600" dirty="0"/>
                    </a:p>
                  </a:txBody>
                  <a:tcPr/>
                </a:tc>
                <a:tc>
                  <a:txBody>
                    <a:bodyPr/>
                    <a:lstStyle/>
                    <a:p>
                      <a:r>
                        <a:rPr lang="bg-BG" sz="1600" dirty="0" smtClean="0"/>
                        <a:t>Слой</a:t>
                      </a:r>
                      <a:endParaRPr lang="bg-BG" sz="1600" dirty="0"/>
                    </a:p>
                  </a:txBody>
                  <a:tcPr/>
                </a:tc>
                <a:tc>
                  <a:txBody>
                    <a:bodyPr/>
                    <a:lstStyle/>
                    <a:p>
                      <a:r>
                        <a:rPr lang="bg-BG" sz="1600" dirty="0" smtClean="0"/>
                        <a:t>Описание</a:t>
                      </a:r>
                      <a:endParaRPr lang="bg-BG" sz="1600" dirty="0"/>
                    </a:p>
                  </a:txBody>
                  <a:tcPr/>
                </a:tc>
                <a:tc>
                  <a:txBody>
                    <a:bodyPr/>
                    <a:lstStyle/>
                    <a:p>
                      <a:r>
                        <a:rPr lang="bg-BG" sz="1600" dirty="0" smtClean="0"/>
                        <a:t>Протоколи</a:t>
                      </a:r>
                      <a:endParaRPr lang="bg-BG" sz="1600" dirty="0"/>
                    </a:p>
                  </a:txBody>
                  <a:tcPr/>
                </a:tc>
              </a:tr>
              <a:tr h="683251">
                <a:tc>
                  <a:txBody>
                    <a:bodyPr/>
                    <a:lstStyle/>
                    <a:p>
                      <a:r>
                        <a:rPr lang="en-US" sz="1600" dirty="0" smtClean="0"/>
                        <a:t>7</a:t>
                      </a:r>
                      <a:endParaRPr lang="bg-BG" sz="1600" dirty="0"/>
                    </a:p>
                  </a:txBody>
                  <a:tcPr/>
                </a:tc>
                <a:tc>
                  <a:txBody>
                    <a:bodyPr/>
                    <a:lstStyle/>
                    <a:p>
                      <a:r>
                        <a:rPr lang="en-US" sz="1600" dirty="0" smtClean="0"/>
                        <a:t>Application</a:t>
                      </a:r>
                      <a:endParaRPr lang="bg-BG" sz="1600" dirty="0"/>
                    </a:p>
                  </a:txBody>
                  <a:tcPr/>
                </a:tc>
                <a:tc>
                  <a:txBody>
                    <a:bodyPr/>
                    <a:lstStyle/>
                    <a:p>
                      <a:r>
                        <a:rPr lang="bg-BG" sz="1400" noProof="0" dirty="0" smtClean="0"/>
                        <a:t>Позволява на потребителските приложения да заявяват услуги или информация, а на сървър приложенията — да се регистрират и предоставят услуги в мрежата.</a:t>
                      </a:r>
                      <a:endParaRPr lang="bg-BG" sz="1400" noProof="0" dirty="0"/>
                    </a:p>
                  </a:txBody>
                  <a:tcPr/>
                </a:tc>
                <a:tc>
                  <a:txBody>
                    <a:bodyPr/>
                    <a:lstStyle/>
                    <a:p>
                      <a:r>
                        <a:rPr lang="en-US" sz="1200" dirty="0" smtClean="0"/>
                        <a:t>DNS, FTP, HTTP, NFS, NTP, DHCP, SMTP,</a:t>
                      </a:r>
                      <a:r>
                        <a:rPr lang="bg-BG" sz="1200" dirty="0" smtClean="0"/>
                        <a:t> </a:t>
                      </a:r>
                      <a:r>
                        <a:rPr lang="en-US" sz="1200" dirty="0" smtClean="0"/>
                        <a:t>Telnet</a:t>
                      </a:r>
                      <a:endParaRPr lang="bg-BG" sz="1200" dirty="0"/>
                    </a:p>
                  </a:txBody>
                  <a:tcPr/>
                </a:tc>
              </a:tr>
              <a:tr h="465354">
                <a:tc>
                  <a:txBody>
                    <a:bodyPr/>
                    <a:lstStyle/>
                    <a:p>
                      <a:r>
                        <a:rPr lang="en-US" sz="1600" dirty="0" smtClean="0"/>
                        <a:t>6</a:t>
                      </a:r>
                      <a:endParaRPr lang="bg-BG" sz="1600" dirty="0"/>
                    </a:p>
                  </a:txBody>
                  <a:tcPr/>
                </a:tc>
                <a:tc>
                  <a:txBody>
                    <a:bodyPr/>
                    <a:lstStyle/>
                    <a:p>
                      <a:r>
                        <a:rPr lang="en-US" sz="1600" dirty="0" smtClean="0"/>
                        <a:t>Presentation</a:t>
                      </a:r>
                      <a:endParaRPr lang="bg-BG" sz="1600" dirty="0"/>
                    </a:p>
                  </a:txBody>
                  <a:tcPr/>
                </a:tc>
                <a:tc>
                  <a:txBody>
                    <a:bodyPr/>
                    <a:lstStyle/>
                    <a:p>
                      <a:r>
                        <a:rPr lang="bg-BG" sz="1400" dirty="0" smtClean="0"/>
                        <a:t>Конвертиране, компресиране</a:t>
                      </a:r>
                      <a:r>
                        <a:rPr lang="bg-BG" sz="1400" baseline="0" dirty="0" smtClean="0"/>
                        <a:t> и криптиране на данни.</a:t>
                      </a:r>
                      <a:endParaRPr lang="bg-BG" dirty="0"/>
                    </a:p>
                  </a:txBody>
                  <a:tcPr/>
                </a:tc>
                <a:tc>
                  <a:txBody>
                    <a:bodyPr/>
                    <a:lstStyle/>
                    <a:p>
                      <a:r>
                        <a:rPr lang="en-US" sz="1200" dirty="0" smtClean="0"/>
                        <a:t>MIME, XDR</a:t>
                      </a:r>
                      <a:r>
                        <a:rPr lang="bg-BG" sz="1200" dirty="0" smtClean="0"/>
                        <a:t>, </a:t>
                      </a:r>
                      <a:r>
                        <a:rPr lang="en-US" sz="1200" baseline="0" dirty="0" smtClean="0"/>
                        <a:t>TLS/SSL</a:t>
                      </a:r>
                      <a:endParaRPr lang="bg-BG" sz="1200" dirty="0"/>
                    </a:p>
                  </a:txBody>
                  <a:tcPr/>
                </a:tc>
              </a:tr>
              <a:tr h="683251">
                <a:tc>
                  <a:txBody>
                    <a:bodyPr/>
                    <a:lstStyle/>
                    <a:p>
                      <a:r>
                        <a:rPr lang="en-US" sz="1600" dirty="0" smtClean="0"/>
                        <a:t>5</a:t>
                      </a:r>
                      <a:endParaRPr lang="bg-BG" sz="1600" dirty="0"/>
                    </a:p>
                  </a:txBody>
                  <a:tcPr/>
                </a:tc>
                <a:tc>
                  <a:txBody>
                    <a:bodyPr/>
                    <a:lstStyle/>
                    <a:p>
                      <a:r>
                        <a:rPr lang="en-US" sz="1600" dirty="0" smtClean="0"/>
                        <a:t>Session</a:t>
                      </a:r>
                      <a:endParaRPr lang="bg-BG" sz="1600" dirty="0"/>
                    </a:p>
                  </a:txBody>
                  <a:tcPr/>
                </a:tc>
                <a:tc>
                  <a:txBody>
                    <a:bodyPr/>
                    <a:lstStyle/>
                    <a:p>
                      <a:r>
                        <a:rPr lang="bg-BG" sz="1400" dirty="0" smtClean="0"/>
                        <a:t>Създаването,</a:t>
                      </a:r>
                      <a:r>
                        <a:rPr lang="bg-BG" sz="1400" baseline="0" dirty="0" smtClean="0"/>
                        <a:t> поддържането и терминирането на сесии. Сигурност. Логически портове.</a:t>
                      </a:r>
                      <a:endParaRPr lang="bg-BG" sz="1400" dirty="0"/>
                    </a:p>
                  </a:txBody>
                  <a:tcPr/>
                </a:tc>
                <a:tc>
                  <a:txBody>
                    <a:bodyPr/>
                    <a:lstStyle/>
                    <a:p>
                      <a:r>
                        <a:rPr lang="en-US" sz="1200" dirty="0" smtClean="0"/>
                        <a:t>Sockets</a:t>
                      </a:r>
                      <a:endParaRPr lang="bg-BG" dirty="0"/>
                    </a:p>
                  </a:txBody>
                  <a:tcPr/>
                </a:tc>
              </a:tr>
              <a:tr h="683251">
                <a:tc>
                  <a:txBody>
                    <a:bodyPr/>
                    <a:lstStyle/>
                    <a:p>
                      <a:r>
                        <a:rPr lang="en-US" sz="1600" dirty="0" smtClean="0"/>
                        <a:t>4</a:t>
                      </a:r>
                      <a:endParaRPr lang="bg-BG" sz="1600" dirty="0"/>
                    </a:p>
                  </a:txBody>
                  <a:tcPr/>
                </a:tc>
                <a:tc>
                  <a:txBody>
                    <a:bodyPr/>
                    <a:lstStyle/>
                    <a:p>
                      <a:r>
                        <a:rPr lang="en-US" sz="1600" dirty="0" smtClean="0"/>
                        <a:t>Transport</a:t>
                      </a:r>
                      <a:endParaRPr lang="bg-BG" sz="1600" dirty="0"/>
                    </a:p>
                  </a:txBody>
                  <a:tcPr/>
                </a:tc>
                <a:tc>
                  <a:txBody>
                    <a:bodyPr/>
                    <a:lstStyle/>
                    <a:p>
                      <a:r>
                        <a:rPr lang="bg-BG" sz="1400" dirty="0" smtClean="0"/>
                        <a:t>Грижи</a:t>
                      </a:r>
                      <a:r>
                        <a:rPr lang="bg-BG" sz="1400" baseline="0" dirty="0" smtClean="0"/>
                        <a:t> се за целостта на съобщенията, за пристигането им в точна последователност, потвърждаване за пристигане, проверка за загуби и дублиращи се съобщения.</a:t>
                      </a:r>
                      <a:endParaRPr lang="bg-BG" sz="1400" dirty="0"/>
                    </a:p>
                  </a:txBody>
                  <a:tcPr/>
                </a:tc>
                <a:tc>
                  <a:txBody>
                    <a:bodyPr/>
                    <a:lstStyle/>
                    <a:p>
                      <a:r>
                        <a:rPr lang="en-US" sz="1200" dirty="0" smtClean="0"/>
                        <a:t>TCP,</a:t>
                      </a:r>
                      <a:r>
                        <a:rPr lang="en-US" sz="1200" baseline="0" dirty="0" smtClean="0"/>
                        <a:t> UDP</a:t>
                      </a:r>
                      <a:endParaRPr lang="bg-BG" sz="1200" dirty="0"/>
                    </a:p>
                  </a:txBody>
                  <a:tcPr/>
                </a:tc>
              </a:tr>
              <a:tr h="531272">
                <a:tc>
                  <a:txBody>
                    <a:bodyPr/>
                    <a:lstStyle/>
                    <a:p>
                      <a:r>
                        <a:rPr lang="en-US" sz="1600" dirty="0" smtClean="0"/>
                        <a:t>3</a:t>
                      </a:r>
                      <a:endParaRPr lang="bg-BG" sz="1600" dirty="0"/>
                    </a:p>
                  </a:txBody>
                  <a:tcPr/>
                </a:tc>
                <a:tc>
                  <a:txBody>
                    <a:bodyPr/>
                    <a:lstStyle/>
                    <a:p>
                      <a:r>
                        <a:rPr lang="en-US" sz="1600" dirty="0" smtClean="0"/>
                        <a:t>Network</a:t>
                      </a:r>
                      <a:endParaRPr lang="bg-BG" sz="1600" dirty="0"/>
                    </a:p>
                  </a:txBody>
                  <a:tcPr/>
                </a:tc>
                <a:tc>
                  <a:txBody>
                    <a:bodyPr/>
                    <a:lstStyle/>
                    <a:p>
                      <a:r>
                        <a:rPr lang="bg-BG" sz="1400" dirty="0" smtClean="0"/>
                        <a:t>Управлява</a:t>
                      </a:r>
                      <a:r>
                        <a:rPr lang="bg-BG" sz="1400" baseline="0" dirty="0" smtClean="0"/>
                        <a:t> на пакетите в мрежата. </a:t>
                      </a:r>
                      <a:r>
                        <a:rPr lang="bg-BG" sz="1400" baseline="0" dirty="0" err="1" smtClean="0"/>
                        <a:t>Рутиране</a:t>
                      </a:r>
                      <a:r>
                        <a:rPr lang="bg-BG" sz="1400" baseline="0" dirty="0" smtClean="0"/>
                        <a:t>. Фрагментация на данните. Логически адреси.</a:t>
                      </a:r>
                      <a:endParaRPr lang="bg-BG" sz="1400" dirty="0"/>
                    </a:p>
                  </a:txBody>
                  <a:tcPr/>
                </a:tc>
                <a:tc>
                  <a:txBody>
                    <a:bodyPr/>
                    <a:lstStyle/>
                    <a:p>
                      <a:r>
                        <a:rPr lang="en-US" sz="1200" dirty="0" smtClean="0"/>
                        <a:t>IPv4, IPv6, IPX, ICMP</a:t>
                      </a:r>
                      <a:endParaRPr lang="bg-BG" sz="1200" dirty="0"/>
                    </a:p>
                  </a:txBody>
                  <a:tcPr/>
                </a:tc>
              </a:tr>
              <a:tr h="683251">
                <a:tc>
                  <a:txBody>
                    <a:bodyPr/>
                    <a:lstStyle/>
                    <a:p>
                      <a:r>
                        <a:rPr lang="en-US" sz="1600" dirty="0" smtClean="0"/>
                        <a:t>2</a:t>
                      </a:r>
                      <a:endParaRPr lang="bg-BG" sz="1600" dirty="0"/>
                    </a:p>
                  </a:txBody>
                  <a:tcPr/>
                </a:tc>
                <a:tc>
                  <a:txBody>
                    <a:bodyPr/>
                    <a:lstStyle/>
                    <a:p>
                      <a:r>
                        <a:rPr lang="en-US" sz="1600" dirty="0" smtClean="0"/>
                        <a:t>Data Link</a:t>
                      </a:r>
                      <a:endParaRPr lang="bg-BG" sz="1600" dirty="0"/>
                    </a:p>
                  </a:txBody>
                  <a:tcPr/>
                </a:tc>
                <a:tc>
                  <a:txBody>
                    <a:bodyPr/>
                    <a:lstStyle/>
                    <a:p>
                      <a:r>
                        <a:rPr lang="bg-BG" sz="1400" dirty="0" smtClean="0"/>
                        <a:t>Предаване на </a:t>
                      </a:r>
                      <a:r>
                        <a:rPr lang="bg-BG" sz="1400" dirty="0" err="1" smtClean="0"/>
                        <a:t>фреймове</a:t>
                      </a:r>
                      <a:r>
                        <a:rPr lang="bg-BG" sz="1400" dirty="0" smtClean="0"/>
                        <a:t> от един</a:t>
                      </a:r>
                      <a:r>
                        <a:rPr lang="bg-BG" sz="1400" baseline="0" dirty="0" smtClean="0"/>
                        <a:t> възел на друг. Управление на последователността на </a:t>
                      </a:r>
                      <a:r>
                        <a:rPr lang="bg-BG" sz="1400" baseline="0" dirty="0" err="1" smtClean="0"/>
                        <a:t>фреймовете</a:t>
                      </a:r>
                      <a:r>
                        <a:rPr lang="bg-BG" sz="1400" baseline="0" dirty="0" smtClean="0"/>
                        <a:t>. Потвърждения. Проверка за грешки. </a:t>
                      </a:r>
                      <a:r>
                        <a:rPr lang="en-US" sz="1400" baseline="0" dirty="0" smtClean="0"/>
                        <a:t>MAC.</a:t>
                      </a:r>
                      <a:endParaRPr lang="bg-BG" sz="1400" dirty="0"/>
                    </a:p>
                  </a:txBody>
                  <a:tcPr/>
                </a:tc>
                <a:tc>
                  <a:txBody>
                    <a:bodyPr/>
                    <a:lstStyle/>
                    <a:p>
                      <a:r>
                        <a:rPr lang="en-US" sz="1200" dirty="0" smtClean="0"/>
                        <a:t>ATM, X.25, DSL,</a:t>
                      </a:r>
                      <a:r>
                        <a:rPr lang="en-US" sz="1200" baseline="0" dirty="0" smtClean="0"/>
                        <a:t> IEEE 802.11</a:t>
                      </a:r>
                      <a:endParaRPr lang="bg-BG" sz="1200" dirty="0"/>
                    </a:p>
                  </a:txBody>
                  <a:tcPr/>
                </a:tc>
              </a:tr>
              <a:tr h="683251">
                <a:tc>
                  <a:txBody>
                    <a:bodyPr/>
                    <a:lstStyle/>
                    <a:p>
                      <a:r>
                        <a:rPr lang="en-US" sz="1600" dirty="0" smtClean="0"/>
                        <a:t>1</a:t>
                      </a:r>
                      <a:endParaRPr lang="bg-BG" sz="1600" dirty="0"/>
                    </a:p>
                  </a:txBody>
                  <a:tcPr/>
                </a:tc>
                <a:tc>
                  <a:txBody>
                    <a:bodyPr/>
                    <a:lstStyle/>
                    <a:p>
                      <a:r>
                        <a:rPr lang="en-US" sz="1600" dirty="0" smtClean="0"/>
                        <a:t>Physical</a:t>
                      </a:r>
                      <a:endParaRPr lang="bg-BG" sz="1600" dirty="0"/>
                    </a:p>
                  </a:txBody>
                  <a:tcPr/>
                </a:tc>
                <a:tc>
                  <a:txBody>
                    <a:bodyPr/>
                    <a:lstStyle/>
                    <a:p>
                      <a:r>
                        <a:rPr lang="bg-BG" sz="1400" dirty="0" smtClean="0"/>
                        <a:t>Отговаря</a:t>
                      </a:r>
                      <a:r>
                        <a:rPr lang="bg-BG" sz="1400" baseline="0" dirty="0" smtClean="0"/>
                        <a:t> за предаването и приемането на неструктурирани потоци от данни по физическият носител. Кодиране/декодиране на данните. Свързване на физическият носител.</a:t>
                      </a:r>
                      <a:endParaRPr lang="bg-BG" sz="1400" dirty="0"/>
                    </a:p>
                  </a:txBody>
                  <a:tcPr/>
                </a:tc>
                <a:tc>
                  <a:txBody>
                    <a:bodyPr/>
                    <a:lstStyle/>
                    <a:p>
                      <a:r>
                        <a:rPr lang="en-US" sz="1200" dirty="0" smtClean="0"/>
                        <a:t>IEEE 802.11</a:t>
                      </a:r>
                      <a:r>
                        <a:rPr lang="bg-BG" sz="1200" dirty="0" smtClean="0"/>
                        <a:t>, </a:t>
                      </a:r>
                      <a:r>
                        <a:rPr lang="en-US" sz="1200" dirty="0" smtClean="0"/>
                        <a:t>    IEEE 1394</a:t>
                      </a:r>
                      <a:r>
                        <a:rPr lang="bg-BG" sz="1200" dirty="0" smtClean="0"/>
                        <a:t>, </a:t>
                      </a:r>
                      <a:r>
                        <a:rPr lang="en-US" sz="1200" dirty="0" smtClean="0"/>
                        <a:t>    Bluetooth</a:t>
                      </a:r>
                      <a:endParaRPr lang="bg-BG" sz="2000" dirty="0"/>
                    </a:p>
                  </a:txBody>
                  <a:tcPr/>
                </a:tc>
              </a:tr>
            </a:tbl>
          </a:graphicData>
        </a:graphic>
      </p:graphicFrame>
    </p:spTree>
    <p:extLst>
      <p:ext uri="{BB962C8B-B14F-4D97-AF65-F5344CB8AC3E}">
        <p14:creationId xmlns:p14="http://schemas.microsoft.com/office/powerpoint/2010/main" xmlns="" val="268184133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 </a:t>
            </a:r>
            <a:br>
              <a:rPr lang="bg-BG" dirty="0" smtClean="0"/>
            </a:br>
            <a:r>
              <a:rPr lang="en-US" b="0" dirty="0" smtClean="0"/>
              <a:t>TCP/UDP</a:t>
            </a:r>
            <a:endParaRPr lang="en-US" sz="2000" b="0" dirty="0"/>
          </a:p>
        </p:txBody>
      </p:sp>
      <p:graphicFrame>
        <p:nvGraphicFramePr>
          <p:cNvPr id="5" name="Table 4"/>
          <p:cNvGraphicFramePr>
            <a:graphicFrameLocks noGrp="1"/>
          </p:cNvGraphicFramePr>
          <p:nvPr>
            <p:extLst>
              <p:ext uri="{D42A27DB-BD31-4B8C-83A1-F6EECF244321}">
                <p14:modId xmlns:p14="http://schemas.microsoft.com/office/powerpoint/2010/main" xmlns="" val="443581858"/>
              </p:ext>
            </p:extLst>
          </p:nvPr>
        </p:nvGraphicFramePr>
        <p:xfrm>
          <a:off x="331694" y="1397000"/>
          <a:ext cx="8480612" cy="4734560"/>
        </p:xfrm>
        <a:graphic>
          <a:graphicData uri="http://schemas.openxmlformats.org/drawingml/2006/table">
            <a:tbl>
              <a:tblPr firstRow="1" bandRow="1">
                <a:tableStyleId>{3C2FFA5D-87B4-456A-9821-1D502468CF0F}</a:tableStyleId>
              </a:tblPr>
              <a:tblGrid>
                <a:gridCol w="4240306"/>
                <a:gridCol w="4240306"/>
              </a:tblGrid>
              <a:tr h="370840">
                <a:tc>
                  <a:txBody>
                    <a:bodyPr/>
                    <a:lstStyle/>
                    <a:p>
                      <a:pPr algn="ctr"/>
                      <a:r>
                        <a:rPr lang="en-US" sz="1400" dirty="0" smtClean="0"/>
                        <a:t>Transmission Control Protocol (TCP)</a:t>
                      </a:r>
                      <a:endParaRPr lang="en-US" sz="1400" dirty="0"/>
                    </a:p>
                  </a:txBody>
                  <a:tcPr anchor="ctr"/>
                </a:tc>
                <a:tc>
                  <a:txBody>
                    <a:bodyPr/>
                    <a:lstStyle/>
                    <a:p>
                      <a:pPr algn="ctr"/>
                      <a:r>
                        <a:rPr lang="en-US" sz="1400" dirty="0" smtClean="0"/>
                        <a:t>User Datagram Protocol (UDP)</a:t>
                      </a:r>
                      <a:endParaRPr lang="en-US" sz="1400" dirty="0"/>
                    </a:p>
                  </a:txBody>
                  <a:tcPr anchor="ctr"/>
                </a:tc>
              </a:tr>
              <a:tr h="370840">
                <a:tc>
                  <a:txBody>
                    <a:bodyPr/>
                    <a:lstStyle/>
                    <a:p>
                      <a:pPr algn="l"/>
                      <a:r>
                        <a:rPr lang="bg-BG" sz="1400" b="1" dirty="0" smtClean="0"/>
                        <a:t>Надеждност:</a:t>
                      </a:r>
                      <a:r>
                        <a:rPr lang="en-US" sz="1400" b="1" dirty="0" smtClean="0"/>
                        <a:t> </a:t>
                      </a:r>
                      <a:r>
                        <a:rPr lang="en-US" sz="1400" dirty="0"/>
                        <a:t>TCP </a:t>
                      </a:r>
                      <a:r>
                        <a:rPr lang="bg-BG" sz="1400" dirty="0" smtClean="0"/>
                        <a:t>е</a:t>
                      </a:r>
                      <a:r>
                        <a:rPr lang="en-US" sz="1400" dirty="0" smtClean="0"/>
                        <a:t> </a:t>
                      </a:r>
                      <a:r>
                        <a:rPr lang="bg-BG" sz="1400" dirty="0" smtClean="0"/>
                        <a:t>протокол,</a:t>
                      </a:r>
                      <a:r>
                        <a:rPr lang="bg-BG" sz="1400" baseline="0" dirty="0" smtClean="0"/>
                        <a:t> който се основава на връзки</a:t>
                      </a:r>
                      <a:r>
                        <a:rPr lang="en-US" sz="1400" baseline="0" dirty="0" smtClean="0"/>
                        <a:t> (connections)</a:t>
                      </a:r>
                      <a:r>
                        <a:rPr lang="bg-BG" sz="1400" baseline="0" dirty="0" smtClean="0"/>
                        <a:t>.</a:t>
                      </a:r>
                      <a:r>
                        <a:rPr lang="en-US" sz="1400" dirty="0" smtClean="0"/>
                        <a:t> </a:t>
                      </a:r>
                      <a:r>
                        <a:rPr lang="bg-BG" sz="1400" dirty="0" smtClean="0"/>
                        <a:t>Когато един файл се изпрати, той със сигурност ще бъде доставен, освен ако връзката не се</a:t>
                      </a:r>
                      <a:r>
                        <a:rPr lang="bg-BG" sz="1400" baseline="0" dirty="0" smtClean="0"/>
                        <a:t> прекрати. Ако част от пакетите бъдат изгубени, те ще бъдат предадени отново.</a:t>
                      </a:r>
                      <a:endParaRPr lang="en-US" sz="1400" dirty="0"/>
                    </a:p>
                  </a:txBody>
                  <a:tcPr/>
                </a:tc>
                <a:tc>
                  <a:txBody>
                    <a:bodyPr/>
                    <a:lstStyle/>
                    <a:p>
                      <a:pPr algn="l"/>
                      <a:r>
                        <a:rPr lang="bg-BG" sz="1400" b="1" dirty="0" smtClean="0"/>
                        <a:t>Надеждност:</a:t>
                      </a:r>
                      <a:r>
                        <a:rPr lang="en-US" sz="1400" b="1" dirty="0" smtClean="0"/>
                        <a:t> </a:t>
                      </a:r>
                      <a:r>
                        <a:rPr lang="en-US" sz="1400" dirty="0"/>
                        <a:t>UDP </a:t>
                      </a:r>
                      <a:r>
                        <a:rPr lang="bg-BG" sz="1400" dirty="0" smtClean="0"/>
                        <a:t>е</a:t>
                      </a:r>
                      <a:r>
                        <a:rPr lang="bg-BG" sz="1400" baseline="0" dirty="0" smtClean="0"/>
                        <a:t> пакетно ориентиран протокол. Когато се изпрати съобщение по мрежата, не е сигурно дали то ще бъде доставено или дали ще запази своята цялост.</a:t>
                      </a:r>
                      <a:endParaRPr lang="en-US" sz="1400" dirty="0"/>
                    </a:p>
                  </a:txBody>
                  <a:tcPr/>
                </a:tc>
              </a:tr>
              <a:tr h="370840">
                <a:tc>
                  <a:txBody>
                    <a:bodyPr/>
                    <a:lstStyle/>
                    <a:p>
                      <a:pPr algn="l"/>
                      <a:r>
                        <a:rPr lang="bg-BG" sz="1400" b="1" dirty="0" smtClean="0"/>
                        <a:t>Подредба: </a:t>
                      </a:r>
                      <a:r>
                        <a:rPr lang="bg-BG" sz="1400" dirty="0" smtClean="0"/>
                        <a:t>Ако се изпратят две</a:t>
                      </a:r>
                      <a:r>
                        <a:rPr lang="bg-BG" sz="1400" baseline="0" dirty="0" smtClean="0"/>
                        <a:t> последователни съобщения, протокола гарантира, че те ще се получат в реда в който са изпратени.</a:t>
                      </a:r>
                      <a:endParaRPr lang="en-US" sz="1400" dirty="0"/>
                    </a:p>
                  </a:txBody>
                  <a:tcPr/>
                </a:tc>
                <a:tc>
                  <a:txBody>
                    <a:bodyPr/>
                    <a:lstStyle/>
                    <a:p>
                      <a:pPr algn="l"/>
                      <a:r>
                        <a:rPr lang="bg-BG" sz="1400" b="1" dirty="0" smtClean="0"/>
                        <a:t>Подредба: </a:t>
                      </a:r>
                      <a:r>
                        <a:rPr lang="bg-BG" sz="1400" dirty="0" smtClean="0"/>
                        <a:t>Протокола не гарантира, че съобщенията ще се получат в реда в който са изпратени.</a:t>
                      </a:r>
                      <a:endParaRPr lang="en-US" sz="1400" dirty="0"/>
                    </a:p>
                  </a:txBody>
                  <a:tcPr/>
                </a:tc>
              </a:tr>
              <a:tr h="370840">
                <a:tc>
                  <a:txBody>
                    <a:bodyPr/>
                    <a:lstStyle/>
                    <a:p>
                      <a:pPr algn="l"/>
                      <a:r>
                        <a:rPr lang="bg-BG" sz="1400" b="1" dirty="0" smtClean="0"/>
                        <a:t>Тежък: </a:t>
                      </a:r>
                      <a:r>
                        <a:rPr lang="bg-BG" sz="1400" dirty="0" smtClean="0"/>
                        <a:t>Протокола изисква допълнителни мрежови</a:t>
                      </a:r>
                      <a:r>
                        <a:rPr lang="bg-BG" sz="1400" baseline="0" dirty="0" smtClean="0"/>
                        <a:t> трафик, за потвърждения и изпращане отново на пакети, които са се загубили по мрежата или които не са доставени в правилният ред.</a:t>
                      </a:r>
                      <a:endParaRPr lang="en-US" sz="1400" dirty="0"/>
                    </a:p>
                  </a:txBody>
                  <a:tcPr/>
                </a:tc>
                <a:tc>
                  <a:txBody>
                    <a:bodyPr/>
                    <a:lstStyle/>
                    <a:p>
                      <a:pPr algn="l"/>
                      <a:r>
                        <a:rPr lang="bg-BG" sz="1400" b="1" dirty="0" smtClean="0"/>
                        <a:t>Лек: </a:t>
                      </a:r>
                      <a:r>
                        <a:rPr lang="bg-BG" sz="1400" dirty="0" smtClean="0"/>
                        <a:t>Няма подредба на съобщенията или потвърждаване за</a:t>
                      </a:r>
                      <a:r>
                        <a:rPr lang="bg-BG" sz="1400" baseline="0" dirty="0" smtClean="0"/>
                        <a:t> получените пакети.</a:t>
                      </a:r>
                      <a:endParaRPr lang="en-US" sz="1400" dirty="0"/>
                    </a:p>
                  </a:txBody>
                  <a:tcPr/>
                </a:tc>
              </a:tr>
              <a:tr h="370840">
                <a:tc>
                  <a:txBody>
                    <a:bodyPr/>
                    <a:lstStyle/>
                    <a:p>
                      <a:pPr algn="l"/>
                      <a:r>
                        <a:rPr lang="en-US" sz="1400" b="1" dirty="0"/>
                        <a:t>Streaming: </a:t>
                      </a:r>
                      <a:r>
                        <a:rPr lang="bg-BG" sz="1400" dirty="0" smtClean="0"/>
                        <a:t>Данните се четата като</a:t>
                      </a:r>
                      <a:r>
                        <a:rPr lang="en-US" sz="1400" dirty="0" smtClean="0"/>
                        <a:t> </a:t>
                      </a:r>
                      <a:r>
                        <a:rPr lang="en-US" sz="1400" dirty="0"/>
                        <a:t>"stream</a:t>
                      </a:r>
                      <a:r>
                        <a:rPr lang="en-US" sz="1400" dirty="0" smtClean="0"/>
                        <a:t>,“</a:t>
                      </a:r>
                      <a:r>
                        <a:rPr lang="bg-BG" sz="1400" dirty="0" smtClean="0"/>
                        <a:t>.</a:t>
                      </a:r>
                      <a:r>
                        <a:rPr lang="bg-BG" sz="1400" baseline="0" dirty="0" smtClean="0"/>
                        <a:t> Може да се изпратят/получат няколко пакета едновременно.</a:t>
                      </a:r>
                      <a:endParaRPr lang="en-US" sz="1400" dirty="0"/>
                    </a:p>
                  </a:txBody>
                  <a:tcPr/>
                </a:tc>
                <a:tc>
                  <a:txBody>
                    <a:bodyPr/>
                    <a:lstStyle/>
                    <a:p>
                      <a:pPr algn="l"/>
                      <a:r>
                        <a:rPr lang="en-US" sz="1400" b="1" dirty="0" err="1"/>
                        <a:t>Datagrams</a:t>
                      </a:r>
                      <a:r>
                        <a:rPr lang="en-US" sz="1400" b="1" dirty="0"/>
                        <a:t>: </a:t>
                      </a:r>
                      <a:r>
                        <a:rPr lang="bg-BG" sz="1400" dirty="0" smtClean="0"/>
                        <a:t>Пакетите се изпращат индивидуално.</a:t>
                      </a:r>
                      <a:endParaRPr lang="en-US" sz="1400" dirty="0"/>
                    </a:p>
                  </a:txBody>
                  <a:tcPr/>
                </a:tc>
              </a:tr>
              <a:tr h="370840">
                <a:tc>
                  <a:txBody>
                    <a:bodyPr/>
                    <a:lstStyle/>
                    <a:p>
                      <a:pPr algn="l"/>
                      <a:r>
                        <a:rPr lang="bg-BG" sz="1400" b="1" dirty="0" smtClean="0"/>
                        <a:t>Примери</a:t>
                      </a:r>
                      <a:r>
                        <a:rPr lang="en-US" sz="1400" b="1" dirty="0" smtClean="0"/>
                        <a:t>: </a:t>
                      </a:r>
                      <a:r>
                        <a:rPr lang="en-US" sz="1400" dirty="0" smtClean="0"/>
                        <a:t>HTTP, SMTP, FTP, SSH </a:t>
                      </a:r>
                      <a:r>
                        <a:rPr lang="bg-BG" sz="1400" dirty="0" smtClean="0"/>
                        <a:t>и</a:t>
                      </a:r>
                      <a:r>
                        <a:rPr lang="bg-BG" sz="1400" baseline="0" dirty="0" smtClean="0"/>
                        <a:t> други.</a:t>
                      </a:r>
                      <a:endParaRPr lang="en-US" sz="1400" dirty="0"/>
                    </a:p>
                  </a:txBody>
                  <a:tcPr/>
                </a:tc>
                <a:tc>
                  <a:txBody>
                    <a:bodyPr/>
                    <a:lstStyle/>
                    <a:p>
                      <a:pPr algn="l"/>
                      <a:r>
                        <a:rPr lang="bg-BG" sz="1400" b="1" dirty="0" smtClean="0"/>
                        <a:t>Примери: </a:t>
                      </a:r>
                      <a:r>
                        <a:rPr lang="en-US" sz="1400" dirty="0" smtClean="0"/>
                        <a:t>DNS,</a:t>
                      </a:r>
                      <a:r>
                        <a:rPr lang="en-US" sz="1400" baseline="0" dirty="0" smtClean="0"/>
                        <a:t> IPTV, VoIP, TFTP</a:t>
                      </a:r>
                      <a:r>
                        <a:rPr lang="bg-BG" sz="1400" baseline="0" dirty="0" smtClean="0"/>
                        <a:t> и други.</a:t>
                      </a:r>
                      <a:endParaRPr lang="en-US" sz="1400" dirty="0"/>
                    </a:p>
                  </a:txBody>
                  <a:tcPr/>
                </a:tc>
              </a:tr>
            </a:tbl>
          </a:graphicData>
        </a:graphic>
      </p:graphicFrame>
    </p:spTree>
    <p:extLst>
      <p:ext uri="{BB962C8B-B14F-4D97-AF65-F5344CB8AC3E}">
        <p14:creationId xmlns:p14="http://schemas.microsoft.com/office/powerpoint/2010/main" xmlns="" val="3656926962"/>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 </a:t>
            </a:r>
            <a:br>
              <a:rPr lang="bg-BG" dirty="0" smtClean="0"/>
            </a:br>
            <a:r>
              <a:rPr lang="bg-BG" b="0" dirty="0" smtClean="0"/>
              <a:t>Кога да използваме </a:t>
            </a:r>
            <a:r>
              <a:rPr lang="en-US" b="0" dirty="0" smtClean="0"/>
              <a:t>UDP</a:t>
            </a:r>
            <a:endParaRPr lang="bg-BG" dirty="0"/>
          </a:p>
        </p:txBody>
      </p:sp>
      <p:sp>
        <p:nvSpPr>
          <p:cNvPr id="3" name="Text Placeholder 2"/>
          <p:cNvSpPr>
            <a:spLocks noGrp="1"/>
          </p:cNvSpPr>
          <p:nvPr>
            <p:ph type="body" sz="quarter" idx="10"/>
          </p:nvPr>
        </p:nvSpPr>
        <p:spPr/>
        <p:txBody>
          <a:bodyPr/>
          <a:lstStyle/>
          <a:p>
            <a:r>
              <a:rPr lang="bg-BG" dirty="0" smtClean="0"/>
              <a:t>Поради природата на </a:t>
            </a:r>
            <a:r>
              <a:rPr lang="en-US" dirty="0" smtClean="0"/>
              <a:t>UDP</a:t>
            </a:r>
            <a:r>
              <a:rPr lang="bg-BG" dirty="0" smtClean="0"/>
              <a:t> протокола е добре да се използва при:</a:t>
            </a:r>
          </a:p>
          <a:p>
            <a:pPr lvl="1">
              <a:buFont typeface="Arial" pitchFamily="34" charset="0"/>
              <a:buChar char="•"/>
            </a:pPr>
            <a:r>
              <a:rPr lang="en-US" dirty="0" smtClean="0"/>
              <a:t>Broadcast</a:t>
            </a:r>
            <a:r>
              <a:rPr lang="bg-BG" dirty="0" smtClean="0"/>
              <a:t> или </a:t>
            </a:r>
            <a:r>
              <a:rPr lang="en-US" dirty="0" smtClean="0"/>
              <a:t>multicast</a:t>
            </a:r>
            <a:r>
              <a:rPr lang="bg-BG" dirty="0" smtClean="0"/>
              <a:t> приложения. В общият случай, това са приложения, които се опитват да открият някакъв ресурс в мрежата или да проверят кои клиенти са активни.</a:t>
            </a:r>
          </a:p>
          <a:p>
            <a:pPr lvl="1">
              <a:buFont typeface="Arial" pitchFamily="34" charset="0"/>
              <a:buChar char="•"/>
            </a:pPr>
            <a:r>
              <a:rPr lang="bg-BG" dirty="0" smtClean="0"/>
              <a:t>При предаване на данни, които ще бъдат заменени скоро с нови данни: </a:t>
            </a:r>
            <a:r>
              <a:rPr lang="en-US" dirty="0" smtClean="0"/>
              <a:t>Windows 8 tiles.</a:t>
            </a:r>
          </a:p>
          <a:p>
            <a:pPr lvl="1">
              <a:buFont typeface="Arial" pitchFamily="34" charset="0"/>
              <a:buChar char="•"/>
            </a:pPr>
            <a:r>
              <a:rPr lang="bg-BG" dirty="0" smtClean="0"/>
              <a:t>При предаване на данни, които не са критични. Например при </a:t>
            </a:r>
            <a:r>
              <a:rPr lang="en-US" dirty="0" smtClean="0"/>
              <a:t>streaming</a:t>
            </a:r>
            <a:r>
              <a:rPr lang="bg-BG" dirty="0" smtClean="0"/>
              <a:t> на видео или </a:t>
            </a:r>
            <a:r>
              <a:rPr lang="en-US" dirty="0" smtClean="0"/>
              <a:t>VoIP (Skype).</a:t>
            </a:r>
          </a:p>
          <a:p>
            <a:pPr lvl="1">
              <a:buFont typeface="Arial" pitchFamily="34" charset="0"/>
              <a:buChar char="•"/>
            </a:pPr>
            <a:r>
              <a:rPr lang="bg-BG" dirty="0" smtClean="0"/>
              <a:t>Приложения които ще обработват огромно количество заявки </a:t>
            </a:r>
            <a:r>
              <a:rPr lang="en-US" dirty="0" smtClean="0"/>
              <a:t>(request)</a:t>
            </a:r>
            <a:r>
              <a:rPr lang="bg-BG" dirty="0" smtClean="0"/>
              <a:t>, които не създават сесия. </a:t>
            </a:r>
            <a:r>
              <a:rPr lang="en-US" dirty="0" smtClean="0"/>
              <a:t>DNS</a:t>
            </a:r>
            <a:endParaRPr lang="bg-BG" dirty="0" smtClean="0"/>
          </a:p>
          <a:p>
            <a:pPr lvl="1">
              <a:buFont typeface="Arial" pitchFamily="34" charset="0"/>
              <a:buChar char="•"/>
            </a:pPr>
            <a:r>
              <a:rPr lang="bg-BG" dirty="0" smtClean="0"/>
              <a:t>Не трябва да се използва за трансфер на голямо количество данни.</a:t>
            </a:r>
          </a:p>
          <a:p>
            <a:pPr lvl="1">
              <a:buFont typeface="Arial" pitchFamily="34" charset="0"/>
              <a:buChar char="•"/>
            </a:pPr>
            <a:endParaRPr lang="bg-BG" dirty="0"/>
          </a:p>
        </p:txBody>
      </p:sp>
    </p:spTree>
    <p:extLst>
      <p:ext uri="{BB962C8B-B14F-4D97-AF65-F5344CB8AC3E}">
        <p14:creationId xmlns:p14="http://schemas.microsoft.com/office/powerpoint/2010/main" xmlns="" val="10801501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0"/>
          </p:nvPr>
        </p:nvPicPr>
        <p:blipFill>
          <a:blip r:embed="rId2" cstate="print">
            <a:extLst>
              <a:ext uri="{28A0092B-C50C-407E-A947-70E740481C1C}">
                <a14:useLocalDpi xmlns:a14="http://schemas.microsoft.com/office/drawing/2010/main" xmlns="" val="0"/>
              </a:ext>
            </a:extLst>
          </a:blip>
          <a:stretch>
            <a:fillRect/>
          </a:stretch>
        </p:blipFill>
        <p:spPr>
          <a:xfrm>
            <a:off x="1533525" y="1283104"/>
            <a:ext cx="5924550" cy="5077620"/>
          </a:xfrm>
        </p:spPr>
      </p:pic>
      <p:sp>
        <p:nvSpPr>
          <p:cNvPr id="2" name="Title 1"/>
          <p:cNvSpPr>
            <a:spLocks noGrp="1"/>
          </p:cNvSpPr>
          <p:nvPr>
            <p:ph type="title"/>
          </p:nvPr>
        </p:nvSpPr>
        <p:spPr/>
        <p:txBody>
          <a:bodyPr/>
          <a:lstStyle/>
          <a:p>
            <a:r>
              <a:rPr lang="bg-BG" dirty="0" smtClean="0"/>
              <a:t>Мрежови основи</a:t>
            </a:r>
            <a:br>
              <a:rPr lang="bg-BG" dirty="0" smtClean="0"/>
            </a:br>
            <a:r>
              <a:rPr lang="bg-BG" b="0" dirty="0" smtClean="0"/>
              <a:t>Как работи </a:t>
            </a:r>
            <a:r>
              <a:rPr lang="en-US" b="0" dirty="0" smtClean="0"/>
              <a:t>TCP</a:t>
            </a:r>
            <a:r>
              <a:rPr lang="bg-BG" b="0" dirty="0" smtClean="0"/>
              <a:t> протокола?</a:t>
            </a:r>
            <a:endParaRPr lang="bg-BG" dirty="0"/>
          </a:p>
        </p:txBody>
      </p:sp>
    </p:spTree>
    <p:extLst>
      <p:ext uri="{BB962C8B-B14F-4D97-AF65-F5344CB8AC3E}">
        <p14:creationId xmlns:p14="http://schemas.microsoft.com/office/powerpoint/2010/main" xmlns="" val="2470503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20911</TotalTime>
  <Words>3011</Words>
  <Application>Microsoft Office PowerPoint</Application>
  <PresentationFormat>On-screen Show (4:3)</PresentationFormat>
  <Paragraphs>494</Paragraphs>
  <Slides>53</Slides>
  <Notes>16</Notes>
  <HiddenSlides>3</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SAP_2012_v1.1</vt:lpstr>
      <vt:lpstr>Основи на мрежовото програмиране</vt:lpstr>
      <vt:lpstr>Съдържание</vt:lpstr>
      <vt:lpstr>Мрежови основи Мрежата</vt:lpstr>
      <vt:lpstr>Мрежови основи Предаване на данни (1)</vt:lpstr>
      <vt:lpstr>Мрежови основи Предаване на данни (2)</vt:lpstr>
      <vt:lpstr>Мрежови основи OSI (Open Systems Interconnection) модел </vt:lpstr>
      <vt:lpstr>Мрежови основи  TCP/UDP</vt:lpstr>
      <vt:lpstr>Мрежови основи  Кога да използваме UDP</vt:lpstr>
      <vt:lpstr>Мрежови основи Как работи TCP протокола?</vt:lpstr>
      <vt:lpstr>Мрежови основи Идентифициране на приложение</vt:lpstr>
      <vt:lpstr>Мрежови основи IP протокол (1)</vt:lpstr>
      <vt:lpstr>Мрежови основи IP протокол (2)</vt:lpstr>
      <vt:lpstr>Мрежови основи Портове</vt:lpstr>
      <vt:lpstr>Мрежови основи Сокети</vt:lpstr>
      <vt:lpstr>Моделът клиент-сървър</vt:lpstr>
      <vt:lpstr>Бар</vt:lpstr>
      <vt:lpstr>Клиент</vt:lpstr>
      <vt:lpstr>Обработка на заявка</vt:lpstr>
      <vt:lpstr>По сложна заявка</vt:lpstr>
      <vt:lpstr>Връщане на отговор</vt:lpstr>
      <vt:lpstr>Архитектурeн модел</vt:lpstr>
      <vt:lpstr>Видове сървъри</vt:lpstr>
      <vt:lpstr>Видове клиенти</vt:lpstr>
      <vt:lpstr>Web сървър. Apache</vt:lpstr>
      <vt:lpstr>Application сървър. Tomcat</vt:lpstr>
      <vt:lpstr>Претоварване</vt:lpstr>
      <vt:lpstr>Какво правят основно сървърите</vt:lpstr>
      <vt:lpstr>Мащаб</vt:lpstr>
      <vt:lpstr>Недостатъци на клиент-сървър модела</vt:lpstr>
      <vt:lpstr>Други модели. Peer-to-peer</vt:lpstr>
      <vt:lpstr>Еволюция на клиент-сървър модела</vt:lpstr>
      <vt:lpstr>Реализация в Java</vt:lpstr>
      <vt:lpstr>Мрежова комуникация с Java Въведение</vt:lpstr>
      <vt:lpstr>Мрежова комуникация с Java Мрежови адаптери (1)</vt:lpstr>
      <vt:lpstr>Мрежова комуникация с Java TCP комуникация</vt:lpstr>
      <vt:lpstr>Клиент-сървър комуникация в Java (1)</vt:lpstr>
      <vt:lpstr>Клиент-сървър комуникация в Java (2)</vt:lpstr>
      <vt:lpstr>Клиент-сървър комуникация в Java (3)</vt:lpstr>
      <vt:lpstr>Клиент-сървър комуникация в Java (4)</vt:lpstr>
      <vt:lpstr>Java сървър архитектура (преди JDK 1.4)</vt:lpstr>
      <vt:lpstr>Пакетът java.nio</vt:lpstr>
      <vt:lpstr>java.nio.SocketChannel</vt:lpstr>
      <vt:lpstr>java.nio.SocketChannel асинхронен режим</vt:lpstr>
      <vt:lpstr>ServerSocketChannel</vt:lpstr>
      <vt:lpstr>Мрежова комуникация с Java URL (1)</vt:lpstr>
      <vt:lpstr>Мрежова комуникация с Java URL (2)</vt:lpstr>
      <vt:lpstr>Мрежова комуникация с Java URL (3)</vt:lpstr>
      <vt:lpstr>Мрежова комуникация с Java URLConnection</vt:lpstr>
      <vt:lpstr>Мрежова комуникация с Java Четене с URLConnection</vt:lpstr>
      <vt:lpstr>ИЗПОЛЗВАНА ЛИТЕРАТУРА</vt:lpstr>
      <vt:lpstr>Slide 51</vt:lpstr>
      <vt:lpstr>Мрежова комуникация с Java Мрежови адаптери (2)</vt:lpstr>
      <vt:lpstr>Мрежова комуникация с Java Мрежови адаптери (3)</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I038491</cp:lastModifiedBy>
  <cp:revision>628</cp:revision>
  <dcterms:created xsi:type="dcterms:W3CDTF">2012-01-25T11:08:33Z</dcterms:created>
  <dcterms:modified xsi:type="dcterms:W3CDTF">2012-11-15T14:38:25Z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2138041832</vt:i4>
  </property>
  <property fmtid="{D5CDD505-2E9C-101B-9397-08002B2CF9AE}" pid="3" name="_NewReviewCycle">
    <vt:lpwstr/>
  </property>
  <property fmtid="{D5CDD505-2E9C-101B-9397-08002B2CF9AE}" pid="4" name="_EmailSubject">
    <vt:lpwstr>Kurs</vt:lpwstr>
  </property>
  <property fmtid="{D5CDD505-2E9C-101B-9397-08002B2CF9AE}" pid="5" name="_AuthorEmail">
    <vt:lpwstr>nikolay.landzhev@sap.com</vt:lpwstr>
  </property>
  <property fmtid="{D5CDD505-2E9C-101B-9397-08002B2CF9AE}" pid="6" name="_AuthorEmailDisplayName">
    <vt:lpwstr>Landzhev, Nikolay</vt:lpwstr>
  </property>
  <property fmtid="{D5CDD505-2E9C-101B-9397-08002B2CF9AE}" pid="7" name="_PreviousAdHocReviewCycleID">
    <vt:i4>1541734444</vt:i4>
  </property>
</Properties>
</file>