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7"/>
  </p:notesMasterIdLst>
  <p:handoutMasterIdLst>
    <p:handoutMasterId r:id="rId48"/>
  </p:handoutMasterIdLst>
  <p:sldIdLst>
    <p:sldId id="340" r:id="rId2"/>
    <p:sldId id="351" r:id="rId3"/>
    <p:sldId id="347" r:id="rId4"/>
    <p:sldId id="348" r:id="rId5"/>
    <p:sldId id="367" r:id="rId6"/>
    <p:sldId id="349" r:id="rId7"/>
    <p:sldId id="350" r:id="rId8"/>
    <p:sldId id="352" r:id="rId9"/>
    <p:sldId id="356" r:id="rId10"/>
    <p:sldId id="353" r:id="rId11"/>
    <p:sldId id="354" r:id="rId12"/>
    <p:sldId id="355" r:id="rId13"/>
    <p:sldId id="357" r:id="rId14"/>
    <p:sldId id="358" r:id="rId15"/>
    <p:sldId id="360" r:id="rId16"/>
    <p:sldId id="361" r:id="rId17"/>
    <p:sldId id="362" r:id="rId18"/>
    <p:sldId id="363" r:id="rId19"/>
    <p:sldId id="364" r:id="rId20"/>
    <p:sldId id="365" r:id="rId21"/>
    <p:sldId id="378" r:id="rId22"/>
    <p:sldId id="359" r:id="rId23"/>
    <p:sldId id="369" r:id="rId24"/>
    <p:sldId id="370" r:id="rId25"/>
    <p:sldId id="371" r:id="rId26"/>
    <p:sldId id="372" r:id="rId27"/>
    <p:sldId id="373" r:id="rId28"/>
    <p:sldId id="374" r:id="rId29"/>
    <p:sldId id="375" r:id="rId30"/>
    <p:sldId id="376" r:id="rId31"/>
    <p:sldId id="379" r:id="rId32"/>
    <p:sldId id="380" r:id="rId33"/>
    <p:sldId id="381" r:id="rId34"/>
    <p:sldId id="382" r:id="rId35"/>
    <p:sldId id="377" r:id="rId36"/>
    <p:sldId id="383" r:id="rId37"/>
    <p:sldId id="384" r:id="rId38"/>
    <p:sldId id="386" r:id="rId39"/>
    <p:sldId id="387" r:id="rId40"/>
    <p:sldId id="388" r:id="rId41"/>
    <p:sldId id="389" r:id="rId42"/>
    <p:sldId id="310" r:id="rId43"/>
    <p:sldId id="368" r:id="rId44"/>
    <p:sldId id="346" r:id="rId45"/>
    <p:sldId id="265" r:id="rId46"/>
  </p:sldIdLst>
  <p:sldSz cx="9144000" cy="6858000" type="screen4x3"/>
  <p:notesSz cx="6858000" cy="914400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283"/>
    <a:srgbClr val="FF0000"/>
    <a:srgbClr val="666666"/>
    <a:srgbClr val="2B3F7B"/>
    <a:srgbClr val="9C277B"/>
    <a:srgbClr val="D4652D"/>
    <a:srgbClr val="9E3039"/>
    <a:srgbClr val="9999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397" autoAdjust="0"/>
    <p:restoredTop sz="94711" autoAdjust="0"/>
  </p:normalViewPr>
  <p:slideViewPr>
    <p:cSldViewPr snapToGrid="0" showGuides="1">
      <p:cViewPr>
        <p:scale>
          <a:sx n="100" d="100"/>
          <a:sy n="100" d="100"/>
        </p:scale>
        <p:origin x="-1974" y="-684"/>
      </p:cViewPr>
      <p:guideLst>
        <p:guide orient="horz" pos="4117"/>
        <p:guide orient="horz" pos="206"/>
        <p:guide orient="horz" pos="3834"/>
        <p:guide orient="horz" pos="1065"/>
        <p:guide orient="horz" pos="777"/>
        <p:guide pos="5556"/>
        <p:guide pos="206"/>
        <p:guide pos="2886"/>
      </p:guideLst>
    </p:cSldViewPr>
  </p:slideViewPr>
  <p:outlineViewPr>
    <p:cViewPr>
      <p:scale>
        <a:sx n="33" d="100"/>
        <a:sy n="33" d="100"/>
      </p:scale>
      <p:origin x="0" y="21102"/>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xmlns="" val="37806701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xmlns="" val="1908748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X</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16</a:t>
            </a:fld>
            <a:endParaRPr lang="de-DE"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X</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18</a:t>
            </a:fld>
            <a:endParaRPr lang="de-DE"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19</a:t>
            </a:fld>
            <a:endParaRPr lang="de-DE"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21</a:t>
            </a:fld>
            <a:endParaRPr lang="de-DE"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23</a:t>
            </a:fld>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bg-BG" dirty="0" smtClean="0"/>
              <a:t>Повече за </a:t>
            </a:r>
            <a:r>
              <a:rPr lang="en-US" dirty="0" smtClean="0"/>
              <a:t>IPC – </a:t>
            </a:r>
            <a:r>
              <a:rPr lang="bg-BG" dirty="0" smtClean="0"/>
              <a:t>в</a:t>
            </a:r>
            <a:r>
              <a:rPr lang="bg-BG" baseline="0" dirty="0" smtClean="0"/>
              <a:t> курс по операционни системи</a:t>
            </a:r>
            <a:r>
              <a:rPr lang="bg-BG" baseline="0" dirty="0"/>
              <a:t>.</a:t>
            </a:r>
            <a:endParaRPr lang="en-US" dirty="0" smtClean="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24</a:t>
            </a:fld>
            <a:endParaRPr lang="de-DE"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25</a:t>
            </a:fld>
            <a:endParaRPr lang="de-DE"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26</a:t>
            </a:fld>
            <a:endParaRPr lang="de-DE"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27</a:t>
            </a:fld>
            <a:endParaRPr lang="de-DE"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28</a:t>
            </a:fld>
            <a:endParaRPr lang="de-DE"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29</a:t>
            </a:fld>
            <a:endParaRPr lang="de-DE"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30</a:t>
            </a:fld>
            <a:endParaRPr lang="de-DE"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31</a:t>
            </a:fld>
            <a:endParaRPr lang="de-DE"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32</a:t>
            </a:fld>
            <a:endParaRPr lang="de-DE"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33</a:t>
            </a:fld>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34</a:t>
            </a:fld>
            <a:endParaRPr lang="de-DE"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bg-BG" dirty="0" smtClean="0"/>
              <a:t>Примерът на нишката-потребител не следва тези съвети възможно най-добре.</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35</a:t>
            </a:fld>
            <a:endParaRPr lang="de-DE"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37</a:t>
            </a:fld>
            <a:endParaRPr lang="de-DE"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38</a:t>
            </a:fld>
            <a:endParaRPr lang="de-DE"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39</a:t>
            </a:fld>
            <a:endParaRPr lang="de-DE"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40</a:t>
            </a:fld>
            <a:endParaRPr lang="de-DE"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41</a:t>
            </a:fld>
            <a:endParaRPr lang="de-DE"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42</a:t>
            </a:fld>
            <a:endParaRPr lang="de-DE"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45</a:t>
            </a:fld>
            <a:endParaRPr lang="de-DE" dirty="0"/>
          </a:p>
        </p:txBody>
      </p:sp>
      <p:sp>
        <p:nvSpPr>
          <p:cNvPr id="15" name="Slide Image Placeholder 14"/>
          <p:cNvSpPr>
            <a:spLocks noGrp="1" noRot="1" noChangeAspect="1"/>
          </p:cNvSpPr>
          <p:nvPr>
            <p:ph type="sldImg"/>
          </p:nvPr>
        </p:nvSpPr>
        <p:spPr/>
      </p:sp>
      <p:sp>
        <p:nvSpPr>
          <p:cNvPr id="16" name="Notes Placeholder 15"/>
          <p:cNvSpPr>
            <a:spLocks noGrp="1"/>
          </p:cNvSpPr>
          <p:nvPr>
            <p:ph type="body" idx="1"/>
          </p:nvPr>
        </p:nvSpPr>
        <p:spPr/>
        <p:txBody>
          <a:bodyPr>
            <a:normAutofit/>
          </a:bodyPr>
          <a:lstStyle/>
          <a:p>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327024" y="1690688"/>
            <a:ext cx="8493125" cy="4395787"/>
          </a:xfrm>
        </p:spPr>
        <p:txBody>
          <a:bodyPr/>
          <a:lstStyle>
            <a:lvl1pPr>
              <a:defRPr/>
            </a:lvl1pPr>
          </a:lstStyle>
          <a:p>
            <a:pPr lvl="0"/>
            <a:r>
              <a:rPr lang="en-US" noProof="0" dirty="0" smtClean="0"/>
              <a:t>Click to add content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2" name="Title 1"/>
          <p:cNvSpPr>
            <a:spLocks noGrp="1"/>
          </p:cNvSpPr>
          <p:nvPr>
            <p:ph type="title" hasCustomPrompt="1"/>
          </p:nvPr>
        </p:nvSpPr>
        <p:spPr/>
        <p:txBody>
          <a:bodyPr/>
          <a:lstStyle/>
          <a:p>
            <a:r>
              <a:rPr lang="en-US" noProof="0" dirty="0" smtClean="0"/>
              <a:t>Insert page title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 rights reserved.</a:t>
            </a:r>
          </a:p>
        </p:txBody>
      </p:sp>
      <p:sp>
        <p:nvSpPr>
          <p:cNvPr id="5" name="TextBox 4"/>
          <p:cNvSpPr txBox="1"/>
          <p:nvPr userDrawn="1"/>
        </p:nvSpPr>
        <p:spPr bwMode="gray">
          <a:xfrm>
            <a:off x="324000" y="1673528"/>
            <a:ext cx="4165200" cy="4370427"/>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Some software products marketed by SAP AG and its distributors contain proprietary software components of other software vendors.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Microsoft, Windows, Excel, Outlook, PowerPoint, Silverlight, and Visual Studio are registered trademarks of Microsoft Corporation.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IBM, DB2, DB2 Universal Database, System i, System i5, System p, System p5, System x, System z, System z10, z10, z/VM, z/OS, OS/390, zEnterprise, PowerVM, Power Architecture, Power Systems, POWER7, POWER6+, POWER6, POWER, PowerHA, pureScale, PowerPC, BladeCenter, System Storage, Storwize, XIV, GPFS, HACMP, RETAIN, DB2 Connect, RACF, Redbooks, OS/2, AIX, Intelligent Miner, WebSphere, Tivoli, Informix, and Smarter Planet are trademarks or registered trademarks of IBM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Linux is the registered trademark of Linus Torvalds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Adobe, the Adobe logo, Acrobat, PostScript, and Reader are trademarks or registered trademarks of Adobe Systems Incorporated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Oracle and Java are registered trademarks of Oracle and its affiliates.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UNIX, X/Open, OSF/1, and Motif are registered trademarks of the Open Group.</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Citrix, ICA, Program Neighborhood, MetaFrame, WinFrame, VideoFrame, and MultiWin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are trademarks or registered trademarks of Citrix Systems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HTML, XML, XHTML, and W3C are trademarks or registered trademarks of W3C</a:t>
            </a:r>
            <a:r>
              <a:rPr lang="en-GB" sz="800" kern="1200" baseline="30000" noProof="1" smtClean="0">
                <a:solidFill>
                  <a:schemeClr val="tx1"/>
                </a:solidFill>
                <a:latin typeface="Arial"/>
                <a:ea typeface="MS PGothic" pitchFamily="34" charset="-128"/>
                <a:cs typeface="+mn-cs"/>
              </a:rPr>
              <a:t>®</a:t>
            </a:r>
            <a:r>
              <a:rPr lang="en-GB" sz="800" kern="1200" noProof="1" smtClean="0">
                <a:solidFill>
                  <a:schemeClr val="tx1"/>
                </a:solidFill>
                <a:latin typeface="Arial"/>
                <a:ea typeface="MS PGothic" pitchFamily="34" charset="-128"/>
                <a:cs typeface="+mn-cs"/>
              </a:rPr>
              <a:t>,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World Wide Web Consortium, Massachusetts Institute of Technology. </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Apple, App Store, iBooks, iPad, iPhone, iPhoto, iPod, iTunes, Multi-Touch, Objective-C, Retina, Safari, Siri, and Xcode are trademarks or registered trademarks of Apple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IOS is a registered trademark of Cisco Systems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RIM, BlackBerry, BBM, BlackBerry Curve, BlackBerry Bold, BlackBerry Pearl, BlackBerry Torch, BlackBerry Storm, BlackBerry Storm2, BlackBerry PlayBook, and BlackBerry App World are trademarks or registered trademarks of Research in Motion Limited.</a:t>
            </a:r>
          </a:p>
        </p:txBody>
      </p:sp>
      <p:sp>
        <p:nvSpPr>
          <p:cNvPr id="8" name="TextBox 7"/>
          <p:cNvSpPr txBox="1"/>
          <p:nvPr userDrawn="1"/>
        </p:nvSpPr>
        <p:spPr bwMode="gray">
          <a:xfrm>
            <a:off x="4654800" y="1673528"/>
            <a:ext cx="4165200" cy="4293483"/>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Google App Engine, Google Apps, Google Checkout, Google Data API, Google Maps, Google Mobile Ads, Google Mobile Updater, Google Mobile, Google Store, Google Sync, Google Updater, Google Voice, Google Mail, Gmail, YouTube, Dalvik and Android are trademarks or registered trademarks of Google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INTERMEC is a registered trademark of Intermec Technologies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Wi-Fi is a registered trademark of Wi-Fi Alliance.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Bluetooth is a registered trademark of Bluetooth SIG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Motorola is a registered trademark of Motorola Trademark Holdings LLC.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Computop is a registered trademark of Computop Wirtschaftsinformatik GmbH.</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SAP, R/3, SAP NetWeaver, Duet, PartnerEdge, ByDesign, SAP BusinessObjects Explorer, StreamWork, SAP HANA, and other SAP products and services mentioned herein as well as their respective logos are trademarks or registered trademarks of SAP AG in Germany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Crossgate, m@gic EDDY, B2B 360°, and B2B 360° Services are registered trademarks of Crossgate AG in Germany and other countries. Crossgate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Alle Rechte vorbehalten.</a:t>
            </a:r>
          </a:p>
        </p:txBody>
      </p:sp>
      <p:sp>
        <p:nvSpPr>
          <p:cNvPr id="5" name="TextBox 4"/>
          <p:cNvSpPr txBox="1"/>
          <p:nvPr userDrawn="1"/>
        </p:nvSpPr>
        <p:spPr bwMode="gray">
          <a:xfrm>
            <a:off x="324000" y="1692000"/>
            <a:ext cx="4165200" cy="4308872"/>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de-DE" dirty="0" smtClean="0"/>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lvl="0"/>
            <a:r>
              <a:rPr lang="de-DE" dirty="0" smtClean="0"/>
              <a:t>Die von SAP AG oder deren Vertriebsfirmen angebotenen Softwareprodukte können Softwarekomponenten auch anderer Softwarehersteller enthalten.</a:t>
            </a:r>
          </a:p>
          <a:p>
            <a:pPr lvl="0"/>
            <a:r>
              <a:rPr lang="en-US" dirty="0" smtClean="0"/>
              <a:t>Microsoft, Windows, Excel, Outlook, PowerPoint, </a:t>
            </a:r>
            <a:r>
              <a:rPr lang="en-GB" dirty="0" smtClean="0"/>
              <a:t>Silverlight und Visual Studio</a:t>
            </a:r>
            <a:r>
              <a:rPr lang="en-US" dirty="0" smtClean="0"/>
              <a:t> </a:t>
            </a:r>
            <a:r>
              <a:rPr lang="en-US" dirty="0" err="1" smtClean="0"/>
              <a:t>sind</a:t>
            </a:r>
            <a:r>
              <a:rPr lang="en-US" dirty="0" smtClean="0"/>
              <a:t> </a:t>
            </a:r>
            <a:r>
              <a:rPr lang="en-US" dirty="0" err="1" smtClean="0"/>
              <a:t>eingetragene</a:t>
            </a:r>
            <a:r>
              <a:rPr lang="en-US" dirty="0" smtClean="0"/>
              <a:t> </a:t>
            </a:r>
            <a:r>
              <a:rPr lang="en-US" dirty="0" err="1" smtClean="0"/>
              <a:t>Marken</a:t>
            </a:r>
            <a:r>
              <a:rPr lang="en-US" dirty="0" smtClean="0"/>
              <a:t> der Microsoft Corporation. </a:t>
            </a:r>
            <a:endParaRPr lang="de-DE" dirty="0" smtClean="0"/>
          </a:p>
          <a:p>
            <a:pPr lvl="0"/>
            <a:r>
              <a:rPr lang="de-DE" dirty="0" smtClean="0"/>
              <a:t>IBM, DB2, DB2 Universal Database, System i, System i5, System p, System p5, System x, System z, System z10, z10, z/VM, z/OS, OS/390, </a:t>
            </a:r>
            <a:r>
              <a:rPr lang="de-DE" dirty="0" err="1" smtClean="0"/>
              <a:t>zEnterprise</a:t>
            </a:r>
            <a:r>
              <a:rPr lang="de-DE" dirty="0" smtClean="0"/>
              <a:t>, </a:t>
            </a:r>
            <a:r>
              <a:rPr lang="de-DE" dirty="0" err="1" smtClean="0"/>
              <a:t>PowerVM</a:t>
            </a:r>
            <a:r>
              <a:rPr lang="de-DE" dirty="0" smtClean="0"/>
              <a:t>, Power </a:t>
            </a:r>
            <a:r>
              <a:rPr lang="de-DE" dirty="0" err="1" smtClean="0"/>
              <a:t>Architecture</a:t>
            </a:r>
            <a:r>
              <a:rPr lang="de-DE" dirty="0" smtClean="0"/>
              <a:t>, Power Systems, POWER7, POWER6+, POWER6, POWER, </a:t>
            </a:r>
            <a:r>
              <a:rPr lang="de-DE" dirty="0" err="1" smtClean="0"/>
              <a:t>PowerHA</a:t>
            </a:r>
            <a:r>
              <a:rPr lang="de-DE" dirty="0" smtClean="0"/>
              <a:t>, </a:t>
            </a:r>
            <a:r>
              <a:rPr lang="de-DE" dirty="0" err="1" smtClean="0"/>
              <a:t>pureScale</a:t>
            </a:r>
            <a:r>
              <a:rPr lang="de-DE" dirty="0" smtClean="0"/>
              <a:t>, PowerPC, </a:t>
            </a:r>
            <a:r>
              <a:rPr lang="de-DE" dirty="0" err="1" smtClean="0"/>
              <a:t>BladeCenter</a:t>
            </a:r>
            <a:r>
              <a:rPr lang="de-DE" dirty="0" smtClean="0"/>
              <a:t>, System Storage, </a:t>
            </a:r>
            <a:r>
              <a:rPr lang="de-DE" dirty="0" err="1" smtClean="0"/>
              <a:t>Storwize</a:t>
            </a:r>
            <a:r>
              <a:rPr lang="de-DE" dirty="0" smtClean="0"/>
              <a:t>, XIV, GPFS, HACMP, RETAIN, DB2 Connect, RACF, </a:t>
            </a:r>
            <a:r>
              <a:rPr lang="de-DE" dirty="0" err="1" smtClean="0"/>
              <a:t>Redbooks</a:t>
            </a:r>
            <a:r>
              <a:rPr lang="de-DE" dirty="0" smtClean="0"/>
              <a:t>, OS/2, AIX, Intelligent </a:t>
            </a:r>
            <a:r>
              <a:rPr lang="de-DE" dirty="0" err="1" smtClean="0"/>
              <a:t>Miner</a:t>
            </a:r>
            <a:r>
              <a:rPr lang="de-DE" dirty="0" smtClean="0"/>
              <a:t>, </a:t>
            </a:r>
            <a:r>
              <a:rPr lang="de-DE" dirty="0" err="1" smtClean="0"/>
              <a:t>WebSphere</a:t>
            </a:r>
            <a:r>
              <a:rPr lang="de-DE" dirty="0" smtClean="0"/>
              <a:t>, Tivoli, Informix und Smarter Planet sind Marken oder eingetragene Marken der IBM Corporation.</a:t>
            </a:r>
          </a:p>
          <a:p>
            <a:pPr lvl="0"/>
            <a:r>
              <a:rPr lang="de-DE" dirty="0" smtClean="0"/>
              <a:t>Linux ist eine eingetragene Marke von Linus </a:t>
            </a:r>
            <a:r>
              <a:rPr lang="de-DE" dirty="0" err="1" smtClean="0"/>
              <a:t>Torvalds</a:t>
            </a:r>
            <a:r>
              <a:rPr lang="de-DE" dirty="0" smtClean="0"/>
              <a:t> in den USA und anderen Ländern.</a:t>
            </a:r>
          </a:p>
          <a:p>
            <a:pPr lvl="0"/>
            <a:r>
              <a:rPr lang="de-DE" dirty="0" smtClean="0"/>
              <a:t>Adobe, das Adobe-Logo, Acrobat, PostScript und Reader sind Marken oder eingetragene Marken von Adobe Systems Incorporated in den USA und/oder anderen Ländern.</a:t>
            </a:r>
          </a:p>
          <a:p>
            <a:pPr lvl="0"/>
            <a:r>
              <a:rPr lang="de-DE" dirty="0" smtClean="0"/>
              <a:t>Oracle und Java sind eingetragene Marken von Oracle und/oder ihrer Tochtergesellschaften. </a:t>
            </a:r>
          </a:p>
          <a:p>
            <a:pPr lvl="0"/>
            <a:r>
              <a:rPr lang="de-DE" dirty="0" smtClean="0"/>
              <a:t>UNIX, X/Open, OSF/1 und </a:t>
            </a:r>
            <a:r>
              <a:rPr lang="de-DE" dirty="0" err="1" smtClean="0"/>
              <a:t>Motif</a:t>
            </a:r>
            <a:r>
              <a:rPr lang="de-DE" dirty="0" smtClean="0"/>
              <a:t> sind eingetragene Marken der Open Group.</a:t>
            </a:r>
          </a:p>
          <a:p>
            <a:pPr lvl="0"/>
            <a:r>
              <a:rPr lang="de-DE" dirty="0" smtClean="0"/>
              <a:t>Citrix, ICA, </a:t>
            </a:r>
            <a:r>
              <a:rPr lang="de-DE" dirty="0" err="1" smtClean="0"/>
              <a:t>Program</a:t>
            </a:r>
            <a:r>
              <a:rPr lang="de-DE" dirty="0" smtClean="0"/>
              <a:t> </a:t>
            </a:r>
            <a:r>
              <a:rPr lang="de-DE" dirty="0" err="1" smtClean="0"/>
              <a:t>Neighborhood</a:t>
            </a:r>
            <a:r>
              <a:rPr lang="de-DE" dirty="0" smtClean="0"/>
              <a:t>, </a:t>
            </a:r>
            <a:r>
              <a:rPr lang="de-DE" dirty="0" err="1" smtClean="0"/>
              <a:t>MetaFrame</a:t>
            </a:r>
            <a:r>
              <a:rPr lang="de-DE" dirty="0" smtClean="0"/>
              <a:t>, </a:t>
            </a:r>
            <a:r>
              <a:rPr lang="de-DE" dirty="0" err="1" smtClean="0"/>
              <a:t>WinFrame</a:t>
            </a:r>
            <a:r>
              <a:rPr lang="de-DE" dirty="0" smtClean="0"/>
              <a:t>, </a:t>
            </a:r>
            <a:r>
              <a:rPr lang="de-DE" dirty="0" err="1" smtClean="0"/>
              <a:t>VideoFrame</a:t>
            </a:r>
            <a:r>
              <a:rPr lang="de-DE" dirty="0" smtClean="0"/>
              <a:t> und </a:t>
            </a:r>
            <a:r>
              <a:rPr lang="de-DE" dirty="0" err="1" smtClean="0"/>
              <a:t>MultiWin</a:t>
            </a:r>
            <a:r>
              <a:rPr lang="de-DE" dirty="0" smtClean="0"/>
              <a:t> </a:t>
            </a:r>
            <a:br>
              <a:rPr lang="de-DE" dirty="0" smtClean="0"/>
            </a:br>
            <a:r>
              <a:rPr lang="de-DE" dirty="0" smtClean="0"/>
              <a:t>sind Marken oder eingetragene Marken von Citrix Systems, Inc.</a:t>
            </a:r>
          </a:p>
          <a:p>
            <a:pPr lvl="0"/>
            <a:r>
              <a:rPr lang="de-DE" dirty="0" smtClean="0"/>
              <a:t>HTML, XML, XHTML und W3C sind Marken oder eingetragene Marken des W3C</a:t>
            </a:r>
            <a:r>
              <a:rPr lang="de-DE" baseline="30000" dirty="0" smtClean="0"/>
              <a:t>®</a:t>
            </a:r>
            <a:r>
              <a:rPr lang="de-DE" dirty="0" smtClean="0"/>
              <a:t>, </a:t>
            </a:r>
            <a:br>
              <a:rPr lang="de-DE" dirty="0" smtClean="0"/>
            </a:br>
            <a:r>
              <a:rPr lang="de-DE" dirty="0" smtClean="0"/>
              <a:t>World Wide Web </a:t>
            </a:r>
            <a:r>
              <a:rPr lang="de-DE" dirty="0" err="1" smtClean="0"/>
              <a:t>Consortium</a:t>
            </a:r>
            <a:r>
              <a:rPr lang="de-DE" dirty="0" smtClean="0"/>
              <a:t>, Massachusetts Institute </a:t>
            </a:r>
            <a:r>
              <a:rPr lang="de-DE" dirty="0" err="1" smtClean="0"/>
              <a:t>of</a:t>
            </a:r>
            <a:r>
              <a:rPr lang="de-DE" dirty="0" smtClean="0"/>
              <a:t> Technology. </a:t>
            </a:r>
          </a:p>
          <a:p>
            <a:pPr lvl="0"/>
            <a:r>
              <a:rPr lang="de-DE" dirty="0" smtClean="0"/>
              <a:t>Apple, App Store, </a:t>
            </a:r>
            <a:r>
              <a:rPr lang="de-DE" dirty="0" err="1" smtClean="0"/>
              <a:t>iBooks</a:t>
            </a:r>
            <a:r>
              <a:rPr lang="de-DE" dirty="0" smtClean="0"/>
              <a:t>, </a:t>
            </a:r>
            <a:r>
              <a:rPr lang="de-DE" dirty="0" err="1" smtClean="0"/>
              <a:t>iPad</a:t>
            </a:r>
            <a:r>
              <a:rPr lang="de-DE" dirty="0" smtClean="0"/>
              <a:t>, </a:t>
            </a:r>
            <a:r>
              <a:rPr lang="de-DE" dirty="0" err="1" smtClean="0"/>
              <a:t>iPhone</a:t>
            </a:r>
            <a:r>
              <a:rPr lang="de-DE" dirty="0" smtClean="0"/>
              <a:t>, </a:t>
            </a:r>
            <a:r>
              <a:rPr lang="de-DE" dirty="0" err="1" smtClean="0"/>
              <a:t>iPhoto</a:t>
            </a:r>
            <a:r>
              <a:rPr lang="de-DE" dirty="0" smtClean="0"/>
              <a:t>, iPod, iTunes, Multi-Touch, </a:t>
            </a:r>
            <a:r>
              <a:rPr lang="de-DE" dirty="0" err="1" smtClean="0"/>
              <a:t>Objective</a:t>
            </a:r>
            <a:r>
              <a:rPr lang="de-DE" dirty="0" smtClean="0"/>
              <a:t>-C, Retina, Safari, Siri und </a:t>
            </a:r>
            <a:r>
              <a:rPr lang="de-DE" dirty="0" err="1" smtClean="0"/>
              <a:t>Xcode</a:t>
            </a:r>
            <a:r>
              <a:rPr lang="de-DE" dirty="0" smtClean="0"/>
              <a:t> sind Marken oder eingetragene Marken der Apple Inc.</a:t>
            </a:r>
          </a:p>
          <a:p>
            <a:pPr lvl="0"/>
            <a:r>
              <a:rPr lang="de-DE" dirty="0" smtClean="0"/>
              <a:t>IOS ist eine eingetragene Marke von Cisco Systems Inc.</a:t>
            </a:r>
          </a:p>
          <a:p>
            <a:pPr lvl="0"/>
            <a:r>
              <a:rPr lang="en-US" dirty="0" smtClean="0"/>
              <a:t>RIM, BlackBerry, BBM, BlackBerry Curve, BlackBerry Bold, BlackBerry Pearl, BlackBerry Torch, BlackBerry Storm, BlackBerry Storm2, BlackBerry </a:t>
            </a:r>
            <a:r>
              <a:rPr lang="en-US" dirty="0" err="1" smtClean="0"/>
              <a:t>PlayBook</a:t>
            </a:r>
            <a:r>
              <a:rPr lang="en-US" dirty="0" smtClean="0"/>
              <a:t> und BlackBerry App World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Research in Motion Limited.</a:t>
            </a:r>
            <a:endParaRPr lang="de-DE" noProof="1" smtClean="0"/>
          </a:p>
        </p:txBody>
      </p:sp>
      <p:sp>
        <p:nvSpPr>
          <p:cNvPr id="8" name="TextBox 7"/>
          <p:cNvSpPr txBox="1"/>
          <p:nvPr userDrawn="1"/>
        </p:nvSpPr>
        <p:spPr bwMode="gray">
          <a:xfrm>
            <a:off x="4654800" y="1692000"/>
            <a:ext cx="4165200" cy="4678204"/>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en-US" dirty="0" smtClean="0"/>
              <a:t>Google App Engine, Google Apps, Google Checkout, Google Data API, Google Maps, Google Mobile Ads, Google Mobile Updater, Google Mobile, Google Store, Google Sync, Google Updater, Google Voice, Google Mail, Gmail, YouTube, </a:t>
            </a:r>
            <a:r>
              <a:rPr lang="en-US" dirty="0" err="1" smtClean="0"/>
              <a:t>Dalvik</a:t>
            </a:r>
            <a:r>
              <a:rPr lang="en-US" dirty="0" smtClean="0"/>
              <a:t> und Android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Google Inc.</a:t>
            </a:r>
            <a:endParaRPr lang="de-DE" dirty="0" smtClean="0"/>
          </a:p>
          <a:p>
            <a:pPr lvl="0"/>
            <a:r>
              <a:rPr lang="de-DE" dirty="0" smtClean="0"/>
              <a:t>INTERMEC ist eine eingetragene Marke der </a:t>
            </a:r>
            <a:r>
              <a:rPr lang="de-DE" dirty="0" err="1" smtClean="0"/>
              <a:t>Intermec</a:t>
            </a:r>
            <a:r>
              <a:rPr lang="de-DE" dirty="0" smtClean="0"/>
              <a:t> Technologies Corporation.</a:t>
            </a:r>
          </a:p>
          <a:p>
            <a:pPr lvl="0"/>
            <a:r>
              <a:rPr lang="de-DE" dirty="0" err="1" smtClean="0"/>
              <a:t>Wi-Fi</a:t>
            </a:r>
            <a:r>
              <a:rPr lang="de-DE" dirty="0" smtClean="0"/>
              <a:t> ist eine eingetragene Marke der </a:t>
            </a:r>
            <a:r>
              <a:rPr lang="de-DE" dirty="0" err="1" smtClean="0"/>
              <a:t>Wi-Fi</a:t>
            </a:r>
            <a:r>
              <a:rPr lang="de-DE" dirty="0" smtClean="0"/>
              <a:t> Alliance.</a:t>
            </a:r>
          </a:p>
          <a:p>
            <a:pPr lvl="0"/>
            <a:r>
              <a:rPr lang="de-DE" dirty="0" smtClean="0"/>
              <a:t>Bluetooth ist eine eingetragene Marke von Bluetooth SIG Inc.</a:t>
            </a:r>
          </a:p>
          <a:p>
            <a:pPr lvl="0"/>
            <a:r>
              <a:rPr lang="de-DE" dirty="0" smtClean="0"/>
              <a:t>Motorola ist eine eingetragene Marke von Motorola Trademark Holdings, LLC. </a:t>
            </a:r>
          </a:p>
          <a:p>
            <a:pPr lvl="0"/>
            <a:r>
              <a:rPr lang="de-DE" dirty="0" err="1" smtClean="0"/>
              <a:t>Computop</a:t>
            </a:r>
            <a:r>
              <a:rPr lang="de-DE" dirty="0" smtClean="0"/>
              <a:t> ist eine eingetragene Marke der </a:t>
            </a:r>
            <a:r>
              <a:rPr lang="de-DE" dirty="0" err="1" smtClean="0"/>
              <a:t>Computop</a:t>
            </a:r>
            <a:r>
              <a:rPr lang="de-DE" dirty="0" smtClean="0"/>
              <a:t> Wirtschaftsinformatik GmbH.</a:t>
            </a:r>
          </a:p>
          <a:p>
            <a:pPr lvl="0"/>
            <a:r>
              <a:rPr lang="de-DE" dirty="0" smtClean="0"/>
              <a:t>SAP, R/3, SAP NetWeaver, </a:t>
            </a:r>
            <a:r>
              <a:rPr lang="de-DE" dirty="0" err="1" smtClean="0"/>
              <a:t>Duet</a:t>
            </a:r>
            <a:r>
              <a:rPr lang="de-DE" dirty="0" smtClean="0"/>
              <a:t>, </a:t>
            </a:r>
            <a:r>
              <a:rPr lang="de-DE" dirty="0" err="1" smtClean="0"/>
              <a:t>PartnerEdge</a:t>
            </a:r>
            <a:r>
              <a:rPr lang="de-DE" dirty="0" smtClean="0"/>
              <a:t>, </a:t>
            </a:r>
            <a:r>
              <a:rPr lang="de-DE" dirty="0" err="1" smtClean="0"/>
              <a:t>ByDesign</a:t>
            </a:r>
            <a:r>
              <a:rPr lang="de-DE" dirty="0" smtClean="0"/>
              <a:t>, SAP </a:t>
            </a:r>
            <a:r>
              <a:rPr lang="de-DE" dirty="0" err="1" smtClean="0"/>
              <a:t>BusinessObjects</a:t>
            </a:r>
            <a:r>
              <a:rPr lang="de-DE" dirty="0" smtClean="0"/>
              <a:t> Explorer, </a:t>
            </a:r>
            <a:r>
              <a:rPr lang="de-DE" dirty="0" err="1" smtClean="0"/>
              <a:t>StreamWork</a:t>
            </a:r>
            <a:r>
              <a:rPr lang="de-DE" dirty="0" smtClean="0"/>
              <a:t>, SAP HANA und weitere im Text erwähnte SAP-Produkte und</a:t>
            </a:r>
            <a:r>
              <a:rPr lang="de-DE" baseline="0" dirty="0" smtClean="0"/>
              <a:t> </a:t>
            </a:r>
            <a:r>
              <a:rPr lang="de-DE" dirty="0" smtClean="0"/>
              <a:t>-Dienst-leistungen sowie die entsprechenden Logos sind Marken oder eingetragene Marken der SAP AG in Deutschland und anderen Ländern.</a:t>
            </a:r>
          </a:p>
          <a:p>
            <a:pPr lvl="0"/>
            <a:r>
              <a:rPr lang="de-DE" dirty="0" smtClean="0"/>
              <a:t>Business Objects und das Business-Objects-Logo, </a:t>
            </a:r>
            <a:r>
              <a:rPr lang="de-DE" dirty="0" err="1" smtClean="0"/>
              <a:t>BusinessObjects</a:t>
            </a:r>
            <a:r>
              <a:rPr lang="de-DE" dirty="0" smtClean="0"/>
              <a:t>, Crystal Reports, Crystal </a:t>
            </a:r>
            <a:r>
              <a:rPr lang="de-DE" dirty="0" err="1" smtClean="0"/>
              <a:t>Decisions</a:t>
            </a:r>
            <a:r>
              <a:rPr lang="de-DE" dirty="0" smtClean="0"/>
              <a:t>, Web </a:t>
            </a:r>
            <a:r>
              <a:rPr lang="de-DE" dirty="0" err="1" smtClean="0"/>
              <a:t>Intelligence</a:t>
            </a:r>
            <a:r>
              <a:rPr lang="de-DE" dirty="0" smtClean="0"/>
              <a:t>, </a:t>
            </a:r>
            <a:r>
              <a:rPr lang="de-DE" dirty="0" err="1" smtClean="0"/>
              <a:t>Xcelsius</a:t>
            </a:r>
            <a:r>
              <a:rPr lang="de-DE" dirty="0" smtClean="0"/>
              <a:t> und andere im Text erwähnte Business-Objects-Produkte und ­Dienstleistungen sowie die entsprechenden Logos sind Marken </a:t>
            </a:r>
            <a:br>
              <a:rPr lang="de-DE" dirty="0" smtClean="0"/>
            </a:br>
            <a:r>
              <a:rPr lang="de-DE" dirty="0" smtClean="0"/>
              <a:t>oder eingetragene Marken der Business Objects Software Ltd. Business Objects ist ein Unternehmen der SAP AG.</a:t>
            </a:r>
          </a:p>
          <a:p>
            <a:pPr lvl="0"/>
            <a:r>
              <a:rPr lang="de-DE" dirty="0" err="1" smtClean="0"/>
              <a:t>Sybase</a:t>
            </a:r>
            <a:r>
              <a:rPr lang="de-DE" dirty="0" smtClean="0"/>
              <a:t> und Adaptive Server, </a:t>
            </a:r>
            <a:r>
              <a:rPr lang="de-DE" dirty="0" err="1" smtClean="0"/>
              <a:t>iAnywhere</a:t>
            </a:r>
            <a:r>
              <a:rPr lang="de-DE" dirty="0" smtClean="0"/>
              <a:t>, </a:t>
            </a:r>
            <a:r>
              <a:rPr lang="de-DE" dirty="0" err="1" smtClean="0"/>
              <a:t>Sybase</a:t>
            </a:r>
            <a:r>
              <a:rPr lang="de-DE" dirty="0" smtClean="0"/>
              <a:t> 365, SQL Anywhere und weitere im Text erwähnte </a:t>
            </a:r>
            <a:r>
              <a:rPr lang="de-DE" dirty="0" err="1" smtClean="0"/>
              <a:t>Sybase</a:t>
            </a:r>
            <a:r>
              <a:rPr lang="de-DE" dirty="0" smtClean="0"/>
              <a:t>-Produkte und -Dienstleistungen sowie die entsprechenden Logos sind Marken oder eingetragene Marken der </a:t>
            </a:r>
            <a:r>
              <a:rPr lang="de-DE" dirty="0" err="1" smtClean="0"/>
              <a:t>Sybase</a:t>
            </a:r>
            <a:r>
              <a:rPr lang="de-DE" dirty="0" smtClean="0"/>
              <a:t> Inc. </a:t>
            </a:r>
            <a:r>
              <a:rPr lang="de-DE" dirty="0" err="1" smtClean="0"/>
              <a:t>Sybase</a:t>
            </a:r>
            <a:r>
              <a:rPr lang="de-DE" dirty="0" smtClean="0"/>
              <a:t> ist ein Unternehmen der</a:t>
            </a:r>
            <a:br>
              <a:rPr lang="de-DE" dirty="0" smtClean="0"/>
            </a:br>
            <a:r>
              <a:rPr lang="de-DE" dirty="0" smtClean="0"/>
              <a:t>SAP AG.</a:t>
            </a:r>
          </a:p>
          <a:p>
            <a:pPr lvl="0"/>
            <a:r>
              <a:rPr lang="de-DE" dirty="0" err="1" smtClean="0"/>
              <a:t>Crossgate</a:t>
            </a:r>
            <a:r>
              <a:rPr lang="de-DE" dirty="0" smtClean="0"/>
              <a:t>, </a:t>
            </a:r>
            <a:r>
              <a:rPr lang="de-DE" dirty="0" err="1" smtClean="0"/>
              <a:t>m@gic</a:t>
            </a:r>
            <a:r>
              <a:rPr lang="de-DE" dirty="0" smtClean="0"/>
              <a:t> EDDY, B2B 360°, B2B 360° Services sind eingetragene Marken </a:t>
            </a:r>
            <a:br>
              <a:rPr lang="de-DE" dirty="0" smtClean="0"/>
            </a:br>
            <a:r>
              <a:rPr lang="de-DE" dirty="0" smtClean="0"/>
              <a:t>der </a:t>
            </a:r>
            <a:r>
              <a:rPr lang="de-DE" dirty="0" err="1" smtClean="0"/>
              <a:t>Crossgate</a:t>
            </a:r>
            <a:r>
              <a:rPr lang="de-DE" dirty="0" smtClean="0"/>
              <a:t> AG in Deutschland und anderen Ländern. </a:t>
            </a:r>
            <a:r>
              <a:rPr lang="de-DE" dirty="0" err="1" smtClean="0"/>
              <a:t>Crossgate</a:t>
            </a:r>
            <a:r>
              <a:rPr lang="de-DE" dirty="0" smtClean="0"/>
              <a:t> ist ein Unternehmen der SAP AG.</a:t>
            </a:r>
          </a:p>
          <a:p>
            <a:pPr lvl="0"/>
            <a:r>
              <a:rPr lang="de-DE" dirty="0" smtClean="0"/>
              <a:t>Alle anderen Namen von Produkten und Dienstleistungen sind Marken der jeweiligen Firmen. Die Angaben im Text sind unverbindlich und dienen lediglich zu Informations-zwecken. Produkte können länderspezifische Unterschiede aufweisen.</a:t>
            </a:r>
          </a:p>
          <a:p>
            <a:pPr lvl="0"/>
            <a:r>
              <a:rPr lang="de-DE" dirty="0" smtClean="0"/>
              <a:t>Die in dieser Publikation enthaltene Information ist Eigentum der SAP. Weitergabe und Vervielfältigung dieser Publikation oder von Teilen daraus sind, zu welchem Zweck und </a:t>
            </a:r>
            <a:br>
              <a:rPr lang="de-DE" dirty="0" smtClean="0"/>
            </a:br>
            <a:r>
              <a:rPr lang="de-DE" dirty="0" smtClean="0"/>
              <a:t>in welcher Form auch immer, nur mit ausdrücklicher schriftlicher Genehmigung durch </a:t>
            </a:r>
            <a:br>
              <a:rPr lang="de-DE" dirty="0" smtClean="0"/>
            </a:br>
            <a:r>
              <a:rPr lang="de-DE" dirty="0" smtClean="0"/>
              <a:t>SAP AG gestattet.</a:t>
            </a:r>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15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smtClean="0"/>
              <a:t>Click icon to add picture</a:t>
            </a:r>
            <a:endParaRPr lang="en-US"/>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marL="540000">
              <a:buClr>
                <a:schemeClr val="accent2"/>
              </a:buClr>
              <a:buFont typeface="Courier New" pitchFamily="49" charset="0"/>
              <a:buChar char="o"/>
              <a:defRPr/>
            </a:lvl5pPr>
          </a:lstStyle>
          <a:p>
            <a:pPr lvl="0"/>
            <a:r>
              <a:rPr lang="en-US" dirty="0" smtClean="0"/>
              <a:t>Agenda Item/Divider Headline</a:t>
            </a:r>
          </a:p>
          <a:p>
            <a:pPr lvl="1"/>
            <a:r>
              <a:rPr lang="en-US" dirty="0" smtClean="0"/>
              <a:t>Details</a:t>
            </a:r>
          </a:p>
          <a:p>
            <a:pPr lvl="2"/>
            <a:r>
              <a:rPr lang="en-US" dirty="0" smtClean="0"/>
              <a:t>Third Level</a:t>
            </a:r>
          </a:p>
          <a:p>
            <a:pPr lvl="4"/>
            <a:r>
              <a:rPr lang="en-US" dirty="0" smtClean="0"/>
              <a:t>Fourth Level</a:t>
            </a:r>
          </a:p>
          <a:p>
            <a:endParaRPr lang="en-US" dirty="0"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00"/>
            <a:ext cx="8496000" cy="756000"/>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2312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white">
          <a:xfrm>
            <a:off x="324000" y="6535738"/>
            <a:ext cx="8496000" cy="324000"/>
          </a:xfrm>
          <a:prstGeom prst="rect">
            <a:avLst/>
          </a:prstGeom>
          <a:solidFill>
            <a:schemeClr val="tx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TextBox 9"/>
          <p:cNvSpPr txBox="1"/>
          <p:nvPr/>
        </p:nvSpPr>
        <p:spPr bwMode="black">
          <a:xfrm>
            <a:off x="324000" y="6636183"/>
            <a:ext cx="1762268" cy="123111"/>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800" noProof="0" dirty="0" smtClean="0">
                <a:solidFill>
                  <a:schemeClr val="bg1"/>
                </a:solidFill>
              </a:rPr>
              <a:t>2012 SAP AG. All rights reserved.</a:t>
            </a:r>
          </a:p>
        </p:txBody>
      </p:sp>
      <p:sp>
        <p:nvSpPr>
          <p:cNvPr id="34" name="TextBox 33"/>
          <p:cNvSpPr txBox="1"/>
          <p:nvPr/>
        </p:nvSpPr>
        <p:spPr bwMode="black">
          <a:xfrm>
            <a:off x="8625588" y="6636183"/>
            <a:ext cx="197737" cy="123111"/>
          </a:xfrm>
          <a:prstGeom prst="rect">
            <a:avLst/>
          </a:prstGeom>
          <a:noFill/>
        </p:spPr>
        <p:txBody>
          <a:bodyPr wrap="none" lIns="0" tIns="0" rIns="72000" bIns="0" rtlCol="0">
            <a:spAutoFit/>
          </a:bodyPr>
          <a:lstStyle/>
          <a:p>
            <a:pPr marL="93663" indent="-93663" algn="r">
              <a:buClr>
                <a:schemeClr val="accent2"/>
              </a:buClr>
              <a:buFont typeface="Arial" pitchFamily="34" charset="0"/>
              <a:buNone/>
            </a:pPr>
            <a:fld id="{0BDC132A-5C91-4078-9777-31DA19A62E0A}" type="slidenum">
              <a:rPr lang="en-US" sz="800" baseline="0" noProof="0" smtClean="0">
                <a:solidFill>
                  <a:schemeClr val="bg1"/>
                </a:solidFill>
              </a:rPr>
              <a:pPr marL="93663" indent="-93663" algn="r">
                <a:buClr>
                  <a:schemeClr val="accent2"/>
                </a:buClr>
                <a:buFont typeface="Arial" pitchFamily="34" charset="0"/>
                <a:buNone/>
              </a:pPr>
              <a:t>‹#›</a:t>
            </a:fld>
            <a:endParaRPr lang="en-US" sz="800" noProof="0" dirty="0" smtClean="0">
              <a:solidFill>
                <a:schemeClr val="bg1"/>
              </a:solidFill>
            </a:endParaRPr>
          </a:p>
        </p:txBody>
      </p:sp>
      <p:sp>
        <p:nvSpPr>
          <p:cNvPr id="4" name="Information_Classification"/>
          <p:cNvSpPr txBox="1"/>
          <p:nvPr userDrawn="1"/>
        </p:nvSpPr>
        <p:spPr>
          <a:xfrm>
            <a:off x="7721600" y="6638354"/>
            <a:ext cx="347852" cy="153888"/>
          </a:xfrm>
          <a:prstGeom prst="rect">
            <a:avLst/>
          </a:prstGeom>
          <a:noFill/>
        </p:spPr>
        <p:txBody>
          <a:bodyPr vert="horz" wrap="none" lIns="0" tIns="0" rIns="0" bIns="0" rtlCol="0">
            <a:spAutoFit/>
          </a:bodyPr>
          <a:lstStyle/>
          <a:p>
            <a:pPr algn="l" fontAlgn="base">
              <a:spcBef>
                <a:spcPct val="50000"/>
              </a:spcBef>
              <a:spcAft>
                <a:spcPct val="0"/>
              </a:spcAft>
              <a:buClr>
                <a:srgbClr val="F0AB00"/>
              </a:buClr>
              <a:buSzPct val="80000"/>
            </a:pPr>
            <a:r>
              <a:rPr kumimoji="0" lang="en-US" sz="1000" b="0" i="0" u="none" kern="0" baseline="0" dirty="0" smtClean="0">
                <a:solidFill>
                  <a:srgbClr val="FFFFFF"/>
                </a:solidFill>
                <a:latin typeface="Arial"/>
                <a:ea typeface="Arial Unicode MS"/>
                <a:cs typeface="Arial Unicode MS" pitchFamily="34" charset="-128"/>
                <a:sym typeface="Arial"/>
              </a:rPr>
              <a:t>Public</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mj-lt"/>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hyperlink" Target="mailto:boris.borisov@sap.com" TargetMode="External"/><Relationship Id="rId4" Type="http://schemas.openxmlformats.org/officeDocument/2006/relationships/hyperlink" Target="mailto:vladimir.panov@sap.com"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hyperlink" Target="http://docs.oracle.com/javase/tutorial/essential/concurrency/" TargetMode="Externa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Templates_Guidelines\eOn\_Presentations\_Templates\_Corporate_4x3\272641_l_srgb_s_gl.jp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r="11128"/>
          <a:stretch/>
        </p:blipFill>
        <p:spPr bwMode="auto">
          <a:xfrm>
            <a:off x="-1" y="-1"/>
            <a:ext cx="9144001"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4"/>
          <p:cNvSpPr/>
          <p:nvPr/>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6" name="Picture 5" descr="SAP_grad_R_pref.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7" name="Rectangle 6"/>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bg-BG" sz="4400" dirty="0" smtClean="0"/>
              <a:t>Многонишково програмиране</a:t>
            </a:r>
            <a:endParaRPr lang="en-US" sz="4400" dirty="0"/>
          </a:p>
        </p:txBody>
      </p:sp>
      <p:sp>
        <p:nvSpPr>
          <p:cNvPr id="3" name="Subtitle 2"/>
          <p:cNvSpPr>
            <a:spLocks noGrp="1"/>
          </p:cNvSpPr>
          <p:nvPr>
            <p:ph type="subTitle" idx="1"/>
          </p:nvPr>
        </p:nvSpPr>
        <p:spPr>
          <a:xfrm>
            <a:off x="414000" y="1499870"/>
            <a:ext cx="6840000" cy="492443"/>
          </a:xfrm>
        </p:spPr>
        <p:txBody>
          <a:bodyPr/>
          <a:lstStyle/>
          <a:p>
            <a:r>
              <a:rPr lang="bg-BG" dirty="0" smtClean="0"/>
              <a:t>Владимир Панов и Борис Борисов </a:t>
            </a:r>
            <a:r>
              <a:rPr lang="en-US" dirty="0" smtClean="0"/>
              <a:t>/</a:t>
            </a:r>
            <a:r>
              <a:rPr lang="bg-BG" dirty="0" smtClean="0"/>
              <a:t> </a:t>
            </a:r>
            <a:r>
              <a:rPr lang="en-US" dirty="0" smtClean="0"/>
              <a:t>SAP Labs Bulgaria</a:t>
            </a:r>
            <a:br>
              <a:rPr lang="en-US" dirty="0" smtClean="0"/>
            </a:br>
            <a:r>
              <a:rPr lang="bg-BG" dirty="0" smtClean="0"/>
              <a:t>Ноември</a:t>
            </a:r>
            <a:r>
              <a:rPr lang="en-US" dirty="0" smtClean="0"/>
              <a:t> 2012</a:t>
            </a:r>
          </a:p>
        </p:txBody>
      </p:sp>
      <p:sp>
        <p:nvSpPr>
          <p:cNvPr id="4" name="ConfidentialFlag"/>
          <p:cNvSpPr txBox="1"/>
          <p:nvPr/>
        </p:nvSpPr>
        <p:spPr>
          <a:xfrm>
            <a:off x="8136001" y="1776774"/>
            <a:ext cx="615696" cy="246221"/>
          </a:xfrm>
          <a:prstGeom prst="rect">
            <a:avLst/>
          </a:prstGeom>
          <a:noFill/>
        </p:spPr>
        <p:txBody>
          <a:bodyPr vert="horz" wrap="square" lIns="0" tIns="0" rIns="0" bIns="0" rtlCol="0" anchor="b">
            <a:spAutoFit/>
          </a:bodyPr>
          <a:lstStyle/>
          <a:p>
            <a:pPr algn="r" fontAlgn="base">
              <a:spcBef>
                <a:spcPct val="50000"/>
              </a:spcBef>
              <a:spcAft>
                <a:spcPct val="0"/>
              </a:spcAft>
              <a:buClr>
                <a:srgbClr val="F0AB00"/>
              </a:buClr>
              <a:buSzPct val="80000"/>
            </a:pPr>
            <a:r>
              <a:rPr lang="en-US" sz="1600" kern="0" dirty="0" smtClean="0">
                <a:solidFill>
                  <a:srgbClr val="000000"/>
                </a:solidFill>
                <a:ea typeface="Arial Unicode MS" pitchFamily="34" charset="-128"/>
                <a:cs typeface="Arial Unicode MS" pitchFamily="34" charset="-128"/>
              </a:rPr>
              <a:t>Public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Имплементиране</a:t>
            </a:r>
            <a:r>
              <a:rPr lang="en-US" dirty="0" smtClean="0"/>
              <a:t> </a:t>
            </a:r>
            <a:r>
              <a:rPr lang="bg-BG" dirty="0" smtClean="0"/>
              <a:t>и инстанцииране</a:t>
            </a:r>
            <a:endParaRPr lang="en-US" dirty="0"/>
          </a:p>
        </p:txBody>
      </p:sp>
      <p:sp>
        <p:nvSpPr>
          <p:cNvPr id="3" name="Text Placeholder 2"/>
          <p:cNvSpPr>
            <a:spLocks noGrp="1"/>
          </p:cNvSpPr>
          <p:nvPr>
            <p:ph type="body" sz="quarter" idx="10"/>
          </p:nvPr>
        </p:nvSpPr>
        <p:spPr/>
        <p:txBody>
          <a:bodyPr/>
          <a:lstStyle/>
          <a:p>
            <a:pPr lvl="2">
              <a:buNone/>
            </a:pPr>
            <a:r>
              <a:rPr lang="bg-BG" sz="1800" b="0" dirty="0" smtClean="0"/>
              <a:t>Методът </a:t>
            </a:r>
            <a:r>
              <a:rPr lang="en-US" sz="1800" b="1" dirty="0" smtClean="0"/>
              <a:t>run()</a:t>
            </a:r>
            <a:r>
              <a:rPr lang="en-US" sz="1800" b="0" dirty="0" smtClean="0"/>
              <a:t> </a:t>
            </a:r>
            <a:r>
              <a:rPr lang="bg-BG" sz="1800" b="0" dirty="0" smtClean="0"/>
              <a:t>съдържа изпълнявания в нишката код.</a:t>
            </a:r>
            <a:endParaRPr lang="en-US" sz="1800" b="0" dirty="0" smtClean="0"/>
          </a:p>
          <a:p>
            <a:pPr lvl="1"/>
            <a:endParaRPr lang="bg-BG" dirty="0" smtClean="0"/>
          </a:p>
          <a:p>
            <a:pPr lvl="1"/>
            <a:r>
              <a:rPr lang="en-US" sz="1600" b="1" dirty="0" smtClean="0">
                <a:latin typeface="Courier New" pitchFamily="49" charset="0"/>
                <a:cs typeface="Courier New" pitchFamily="49" charset="0"/>
              </a:rPr>
              <a:t>public class </a:t>
            </a:r>
            <a:r>
              <a:rPr lang="en-US" sz="1600" b="1" dirty="0" err="1" smtClean="0">
                <a:latin typeface="Courier New" pitchFamily="49" charset="0"/>
                <a:cs typeface="Courier New" pitchFamily="49" charset="0"/>
              </a:rPr>
              <a:t>MyThread</a:t>
            </a:r>
            <a:r>
              <a:rPr lang="en-US" sz="1600" b="1" dirty="0" smtClean="0">
                <a:latin typeface="Courier New" pitchFamily="49" charset="0"/>
                <a:cs typeface="Courier New" pitchFamily="49" charset="0"/>
              </a:rPr>
              <a:t> extends Thread</a:t>
            </a:r>
            <a:r>
              <a:rPr lang="bg-BG" sz="1600" b="1" dirty="0" smtClean="0">
                <a:latin typeface="Courier New" pitchFamily="49" charset="0"/>
                <a:cs typeface="Courier New" pitchFamily="49" charset="0"/>
              </a:rPr>
              <a:t> </a:t>
            </a:r>
            <a:r>
              <a:rPr lang="en-US" sz="1600" b="1" dirty="0" smtClean="0">
                <a:latin typeface="Courier New" pitchFamily="49" charset="0"/>
                <a:cs typeface="Courier New" pitchFamily="49" charset="0"/>
              </a:rPr>
              <a:t>{</a:t>
            </a:r>
            <a:endParaRPr lang="bg-BG" sz="1600" b="1" dirty="0" smtClean="0">
              <a:latin typeface="Courier New" pitchFamily="49" charset="0"/>
              <a:cs typeface="Courier New" pitchFamily="49" charset="0"/>
            </a:endParaRPr>
          </a:p>
          <a:p>
            <a:pPr lvl="1"/>
            <a:r>
              <a:rPr lang="bg-BG" sz="1600" b="1" dirty="0" smtClean="0">
                <a:latin typeface="Courier New" pitchFamily="49" charset="0"/>
                <a:cs typeface="Courier New" pitchFamily="49" charset="0"/>
              </a:rPr>
              <a:t>	</a:t>
            </a:r>
            <a:r>
              <a:rPr lang="en-US" sz="1600" b="1" dirty="0" smtClean="0">
                <a:latin typeface="Courier New" pitchFamily="49" charset="0"/>
                <a:cs typeface="Courier New" pitchFamily="49" charset="0"/>
              </a:rPr>
              <a:t>public void run() {</a:t>
            </a:r>
          </a:p>
          <a:p>
            <a:pPr lvl="1"/>
            <a:r>
              <a:rPr lang="en-US" sz="1600" b="1" dirty="0" smtClean="0">
                <a:latin typeface="Courier New" pitchFamily="49" charset="0"/>
                <a:cs typeface="Courier New" pitchFamily="49" charset="0"/>
              </a:rPr>
              <a:t>		// </a:t>
            </a:r>
            <a:r>
              <a:rPr lang="bg-BG" sz="1600" b="1" dirty="0" smtClean="0">
                <a:latin typeface="Courier New" pitchFamily="49" charset="0"/>
                <a:cs typeface="Courier New" pitchFamily="49" charset="0"/>
              </a:rPr>
              <a:t>кодът на нишката</a:t>
            </a:r>
            <a:endParaRPr lang="en-US" sz="1600" b="1" dirty="0" smtClean="0">
              <a:latin typeface="Courier New" pitchFamily="49" charset="0"/>
              <a:cs typeface="Courier New" pitchFamily="49" charset="0"/>
            </a:endParaRPr>
          </a:p>
          <a:p>
            <a:pPr lvl="1"/>
            <a:r>
              <a:rPr lang="bg-BG" sz="1600" b="1" dirty="0" smtClean="0">
                <a:latin typeface="Courier New" pitchFamily="49" charset="0"/>
                <a:cs typeface="Courier New" pitchFamily="49" charset="0"/>
              </a:rPr>
              <a:t>	</a:t>
            </a:r>
            <a:r>
              <a:rPr lang="en-US" sz="1600" b="1" dirty="0" smtClean="0">
                <a:latin typeface="Courier New" pitchFamily="49" charset="0"/>
                <a:cs typeface="Courier New" pitchFamily="49" charset="0"/>
              </a:rPr>
              <a:t>}</a:t>
            </a:r>
            <a:endParaRPr lang="bg-BG" sz="1600" b="1" dirty="0" smtClean="0">
              <a:latin typeface="Courier New" pitchFamily="49" charset="0"/>
              <a:cs typeface="Courier New" pitchFamily="49" charset="0"/>
            </a:endParaRPr>
          </a:p>
          <a:p>
            <a:pPr lvl="1"/>
            <a:r>
              <a:rPr lang="en-US" sz="1600" b="1" dirty="0" smtClean="0">
                <a:latin typeface="Courier New" pitchFamily="49" charset="0"/>
                <a:cs typeface="Courier New" pitchFamily="49" charset="0"/>
              </a:rPr>
              <a:t>}</a:t>
            </a:r>
          </a:p>
          <a:p>
            <a:pPr lvl="1"/>
            <a:endParaRPr lang="en-US" sz="1600" b="1" dirty="0" smtClean="0">
              <a:latin typeface="Courier New" pitchFamily="49" charset="0"/>
              <a:cs typeface="Courier New" pitchFamily="49" charset="0"/>
            </a:endParaRPr>
          </a:p>
          <a:p>
            <a:pPr lvl="1"/>
            <a:r>
              <a:rPr lang="en-US" sz="1600" b="1" dirty="0" smtClean="0">
                <a:latin typeface="Courier New" pitchFamily="49" charset="0"/>
                <a:cs typeface="Courier New" pitchFamily="49" charset="0"/>
              </a:rPr>
              <a:t>// </a:t>
            </a:r>
            <a:r>
              <a:rPr lang="bg-BG" sz="1600" b="1" dirty="0" smtClean="0">
                <a:latin typeface="Courier New" pitchFamily="49" charset="0"/>
                <a:cs typeface="Courier New" pitchFamily="49" charset="0"/>
              </a:rPr>
              <a:t>инстанцииране:</a:t>
            </a:r>
          </a:p>
          <a:p>
            <a:pPr lvl="1"/>
            <a:r>
              <a:rPr lang="en-US" sz="1600" b="1" dirty="0" smtClean="0">
                <a:latin typeface="Courier New" pitchFamily="49" charset="0"/>
                <a:cs typeface="Courier New" pitchFamily="49" charset="0"/>
              </a:rPr>
              <a:t>Thread </a:t>
            </a:r>
            <a:r>
              <a:rPr lang="en-US" sz="1600" b="1" dirty="0" err="1" smtClean="0">
                <a:latin typeface="Courier New" pitchFamily="49" charset="0"/>
                <a:cs typeface="Courier New" pitchFamily="49" charset="0"/>
              </a:rPr>
              <a:t>myThread</a:t>
            </a:r>
            <a:r>
              <a:rPr lang="en-US" sz="1600" b="1" dirty="0" smtClean="0">
                <a:latin typeface="Courier New" pitchFamily="49" charset="0"/>
                <a:cs typeface="Courier New" pitchFamily="49" charset="0"/>
              </a:rPr>
              <a:t> = new </a:t>
            </a:r>
            <a:r>
              <a:rPr lang="en-US" sz="1600" b="1" dirty="0" err="1" smtClean="0">
                <a:latin typeface="Courier New" pitchFamily="49" charset="0"/>
                <a:cs typeface="Courier New" pitchFamily="49" charset="0"/>
              </a:rPr>
              <a:t>MyThread</a:t>
            </a:r>
            <a:r>
              <a:rPr lang="en-US" sz="1600" b="1" dirty="0" smtClean="0">
                <a:latin typeface="Courier New" pitchFamily="49" charset="0"/>
                <a:cs typeface="Courier New" pitchFamily="49" charset="0"/>
              </a:rPr>
              <a:t>();</a:t>
            </a:r>
            <a:r>
              <a:rPr lang="bg-BG" sz="1600" b="1" dirty="0" smtClean="0">
                <a:latin typeface="Courier New" pitchFamily="49" charset="0"/>
                <a:cs typeface="Courier New" pitchFamily="49" charset="0"/>
              </a:rPr>
              <a:t>  // нишката е в състояние “нова”</a:t>
            </a:r>
            <a:endParaRPr lang="en-US" sz="1600" b="1" dirty="0" smtClean="0">
              <a:latin typeface="Courier New" pitchFamily="49" charset="0"/>
              <a:cs typeface="Courier New" pitchFamily="49" charset="0"/>
            </a:endParaRP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Имплементиране</a:t>
            </a:r>
            <a:r>
              <a:rPr lang="en-US" dirty="0" smtClean="0"/>
              <a:t> </a:t>
            </a:r>
            <a:r>
              <a:rPr lang="bg-BG" dirty="0" smtClean="0"/>
              <a:t>и инстанцииране (алтернатива)</a:t>
            </a:r>
            <a:endParaRPr lang="en-US" dirty="0"/>
          </a:p>
        </p:txBody>
      </p:sp>
      <p:sp>
        <p:nvSpPr>
          <p:cNvPr id="3" name="Text Placeholder 2"/>
          <p:cNvSpPr>
            <a:spLocks noGrp="1"/>
          </p:cNvSpPr>
          <p:nvPr>
            <p:ph type="body" sz="quarter" idx="10"/>
          </p:nvPr>
        </p:nvSpPr>
        <p:spPr/>
        <p:txBody>
          <a:bodyPr/>
          <a:lstStyle/>
          <a:p>
            <a:pPr lvl="0"/>
            <a:r>
              <a:rPr lang="bg-BG" b="0" dirty="0" smtClean="0"/>
              <a:t>Нишка може да се имплементира и чрез интерфейса </a:t>
            </a:r>
            <a:r>
              <a:rPr lang="en-US" dirty="0" err="1" smtClean="0"/>
              <a:t>java.lang.Runnable</a:t>
            </a:r>
            <a:r>
              <a:rPr lang="bg-BG" b="0" dirty="0" smtClean="0"/>
              <a:t>.</a:t>
            </a:r>
          </a:p>
          <a:p>
            <a:pPr lvl="1"/>
            <a:endParaRPr lang="bg-BG" dirty="0" smtClean="0"/>
          </a:p>
          <a:p>
            <a:pPr lvl="1"/>
            <a:r>
              <a:rPr lang="en-US" sz="1600" b="1" dirty="0" smtClean="0">
                <a:latin typeface="Courier New" pitchFamily="49" charset="0"/>
                <a:cs typeface="Courier New" pitchFamily="49" charset="0"/>
              </a:rPr>
              <a:t>public class </a:t>
            </a:r>
            <a:r>
              <a:rPr lang="en-US" sz="1600" b="1" dirty="0" err="1" smtClean="0">
                <a:latin typeface="Courier New" pitchFamily="49" charset="0"/>
                <a:cs typeface="Courier New" pitchFamily="49" charset="0"/>
              </a:rPr>
              <a:t>MyRunnable</a:t>
            </a:r>
            <a:r>
              <a:rPr lang="en-US" sz="1600" b="1" dirty="0" smtClean="0">
                <a:latin typeface="Courier New" pitchFamily="49" charset="0"/>
                <a:cs typeface="Courier New" pitchFamily="49" charset="0"/>
              </a:rPr>
              <a:t> implements </a:t>
            </a:r>
            <a:r>
              <a:rPr lang="en-US" sz="1600" b="1" dirty="0" err="1" smtClean="0">
                <a:latin typeface="Courier New" pitchFamily="49" charset="0"/>
                <a:cs typeface="Courier New" pitchFamily="49" charset="0"/>
              </a:rPr>
              <a:t>Runnable</a:t>
            </a:r>
            <a:r>
              <a:rPr lang="en-US" sz="1600" b="1" dirty="0" smtClean="0">
                <a:latin typeface="Courier New" pitchFamily="49" charset="0"/>
                <a:cs typeface="Courier New" pitchFamily="49" charset="0"/>
              </a:rPr>
              <a:t> extends </a:t>
            </a:r>
            <a:r>
              <a:rPr lang="en-US" sz="1600" b="1" dirty="0" err="1" smtClean="0">
                <a:latin typeface="Courier New" pitchFamily="49" charset="0"/>
                <a:cs typeface="Courier New" pitchFamily="49" charset="0"/>
              </a:rPr>
              <a:t>MyBaseClass</a:t>
            </a:r>
            <a:r>
              <a:rPr lang="bg-BG" sz="1600" b="1" dirty="0" smtClean="0">
                <a:latin typeface="Courier New" pitchFamily="49" charset="0"/>
                <a:cs typeface="Courier New" pitchFamily="49" charset="0"/>
              </a:rPr>
              <a:t> </a:t>
            </a:r>
            <a:r>
              <a:rPr lang="en-US" sz="1600" b="1" dirty="0" smtClean="0">
                <a:latin typeface="Courier New" pitchFamily="49" charset="0"/>
                <a:cs typeface="Courier New" pitchFamily="49" charset="0"/>
              </a:rPr>
              <a:t>{</a:t>
            </a:r>
            <a:endParaRPr lang="bg-BG" sz="1600" b="1" dirty="0" smtClean="0">
              <a:latin typeface="Courier New" pitchFamily="49" charset="0"/>
              <a:cs typeface="Courier New" pitchFamily="49" charset="0"/>
            </a:endParaRPr>
          </a:p>
          <a:p>
            <a:pPr lvl="1"/>
            <a:r>
              <a:rPr lang="bg-BG" sz="1600" b="1" dirty="0" smtClean="0">
                <a:latin typeface="Courier New" pitchFamily="49" charset="0"/>
                <a:cs typeface="Courier New" pitchFamily="49" charset="0"/>
              </a:rPr>
              <a:t>	</a:t>
            </a:r>
            <a:r>
              <a:rPr lang="en-US" sz="1600" b="1" dirty="0" smtClean="0">
                <a:latin typeface="Courier New" pitchFamily="49" charset="0"/>
                <a:cs typeface="Courier New" pitchFamily="49" charset="0"/>
              </a:rPr>
              <a:t>public void run() {</a:t>
            </a:r>
          </a:p>
          <a:p>
            <a:pPr lvl="1"/>
            <a:r>
              <a:rPr lang="en-US" sz="1600" b="1" dirty="0" smtClean="0">
                <a:latin typeface="Courier New" pitchFamily="49" charset="0"/>
                <a:cs typeface="Courier New" pitchFamily="49" charset="0"/>
              </a:rPr>
              <a:t>		// </a:t>
            </a:r>
            <a:r>
              <a:rPr lang="bg-BG" sz="1600" b="1" dirty="0" smtClean="0">
                <a:latin typeface="Courier New" pitchFamily="49" charset="0"/>
                <a:cs typeface="Courier New" pitchFamily="49" charset="0"/>
              </a:rPr>
              <a:t>кодът на нишката</a:t>
            </a:r>
            <a:endParaRPr lang="en-US" sz="1600" b="1" dirty="0" smtClean="0">
              <a:latin typeface="Courier New" pitchFamily="49" charset="0"/>
              <a:cs typeface="Courier New" pitchFamily="49" charset="0"/>
            </a:endParaRPr>
          </a:p>
          <a:p>
            <a:pPr lvl="1"/>
            <a:r>
              <a:rPr lang="bg-BG" sz="1600" b="1" dirty="0" smtClean="0">
                <a:latin typeface="Courier New" pitchFamily="49" charset="0"/>
                <a:cs typeface="Courier New" pitchFamily="49" charset="0"/>
              </a:rPr>
              <a:t>	</a:t>
            </a:r>
            <a:r>
              <a:rPr lang="en-US" sz="1600" b="1" dirty="0" smtClean="0">
                <a:latin typeface="Courier New" pitchFamily="49" charset="0"/>
                <a:cs typeface="Courier New" pitchFamily="49" charset="0"/>
              </a:rPr>
              <a:t>}</a:t>
            </a:r>
            <a:endParaRPr lang="bg-BG" sz="1600" b="1" dirty="0" smtClean="0">
              <a:latin typeface="Courier New" pitchFamily="49" charset="0"/>
              <a:cs typeface="Courier New" pitchFamily="49" charset="0"/>
            </a:endParaRPr>
          </a:p>
          <a:p>
            <a:pPr lvl="1"/>
            <a:r>
              <a:rPr lang="en-US" sz="1600" b="1" dirty="0" smtClean="0">
                <a:latin typeface="Courier New" pitchFamily="49" charset="0"/>
                <a:cs typeface="Courier New" pitchFamily="49" charset="0"/>
              </a:rPr>
              <a:t>}</a:t>
            </a:r>
          </a:p>
          <a:p>
            <a:pPr lvl="1"/>
            <a:endParaRPr lang="en-US" sz="1600" b="1" dirty="0" smtClean="0">
              <a:latin typeface="Courier New" pitchFamily="49" charset="0"/>
              <a:cs typeface="Courier New" pitchFamily="49" charset="0"/>
            </a:endParaRPr>
          </a:p>
          <a:p>
            <a:pPr lvl="1"/>
            <a:r>
              <a:rPr lang="en-US" sz="1600" b="1" dirty="0" smtClean="0">
                <a:latin typeface="Courier New" pitchFamily="49" charset="0"/>
                <a:cs typeface="Courier New" pitchFamily="49" charset="0"/>
              </a:rPr>
              <a:t>// </a:t>
            </a:r>
            <a:r>
              <a:rPr lang="bg-BG" sz="1600" b="1" dirty="0" smtClean="0">
                <a:latin typeface="Courier New" pitchFamily="49" charset="0"/>
                <a:cs typeface="Courier New" pitchFamily="49" charset="0"/>
              </a:rPr>
              <a:t>инстанцииране:</a:t>
            </a:r>
          </a:p>
          <a:p>
            <a:pPr lvl="1"/>
            <a:r>
              <a:rPr lang="en-US" sz="1600" b="1" dirty="0" smtClean="0">
                <a:latin typeface="Courier New" pitchFamily="49" charset="0"/>
                <a:cs typeface="Courier New" pitchFamily="49" charset="0"/>
              </a:rPr>
              <a:t>Thread </a:t>
            </a:r>
            <a:r>
              <a:rPr lang="en-US" sz="1600" b="1" dirty="0" err="1" smtClean="0">
                <a:latin typeface="Courier New" pitchFamily="49" charset="0"/>
                <a:cs typeface="Courier New" pitchFamily="49" charset="0"/>
              </a:rPr>
              <a:t>myThread</a:t>
            </a:r>
            <a:r>
              <a:rPr lang="en-US" sz="1600" b="1" dirty="0" smtClean="0">
                <a:latin typeface="Courier New" pitchFamily="49" charset="0"/>
                <a:cs typeface="Courier New" pitchFamily="49" charset="0"/>
              </a:rPr>
              <a:t> = new Thread(new </a:t>
            </a:r>
            <a:r>
              <a:rPr lang="en-US" sz="1600" b="1" dirty="0" err="1" smtClean="0">
                <a:latin typeface="Courier New" pitchFamily="49" charset="0"/>
                <a:cs typeface="Courier New" pitchFamily="49" charset="0"/>
              </a:rPr>
              <a:t>MyRunnable</a:t>
            </a:r>
            <a:r>
              <a:rPr lang="en-US" sz="1600" b="1" dirty="0" smtClean="0">
                <a:latin typeface="Courier New" pitchFamily="49" charset="0"/>
                <a:cs typeface="Courier New" pitchFamily="49" charset="0"/>
              </a:rPr>
              <a:t>());</a:t>
            </a:r>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Стартиране и прекратяване</a:t>
            </a:r>
          </a:p>
        </p:txBody>
      </p:sp>
      <p:sp>
        <p:nvSpPr>
          <p:cNvPr id="3" name="Text Placeholder 2"/>
          <p:cNvSpPr>
            <a:spLocks noGrp="1"/>
          </p:cNvSpPr>
          <p:nvPr>
            <p:ph type="body" sz="quarter" idx="10"/>
          </p:nvPr>
        </p:nvSpPr>
        <p:spPr/>
        <p:txBody>
          <a:bodyPr/>
          <a:lstStyle/>
          <a:p>
            <a:pPr lvl="0"/>
            <a:r>
              <a:rPr lang="bg-BG" b="0" dirty="0" smtClean="0"/>
              <a:t>Нишките се стартират (преминават в изпълнимо състояние) чрез извикване на метода </a:t>
            </a:r>
            <a:r>
              <a:rPr lang="en-US" dirty="0" smtClean="0"/>
              <a:t>start()</a:t>
            </a:r>
            <a:r>
              <a:rPr lang="bg-BG" b="0" dirty="0" smtClean="0"/>
              <a:t>.</a:t>
            </a:r>
          </a:p>
          <a:p>
            <a:pPr lvl="0"/>
            <a:r>
              <a:rPr lang="bg-BG" b="0" dirty="0" smtClean="0"/>
              <a:t>Една нишка може да бъде прекратена само по един начин: методът </a:t>
            </a:r>
            <a:r>
              <a:rPr lang="en-US" dirty="0" smtClean="0"/>
              <a:t>run()</a:t>
            </a:r>
            <a:r>
              <a:rPr lang="bg-BG" b="0" dirty="0" smtClean="0"/>
              <a:t> да върне управлението.</a:t>
            </a:r>
            <a:endParaRPr lang="en-US" b="0" dirty="0" smtClean="0"/>
          </a:p>
          <a:p>
            <a:pPr lvl="1"/>
            <a:endParaRPr lang="bg-BG" dirty="0" smtClean="0"/>
          </a:p>
          <a:p>
            <a:pPr lvl="1"/>
            <a:r>
              <a:rPr lang="en-US" sz="1600" b="1" dirty="0" smtClean="0">
                <a:latin typeface="Courier New" pitchFamily="49" charset="0"/>
                <a:cs typeface="Courier New" pitchFamily="49" charset="0"/>
              </a:rPr>
              <a:t>Thread </a:t>
            </a:r>
            <a:r>
              <a:rPr lang="en-US" sz="1600" b="1" dirty="0" err="1" smtClean="0">
                <a:latin typeface="Courier New" pitchFamily="49" charset="0"/>
                <a:cs typeface="Courier New" pitchFamily="49" charset="0"/>
              </a:rPr>
              <a:t>myThread</a:t>
            </a:r>
            <a:r>
              <a:rPr lang="en-US" sz="1600" b="1" dirty="0" smtClean="0">
                <a:latin typeface="Courier New" pitchFamily="49" charset="0"/>
                <a:cs typeface="Courier New" pitchFamily="49" charset="0"/>
              </a:rPr>
              <a:t> = </a:t>
            </a:r>
            <a:r>
              <a:rPr lang="bg-BG" sz="1600" b="1" dirty="0" smtClean="0">
                <a:latin typeface="Courier New" pitchFamily="49" charset="0"/>
                <a:cs typeface="Courier New" pitchFamily="49" charset="0"/>
              </a:rPr>
              <a:t>...</a:t>
            </a:r>
            <a:r>
              <a:rPr lang="en-US" sz="1600" b="1" dirty="0" smtClean="0">
                <a:latin typeface="Courier New" pitchFamily="49" charset="0"/>
                <a:cs typeface="Courier New" pitchFamily="49" charset="0"/>
              </a:rPr>
              <a:t>;</a:t>
            </a:r>
            <a:endParaRPr lang="bg-BG" sz="1600" b="1" dirty="0" smtClean="0">
              <a:latin typeface="Courier New" pitchFamily="49" charset="0"/>
              <a:cs typeface="Courier New" pitchFamily="49" charset="0"/>
            </a:endParaRPr>
          </a:p>
          <a:p>
            <a:pPr lvl="1"/>
            <a:r>
              <a:rPr lang="en-US" sz="1600" b="1" dirty="0" err="1" smtClean="0">
                <a:latin typeface="Courier New" pitchFamily="49" charset="0"/>
                <a:cs typeface="Courier New" pitchFamily="49" charset="0"/>
              </a:rPr>
              <a:t>myThread.start</a:t>
            </a:r>
            <a:r>
              <a:rPr lang="en-US" sz="1600" b="1" dirty="0" smtClean="0">
                <a:latin typeface="Courier New" pitchFamily="49" charset="0"/>
                <a:cs typeface="Courier New" pitchFamily="49" charset="0"/>
              </a:rPr>
              <a:t>();</a:t>
            </a:r>
          </a:p>
          <a:p>
            <a:pPr lvl="1"/>
            <a:r>
              <a:rPr lang="en-US" sz="1600" b="1" dirty="0" smtClean="0">
                <a:latin typeface="Courier New" pitchFamily="49" charset="0"/>
                <a:cs typeface="Courier New" pitchFamily="49" charset="0"/>
              </a:rPr>
              <a:t>// </a:t>
            </a:r>
            <a:r>
              <a:rPr lang="bg-BG" sz="1600" b="1" dirty="0" smtClean="0">
                <a:latin typeface="Courier New" pitchFamily="49" charset="0"/>
                <a:cs typeface="Courier New" pitchFamily="49" charset="0"/>
              </a:rPr>
              <a:t>нишката ще бъде прекратена</a:t>
            </a:r>
          </a:p>
          <a:p>
            <a:pPr lvl="1"/>
            <a:r>
              <a:rPr lang="bg-BG" sz="1600" b="1" dirty="0" smtClean="0">
                <a:latin typeface="Courier New" pitchFamily="49" charset="0"/>
                <a:cs typeface="Courier New" pitchFamily="49" charset="0"/>
              </a:rPr>
              <a:t>// след като методът </a:t>
            </a:r>
            <a:r>
              <a:rPr lang="en-US" sz="1600" b="1" dirty="0" smtClean="0">
                <a:latin typeface="Courier New" pitchFamily="49" charset="0"/>
                <a:cs typeface="Courier New" pitchFamily="49" charset="0"/>
              </a:rPr>
              <a:t>run</a:t>
            </a:r>
            <a:r>
              <a:rPr lang="bg-BG" sz="1600" b="1" dirty="0" smtClean="0">
                <a:latin typeface="Courier New" pitchFamily="49" charset="0"/>
                <a:cs typeface="Courier New" pitchFamily="49" charset="0"/>
              </a:rPr>
              <a:t>() завърши изпълнението си</a:t>
            </a:r>
            <a:endParaRPr lang="en-US" sz="1600" b="1" dirty="0" smtClean="0">
              <a:latin typeface="Courier New" pitchFamily="49" charset="0"/>
              <a:cs typeface="Courier New" pitchFamily="49" charset="0"/>
            </a:endParaRPr>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67300" y="2009775"/>
            <a:ext cx="3657600" cy="3447098"/>
          </a:xfrm>
          <a:prstGeom prst="rect">
            <a:avLst/>
          </a:prstGeom>
          <a:noFill/>
        </p:spPr>
        <p:txBody>
          <a:bodyPr wrap="square" lIns="0" tIns="0" rIns="0" bIns="0" rtlCol="0">
            <a:spAutoFit/>
          </a:bodyPr>
          <a:lstStyle/>
          <a:p>
            <a:r>
              <a:rPr lang="bg-BG" sz="1600" dirty="0" smtClean="0"/>
              <a:t>Нишка 2 се стартира.</a:t>
            </a:r>
          </a:p>
          <a:p>
            <a:r>
              <a:rPr lang="bg-BG" sz="1600" dirty="0" smtClean="0"/>
              <a:t>Нишка 2 върши работа.</a:t>
            </a:r>
          </a:p>
          <a:p>
            <a:r>
              <a:rPr lang="bg-BG" sz="1600" dirty="0" smtClean="0"/>
              <a:t>Нишка 2 върши работа.</a:t>
            </a:r>
          </a:p>
          <a:p>
            <a:r>
              <a:rPr lang="bg-BG" sz="1600" dirty="0" smtClean="0"/>
              <a:t>Нишка 2 върши работа.</a:t>
            </a:r>
          </a:p>
          <a:p>
            <a:r>
              <a:rPr lang="bg-BG" sz="1600" dirty="0" smtClean="0"/>
              <a:t>Нишка 2 върши работа.</a:t>
            </a:r>
          </a:p>
          <a:p>
            <a:r>
              <a:rPr lang="bg-BG" sz="1600" dirty="0" smtClean="0"/>
              <a:t>Нишка 2 върши работа.</a:t>
            </a:r>
          </a:p>
          <a:p>
            <a:r>
              <a:rPr lang="bg-BG" sz="1600" dirty="0" smtClean="0"/>
              <a:t>Нишка 2 се прекратява.</a:t>
            </a:r>
            <a:r>
              <a:rPr lang="en-US" sz="1600" dirty="0" smtClean="0"/>
              <a:t/>
            </a:r>
            <a:br>
              <a:rPr lang="en-US" sz="1600" dirty="0" smtClean="0"/>
            </a:br>
            <a:r>
              <a:rPr lang="bg-BG" sz="1600" dirty="0" smtClean="0"/>
              <a:t>Нишка 1 се стартира.</a:t>
            </a:r>
          </a:p>
          <a:p>
            <a:r>
              <a:rPr lang="bg-BG" sz="1600" dirty="0" smtClean="0"/>
              <a:t>Нишка 1 върши работа.</a:t>
            </a:r>
          </a:p>
          <a:p>
            <a:r>
              <a:rPr lang="bg-BG" sz="1600" dirty="0" smtClean="0"/>
              <a:t>Нишка 1 върши работа.</a:t>
            </a:r>
          </a:p>
          <a:p>
            <a:r>
              <a:rPr lang="bg-BG" sz="1600" dirty="0" smtClean="0"/>
              <a:t>Нишка 1 върши работа.</a:t>
            </a:r>
          </a:p>
          <a:p>
            <a:r>
              <a:rPr lang="bg-BG" sz="1600" dirty="0" smtClean="0"/>
              <a:t>Нишка 1 върши работа.</a:t>
            </a:r>
          </a:p>
          <a:p>
            <a:r>
              <a:rPr lang="bg-BG" sz="1600" dirty="0" smtClean="0"/>
              <a:t>Нишка 1 върши работа.</a:t>
            </a:r>
          </a:p>
          <a:p>
            <a:r>
              <a:rPr lang="bg-BG" sz="1600" dirty="0" smtClean="0"/>
              <a:t>Нишка 1 се прекратява.</a:t>
            </a:r>
          </a:p>
        </p:txBody>
      </p:sp>
      <p:sp>
        <p:nvSpPr>
          <p:cNvPr id="8" name="TextBox 7"/>
          <p:cNvSpPr txBox="1"/>
          <p:nvPr/>
        </p:nvSpPr>
        <p:spPr>
          <a:xfrm>
            <a:off x="5076825" y="2009775"/>
            <a:ext cx="3657600" cy="3447098"/>
          </a:xfrm>
          <a:prstGeom prst="rect">
            <a:avLst/>
          </a:prstGeom>
          <a:noFill/>
        </p:spPr>
        <p:txBody>
          <a:bodyPr wrap="square" lIns="0" tIns="0" rIns="0" bIns="0" rtlCol="0">
            <a:spAutoFit/>
          </a:bodyPr>
          <a:lstStyle/>
          <a:p>
            <a:r>
              <a:rPr lang="bg-BG" sz="1600" dirty="0" smtClean="0"/>
              <a:t>Нишка 1 се стартира.</a:t>
            </a:r>
          </a:p>
          <a:p>
            <a:r>
              <a:rPr lang="bg-BG" sz="1600" dirty="0" smtClean="0"/>
              <a:t>Нишка 1 върши работа.</a:t>
            </a:r>
          </a:p>
          <a:p>
            <a:r>
              <a:rPr lang="bg-BG" sz="1600" dirty="0" smtClean="0"/>
              <a:t>Нишка 1 върши работа.</a:t>
            </a:r>
          </a:p>
          <a:p>
            <a:r>
              <a:rPr lang="bg-BG" sz="1600" dirty="0" smtClean="0"/>
              <a:t>Нишка 1 върши работа.</a:t>
            </a:r>
          </a:p>
          <a:p>
            <a:r>
              <a:rPr lang="bg-BG" sz="1600" dirty="0" smtClean="0"/>
              <a:t>Нишка 1 върши работа.</a:t>
            </a:r>
          </a:p>
          <a:p>
            <a:r>
              <a:rPr lang="bg-BG" sz="1600" dirty="0" smtClean="0"/>
              <a:t>Нишка 1 върши работа.</a:t>
            </a:r>
          </a:p>
          <a:p>
            <a:r>
              <a:rPr lang="bg-BG" sz="1600" dirty="0" smtClean="0"/>
              <a:t>Нишка 1 се прекратява.</a:t>
            </a:r>
          </a:p>
          <a:p>
            <a:r>
              <a:rPr lang="bg-BG" sz="1600" dirty="0" smtClean="0"/>
              <a:t>Нишка 2 се стартира.</a:t>
            </a:r>
          </a:p>
          <a:p>
            <a:r>
              <a:rPr lang="bg-BG" sz="1600" dirty="0" smtClean="0"/>
              <a:t>Нишка 2 върши работа.</a:t>
            </a:r>
          </a:p>
          <a:p>
            <a:r>
              <a:rPr lang="bg-BG" sz="1600" dirty="0" smtClean="0"/>
              <a:t>Нишка 2 върши работа.</a:t>
            </a:r>
          </a:p>
          <a:p>
            <a:r>
              <a:rPr lang="bg-BG" sz="1600" dirty="0" smtClean="0"/>
              <a:t>Нишка 2 върши работа.</a:t>
            </a:r>
          </a:p>
          <a:p>
            <a:r>
              <a:rPr lang="bg-BG" sz="1600" dirty="0" smtClean="0"/>
              <a:t>Нишка 2 върши работа.</a:t>
            </a:r>
          </a:p>
          <a:p>
            <a:r>
              <a:rPr lang="bg-BG" sz="1600" dirty="0" smtClean="0"/>
              <a:t>Нишка 2 върши работа.</a:t>
            </a:r>
          </a:p>
          <a:p>
            <a:r>
              <a:rPr lang="bg-BG" sz="1600" dirty="0" smtClean="0"/>
              <a:t>Нишка 2 се прекратява.</a:t>
            </a:r>
          </a:p>
        </p:txBody>
      </p:sp>
      <p:sp>
        <p:nvSpPr>
          <p:cNvPr id="2" name="Title 1"/>
          <p:cNvSpPr>
            <a:spLocks noGrp="1"/>
          </p:cNvSpPr>
          <p:nvPr>
            <p:ph type="title"/>
          </p:nvPr>
        </p:nvSpPr>
        <p:spPr/>
        <p:txBody>
          <a:bodyPr/>
          <a:lstStyle/>
          <a:p>
            <a:r>
              <a:rPr lang="bg-BG" dirty="0" smtClean="0"/>
              <a:t>Стартиране на няколко нишки (пример)</a:t>
            </a:r>
          </a:p>
        </p:txBody>
      </p:sp>
      <p:sp>
        <p:nvSpPr>
          <p:cNvPr id="4" name="Text Placeholder 3"/>
          <p:cNvSpPr>
            <a:spLocks noGrp="1"/>
          </p:cNvSpPr>
          <p:nvPr>
            <p:ph type="body" sz="quarter" idx="11"/>
          </p:nvPr>
        </p:nvSpPr>
        <p:spPr>
          <a:xfrm>
            <a:off x="314475" y="1276350"/>
            <a:ext cx="5238000" cy="5229225"/>
          </a:xfrm>
        </p:spPr>
        <p:txBody>
          <a:bodyPr/>
          <a:lstStyle/>
          <a:p>
            <a:pPr>
              <a:spcBef>
                <a:spcPts val="0"/>
              </a:spcBef>
            </a:pPr>
            <a:r>
              <a:rPr lang="en-US" sz="1100" dirty="0" smtClean="0">
                <a:latin typeface="Courier New" pitchFamily="49" charset="0"/>
                <a:cs typeface="Courier New" pitchFamily="49" charset="0"/>
              </a:rPr>
              <a:t>public class </a:t>
            </a:r>
            <a:r>
              <a:rPr lang="en-US" sz="1100" dirty="0" err="1" smtClean="0">
                <a:latin typeface="Courier New" pitchFamily="49" charset="0"/>
                <a:cs typeface="Courier New" pitchFamily="49" charset="0"/>
              </a:rPr>
              <a:t>ThreadTest</a:t>
            </a:r>
            <a:r>
              <a:rPr lang="en-US" sz="1100" dirty="0" smtClean="0">
                <a:latin typeface="Courier New" pitchFamily="49" charset="0"/>
                <a:cs typeface="Courier New" pitchFamily="49" charset="0"/>
              </a:rPr>
              <a:t> {</a:t>
            </a:r>
          </a:p>
          <a:p>
            <a:pPr>
              <a:spcBef>
                <a:spcPts val="0"/>
              </a:spcBef>
            </a:pPr>
            <a:endParaRPr lang="en-US" sz="1100" dirty="0" smtClean="0">
              <a:latin typeface="Courier New" pitchFamily="49" charset="0"/>
              <a:cs typeface="Courier New" pitchFamily="49" charset="0"/>
            </a:endParaRPr>
          </a:p>
          <a:p>
            <a:pPr>
              <a:spcBef>
                <a:spcPts val="0"/>
              </a:spcBef>
            </a:pPr>
            <a:r>
              <a:rPr lang="bg-BG" sz="1100" dirty="0" smtClean="0">
                <a:latin typeface="Courier New" pitchFamily="49" charset="0"/>
                <a:cs typeface="Courier New" pitchFamily="49" charset="0"/>
              </a:rPr>
              <a:t>  </a:t>
            </a:r>
            <a:r>
              <a:rPr lang="en-US" sz="1100" dirty="0" smtClean="0">
                <a:latin typeface="Courier New" pitchFamily="49" charset="0"/>
                <a:cs typeface="Courier New" pitchFamily="49" charset="0"/>
              </a:rPr>
              <a:t>private static class MyThread1 extends Thread {</a:t>
            </a:r>
          </a:p>
          <a:p>
            <a:pPr>
              <a:spcBef>
                <a:spcPts val="0"/>
              </a:spcBef>
            </a:pPr>
            <a:r>
              <a:rPr lang="bg-BG" sz="1100" dirty="0" smtClean="0">
                <a:latin typeface="Courier New" pitchFamily="49" charset="0"/>
                <a:cs typeface="Courier New" pitchFamily="49" charset="0"/>
              </a:rPr>
              <a:t>    </a:t>
            </a:r>
            <a:r>
              <a:rPr lang="en-US" sz="1100" dirty="0" smtClean="0">
                <a:latin typeface="Courier New" pitchFamily="49" charset="0"/>
                <a:cs typeface="Courier New" pitchFamily="49" charset="0"/>
              </a:rPr>
              <a:t>public void run() {</a:t>
            </a:r>
          </a:p>
          <a:p>
            <a:pPr>
              <a:spcBef>
                <a:spcPts val="0"/>
              </a:spcBef>
            </a:pPr>
            <a:r>
              <a:rPr lang="bg-BG" sz="1100" dirty="0" smtClean="0">
                <a:latin typeface="Courier New" pitchFamily="49" charset="0"/>
                <a:cs typeface="Courier New" pitchFamily="49" charset="0"/>
              </a:rPr>
              <a:t>      </a:t>
            </a:r>
            <a:r>
              <a:rPr lang="en-US" sz="1100" dirty="0" err="1" smtClean="0">
                <a:latin typeface="Courier New" pitchFamily="49" charset="0"/>
                <a:cs typeface="Courier New" pitchFamily="49" charset="0"/>
              </a:rPr>
              <a:t>System.out.println</a:t>
            </a:r>
            <a:r>
              <a:rPr lang="en-US" sz="1100" dirty="0" smtClean="0">
                <a:latin typeface="Courier New" pitchFamily="49" charset="0"/>
                <a:cs typeface="Courier New" pitchFamily="49" charset="0"/>
              </a:rPr>
              <a:t>("</a:t>
            </a:r>
            <a:r>
              <a:rPr lang="bg-BG" sz="1100" dirty="0" smtClean="0">
                <a:latin typeface="Courier New" pitchFamily="49" charset="0"/>
                <a:cs typeface="Courier New" pitchFamily="49" charset="0"/>
              </a:rPr>
              <a:t>Нишка 1 се стартира.");</a:t>
            </a:r>
          </a:p>
          <a:p>
            <a:pPr>
              <a:spcBef>
                <a:spcPts val="0"/>
              </a:spcBef>
            </a:pPr>
            <a:r>
              <a:rPr lang="bg-BG" sz="1100" dirty="0" smtClean="0">
                <a:latin typeface="Courier New" pitchFamily="49" charset="0"/>
                <a:cs typeface="Courier New" pitchFamily="49" charset="0"/>
              </a:rPr>
              <a:t>      </a:t>
            </a:r>
            <a:r>
              <a:rPr lang="nn-NO" sz="1100" dirty="0" smtClean="0">
                <a:latin typeface="Courier New" pitchFamily="49" charset="0"/>
                <a:cs typeface="Courier New" pitchFamily="49" charset="0"/>
              </a:rPr>
              <a:t>for (int i = 0; i &lt; 5; i++) {</a:t>
            </a:r>
          </a:p>
          <a:p>
            <a:pPr>
              <a:spcBef>
                <a:spcPts val="0"/>
              </a:spcBef>
            </a:pPr>
            <a:r>
              <a:rPr lang="bg-BG" sz="1100" dirty="0" smtClean="0">
                <a:latin typeface="Courier New" pitchFamily="49" charset="0"/>
                <a:cs typeface="Courier New" pitchFamily="49" charset="0"/>
              </a:rPr>
              <a:t>        </a:t>
            </a:r>
            <a:r>
              <a:rPr lang="en-US" sz="1100" dirty="0" err="1" smtClean="0">
                <a:latin typeface="Courier New" pitchFamily="49" charset="0"/>
                <a:cs typeface="Courier New" pitchFamily="49" charset="0"/>
              </a:rPr>
              <a:t>System.out.println</a:t>
            </a:r>
            <a:r>
              <a:rPr lang="en-US" sz="1100" dirty="0" smtClean="0">
                <a:latin typeface="Courier New" pitchFamily="49" charset="0"/>
                <a:cs typeface="Courier New" pitchFamily="49" charset="0"/>
              </a:rPr>
              <a:t>("</a:t>
            </a:r>
            <a:r>
              <a:rPr lang="bg-BG" sz="1100" dirty="0" smtClean="0">
                <a:latin typeface="Courier New" pitchFamily="49" charset="0"/>
                <a:cs typeface="Courier New" pitchFamily="49" charset="0"/>
              </a:rPr>
              <a:t>Нишка 1 върши работа.");</a:t>
            </a:r>
          </a:p>
          <a:p>
            <a:pPr>
              <a:spcBef>
                <a:spcPts val="0"/>
              </a:spcBef>
            </a:pPr>
            <a:r>
              <a:rPr lang="bg-BG" sz="1100" dirty="0" smtClean="0">
                <a:latin typeface="Courier New" pitchFamily="49" charset="0"/>
                <a:cs typeface="Courier New" pitchFamily="49" charset="0"/>
              </a:rPr>
              <a:t>        </a:t>
            </a:r>
            <a:r>
              <a:rPr lang="en-US" sz="1100" dirty="0" err="1" smtClean="0">
                <a:latin typeface="Courier New" pitchFamily="49" charset="0"/>
                <a:cs typeface="Courier New" pitchFamily="49" charset="0"/>
              </a:rPr>
              <a:t>Math.cbrt</a:t>
            </a:r>
            <a:r>
              <a:rPr lang="en-US" sz="1100" dirty="0" smtClean="0">
                <a:latin typeface="Courier New" pitchFamily="49" charset="0"/>
                <a:cs typeface="Courier New" pitchFamily="49" charset="0"/>
              </a:rPr>
              <a:t>(</a:t>
            </a:r>
            <a:r>
              <a:rPr lang="en-US" sz="1100" dirty="0" err="1" smtClean="0">
                <a:latin typeface="Courier New" pitchFamily="49" charset="0"/>
                <a:cs typeface="Courier New" pitchFamily="49" charset="0"/>
              </a:rPr>
              <a:t>Double.MIN_VALUE</a:t>
            </a:r>
            <a:r>
              <a:rPr lang="en-US" sz="1100" dirty="0" smtClean="0">
                <a:latin typeface="Courier New" pitchFamily="49" charset="0"/>
                <a:cs typeface="Courier New" pitchFamily="49" charset="0"/>
              </a:rPr>
              <a:t>);</a:t>
            </a:r>
          </a:p>
          <a:p>
            <a:pPr>
              <a:spcBef>
                <a:spcPts val="0"/>
              </a:spcBef>
            </a:pPr>
            <a:r>
              <a:rPr lang="bg-BG" sz="1100" dirty="0" smtClean="0">
                <a:latin typeface="Courier New" pitchFamily="49" charset="0"/>
                <a:cs typeface="Courier New" pitchFamily="49" charset="0"/>
              </a:rPr>
              <a:t>      </a:t>
            </a:r>
            <a:r>
              <a:rPr lang="en-US" sz="1100" dirty="0" smtClean="0">
                <a:latin typeface="Courier New" pitchFamily="49" charset="0"/>
                <a:cs typeface="Courier New" pitchFamily="49" charset="0"/>
              </a:rPr>
              <a:t>}</a:t>
            </a:r>
          </a:p>
          <a:p>
            <a:pPr>
              <a:spcBef>
                <a:spcPts val="0"/>
              </a:spcBef>
            </a:pPr>
            <a:r>
              <a:rPr lang="bg-BG" sz="1100" dirty="0" smtClean="0">
                <a:latin typeface="Courier New" pitchFamily="49" charset="0"/>
                <a:cs typeface="Courier New" pitchFamily="49" charset="0"/>
              </a:rPr>
              <a:t>      </a:t>
            </a:r>
            <a:r>
              <a:rPr lang="en-US" sz="1100" dirty="0" err="1" smtClean="0">
                <a:latin typeface="Courier New" pitchFamily="49" charset="0"/>
                <a:cs typeface="Courier New" pitchFamily="49" charset="0"/>
              </a:rPr>
              <a:t>System.out.println</a:t>
            </a:r>
            <a:r>
              <a:rPr lang="en-US" sz="1100" dirty="0" smtClean="0">
                <a:latin typeface="Courier New" pitchFamily="49" charset="0"/>
                <a:cs typeface="Courier New" pitchFamily="49" charset="0"/>
              </a:rPr>
              <a:t>("</a:t>
            </a:r>
            <a:r>
              <a:rPr lang="bg-BG" sz="1100" dirty="0" smtClean="0">
                <a:latin typeface="Courier New" pitchFamily="49" charset="0"/>
                <a:cs typeface="Courier New" pitchFamily="49" charset="0"/>
              </a:rPr>
              <a:t>Нишка 1 се прекратява.");</a:t>
            </a:r>
          </a:p>
          <a:p>
            <a:pPr>
              <a:spcBef>
                <a:spcPts val="0"/>
              </a:spcBef>
            </a:pPr>
            <a:r>
              <a:rPr lang="bg-BG" sz="1100" dirty="0" smtClean="0">
                <a:latin typeface="Courier New" pitchFamily="49" charset="0"/>
                <a:cs typeface="Courier New" pitchFamily="49" charset="0"/>
              </a:rPr>
              <a:t>    </a:t>
            </a:r>
            <a:r>
              <a:rPr lang="en-US" sz="1100" dirty="0" smtClean="0">
                <a:latin typeface="Courier New" pitchFamily="49" charset="0"/>
                <a:cs typeface="Courier New" pitchFamily="49" charset="0"/>
              </a:rPr>
              <a:t>}</a:t>
            </a:r>
          </a:p>
          <a:p>
            <a:pPr>
              <a:spcBef>
                <a:spcPts val="0"/>
              </a:spcBef>
            </a:pPr>
            <a:r>
              <a:rPr lang="bg-BG" sz="1100" dirty="0" smtClean="0">
                <a:latin typeface="Courier New" pitchFamily="49" charset="0"/>
                <a:cs typeface="Courier New" pitchFamily="49" charset="0"/>
              </a:rPr>
              <a:t>  </a:t>
            </a:r>
            <a:r>
              <a:rPr lang="en-US" sz="1100" dirty="0" smtClean="0">
                <a:latin typeface="Courier New" pitchFamily="49" charset="0"/>
                <a:cs typeface="Courier New" pitchFamily="49" charset="0"/>
              </a:rPr>
              <a:t>}</a:t>
            </a:r>
          </a:p>
          <a:p>
            <a:pPr>
              <a:spcBef>
                <a:spcPts val="0"/>
              </a:spcBef>
            </a:pPr>
            <a:endParaRPr lang="en-US" sz="1100" dirty="0" smtClean="0">
              <a:latin typeface="Courier New" pitchFamily="49" charset="0"/>
              <a:cs typeface="Courier New" pitchFamily="49" charset="0"/>
            </a:endParaRPr>
          </a:p>
          <a:p>
            <a:pPr>
              <a:spcBef>
                <a:spcPts val="0"/>
              </a:spcBef>
            </a:pPr>
            <a:r>
              <a:rPr lang="bg-BG" sz="1100" dirty="0" smtClean="0">
                <a:latin typeface="Courier New" pitchFamily="49" charset="0"/>
                <a:cs typeface="Courier New" pitchFamily="49" charset="0"/>
              </a:rPr>
              <a:t>  </a:t>
            </a:r>
            <a:r>
              <a:rPr lang="en-US" sz="1100" dirty="0" smtClean="0">
                <a:latin typeface="Courier New" pitchFamily="49" charset="0"/>
                <a:cs typeface="Courier New" pitchFamily="49" charset="0"/>
              </a:rPr>
              <a:t>private static class MyThread2 extends Thread {</a:t>
            </a:r>
          </a:p>
          <a:p>
            <a:pPr>
              <a:spcBef>
                <a:spcPts val="0"/>
              </a:spcBef>
            </a:pPr>
            <a:r>
              <a:rPr lang="bg-BG" sz="1100" dirty="0" smtClean="0">
                <a:latin typeface="Courier New" pitchFamily="49" charset="0"/>
                <a:cs typeface="Courier New" pitchFamily="49" charset="0"/>
              </a:rPr>
              <a:t>    </a:t>
            </a:r>
            <a:r>
              <a:rPr lang="en-US" sz="1100" dirty="0" smtClean="0">
                <a:latin typeface="Courier New" pitchFamily="49" charset="0"/>
                <a:cs typeface="Courier New" pitchFamily="49" charset="0"/>
              </a:rPr>
              <a:t>public void run() {</a:t>
            </a:r>
          </a:p>
          <a:p>
            <a:pPr>
              <a:spcBef>
                <a:spcPts val="0"/>
              </a:spcBef>
            </a:pPr>
            <a:r>
              <a:rPr lang="bg-BG" sz="1100" dirty="0" smtClean="0">
                <a:latin typeface="Courier New" pitchFamily="49" charset="0"/>
                <a:cs typeface="Courier New" pitchFamily="49" charset="0"/>
              </a:rPr>
              <a:t>      </a:t>
            </a:r>
            <a:r>
              <a:rPr lang="en-US" sz="1100" dirty="0" err="1" smtClean="0">
                <a:latin typeface="Courier New" pitchFamily="49" charset="0"/>
                <a:cs typeface="Courier New" pitchFamily="49" charset="0"/>
              </a:rPr>
              <a:t>System.out.println</a:t>
            </a:r>
            <a:r>
              <a:rPr lang="en-US" sz="1100" dirty="0" smtClean="0">
                <a:latin typeface="Courier New" pitchFamily="49" charset="0"/>
                <a:cs typeface="Courier New" pitchFamily="49" charset="0"/>
              </a:rPr>
              <a:t>("</a:t>
            </a:r>
            <a:r>
              <a:rPr lang="bg-BG" sz="1100" dirty="0" smtClean="0">
                <a:latin typeface="Courier New" pitchFamily="49" charset="0"/>
                <a:cs typeface="Courier New" pitchFamily="49" charset="0"/>
              </a:rPr>
              <a:t>Нишка 2 се стартира.");</a:t>
            </a:r>
          </a:p>
          <a:p>
            <a:pPr>
              <a:spcBef>
                <a:spcPts val="0"/>
              </a:spcBef>
            </a:pPr>
            <a:r>
              <a:rPr lang="bg-BG" sz="1100" dirty="0" smtClean="0">
                <a:latin typeface="Courier New" pitchFamily="49" charset="0"/>
                <a:cs typeface="Courier New" pitchFamily="49" charset="0"/>
              </a:rPr>
              <a:t>      </a:t>
            </a:r>
            <a:r>
              <a:rPr lang="nn-NO" sz="1100" dirty="0" smtClean="0">
                <a:latin typeface="Courier New" pitchFamily="49" charset="0"/>
                <a:cs typeface="Courier New" pitchFamily="49" charset="0"/>
              </a:rPr>
              <a:t>for (int i = 0; i &lt; 5; i++) {</a:t>
            </a:r>
          </a:p>
          <a:p>
            <a:pPr>
              <a:spcBef>
                <a:spcPts val="0"/>
              </a:spcBef>
            </a:pPr>
            <a:r>
              <a:rPr lang="bg-BG" sz="1100" dirty="0" smtClean="0">
                <a:latin typeface="Courier New" pitchFamily="49" charset="0"/>
                <a:cs typeface="Courier New" pitchFamily="49" charset="0"/>
              </a:rPr>
              <a:t>        </a:t>
            </a:r>
            <a:r>
              <a:rPr lang="en-US" sz="1100" dirty="0" err="1" smtClean="0">
                <a:latin typeface="Courier New" pitchFamily="49" charset="0"/>
                <a:cs typeface="Courier New" pitchFamily="49" charset="0"/>
              </a:rPr>
              <a:t>System.out.println</a:t>
            </a:r>
            <a:r>
              <a:rPr lang="en-US" sz="1100" dirty="0" smtClean="0">
                <a:latin typeface="Courier New" pitchFamily="49" charset="0"/>
                <a:cs typeface="Courier New" pitchFamily="49" charset="0"/>
              </a:rPr>
              <a:t>("</a:t>
            </a:r>
            <a:r>
              <a:rPr lang="bg-BG" sz="1100" dirty="0" smtClean="0">
                <a:latin typeface="Courier New" pitchFamily="49" charset="0"/>
                <a:cs typeface="Courier New" pitchFamily="49" charset="0"/>
              </a:rPr>
              <a:t>Нишка 2 върши работа.");</a:t>
            </a:r>
          </a:p>
          <a:p>
            <a:pPr>
              <a:spcBef>
                <a:spcPts val="0"/>
              </a:spcBef>
            </a:pPr>
            <a:r>
              <a:rPr lang="bg-BG" sz="1100" dirty="0" smtClean="0">
                <a:latin typeface="Courier New" pitchFamily="49" charset="0"/>
                <a:cs typeface="Courier New" pitchFamily="49" charset="0"/>
              </a:rPr>
              <a:t>        </a:t>
            </a:r>
            <a:r>
              <a:rPr lang="en-US" sz="1100" dirty="0" err="1" smtClean="0">
                <a:latin typeface="Courier New" pitchFamily="49" charset="0"/>
                <a:cs typeface="Courier New" pitchFamily="49" charset="0"/>
              </a:rPr>
              <a:t>Math.cbrt</a:t>
            </a:r>
            <a:r>
              <a:rPr lang="en-US" sz="1100" dirty="0" smtClean="0">
                <a:latin typeface="Courier New" pitchFamily="49" charset="0"/>
                <a:cs typeface="Courier New" pitchFamily="49" charset="0"/>
              </a:rPr>
              <a:t>(</a:t>
            </a:r>
            <a:r>
              <a:rPr lang="en-US" sz="1100" dirty="0" err="1" smtClean="0">
                <a:latin typeface="Courier New" pitchFamily="49" charset="0"/>
                <a:cs typeface="Courier New" pitchFamily="49" charset="0"/>
              </a:rPr>
              <a:t>Double.MAX_VALUE</a:t>
            </a:r>
            <a:r>
              <a:rPr lang="en-US" sz="1100" dirty="0" smtClean="0">
                <a:latin typeface="Courier New" pitchFamily="49" charset="0"/>
                <a:cs typeface="Courier New" pitchFamily="49" charset="0"/>
              </a:rPr>
              <a:t>);</a:t>
            </a:r>
          </a:p>
          <a:p>
            <a:pPr>
              <a:spcBef>
                <a:spcPts val="0"/>
              </a:spcBef>
            </a:pPr>
            <a:r>
              <a:rPr lang="bg-BG" sz="1100" dirty="0" smtClean="0">
                <a:latin typeface="Courier New" pitchFamily="49" charset="0"/>
                <a:cs typeface="Courier New" pitchFamily="49" charset="0"/>
              </a:rPr>
              <a:t>      </a:t>
            </a:r>
            <a:r>
              <a:rPr lang="en-US" sz="1100" dirty="0" smtClean="0">
                <a:latin typeface="Courier New" pitchFamily="49" charset="0"/>
                <a:cs typeface="Courier New" pitchFamily="49" charset="0"/>
              </a:rPr>
              <a:t>}</a:t>
            </a:r>
          </a:p>
          <a:p>
            <a:pPr>
              <a:spcBef>
                <a:spcPts val="0"/>
              </a:spcBef>
            </a:pPr>
            <a:r>
              <a:rPr lang="bg-BG" sz="1100" dirty="0" smtClean="0">
                <a:latin typeface="Courier New" pitchFamily="49" charset="0"/>
                <a:cs typeface="Courier New" pitchFamily="49" charset="0"/>
              </a:rPr>
              <a:t>      </a:t>
            </a:r>
            <a:r>
              <a:rPr lang="en-US" sz="1100" dirty="0" err="1" smtClean="0">
                <a:latin typeface="Courier New" pitchFamily="49" charset="0"/>
                <a:cs typeface="Courier New" pitchFamily="49" charset="0"/>
              </a:rPr>
              <a:t>System.out.println</a:t>
            </a:r>
            <a:r>
              <a:rPr lang="en-US" sz="1100" dirty="0" smtClean="0">
                <a:latin typeface="Courier New" pitchFamily="49" charset="0"/>
                <a:cs typeface="Courier New" pitchFamily="49" charset="0"/>
              </a:rPr>
              <a:t>("</a:t>
            </a:r>
            <a:r>
              <a:rPr lang="bg-BG" sz="1100" dirty="0" smtClean="0">
                <a:latin typeface="Courier New" pitchFamily="49" charset="0"/>
                <a:cs typeface="Courier New" pitchFamily="49" charset="0"/>
              </a:rPr>
              <a:t>Нишка 2 се прекратява.");</a:t>
            </a:r>
          </a:p>
          <a:p>
            <a:pPr>
              <a:spcBef>
                <a:spcPts val="0"/>
              </a:spcBef>
            </a:pPr>
            <a:r>
              <a:rPr lang="bg-BG" sz="1100" dirty="0" smtClean="0">
                <a:latin typeface="Courier New" pitchFamily="49" charset="0"/>
                <a:cs typeface="Courier New" pitchFamily="49" charset="0"/>
              </a:rPr>
              <a:t>    </a:t>
            </a:r>
            <a:r>
              <a:rPr lang="en-US" sz="1100" dirty="0" smtClean="0">
                <a:latin typeface="Courier New" pitchFamily="49" charset="0"/>
                <a:cs typeface="Courier New" pitchFamily="49" charset="0"/>
              </a:rPr>
              <a:t>}</a:t>
            </a:r>
          </a:p>
          <a:p>
            <a:pPr>
              <a:spcBef>
                <a:spcPts val="0"/>
              </a:spcBef>
            </a:pPr>
            <a:r>
              <a:rPr lang="bg-BG" sz="1100" dirty="0" smtClean="0">
                <a:latin typeface="Courier New" pitchFamily="49" charset="0"/>
                <a:cs typeface="Courier New" pitchFamily="49" charset="0"/>
              </a:rPr>
              <a:t>  </a:t>
            </a:r>
            <a:r>
              <a:rPr lang="en-US" sz="1100" dirty="0" smtClean="0">
                <a:latin typeface="Courier New" pitchFamily="49" charset="0"/>
                <a:cs typeface="Courier New" pitchFamily="49" charset="0"/>
              </a:rPr>
              <a:t>}</a:t>
            </a:r>
          </a:p>
          <a:p>
            <a:pPr>
              <a:spcBef>
                <a:spcPts val="0"/>
              </a:spcBef>
            </a:pPr>
            <a:endParaRPr lang="en-US" sz="1100" dirty="0" smtClean="0">
              <a:latin typeface="Courier New" pitchFamily="49" charset="0"/>
              <a:cs typeface="Courier New" pitchFamily="49" charset="0"/>
            </a:endParaRPr>
          </a:p>
          <a:p>
            <a:pPr>
              <a:spcBef>
                <a:spcPts val="0"/>
              </a:spcBef>
            </a:pPr>
            <a:r>
              <a:rPr lang="bg-BG" sz="1100" dirty="0" smtClean="0">
                <a:latin typeface="Courier New" pitchFamily="49" charset="0"/>
                <a:cs typeface="Courier New" pitchFamily="49" charset="0"/>
              </a:rPr>
              <a:t>  </a:t>
            </a:r>
            <a:r>
              <a:rPr lang="en-US" sz="1100" dirty="0" smtClean="0">
                <a:latin typeface="Courier New" pitchFamily="49" charset="0"/>
                <a:cs typeface="Courier New" pitchFamily="49" charset="0"/>
              </a:rPr>
              <a:t>public static void main(String </a:t>
            </a:r>
            <a:r>
              <a:rPr lang="en-US" sz="1100" dirty="0" err="1" smtClean="0">
                <a:latin typeface="Courier New" pitchFamily="49" charset="0"/>
                <a:cs typeface="Courier New" pitchFamily="49" charset="0"/>
              </a:rPr>
              <a:t>args</a:t>
            </a:r>
            <a:r>
              <a:rPr lang="en-US" sz="1100" dirty="0" smtClean="0">
                <a:latin typeface="Courier New" pitchFamily="49" charset="0"/>
                <a:cs typeface="Courier New" pitchFamily="49" charset="0"/>
              </a:rPr>
              <a:t>[]) {</a:t>
            </a:r>
          </a:p>
          <a:p>
            <a:pPr>
              <a:spcBef>
                <a:spcPts val="0"/>
              </a:spcBef>
            </a:pPr>
            <a:r>
              <a:rPr lang="bg-BG" sz="1100" dirty="0" smtClean="0">
                <a:latin typeface="Courier New" pitchFamily="49" charset="0"/>
                <a:cs typeface="Courier New" pitchFamily="49" charset="0"/>
              </a:rPr>
              <a:t>    </a:t>
            </a:r>
            <a:r>
              <a:rPr lang="en-US" sz="1100" dirty="0" smtClean="0">
                <a:latin typeface="Courier New" pitchFamily="49" charset="0"/>
                <a:cs typeface="Courier New" pitchFamily="49" charset="0"/>
              </a:rPr>
              <a:t>Thread myThread1 = new MyThread1();</a:t>
            </a:r>
          </a:p>
          <a:p>
            <a:pPr>
              <a:spcBef>
                <a:spcPts val="0"/>
              </a:spcBef>
            </a:pPr>
            <a:r>
              <a:rPr lang="bg-BG" sz="1100" dirty="0" smtClean="0">
                <a:latin typeface="Courier New" pitchFamily="49" charset="0"/>
                <a:cs typeface="Courier New" pitchFamily="49" charset="0"/>
              </a:rPr>
              <a:t>    </a:t>
            </a:r>
            <a:r>
              <a:rPr lang="en-US" sz="1100" dirty="0" smtClean="0">
                <a:latin typeface="Courier New" pitchFamily="49" charset="0"/>
                <a:cs typeface="Courier New" pitchFamily="49" charset="0"/>
              </a:rPr>
              <a:t>Thread myThread2 = new MyThread2();</a:t>
            </a:r>
          </a:p>
          <a:p>
            <a:pPr>
              <a:spcBef>
                <a:spcPts val="0"/>
              </a:spcBef>
            </a:pPr>
            <a:r>
              <a:rPr lang="bg-BG" sz="1100" dirty="0" smtClean="0">
                <a:latin typeface="Courier New" pitchFamily="49" charset="0"/>
                <a:cs typeface="Courier New" pitchFamily="49" charset="0"/>
              </a:rPr>
              <a:t>    </a:t>
            </a:r>
            <a:r>
              <a:rPr lang="en-US" sz="1100" dirty="0" smtClean="0">
                <a:latin typeface="Courier New" pitchFamily="49" charset="0"/>
                <a:cs typeface="Courier New" pitchFamily="49" charset="0"/>
              </a:rPr>
              <a:t>myThread1.start();</a:t>
            </a:r>
          </a:p>
          <a:p>
            <a:pPr>
              <a:spcBef>
                <a:spcPts val="0"/>
              </a:spcBef>
            </a:pPr>
            <a:r>
              <a:rPr lang="bg-BG" sz="1100" dirty="0" smtClean="0">
                <a:latin typeface="Courier New" pitchFamily="49" charset="0"/>
                <a:cs typeface="Courier New" pitchFamily="49" charset="0"/>
              </a:rPr>
              <a:t>    </a:t>
            </a:r>
            <a:r>
              <a:rPr lang="en-US" sz="1100" dirty="0" smtClean="0">
                <a:latin typeface="Courier New" pitchFamily="49" charset="0"/>
                <a:cs typeface="Courier New" pitchFamily="49" charset="0"/>
              </a:rPr>
              <a:t>myThread2.start();</a:t>
            </a:r>
          </a:p>
          <a:p>
            <a:pPr>
              <a:spcBef>
                <a:spcPts val="0"/>
              </a:spcBef>
            </a:pPr>
            <a:r>
              <a:rPr lang="bg-BG" sz="1100" dirty="0" smtClean="0">
                <a:latin typeface="Courier New" pitchFamily="49" charset="0"/>
                <a:cs typeface="Courier New" pitchFamily="49" charset="0"/>
              </a:rPr>
              <a:t>  </a:t>
            </a:r>
            <a:r>
              <a:rPr lang="en-US" sz="1100" dirty="0" smtClean="0">
                <a:latin typeface="Courier New" pitchFamily="49" charset="0"/>
                <a:cs typeface="Courier New" pitchFamily="49" charset="0"/>
              </a:rPr>
              <a:t>}</a:t>
            </a:r>
          </a:p>
          <a:p>
            <a:pPr>
              <a:spcBef>
                <a:spcPts val="0"/>
              </a:spcBef>
            </a:pPr>
            <a:r>
              <a:rPr lang="en-US" sz="1100" dirty="0" smtClean="0">
                <a:latin typeface="Courier New" pitchFamily="49" charset="0"/>
                <a:cs typeface="Courier New" pitchFamily="49" charset="0"/>
              </a:rPr>
              <a:t>}</a:t>
            </a:r>
          </a:p>
          <a:p>
            <a:pPr lvl="0">
              <a:spcBef>
                <a:spcPts val="0"/>
              </a:spcBef>
            </a:pPr>
            <a:endParaRPr lang="en-US" sz="1100" dirty="0">
              <a:latin typeface="Courier New" pitchFamily="49" charset="0"/>
              <a:cs typeface="Courier New" pitchFamily="49" charset="0"/>
            </a:endParaRPr>
          </a:p>
        </p:txBody>
      </p:sp>
      <p:sp>
        <p:nvSpPr>
          <p:cNvPr id="7" name="TextBox 6"/>
          <p:cNvSpPr txBox="1"/>
          <p:nvPr/>
        </p:nvSpPr>
        <p:spPr>
          <a:xfrm>
            <a:off x="5734050" y="1447800"/>
            <a:ext cx="1841851"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Възможен изход:</a:t>
            </a:r>
            <a:endParaRPr lang="en-US" sz="1800" kern="0" dirty="0" err="1" smtClean="0">
              <a:ea typeface="Arial Unicode MS" pitchFamily="34" charset="-128"/>
              <a:cs typeface="Arial Unicode MS" pitchFamily="34" charset="-128"/>
            </a:endParaRPr>
          </a:p>
        </p:txBody>
      </p:sp>
      <p:sp>
        <p:nvSpPr>
          <p:cNvPr id="6" name="TextBox 5"/>
          <p:cNvSpPr txBox="1"/>
          <p:nvPr/>
        </p:nvSpPr>
        <p:spPr>
          <a:xfrm>
            <a:off x="5076825" y="2009775"/>
            <a:ext cx="3657600" cy="3447098"/>
          </a:xfrm>
          <a:prstGeom prst="rect">
            <a:avLst/>
          </a:prstGeom>
          <a:noFill/>
        </p:spPr>
        <p:txBody>
          <a:bodyPr wrap="square" lIns="0" tIns="0" rIns="0" bIns="0" rtlCol="0">
            <a:spAutoFit/>
          </a:bodyPr>
          <a:lstStyle/>
          <a:p>
            <a:r>
              <a:rPr lang="bg-BG" sz="1600" dirty="0" smtClean="0"/>
              <a:t>Нишка 1 се стартира.</a:t>
            </a:r>
          </a:p>
          <a:p>
            <a:r>
              <a:rPr lang="bg-BG" sz="1600" dirty="0" smtClean="0"/>
              <a:t>Нишка 2 се стартира.</a:t>
            </a:r>
          </a:p>
          <a:p>
            <a:r>
              <a:rPr lang="bg-BG" sz="1600" dirty="0" smtClean="0"/>
              <a:t>Нишка 2 върши работа.</a:t>
            </a:r>
          </a:p>
          <a:p>
            <a:r>
              <a:rPr lang="bg-BG" sz="1600" dirty="0" smtClean="0"/>
              <a:t>Нишка 1 върши работа.</a:t>
            </a:r>
          </a:p>
          <a:p>
            <a:r>
              <a:rPr lang="bg-BG" sz="1600" dirty="0" smtClean="0"/>
              <a:t>Нишка 2 върши работа.</a:t>
            </a:r>
          </a:p>
          <a:p>
            <a:r>
              <a:rPr lang="bg-BG" sz="1600" dirty="0" smtClean="0"/>
              <a:t>Нишка 2 върши работа.</a:t>
            </a:r>
          </a:p>
          <a:p>
            <a:r>
              <a:rPr lang="bg-BG" sz="1600" dirty="0" smtClean="0"/>
              <a:t>Нишка 2 върши работа.</a:t>
            </a:r>
          </a:p>
          <a:p>
            <a:r>
              <a:rPr lang="bg-BG" sz="1600" dirty="0" smtClean="0"/>
              <a:t>Нишка 2 върши работа.</a:t>
            </a:r>
          </a:p>
          <a:p>
            <a:r>
              <a:rPr lang="bg-BG" sz="1600" dirty="0" smtClean="0"/>
              <a:t>Нишка 2 се прекратява.</a:t>
            </a:r>
          </a:p>
          <a:p>
            <a:r>
              <a:rPr lang="bg-BG" sz="1600" dirty="0" smtClean="0"/>
              <a:t>Нишка 1 върши работа.</a:t>
            </a:r>
          </a:p>
          <a:p>
            <a:r>
              <a:rPr lang="bg-BG" sz="1600" dirty="0" smtClean="0"/>
              <a:t>Нишка 1 върши работа.</a:t>
            </a:r>
          </a:p>
          <a:p>
            <a:r>
              <a:rPr lang="bg-BG" sz="1600" dirty="0" smtClean="0"/>
              <a:t>Нишка 1 върши работа.</a:t>
            </a:r>
          </a:p>
          <a:p>
            <a:r>
              <a:rPr lang="bg-BG" sz="1600" dirty="0" smtClean="0"/>
              <a:t>Нишка 1 върши работа.</a:t>
            </a:r>
          </a:p>
          <a:p>
            <a:r>
              <a:rPr lang="bg-BG" sz="1600" dirty="0" smtClean="0"/>
              <a:t>Нишка 1 се прекратява.</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6"/>
                                        </p:tgtEl>
                                        <p:attrNameLst>
                                          <p:attrName>ppt_x</p:attrName>
                                        </p:attrNameLst>
                                      </p:cBhvr>
                                      <p:tavLst>
                                        <p:tav tm="0">
                                          <p:val>
                                            <p:strVal val="ppt_x"/>
                                          </p:val>
                                        </p:tav>
                                        <p:tav tm="100000">
                                          <p:val>
                                            <p:strVal val="ppt_x"/>
                                          </p:val>
                                        </p:tav>
                                      </p:tavLst>
                                    </p:anim>
                                    <p:anim calcmode="lin" valueType="num">
                                      <p:cBhvr additive="base">
                                        <p:cTn id="7" dur="500"/>
                                        <p:tgtEl>
                                          <p:spTgt spid="6"/>
                                        </p:tgtEl>
                                        <p:attrNameLst>
                                          <p:attrName>ppt_y</p:attrName>
                                        </p:attrNameLst>
                                      </p:cBhvr>
                                      <p:tavLst>
                                        <p:tav tm="0">
                                          <p:val>
                                            <p:strVal val="ppt_y"/>
                                          </p:val>
                                        </p:tav>
                                        <p:tav tm="100000">
                                          <p:val>
                                            <p:strVal val="1+ppt_h/2"/>
                                          </p:val>
                                        </p:tav>
                                      </p:tavLst>
                                    </p:anim>
                                    <p:set>
                                      <p:cBhvr>
                                        <p:cTn id="8" dur="1" fill="hold">
                                          <p:stCondLst>
                                            <p:cond delay="499"/>
                                          </p:stCondLst>
                                        </p:cTn>
                                        <p:tgtEl>
                                          <p:spTgt spid="6"/>
                                        </p:tgtEl>
                                        <p:attrNameLst>
                                          <p:attrName>style.visibility</p:attrName>
                                        </p:attrNameLst>
                                      </p:cBhvr>
                                      <p:to>
                                        <p:strVal val="hidden"/>
                                      </p:to>
                                    </p:set>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1" nodeType="clickEffect">
                                  <p:stCondLst>
                                    <p:cond delay="0"/>
                                  </p:stCondLst>
                                  <p:childTnLst>
                                    <p:anim calcmode="lin" valueType="num">
                                      <p:cBhvr additive="base">
                                        <p:cTn id="16" dur="500"/>
                                        <p:tgtEl>
                                          <p:spTgt spid="8"/>
                                        </p:tgtEl>
                                        <p:attrNameLst>
                                          <p:attrName>ppt_x</p:attrName>
                                        </p:attrNameLst>
                                      </p:cBhvr>
                                      <p:tavLst>
                                        <p:tav tm="0">
                                          <p:val>
                                            <p:strVal val="ppt_x"/>
                                          </p:val>
                                        </p:tav>
                                        <p:tav tm="100000">
                                          <p:val>
                                            <p:strVal val="ppt_x"/>
                                          </p:val>
                                        </p:tav>
                                      </p:tavLst>
                                    </p:anim>
                                    <p:anim calcmode="lin" valueType="num">
                                      <p:cBhvr additive="base">
                                        <p:cTn id="17" dur="500"/>
                                        <p:tgtEl>
                                          <p:spTgt spid="8"/>
                                        </p:tgtEl>
                                        <p:attrNameLst>
                                          <p:attrName>ppt_y</p:attrName>
                                        </p:attrNameLst>
                                      </p:cBhvr>
                                      <p:tavLst>
                                        <p:tav tm="0">
                                          <p:val>
                                            <p:strVal val="ppt_y"/>
                                          </p:val>
                                        </p:tav>
                                        <p:tav tm="100000">
                                          <p:val>
                                            <p:strVal val="1+ppt_h/2"/>
                                          </p:val>
                                        </p:tav>
                                      </p:tavLst>
                                    </p:anim>
                                    <p:set>
                                      <p:cBhvr>
                                        <p:cTn id="18" dur="1" fill="hold">
                                          <p:stCondLst>
                                            <p:cond delay="499"/>
                                          </p:stCondLst>
                                        </p:cTn>
                                        <p:tgtEl>
                                          <p:spTgt spid="8"/>
                                        </p:tgtEl>
                                        <p:attrNameLst>
                                          <p:attrName>style.visibility</p:attrName>
                                        </p:attrNameLst>
                                      </p:cBhvr>
                                      <p:to>
                                        <p:strVal val="hidden"/>
                                      </p:to>
                                    </p:set>
                                  </p:childTnLst>
                                </p:cTn>
                              </p:par>
                              <p:par>
                                <p:cTn id="19" presetID="2" presetClass="entr" presetSubtype="1"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8" grpId="1"/>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Някои операции с нишки</a:t>
            </a:r>
            <a:endParaRPr lang="en-US" dirty="0"/>
          </a:p>
        </p:txBody>
      </p:sp>
      <p:sp>
        <p:nvSpPr>
          <p:cNvPr id="3" name="Text Placeholder 2"/>
          <p:cNvSpPr>
            <a:spLocks noGrp="1"/>
          </p:cNvSpPr>
          <p:nvPr>
            <p:ph type="body" sz="quarter" idx="10"/>
          </p:nvPr>
        </p:nvSpPr>
        <p:spPr/>
        <p:txBody>
          <a:bodyPr/>
          <a:lstStyle/>
          <a:p>
            <a:r>
              <a:rPr lang="bg-BG" dirty="0" smtClean="0"/>
              <a:t>Отстъпване на други нишки</a:t>
            </a:r>
            <a:endParaRPr lang="en-US" dirty="0" smtClean="0"/>
          </a:p>
          <a:p>
            <a:r>
              <a:rPr lang="bg-BG" dirty="0" smtClean="0"/>
              <a:t>Спане на нишка</a:t>
            </a:r>
          </a:p>
          <a:p>
            <a:r>
              <a:rPr lang="bg-BG" dirty="0" smtClean="0"/>
              <a:t>Присъединяване към нишка</a:t>
            </a:r>
          </a:p>
          <a:p>
            <a:r>
              <a:rPr lang="bg-BG" dirty="0" smtClean="0"/>
              <a:t>Прекъсване на нишка</a:t>
            </a:r>
          </a:p>
          <a:p>
            <a:r>
              <a:rPr lang="bg-BG" dirty="0" smtClean="0"/>
              <a:t>Приоритети на нишки</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Отстъпване на други нишки</a:t>
            </a:r>
            <a:endParaRPr lang="en-US" dirty="0" smtClean="0"/>
          </a:p>
        </p:txBody>
      </p:sp>
      <p:sp>
        <p:nvSpPr>
          <p:cNvPr id="3" name="Text Placeholder 2"/>
          <p:cNvSpPr>
            <a:spLocks noGrp="1"/>
          </p:cNvSpPr>
          <p:nvPr>
            <p:ph type="body" sz="quarter" idx="10"/>
          </p:nvPr>
        </p:nvSpPr>
        <p:spPr/>
        <p:txBody>
          <a:bodyPr/>
          <a:lstStyle/>
          <a:p>
            <a:pPr lvl="0"/>
            <a:r>
              <a:rPr lang="bg-BG" b="0" dirty="0" smtClean="0"/>
              <a:t>Когато една нишка прецени, че е свършила достатъчно работа към даден момент, тя може да уведоми </a:t>
            </a:r>
            <a:r>
              <a:rPr lang="en-US" b="0" dirty="0" smtClean="0"/>
              <a:t>JVM, </a:t>
            </a:r>
            <a:r>
              <a:rPr lang="bg-BG" b="0" dirty="0" smtClean="0"/>
              <a:t>че е ОК процесорът да бъде даден на друга нишка.</a:t>
            </a:r>
          </a:p>
          <a:p>
            <a:pPr lvl="0"/>
            <a:r>
              <a:rPr lang="bg-BG" b="0" dirty="0" smtClean="0"/>
              <a:t>Отстъпването е пожелателно и за неопределено време, т.е. </a:t>
            </a:r>
            <a:r>
              <a:rPr lang="en-US" b="0" dirty="0" smtClean="0"/>
              <a:t>JVM </a:t>
            </a:r>
            <a:r>
              <a:rPr lang="bg-BG" b="0" dirty="0" smtClean="0"/>
              <a:t>може веднага да върне управлението на нишката, ако няма други желаещи.</a:t>
            </a:r>
          </a:p>
          <a:p>
            <a:pPr lvl="1"/>
            <a:endParaRPr lang="bg-BG" dirty="0" smtClean="0"/>
          </a:p>
          <a:p>
            <a:pPr lvl="1"/>
            <a:r>
              <a:rPr lang="en-US" sz="1600" b="1" dirty="0" smtClean="0">
                <a:latin typeface="Courier New" pitchFamily="49" charset="0"/>
                <a:cs typeface="Courier New" pitchFamily="49" charset="0"/>
              </a:rPr>
              <a:t>public void run() {</a:t>
            </a:r>
            <a:endParaRPr lang="bg-BG" sz="1600" b="1" dirty="0" smtClean="0">
              <a:latin typeface="Courier New" pitchFamily="49" charset="0"/>
              <a:cs typeface="Courier New" pitchFamily="49" charset="0"/>
            </a:endParaRPr>
          </a:p>
          <a:p>
            <a:pPr lvl="1"/>
            <a:r>
              <a:rPr lang="bg-BG" sz="1600" b="1" dirty="0" smtClean="0">
                <a:latin typeface="Courier New" pitchFamily="49" charset="0"/>
                <a:cs typeface="Courier New" pitchFamily="49" charset="0"/>
              </a:rPr>
              <a:t>	...	// работа</a:t>
            </a:r>
          </a:p>
          <a:p>
            <a:pPr lvl="1"/>
            <a:r>
              <a:rPr lang="bg-BG" sz="1600" b="1" dirty="0" smtClean="0">
                <a:latin typeface="Courier New" pitchFamily="49" charset="0"/>
                <a:cs typeface="Courier New" pitchFamily="49" charset="0"/>
              </a:rPr>
              <a:t>	</a:t>
            </a:r>
            <a:r>
              <a:rPr lang="en-US" sz="1600" b="1" dirty="0" err="1" smtClean="0">
                <a:latin typeface="Courier New" pitchFamily="49" charset="0"/>
                <a:cs typeface="Courier New" pitchFamily="49" charset="0"/>
              </a:rPr>
              <a:t>Thread.yield</a:t>
            </a:r>
            <a:r>
              <a:rPr lang="en-US" sz="1600" b="1" dirty="0" smtClean="0">
                <a:latin typeface="Courier New" pitchFamily="49" charset="0"/>
                <a:cs typeface="Courier New" pitchFamily="49" charset="0"/>
              </a:rPr>
              <a:t>();</a:t>
            </a:r>
          </a:p>
          <a:p>
            <a:pPr lvl="1"/>
            <a:r>
              <a:rPr lang="en-US" sz="1600" b="1" dirty="0" smtClean="0">
                <a:latin typeface="Courier New" pitchFamily="49" charset="0"/>
                <a:cs typeface="Courier New" pitchFamily="49" charset="0"/>
              </a:rPr>
              <a:t>	...	// </a:t>
            </a:r>
            <a:r>
              <a:rPr lang="bg-BG" sz="1600" b="1" dirty="0" smtClean="0">
                <a:latin typeface="Courier New" pitchFamily="49" charset="0"/>
                <a:cs typeface="Courier New" pitchFamily="49" charset="0"/>
              </a:rPr>
              <a:t>още работа</a:t>
            </a:r>
            <a:endParaRPr lang="en-US" sz="1600" b="1" dirty="0" smtClean="0">
              <a:latin typeface="Courier New" pitchFamily="49" charset="0"/>
              <a:cs typeface="Courier New" pitchFamily="49" charset="0"/>
            </a:endParaRPr>
          </a:p>
          <a:p>
            <a:pPr lvl="1"/>
            <a:r>
              <a:rPr lang="en-US" sz="1600" b="1" dirty="0" smtClean="0">
                <a:latin typeface="Courier New" pitchFamily="49" charset="0"/>
                <a:cs typeface="Courier New" pitchFamily="49" charset="0"/>
              </a:rPr>
              <a:t>}</a:t>
            </a:r>
            <a:endParaRPr lang="bg-BG" sz="1600" b="1" dirty="0" smtClean="0">
              <a:latin typeface="Courier New" pitchFamily="49" charset="0"/>
              <a:cs typeface="Courier New" pitchFamily="49" charset="0"/>
            </a:endParaRPr>
          </a:p>
          <a:p>
            <a:pPr lvl="1"/>
            <a:endParaRPr lang="bg-BG" sz="1600" dirty="0" smtClean="0">
              <a:latin typeface="Courier New" pitchFamily="49" charset="0"/>
              <a:cs typeface="Courier New" pitchFamily="49" charset="0"/>
            </a:endParaRPr>
          </a:p>
          <a:p>
            <a:pPr lvl="1"/>
            <a:endParaRPr lang="bg-BG" sz="1600" dirty="0" smtClean="0">
              <a:latin typeface="Courier New" pitchFamily="49" charset="0"/>
              <a:cs typeface="Courier New" pitchFamily="49" charset="0"/>
            </a:endParaRPr>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Спане на нишка</a:t>
            </a:r>
            <a:endParaRPr lang="en-US" dirty="0" smtClean="0"/>
          </a:p>
        </p:txBody>
      </p:sp>
      <p:sp>
        <p:nvSpPr>
          <p:cNvPr id="3" name="Text Placeholder 2"/>
          <p:cNvSpPr>
            <a:spLocks noGrp="1"/>
          </p:cNvSpPr>
          <p:nvPr>
            <p:ph type="body" sz="quarter" idx="10"/>
          </p:nvPr>
        </p:nvSpPr>
        <p:spPr>
          <a:xfrm>
            <a:off x="324000" y="1338262"/>
            <a:ext cx="8494713" cy="4910138"/>
          </a:xfrm>
        </p:spPr>
        <p:txBody>
          <a:bodyPr/>
          <a:lstStyle/>
          <a:p>
            <a:pPr lvl="0"/>
            <a:r>
              <a:rPr lang="bg-BG" b="0" dirty="0" smtClean="0"/>
              <a:t>Когато една нишка прецени, че трябва да спре изпълнението си за известно време, тя може да поспи. Така тя освобождава процесора за други нишки.</a:t>
            </a:r>
          </a:p>
          <a:p>
            <a:pPr lvl="0"/>
            <a:r>
              <a:rPr lang="bg-BG" b="0" dirty="0" smtClean="0"/>
              <a:t>Спането е пожелателно – нишката може да бъде прекъсната от друга нишка, или пък да бъде оставена от </a:t>
            </a:r>
            <a:r>
              <a:rPr lang="en-US" b="0" dirty="0" smtClean="0"/>
              <a:t>JVM</a:t>
            </a:r>
            <a:r>
              <a:rPr lang="bg-BG" b="0" dirty="0" smtClean="0"/>
              <a:t> да спи малко повече или малко по-малко от пожеланото време.</a:t>
            </a:r>
          </a:p>
          <a:p>
            <a:pPr lvl="1"/>
            <a:endParaRPr lang="bg-BG" dirty="0" smtClean="0"/>
          </a:p>
          <a:p>
            <a:pPr lvl="1"/>
            <a:r>
              <a:rPr lang="en-US" sz="1600" b="1" dirty="0" smtClean="0">
                <a:latin typeface="Courier New" pitchFamily="49" charset="0"/>
                <a:cs typeface="Courier New" pitchFamily="49" charset="0"/>
              </a:rPr>
              <a:t>public void run() {</a:t>
            </a:r>
            <a:endParaRPr lang="bg-BG" sz="1600" b="1" dirty="0" smtClean="0">
              <a:latin typeface="Courier New" pitchFamily="49" charset="0"/>
              <a:cs typeface="Courier New" pitchFamily="49" charset="0"/>
            </a:endParaRPr>
          </a:p>
          <a:p>
            <a:pPr lvl="1"/>
            <a:r>
              <a:rPr lang="bg-BG" sz="1600" b="1" dirty="0" smtClean="0">
                <a:latin typeface="Courier New" pitchFamily="49" charset="0"/>
                <a:cs typeface="Courier New" pitchFamily="49" charset="0"/>
              </a:rPr>
              <a:t>	...	// работа</a:t>
            </a:r>
          </a:p>
          <a:p>
            <a:pPr lvl="1"/>
            <a:r>
              <a:rPr lang="bg-BG" sz="1600" b="1" dirty="0" smtClean="0">
                <a:latin typeface="Courier New" pitchFamily="49" charset="0"/>
                <a:cs typeface="Courier New" pitchFamily="49" charset="0"/>
              </a:rPr>
              <a:t>	</a:t>
            </a:r>
            <a:r>
              <a:rPr lang="en-US" sz="1600" b="1" dirty="0" smtClean="0">
                <a:latin typeface="Courier New" pitchFamily="49" charset="0"/>
                <a:cs typeface="Courier New" pitchFamily="49" charset="0"/>
              </a:rPr>
              <a:t>try {</a:t>
            </a:r>
            <a:endParaRPr lang="bg-BG" sz="1600" b="1" dirty="0" smtClean="0">
              <a:latin typeface="Courier New" pitchFamily="49" charset="0"/>
              <a:cs typeface="Courier New" pitchFamily="49" charset="0"/>
            </a:endParaRPr>
          </a:p>
          <a:p>
            <a:pPr lvl="1"/>
            <a:r>
              <a:rPr lang="en-US" sz="1600" b="1" dirty="0" smtClean="0">
                <a:latin typeface="Courier New" pitchFamily="49" charset="0"/>
                <a:cs typeface="Courier New" pitchFamily="49" charset="0"/>
              </a:rPr>
              <a:t>	</a:t>
            </a:r>
            <a:r>
              <a:rPr lang="bg-BG" sz="1600" b="1" dirty="0" smtClean="0">
                <a:latin typeface="Courier New" pitchFamily="49" charset="0"/>
                <a:cs typeface="Courier New" pitchFamily="49" charset="0"/>
              </a:rPr>
              <a:t>	</a:t>
            </a:r>
            <a:r>
              <a:rPr lang="en-US" sz="1600" b="1" dirty="0" err="1" smtClean="0">
                <a:latin typeface="Courier New" pitchFamily="49" charset="0"/>
                <a:cs typeface="Courier New" pitchFamily="49" charset="0"/>
              </a:rPr>
              <a:t>Thread.sleep</a:t>
            </a:r>
            <a:r>
              <a:rPr lang="en-US" sz="1600" b="1" dirty="0" smtClean="0">
                <a:latin typeface="Courier New" pitchFamily="49" charset="0"/>
                <a:cs typeface="Courier New" pitchFamily="49" charset="0"/>
              </a:rPr>
              <a:t>(2000);	// </a:t>
            </a:r>
            <a:r>
              <a:rPr lang="bg-BG" sz="1600" b="1" dirty="0" smtClean="0">
                <a:latin typeface="Courier New" pitchFamily="49" charset="0"/>
                <a:cs typeface="Courier New" pitchFamily="49" charset="0"/>
              </a:rPr>
              <a:t>в милисекунди</a:t>
            </a:r>
            <a:endParaRPr lang="en-US" sz="1600" b="1" dirty="0" smtClean="0">
              <a:latin typeface="Courier New" pitchFamily="49" charset="0"/>
              <a:cs typeface="Courier New" pitchFamily="49" charset="0"/>
            </a:endParaRPr>
          </a:p>
          <a:p>
            <a:pPr lvl="1"/>
            <a:r>
              <a:rPr lang="en-US" sz="1600" b="1" dirty="0" smtClean="0">
                <a:latin typeface="Courier New" pitchFamily="49" charset="0"/>
                <a:cs typeface="Courier New" pitchFamily="49" charset="0"/>
              </a:rPr>
              <a:t>	} catch (</a:t>
            </a:r>
            <a:r>
              <a:rPr lang="en-US" sz="1600" b="1" dirty="0" err="1" smtClean="0">
                <a:latin typeface="Courier New" pitchFamily="49" charset="0"/>
                <a:cs typeface="Courier New" pitchFamily="49" charset="0"/>
              </a:rPr>
              <a:t>InterruptedException</a:t>
            </a:r>
            <a:r>
              <a:rPr lang="en-US" sz="1600" b="1" dirty="0" smtClean="0">
                <a:latin typeface="Courier New" pitchFamily="49" charset="0"/>
                <a:cs typeface="Courier New" pitchFamily="49" charset="0"/>
              </a:rPr>
              <a:t> e) {</a:t>
            </a:r>
          </a:p>
          <a:p>
            <a:pPr lvl="1"/>
            <a:r>
              <a:rPr lang="en-US" sz="1600" b="1" dirty="0" smtClean="0">
                <a:latin typeface="Courier New" pitchFamily="49" charset="0"/>
                <a:cs typeface="Courier New" pitchFamily="49" charset="0"/>
              </a:rPr>
              <a:t>		// </a:t>
            </a:r>
            <a:r>
              <a:rPr lang="bg-BG" sz="1600" b="1" dirty="0" smtClean="0">
                <a:latin typeface="Courier New" pitchFamily="49" charset="0"/>
                <a:cs typeface="Courier New" pitchFamily="49" charset="0"/>
              </a:rPr>
              <a:t>прекъснати от друга нишка насред съня</a:t>
            </a:r>
            <a:endParaRPr lang="en-US" sz="1600" b="1" dirty="0" smtClean="0">
              <a:latin typeface="Courier New" pitchFamily="49" charset="0"/>
              <a:cs typeface="Courier New" pitchFamily="49" charset="0"/>
            </a:endParaRPr>
          </a:p>
          <a:p>
            <a:pPr lvl="1"/>
            <a:r>
              <a:rPr lang="en-US" sz="1600" b="1" dirty="0" smtClean="0">
                <a:latin typeface="Courier New" pitchFamily="49" charset="0"/>
                <a:cs typeface="Courier New" pitchFamily="49" charset="0"/>
              </a:rPr>
              <a:t>	}</a:t>
            </a:r>
          </a:p>
          <a:p>
            <a:pPr lvl="1"/>
            <a:r>
              <a:rPr lang="en-US" sz="1600" b="1" dirty="0" smtClean="0">
                <a:latin typeface="Courier New" pitchFamily="49" charset="0"/>
                <a:cs typeface="Courier New" pitchFamily="49" charset="0"/>
              </a:rPr>
              <a:t>	...	// </a:t>
            </a:r>
            <a:r>
              <a:rPr lang="bg-BG" sz="1600" b="1" dirty="0" smtClean="0">
                <a:latin typeface="Courier New" pitchFamily="49" charset="0"/>
                <a:cs typeface="Courier New" pitchFamily="49" charset="0"/>
              </a:rPr>
              <a:t>още работа</a:t>
            </a:r>
            <a:endParaRPr lang="en-US" sz="1600" b="1" dirty="0" smtClean="0">
              <a:latin typeface="Courier New" pitchFamily="49" charset="0"/>
              <a:cs typeface="Courier New" pitchFamily="49" charset="0"/>
            </a:endParaRPr>
          </a:p>
          <a:p>
            <a:pPr lvl="1"/>
            <a:r>
              <a:rPr lang="en-US" sz="1600" b="1" dirty="0" smtClean="0">
                <a:latin typeface="Courier New" pitchFamily="49" charset="0"/>
                <a:cs typeface="Courier New" pitchFamily="49" charset="0"/>
              </a:rPr>
              <a:t>}</a:t>
            </a:r>
            <a:endParaRPr lang="bg-BG" sz="1600" b="1" dirty="0" smtClean="0">
              <a:latin typeface="Courier New" pitchFamily="49" charset="0"/>
              <a:cs typeface="Courier New" pitchFamily="49" charset="0"/>
            </a:endParaRPr>
          </a:p>
          <a:p>
            <a:pPr lvl="1"/>
            <a:endParaRPr lang="bg-BG" sz="1600" dirty="0" smtClean="0">
              <a:latin typeface="Courier New" pitchFamily="49" charset="0"/>
              <a:cs typeface="Courier New" pitchFamily="49" charset="0"/>
            </a:endParaRPr>
          </a:p>
          <a:p>
            <a:pPr lvl="1"/>
            <a:endParaRPr lang="bg-BG" sz="1600" dirty="0" smtClean="0">
              <a:latin typeface="Courier New" pitchFamily="49" charset="0"/>
              <a:cs typeface="Courier New" pitchFamily="49" charset="0"/>
            </a:endParaRPr>
          </a:p>
        </p:txBody>
      </p:sp>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Присъединяване към нишка</a:t>
            </a:r>
          </a:p>
        </p:txBody>
      </p:sp>
      <p:sp>
        <p:nvSpPr>
          <p:cNvPr id="3" name="Text Placeholder 2"/>
          <p:cNvSpPr>
            <a:spLocks noGrp="1"/>
          </p:cNvSpPr>
          <p:nvPr>
            <p:ph type="body" sz="quarter" idx="10"/>
          </p:nvPr>
        </p:nvSpPr>
        <p:spPr>
          <a:xfrm>
            <a:off x="324000" y="1338262"/>
            <a:ext cx="8494713" cy="4910138"/>
          </a:xfrm>
        </p:spPr>
        <p:txBody>
          <a:bodyPr/>
          <a:lstStyle/>
          <a:p>
            <a:pPr lvl="0"/>
            <a:r>
              <a:rPr lang="bg-BG" b="0" dirty="0" smtClean="0"/>
              <a:t>Една нишка може да се присъедини към друга, т.е. да я изчака да завърши.</a:t>
            </a:r>
          </a:p>
          <a:p>
            <a:pPr lvl="1"/>
            <a:endParaRPr lang="bg-BG" dirty="0" smtClean="0"/>
          </a:p>
          <a:p>
            <a:pPr lvl="1"/>
            <a:r>
              <a:rPr lang="en-US" sz="1600" b="1" dirty="0" smtClean="0">
                <a:latin typeface="Courier New" pitchFamily="49" charset="0"/>
                <a:cs typeface="Courier New" pitchFamily="49" charset="0"/>
              </a:rPr>
              <a:t>Thread </a:t>
            </a:r>
            <a:r>
              <a:rPr lang="en-US" sz="1600" b="1" i="1" dirty="0" err="1" smtClean="0">
                <a:latin typeface="Courier New" pitchFamily="49" charset="0"/>
                <a:cs typeface="Courier New" pitchFamily="49" charset="0"/>
              </a:rPr>
              <a:t>anotherThread</a:t>
            </a:r>
            <a:r>
              <a:rPr lang="en-US" sz="1600" b="1" dirty="0" smtClean="0">
                <a:latin typeface="Courier New" pitchFamily="49" charset="0"/>
                <a:cs typeface="Courier New" pitchFamily="49" charset="0"/>
              </a:rPr>
              <a:t> = ...;</a:t>
            </a:r>
          </a:p>
          <a:p>
            <a:pPr lvl="1"/>
            <a:endParaRPr lang="bg-BG" sz="1600" b="1" dirty="0" smtClean="0">
              <a:latin typeface="Courier New" pitchFamily="49" charset="0"/>
              <a:cs typeface="Courier New" pitchFamily="49" charset="0"/>
            </a:endParaRPr>
          </a:p>
          <a:p>
            <a:pPr lvl="1"/>
            <a:r>
              <a:rPr lang="en-US" sz="1600" b="1" dirty="0" smtClean="0">
                <a:latin typeface="Courier New" pitchFamily="49" charset="0"/>
                <a:cs typeface="Courier New" pitchFamily="49" charset="0"/>
              </a:rPr>
              <a:t>public void run() {</a:t>
            </a:r>
            <a:endParaRPr lang="bg-BG" sz="1600" b="1" dirty="0" smtClean="0">
              <a:latin typeface="Courier New" pitchFamily="49" charset="0"/>
              <a:cs typeface="Courier New" pitchFamily="49" charset="0"/>
            </a:endParaRPr>
          </a:p>
          <a:p>
            <a:pPr lvl="1"/>
            <a:r>
              <a:rPr lang="en-US" sz="1600" b="1" dirty="0" smtClean="0">
                <a:latin typeface="Courier New" pitchFamily="49" charset="0"/>
                <a:cs typeface="Courier New" pitchFamily="49" charset="0"/>
              </a:rPr>
              <a:t>  </a:t>
            </a:r>
            <a:r>
              <a:rPr lang="bg-BG" sz="1600" b="1" dirty="0" smtClean="0">
                <a:latin typeface="Courier New" pitchFamily="49" charset="0"/>
                <a:cs typeface="Courier New" pitchFamily="49" charset="0"/>
              </a:rPr>
              <a:t>...</a:t>
            </a:r>
          </a:p>
          <a:p>
            <a:pPr lvl="1"/>
            <a:r>
              <a:rPr lang="en-US" sz="1600" b="1" dirty="0" smtClean="0">
                <a:latin typeface="Courier New" pitchFamily="49" charset="0"/>
                <a:cs typeface="Courier New" pitchFamily="49" charset="0"/>
              </a:rPr>
              <a:t>  try {</a:t>
            </a:r>
            <a:endParaRPr lang="bg-BG" sz="1600" b="1" dirty="0" smtClean="0">
              <a:latin typeface="Courier New" pitchFamily="49" charset="0"/>
              <a:cs typeface="Courier New" pitchFamily="49" charset="0"/>
            </a:endParaRPr>
          </a:p>
          <a:p>
            <a:pPr lvl="1"/>
            <a:r>
              <a:rPr lang="en-US" sz="1600" b="1" dirty="0" smtClean="0">
                <a:latin typeface="Courier New" pitchFamily="49" charset="0"/>
                <a:cs typeface="Courier New" pitchFamily="49" charset="0"/>
              </a:rPr>
              <a:t>    </a:t>
            </a:r>
            <a:r>
              <a:rPr lang="en-US" sz="1600" b="1" i="1" dirty="0" err="1" smtClean="0">
                <a:latin typeface="Courier New" pitchFamily="49" charset="0"/>
                <a:cs typeface="Courier New" pitchFamily="49" charset="0"/>
              </a:rPr>
              <a:t>anotherThread</a:t>
            </a:r>
            <a:r>
              <a:rPr lang="en-US" sz="1600" b="1" dirty="0" err="1" smtClean="0">
                <a:latin typeface="Courier New" pitchFamily="49" charset="0"/>
                <a:cs typeface="Courier New" pitchFamily="49" charset="0"/>
              </a:rPr>
              <a:t>.join</a:t>
            </a:r>
            <a:r>
              <a:rPr lang="en-US" sz="1600" b="1" dirty="0" smtClean="0">
                <a:latin typeface="Courier New" pitchFamily="49" charset="0"/>
                <a:cs typeface="Courier New" pitchFamily="49" charset="0"/>
              </a:rPr>
              <a:t>();</a:t>
            </a:r>
            <a:endParaRPr lang="bg-BG" sz="1600" b="1" dirty="0" smtClean="0">
              <a:latin typeface="Courier New" pitchFamily="49" charset="0"/>
              <a:cs typeface="Courier New" pitchFamily="49" charset="0"/>
            </a:endParaRPr>
          </a:p>
          <a:p>
            <a:pPr lvl="1"/>
            <a:r>
              <a:rPr lang="en-US" sz="1600" b="1" dirty="0" smtClean="0">
                <a:latin typeface="Courier New" pitchFamily="49" charset="0"/>
                <a:cs typeface="Courier New" pitchFamily="49" charset="0"/>
              </a:rPr>
              <a:t>    ... // </a:t>
            </a:r>
            <a:r>
              <a:rPr lang="en-US" sz="1600" b="1" i="1" dirty="0" err="1" smtClean="0">
                <a:latin typeface="Courier New" pitchFamily="49" charset="0"/>
                <a:cs typeface="Courier New" pitchFamily="49" charset="0"/>
              </a:rPr>
              <a:t>anotherThread</a:t>
            </a:r>
            <a:r>
              <a:rPr lang="bg-BG" sz="1600" b="1" dirty="0" smtClean="0">
                <a:latin typeface="Courier New" pitchFamily="49" charset="0"/>
                <a:cs typeface="Courier New" pitchFamily="49" charset="0"/>
              </a:rPr>
              <a:t> гарантирано е прекратена</a:t>
            </a:r>
            <a:endParaRPr lang="en-US" sz="1600" b="1" dirty="0" smtClean="0">
              <a:latin typeface="Courier New" pitchFamily="49" charset="0"/>
              <a:cs typeface="Courier New" pitchFamily="49" charset="0"/>
            </a:endParaRPr>
          </a:p>
          <a:p>
            <a:pPr lvl="1"/>
            <a:r>
              <a:rPr lang="en-US" sz="1600" b="1" dirty="0" smtClean="0">
                <a:latin typeface="Courier New" pitchFamily="49" charset="0"/>
                <a:cs typeface="Courier New" pitchFamily="49" charset="0"/>
              </a:rPr>
              <a:t>  } catch (</a:t>
            </a:r>
            <a:r>
              <a:rPr lang="en-US" sz="1600" b="1" dirty="0" err="1" smtClean="0">
                <a:latin typeface="Courier New" pitchFamily="49" charset="0"/>
                <a:cs typeface="Courier New" pitchFamily="49" charset="0"/>
              </a:rPr>
              <a:t>InterruptedException</a:t>
            </a:r>
            <a:r>
              <a:rPr lang="en-US" sz="1600" b="1" dirty="0" smtClean="0">
                <a:latin typeface="Courier New" pitchFamily="49" charset="0"/>
                <a:cs typeface="Courier New" pitchFamily="49" charset="0"/>
              </a:rPr>
              <a:t> e) {</a:t>
            </a:r>
          </a:p>
          <a:p>
            <a:pPr lvl="1"/>
            <a:r>
              <a:rPr lang="en-US" sz="1600" b="1" dirty="0" smtClean="0">
                <a:latin typeface="Courier New" pitchFamily="49" charset="0"/>
                <a:cs typeface="Courier New" pitchFamily="49" charset="0"/>
              </a:rPr>
              <a:t>    // </a:t>
            </a:r>
            <a:r>
              <a:rPr lang="bg-BG" sz="1600" b="1" dirty="0" smtClean="0">
                <a:latin typeface="Courier New" pitchFamily="49" charset="0"/>
                <a:cs typeface="Courier New" pitchFamily="49" charset="0"/>
              </a:rPr>
              <a:t>тази нишка е прекъсната от друга нишка насред чакането</a:t>
            </a:r>
          </a:p>
          <a:p>
            <a:pPr lvl="1"/>
            <a:r>
              <a:rPr lang="en-US" sz="1600" b="1" dirty="0" smtClean="0">
                <a:latin typeface="Courier New" pitchFamily="49" charset="0"/>
                <a:cs typeface="Courier New" pitchFamily="49" charset="0"/>
              </a:rPr>
              <a:t>    </a:t>
            </a:r>
            <a:r>
              <a:rPr lang="bg-BG" sz="1600" b="1" dirty="0" smtClean="0">
                <a:latin typeface="Courier New" pitchFamily="49" charset="0"/>
                <a:cs typeface="Courier New" pitchFamily="49" charset="0"/>
              </a:rPr>
              <a:t>// </a:t>
            </a:r>
            <a:r>
              <a:rPr lang="en-US" sz="1600" b="1" dirty="0" err="1" smtClean="0">
                <a:latin typeface="Courier New" pitchFamily="49" charset="0"/>
                <a:cs typeface="Courier New" pitchFamily="49" charset="0"/>
              </a:rPr>
              <a:t>anotherThread</a:t>
            </a:r>
            <a:r>
              <a:rPr lang="en-US" sz="1600" b="1" dirty="0" smtClean="0">
                <a:latin typeface="Courier New" pitchFamily="49" charset="0"/>
                <a:cs typeface="Courier New" pitchFamily="49" charset="0"/>
              </a:rPr>
              <a:t> </a:t>
            </a:r>
            <a:r>
              <a:rPr lang="bg-BG" sz="1600" b="1" dirty="0" smtClean="0">
                <a:latin typeface="Courier New" pitchFamily="49" charset="0"/>
                <a:cs typeface="Courier New" pitchFamily="49" charset="0"/>
              </a:rPr>
              <a:t>може и да не е прекратена!</a:t>
            </a:r>
            <a:endParaRPr lang="en-US" sz="1600" b="1" dirty="0" smtClean="0">
              <a:latin typeface="Courier New" pitchFamily="49" charset="0"/>
              <a:cs typeface="Courier New" pitchFamily="49" charset="0"/>
            </a:endParaRPr>
          </a:p>
          <a:p>
            <a:pPr lvl="1"/>
            <a:r>
              <a:rPr lang="en-US" sz="1600" b="1" dirty="0" smtClean="0">
                <a:latin typeface="Courier New" pitchFamily="49" charset="0"/>
                <a:cs typeface="Courier New" pitchFamily="49" charset="0"/>
              </a:rPr>
              <a:t>  }</a:t>
            </a:r>
          </a:p>
          <a:p>
            <a:pPr lvl="1"/>
            <a:r>
              <a:rPr lang="en-US" sz="1600" b="1" dirty="0" smtClean="0">
                <a:latin typeface="Courier New" pitchFamily="49" charset="0"/>
                <a:cs typeface="Courier New" pitchFamily="49" charset="0"/>
              </a:rPr>
              <a:t>}</a:t>
            </a:r>
            <a:endParaRPr lang="bg-BG" sz="1600" b="1" dirty="0" smtClean="0">
              <a:latin typeface="Courier New" pitchFamily="49" charset="0"/>
              <a:cs typeface="Courier New" pitchFamily="49" charset="0"/>
            </a:endParaRPr>
          </a:p>
          <a:p>
            <a:pPr lvl="1"/>
            <a:endParaRPr lang="bg-BG" sz="1600" dirty="0" smtClean="0">
              <a:latin typeface="Courier New" pitchFamily="49" charset="0"/>
              <a:cs typeface="Courier New" pitchFamily="49" charset="0"/>
            </a:endParaRPr>
          </a:p>
          <a:p>
            <a:pPr lvl="1"/>
            <a:endParaRPr lang="bg-BG" sz="1600" dirty="0" smtClean="0">
              <a:latin typeface="Courier New" pitchFamily="49" charset="0"/>
              <a:cs typeface="Courier New" pitchFamily="49" charset="0"/>
            </a:endParaRPr>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Присъединяване към нишка (алтернатива)</a:t>
            </a:r>
          </a:p>
        </p:txBody>
      </p:sp>
      <p:sp>
        <p:nvSpPr>
          <p:cNvPr id="3" name="Text Placeholder 2"/>
          <p:cNvSpPr>
            <a:spLocks noGrp="1"/>
          </p:cNvSpPr>
          <p:nvPr>
            <p:ph type="body" sz="quarter" idx="10"/>
          </p:nvPr>
        </p:nvSpPr>
        <p:spPr>
          <a:xfrm>
            <a:off x="324000" y="1338262"/>
            <a:ext cx="8494713" cy="4910138"/>
          </a:xfrm>
        </p:spPr>
        <p:txBody>
          <a:bodyPr/>
          <a:lstStyle/>
          <a:p>
            <a:pPr lvl="1"/>
            <a:r>
              <a:rPr lang="en-US" sz="1600" b="1" dirty="0" smtClean="0">
                <a:latin typeface="Courier New" pitchFamily="49" charset="0"/>
                <a:cs typeface="Courier New" pitchFamily="49" charset="0"/>
              </a:rPr>
              <a:t>Thread </a:t>
            </a:r>
            <a:r>
              <a:rPr lang="en-US" sz="1600" b="1" i="1" dirty="0" err="1" smtClean="0">
                <a:latin typeface="Courier New" pitchFamily="49" charset="0"/>
                <a:cs typeface="Courier New" pitchFamily="49" charset="0"/>
              </a:rPr>
              <a:t>anotherThread</a:t>
            </a:r>
            <a:r>
              <a:rPr lang="en-US" sz="1600" b="1" dirty="0" smtClean="0">
                <a:latin typeface="Courier New" pitchFamily="49" charset="0"/>
                <a:cs typeface="Courier New" pitchFamily="49" charset="0"/>
              </a:rPr>
              <a:t> = ...;</a:t>
            </a:r>
          </a:p>
          <a:p>
            <a:pPr lvl="1"/>
            <a:endParaRPr lang="bg-BG" sz="1600" b="1" dirty="0" smtClean="0">
              <a:latin typeface="Courier New" pitchFamily="49" charset="0"/>
              <a:cs typeface="Courier New" pitchFamily="49" charset="0"/>
            </a:endParaRPr>
          </a:p>
          <a:p>
            <a:pPr lvl="1"/>
            <a:r>
              <a:rPr lang="en-US" sz="1600" b="1" dirty="0" smtClean="0">
                <a:latin typeface="Courier New" pitchFamily="49" charset="0"/>
                <a:cs typeface="Courier New" pitchFamily="49" charset="0"/>
              </a:rPr>
              <a:t>public void run() {</a:t>
            </a:r>
            <a:endParaRPr lang="bg-BG" sz="1600" b="1" dirty="0" smtClean="0">
              <a:latin typeface="Courier New" pitchFamily="49" charset="0"/>
              <a:cs typeface="Courier New" pitchFamily="49" charset="0"/>
            </a:endParaRPr>
          </a:p>
          <a:p>
            <a:pPr lvl="1"/>
            <a:r>
              <a:rPr lang="bg-BG" sz="1600" b="1" dirty="0" smtClean="0">
                <a:latin typeface="Courier New" pitchFamily="49" charset="0"/>
                <a:cs typeface="Courier New" pitchFamily="49" charset="0"/>
              </a:rPr>
              <a:t>	...</a:t>
            </a:r>
          </a:p>
          <a:p>
            <a:pPr lvl="1"/>
            <a:r>
              <a:rPr lang="bg-BG" sz="1600" b="1" dirty="0" smtClean="0">
                <a:latin typeface="Courier New" pitchFamily="49" charset="0"/>
                <a:cs typeface="Courier New" pitchFamily="49" charset="0"/>
              </a:rPr>
              <a:t> 	</a:t>
            </a:r>
            <a:r>
              <a:rPr lang="en-US" sz="1600" b="1" dirty="0" smtClean="0">
                <a:latin typeface="Courier New" pitchFamily="49" charset="0"/>
                <a:cs typeface="Courier New" pitchFamily="49" charset="0"/>
              </a:rPr>
              <a:t>try {</a:t>
            </a:r>
            <a:endParaRPr lang="bg-BG" sz="1600" b="1" dirty="0" smtClean="0">
              <a:latin typeface="Courier New" pitchFamily="49" charset="0"/>
              <a:cs typeface="Courier New" pitchFamily="49" charset="0"/>
            </a:endParaRPr>
          </a:p>
          <a:p>
            <a:pPr lvl="1"/>
            <a:r>
              <a:rPr lang="en-US" sz="1600" b="1" dirty="0" smtClean="0">
                <a:latin typeface="Courier New" pitchFamily="49" charset="0"/>
                <a:cs typeface="Courier New" pitchFamily="49" charset="0"/>
              </a:rPr>
              <a:t>	</a:t>
            </a:r>
            <a:r>
              <a:rPr lang="bg-BG" sz="1600" b="1" dirty="0" smtClean="0">
                <a:latin typeface="Courier New" pitchFamily="49" charset="0"/>
                <a:cs typeface="Courier New" pitchFamily="49" charset="0"/>
              </a:rPr>
              <a:t>	</a:t>
            </a:r>
            <a:r>
              <a:rPr lang="en-US" sz="1600" b="1" dirty="0" smtClean="0">
                <a:latin typeface="Courier New" pitchFamily="49" charset="0"/>
                <a:cs typeface="Courier New" pitchFamily="49" charset="0"/>
              </a:rPr>
              <a:t> </a:t>
            </a:r>
            <a:r>
              <a:rPr lang="en-US" sz="1600" b="1" i="1" dirty="0" err="1" smtClean="0">
                <a:latin typeface="Courier New" pitchFamily="49" charset="0"/>
                <a:cs typeface="Courier New" pitchFamily="49" charset="0"/>
              </a:rPr>
              <a:t>anotherThread</a:t>
            </a:r>
            <a:r>
              <a:rPr lang="en-US" sz="1600" b="1" dirty="0" err="1" smtClean="0">
                <a:latin typeface="Courier New" pitchFamily="49" charset="0"/>
                <a:cs typeface="Courier New" pitchFamily="49" charset="0"/>
              </a:rPr>
              <a:t>.join</a:t>
            </a:r>
            <a:r>
              <a:rPr lang="en-US" sz="1600" b="1" dirty="0" smtClean="0">
                <a:latin typeface="Courier New" pitchFamily="49" charset="0"/>
                <a:cs typeface="Courier New" pitchFamily="49" charset="0"/>
              </a:rPr>
              <a:t>(</a:t>
            </a:r>
            <a:r>
              <a:rPr lang="bg-BG" sz="1600" b="1" dirty="0" smtClean="0">
                <a:latin typeface="Courier New" pitchFamily="49" charset="0"/>
                <a:cs typeface="Courier New" pitchFamily="49" charset="0"/>
              </a:rPr>
              <a:t>5000</a:t>
            </a:r>
            <a:r>
              <a:rPr lang="en-US" sz="1600" b="1" dirty="0" smtClean="0">
                <a:latin typeface="Courier New" pitchFamily="49" charset="0"/>
                <a:cs typeface="Courier New" pitchFamily="49" charset="0"/>
              </a:rPr>
              <a:t>);</a:t>
            </a:r>
            <a:r>
              <a:rPr lang="bg-BG" sz="1600" b="1" dirty="0" smtClean="0">
                <a:latin typeface="Courier New" pitchFamily="49" charset="0"/>
                <a:cs typeface="Courier New" pitchFamily="49" charset="0"/>
              </a:rPr>
              <a:t>	// чакаме най-много 5 </a:t>
            </a:r>
            <a:r>
              <a:rPr lang="en-US" sz="1600" b="1" dirty="0" smtClean="0">
                <a:latin typeface="Courier New" pitchFamily="49" charset="0"/>
                <a:cs typeface="Courier New" pitchFamily="49" charset="0"/>
              </a:rPr>
              <a:t>s</a:t>
            </a:r>
            <a:endParaRPr lang="bg-BG" sz="1600" b="1" dirty="0" smtClean="0">
              <a:latin typeface="Courier New" pitchFamily="49" charset="0"/>
              <a:cs typeface="Courier New" pitchFamily="49" charset="0"/>
            </a:endParaRPr>
          </a:p>
          <a:p>
            <a:pPr lvl="1"/>
            <a:r>
              <a:rPr lang="en-US" sz="1600" b="1" dirty="0" smtClean="0">
                <a:latin typeface="Courier New" pitchFamily="49" charset="0"/>
                <a:cs typeface="Courier New" pitchFamily="49" charset="0"/>
              </a:rPr>
              <a:t>	} catch (</a:t>
            </a:r>
            <a:r>
              <a:rPr lang="en-US" sz="1600" b="1" dirty="0" err="1" smtClean="0">
                <a:latin typeface="Courier New" pitchFamily="49" charset="0"/>
                <a:cs typeface="Courier New" pitchFamily="49" charset="0"/>
              </a:rPr>
              <a:t>InterruptedException</a:t>
            </a:r>
            <a:r>
              <a:rPr lang="en-US" sz="1600" b="1" dirty="0" smtClean="0">
                <a:latin typeface="Courier New" pitchFamily="49" charset="0"/>
                <a:cs typeface="Courier New" pitchFamily="49" charset="0"/>
              </a:rPr>
              <a:t> e) {</a:t>
            </a:r>
          </a:p>
          <a:p>
            <a:pPr lvl="1"/>
            <a:r>
              <a:rPr lang="en-US" sz="1600" b="1" dirty="0" smtClean="0">
                <a:latin typeface="Courier New" pitchFamily="49" charset="0"/>
                <a:cs typeface="Courier New" pitchFamily="49" charset="0"/>
              </a:rPr>
              <a:t>		// </a:t>
            </a:r>
            <a:r>
              <a:rPr lang="bg-BG" sz="1600" b="1" dirty="0" smtClean="0">
                <a:latin typeface="Courier New" pitchFamily="49" charset="0"/>
                <a:cs typeface="Courier New" pitchFamily="49" charset="0"/>
              </a:rPr>
              <a:t>прекъснати от друга нишка насред чакането</a:t>
            </a:r>
          </a:p>
          <a:p>
            <a:pPr lvl="1"/>
            <a:r>
              <a:rPr lang="en-US" sz="1600" b="1" dirty="0" smtClean="0">
                <a:latin typeface="Courier New" pitchFamily="49" charset="0"/>
                <a:cs typeface="Courier New" pitchFamily="49" charset="0"/>
              </a:rPr>
              <a:t>	}</a:t>
            </a:r>
            <a:endParaRPr lang="bg-BG" sz="1600" b="1" dirty="0" smtClean="0">
              <a:latin typeface="Courier New" pitchFamily="49" charset="0"/>
              <a:cs typeface="Courier New" pitchFamily="49" charset="0"/>
            </a:endParaRPr>
          </a:p>
          <a:p>
            <a:pPr lvl="1"/>
            <a:r>
              <a:rPr lang="bg-BG" sz="1600" b="1" dirty="0" smtClean="0">
                <a:latin typeface="Courier New" pitchFamily="49" charset="0"/>
                <a:cs typeface="Courier New" pitchFamily="49" charset="0"/>
              </a:rPr>
              <a:t>	</a:t>
            </a:r>
            <a:r>
              <a:rPr lang="en-US" sz="1600" b="1" dirty="0" smtClean="0">
                <a:latin typeface="Courier New" pitchFamily="49" charset="0"/>
                <a:cs typeface="Courier New" pitchFamily="49" charset="0"/>
              </a:rPr>
              <a:t>if (</a:t>
            </a:r>
            <a:r>
              <a:rPr lang="en-US" sz="1600" b="1" i="1" dirty="0" err="1" smtClean="0">
                <a:latin typeface="Courier New" pitchFamily="49" charset="0"/>
                <a:cs typeface="Courier New" pitchFamily="49" charset="0"/>
              </a:rPr>
              <a:t>anotherThread</a:t>
            </a:r>
            <a:r>
              <a:rPr lang="en-US" sz="1600" b="1" dirty="0" err="1" smtClean="0">
                <a:latin typeface="Courier New" pitchFamily="49" charset="0"/>
                <a:cs typeface="Courier New" pitchFamily="49" charset="0"/>
              </a:rPr>
              <a:t>.isAlive</a:t>
            </a:r>
            <a:r>
              <a:rPr lang="en-US" sz="1600" b="1" dirty="0" smtClean="0">
                <a:latin typeface="Courier New" pitchFamily="49" charset="0"/>
                <a:cs typeface="Courier New" pitchFamily="49" charset="0"/>
              </a:rPr>
              <a:t>()) {</a:t>
            </a:r>
          </a:p>
          <a:p>
            <a:pPr lvl="1"/>
            <a:r>
              <a:rPr lang="en-US" sz="1600" b="1" dirty="0" smtClean="0">
                <a:latin typeface="Courier New" pitchFamily="49" charset="0"/>
                <a:cs typeface="Courier New" pitchFamily="49" charset="0"/>
              </a:rPr>
              <a:t>		// </a:t>
            </a:r>
            <a:r>
              <a:rPr lang="bg-BG" sz="1600" b="1" dirty="0" smtClean="0">
                <a:latin typeface="Courier New" pitchFamily="49" charset="0"/>
                <a:cs typeface="Courier New" pitchFamily="49" charset="0"/>
              </a:rPr>
              <a:t>не сме дочакали,</a:t>
            </a:r>
          </a:p>
          <a:p>
            <a:pPr lvl="1"/>
            <a:r>
              <a:rPr lang="bg-BG" sz="1600" b="1" dirty="0" smtClean="0">
                <a:latin typeface="Courier New" pitchFamily="49" charset="0"/>
                <a:cs typeface="Courier New" pitchFamily="49" charset="0"/>
              </a:rPr>
              <a:t>		// </a:t>
            </a:r>
            <a:r>
              <a:rPr lang="en-US" sz="1600" b="1" i="1" dirty="0" err="1" smtClean="0">
                <a:latin typeface="Courier New" pitchFamily="49" charset="0"/>
                <a:cs typeface="Courier New" pitchFamily="49" charset="0"/>
              </a:rPr>
              <a:t>anotherThread</a:t>
            </a:r>
            <a:r>
              <a:rPr lang="en-US" sz="1600" b="1" dirty="0" smtClean="0">
                <a:latin typeface="Courier New" pitchFamily="49" charset="0"/>
                <a:cs typeface="Courier New" pitchFamily="49" charset="0"/>
              </a:rPr>
              <a:t> </a:t>
            </a:r>
            <a:r>
              <a:rPr lang="bg-BG" sz="1600" b="1" dirty="0" smtClean="0">
                <a:latin typeface="Courier New" pitchFamily="49" charset="0"/>
                <a:cs typeface="Courier New" pitchFamily="49" charset="0"/>
              </a:rPr>
              <a:t>може и да не е прекратена</a:t>
            </a:r>
            <a:endParaRPr lang="en-US" sz="1600" b="1" dirty="0" smtClean="0">
              <a:latin typeface="Courier New" pitchFamily="49" charset="0"/>
              <a:cs typeface="Courier New" pitchFamily="49" charset="0"/>
            </a:endParaRPr>
          </a:p>
          <a:p>
            <a:pPr lvl="1"/>
            <a:r>
              <a:rPr lang="en-US" sz="1600" b="1" dirty="0" smtClean="0">
                <a:latin typeface="Courier New" pitchFamily="49" charset="0"/>
                <a:cs typeface="Courier New" pitchFamily="49" charset="0"/>
              </a:rPr>
              <a:t>	}</a:t>
            </a:r>
            <a:endParaRPr lang="bg-BG" sz="1600" b="1" dirty="0" smtClean="0">
              <a:latin typeface="Courier New" pitchFamily="49" charset="0"/>
              <a:cs typeface="Courier New" pitchFamily="49" charset="0"/>
            </a:endParaRPr>
          </a:p>
          <a:p>
            <a:pPr lvl="1"/>
            <a:r>
              <a:rPr lang="bg-BG" sz="1600" b="1" dirty="0" smtClean="0">
                <a:latin typeface="Courier New" pitchFamily="49" charset="0"/>
                <a:cs typeface="Courier New" pitchFamily="49" charset="0"/>
              </a:rPr>
              <a:t>	...</a:t>
            </a:r>
          </a:p>
          <a:p>
            <a:pPr lvl="1"/>
            <a:r>
              <a:rPr lang="en-US" sz="1600" b="1" dirty="0" smtClean="0">
                <a:latin typeface="Courier New" pitchFamily="49" charset="0"/>
                <a:cs typeface="Courier New" pitchFamily="49" charset="0"/>
              </a:rPr>
              <a:t>}</a:t>
            </a:r>
            <a:endParaRPr lang="bg-BG" sz="1600" b="1" dirty="0" smtClean="0">
              <a:latin typeface="Courier New" pitchFamily="49" charset="0"/>
              <a:cs typeface="Courier New" pitchFamily="49" charset="0"/>
            </a:endParaRPr>
          </a:p>
          <a:p>
            <a:pPr lvl="1"/>
            <a:endParaRPr lang="bg-BG" sz="1600" b="1" dirty="0" smtClean="0">
              <a:latin typeface="Courier New" pitchFamily="49" charset="0"/>
              <a:cs typeface="Courier New" pitchFamily="49" charset="0"/>
            </a:endParaRPr>
          </a:p>
          <a:p>
            <a:pPr lvl="1"/>
            <a:endParaRPr lang="bg-BG" sz="1600" b="1" dirty="0" smtClean="0">
              <a:latin typeface="Courier New" pitchFamily="49" charset="0"/>
              <a:cs typeface="Courier New" pitchFamily="49" charset="0"/>
            </a:endParaRPr>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Прекъсване на нишка</a:t>
            </a:r>
          </a:p>
        </p:txBody>
      </p:sp>
      <p:sp>
        <p:nvSpPr>
          <p:cNvPr id="3" name="Text Placeholder 2"/>
          <p:cNvSpPr>
            <a:spLocks noGrp="1"/>
          </p:cNvSpPr>
          <p:nvPr>
            <p:ph type="body" sz="quarter" idx="10"/>
          </p:nvPr>
        </p:nvSpPr>
        <p:spPr>
          <a:xfrm>
            <a:off x="324000" y="1338262"/>
            <a:ext cx="8494713" cy="4910138"/>
          </a:xfrm>
        </p:spPr>
        <p:txBody>
          <a:bodyPr/>
          <a:lstStyle/>
          <a:p>
            <a:pPr lvl="0"/>
            <a:r>
              <a:rPr lang="bg-BG" b="0" dirty="0" smtClean="0"/>
              <a:t>Прекъсването е генерален механизъм, който дава възможност на една нишка да привлече вниманието на друга. Това става чрез извикване на метода </a:t>
            </a:r>
            <a:r>
              <a:rPr lang="en-US" dirty="0" err="1" smtClean="0"/>
              <a:t>Thread.interrupt</a:t>
            </a:r>
            <a:r>
              <a:rPr lang="en-US" dirty="0" smtClean="0"/>
              <a:t>()</a:t>
            </a:r>
            <a:r>
              <a:rPr lang="en-US" b="0" dirty="0" smtClean="0"/>
              <a:t> </a:t>
            </a:r>
            <a:r>
              <a:rPr lang="bg-BG" b="0" dirty="0" smtClean="0"/>
              <a:t>на прекъсваната нишка</a:t>
            </a:r>
            <a:r>
              <a:rPr lang="en-US" b="0" dirty="0" smtClean="0"/>
              <a:t>.</a:t>
            </a:r>
            <a:endParaRPr lang="bg-BG" b="0" dirty="0" smtClean="0"/>
          </a:p>
          <a:p>
            <a:pPr lvl="0"/>
            <a:r>
              <a:rPr lang="bg-BG" b="0" dirty="0" smtClean="0"/>
              <a:t>Прекъсваната нишка може:</a:t>
            </a:r>
          </a:p>
          <a:p>
            <a:pPr lvl="2">
              <a:buFont typeface="Wingdings" pitchFamily="2" charset="2"/>
              <a:buChar char="§"/>
            </a:pPr>
            <a:r>
              <a:rPr lang="bg-BG" sz="1800" dirty="0" smtClean="0"/>
              <a:t>да игнорира прекъсването.</a:t>
            </a:r>
          </a:p>
          <a:p>
            <a:pPr lvl="2">
              <a:buFont typeface="Wingdings" pitchFamily="2" charset="2"/>
              <a:buChar char="§"/>
            </a:pPr>
            <a:r>
              <a:rPr lang="bg-BG" sz="1800" dirty="0" smtClean="0"/>
              <a:t>да изпълни някакво действие (напр. прекратяване).</a:t>
            </a:r>
          </a:p>
          <a:p>
            <a:r>
              <a:rPr lang="bg-BG" b="0" dirty="0" smtClean="0"/>
              <a:t>Някои блокиращи методи (</a:t>
            </a:r>
            <a:r>
              <a:rPr lang="en-US" dirty="0" smtClean="0"/>
              <a:t>Thread</a:t>
            </a:r>
            <a:r>
              <a:rPr lang="bg-BG" dirty="0" smtClean="0"/>
              <a:t>.</a:t>
            </a:r>
            <a:r>
              <a:rPr lang="en-US" dirty="0" smtClean="0"/>
              <a:t>sleep(…)</a:t>
            </a:r>
            <a:r>
              <a:rPr lang="en-US" b="0" dirty="0" smtClean="0"/>
              <a:t>, </a:t>
            </a:r>
            <a:r>
              <a:rPr lang="en-US" dirty="0" err="1" smtClean="0"/>
              <a:t>Thread.join</a:t>
            </a:r>
            <a:r>
              <a:rPr lang="en-US" dirty="0" smtClean="0"/>
              <a:t>(…)</a:t>
            </a:r>
            <a:r>
              <a:rPr lang="en-US" b="0" dirty="0" smtClean="0"/>
              <a:t>, </a:t>
            </a:r>
            <a:r>
              <a:rPr lang="en-US" dirty="0" err="1" smtClean="0"/>
              <a:t>Object.wait</a:t>
            </a:r>
            <a:r>
              <a:rPr lang="en-US" dirty="0" smtClean="0"/>
              <a:t>(…)</a:t>
            </a:r>
            <a:r>
              <a:rPr lang="bg-BG" b="0" dirty="0" smtClean="0"/>
              <a:t> и др.</a:t>
            </a:r>
            <a:r>
              <a:rPr lang="en-US" b="0" dirty="0" smtClean="0"/>
              <a:t>) </a:t>
            </a:r>
            <a:r>
              <a:rPr lang="bg-BG" b="0" dirty="0" smtClean="0"/>
              <a:t>изхвърлят </a:t>
            </a:r>
            <a:r>
              <a:rPr lang="en-US" dirty="0" err="1" smtClean="0"/>
              <a:t>InterruptedException</a:t>
            </a:r>
            <a:r>
              <a:rPr lang="bg-BG" b="0" dirty="0" smtClean="0"/>
              <a:t>, ако нишката бъде прекъсната по време на тяхното изпълнение.</a:t>
            </a:r>
          </a:p>
          <a:p>
            <a:r>
              <a:rPr lang="bg-BG" b="0" dirty="0" smtClean="0"/>
              <a:t>В останалите случаи нишката трябва сама да проверява дали е била прекъсната чрез един от следните методи:</a:t>
            </a:r>
          </a:p>
          <a:p>
            <a:pPr lvl="2">
              <a:buFont typeface="Wingdings" pitchFamily="2" charset="2"/>
              <a:buChar char="§"/>
            </a:pPr>
            <a:r>
              <a:rPr lang="en-US" sz="1800" b="1" dirty="0" err="1" smtClean="0"/>
              <a:t>Thread.interrupted</a:t>
            </a:r>
            <a:r>
              <a:rPr lang="en-US" sz="1800" b="1" dirty="0" smtClean="0"/>
              <a:t>()</a:t>
            </a:r>
            <a:r>
              <a:rPr lang="bg-BG" sz="1800" b="0" dirty="0" smtClean="0"/>
              <a:t> – проверява дали нишката е прекъсната и изчиства статусът на прекъсването (нишката престава да се води прекъсната).</a:t>
            </a:r>
          </a:p>
          <a:p>
            <a:pPr lvl="2">
              <a:buFont typeface="Wingdings" pitchFamily="2" charset="2"/>
              <a:buChar char="§"/>
            </a:pPr>
            <a:r>
              <a:rPr lang="en-US" sz="1800" b="1" dirty="0" err="1" smtClean="0"/>
              <a:t>Thread.isInterrupted</a:t>
            </a:r>
            <a:r>
              <a:rPr lang="en-US" sz="1800" b="1" dirty="0" smtClean="0"/>
              <a:t>()</a:t>
            </a:r>
            <a:r>
              <a:rPr lang="bg-BG" sz="1800" b="0" dirty="0" smtClean="0"/>
              <a:t> – само проверява дали нишката е прекъсната.</a:t>
            </a:r>
            <a:endParaRPr lang="en-US" sz="1800" b="0" dirty="0" smtClean="0"/>
          </a:p>
          <a:p>
            <a:endParaRPr lang="en-US" b="0" dirty="0" smtClean="0"/>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Процеси и нишки</a:t>
            </a:r>
            <a:endParaRPr lang="en-US" dirty="0"/>
          </a:p>
        </p:txBody>
      </p:sp>
      <p:sp>
        <p:nvSpPr>
          <p:cNvPr id="3" name="Text Placeholder 2"/>
          <p:cNvSpPr>
            <a:spLocks noGrp="1"/>
          </p:cNvSpPr>
          <p:nvPr>
            <p:ph type="body" sz="quarter" idx="10"/>
          </p:nvPr>
        </p:nvSpPr>
        <p:spPr/>
        <p:txBody>
          <a:bodyPr/>
          <a:lstStyle/>
          <a:p>
            <a:r>
              <a:rPr lang="bg-BG" dirty="0" smtClean="0"/>
              <a:t>Процеси</a:t>
            </a:r>
          </a:p>
          <a:p>
            <a:r>
              <a:rPr lang="bg-BG" dirty="0" smtClean="0"/>
              <a:t>Нишки</a:t>
            </a:r>
          </a:p>
          <a:p>
            <a:r>
              <a:rPr lang="bg-BG" dirty="0" smtClean="0"/>
              <a:t>Състояние на нишка</a:t>
            </a:r>
          </a:p>
          <a:p>
            <a:r>
              <a:rPr lang="bg-BG" dirty="0" smtClean="0"/>
              <a:t>Процеси срещу нишки</a:t>
            </a:r>
          </a:p>
          <a:p>
            <a:r>
              <a:rPr lang="bg-BG" dirty="0" smtClean="0"/>
              <a:t>Какъв е смисълът?</a:t>
            </a:r>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Прекъсване на нишка с цел прекратяване (пример)</a:t>
            </a:r>
          </a:p>
        </p:txBody>
      </p:sp>
      <p:sp>
        <p:nvSpPr>
          <p:cNvPr id="4" name="Text Placeholder 3"/>
          <p:cNvSpPr>
            <a:spLocks noGrp="1"/>
          </p:cNvSpPr>
          <p:nvPr>
            <p:ph type="body" sz="quarter" idx="11"/>
          </p:nvPr>
        </p:nvSpPr>
        <p:spPr>
          <a:xfrm>
            <a:off x="314475" y="1276350"/>
            <a:ext cx="8496150" cy="5229225"/>
          </a:xfrm>
        </p:spPr>
        <p:txBody>
          <a:bodyPr/>
          <a:lstStyle/>
          <a:p>
            <a:pPr>
              <a:spcBef>
                <a:spcPts val="0"/>
              </a:spcBef>
            </a:pPr>
            <a:r>
              <a:rPr lang="en-US" sz="1100" dirty="0" smtClean="0">
                <a:latin typeface="Courier New" pitchFamily="49" charset="0"/>
                <a:cs typeface="Courier New" pitchFamily="49" charset="0"/>
              </a:rPr>
              <a:t>class </a:t>
            </a:r>
            <a:r>
              <a:rPr lang="en-US" sz="1100" dirty="0" err="1" smtClean="0">
                <a:latin typeface="Courier New" pitchFamily="49" charset="0"/>
                <a:cs typeface="Courier New" pitchFamily="49" charset="0"/>
              </a:rPr>
              <a:t>InterruptibleThread</a:t>
            </a:r>
            <a:r>
              <a:rPr lang="en-US" sz="1100" dirty="0" smtClean="0">
                <a:latin typeface="Courier New" pitchFamily="49" charset="0"/>
                <a:cs typeface="Courier New" pitchFamily="49" charset="0"/>
              </a:rPr>
              <a:t> extends Thread {</a:t>
            </a:r>
          </a:p>
          <a:p>
            <a:pPr>
              <a:spcBef>
                <a:spcPts val="0"/>
              </a:spcBef>
            </a:pPr>
            <a:r>
              <a:rPr lang="en-US" sz="1100" dirty="0" smtClean="0">
                <a:latin typeface="Courier New" pitchFamily="49" charset="0"/>
                <a:cs typeface="Courier New" pitchFamily="49" charset="0"/>
              </a:rPr>
              <a:t>  public void run() {</a:t>
            </a:r>
          </a:p>
          <a:p>
            <a:pPr>
              <a:spcBef>
                <a:spcPts val="0"/>
              </a:spcBef>
            </a:pPr>
            <a:r>
              <a:rPr lang="en-US" sz="1100" dirty="0" smtClean="0">
                <a:latin typeface="Courier New" pitchFamily="49" charset="0"/>
                <a:cs typeface="Courier New" pitchFamily="49" charset="0"/>
              </a:rPr>
              <a:t>    try {</a:t>
            </a:r>
          </a:p>
          <a:p>
            <a:pPr>
              <a:spcBef>
                <a:spcPts val="0"/>
              </a:spcBef>
            </a:pPr>
            <a:r>
              <a:rPr lang="en-US" sz="1100" dirty="0" smtClean="0">
                <a:latin typeface="Courier New" pitchFamily="49" charset="0"/>
                <a:cs typeface="Courier New" pitchFamily="49" charset="0"/>
              </a:rPr>
              <a:t>      while (true) {</a:t>
            </a:r>
          </a:p>
          <a:p>
            <a:pPr>
              <a:spcBef>
                <a:spcPts val="0"/>
              </a:spcBef>
            </a:pPr>
            <a:r>
              <a:rPr lang="en-US" sz="1100" dirty="0" smtClean="0">
                <a:latin typeface="Courier New" pitchFamily="49" charset="0"/>
                <a:cs typeface="Courier New" pitchFamily="49" charset="0"/>
              </a:rPr>
              <a:t>        </a:t>
            </a:r>
            <a:r>
              <a:rPr lang="en-US" sz="1100" dirty="0" err="1" smtClean="0">
                <a:latin typeface="Courier New" pitchFamily="49" charset="0"/>
                <a:cs typeface="Courier New" pitchFamily="49" charset="0"/>
              </a:rPr>
              <a:t>System.out.println</a:t>
            </a:r>
            <a:r>
              <a:rPr lang="en-US" sz="1100" dirty="0" smtClean="0">
                <a:latin typeface="Courier New" pitchFamily="49" charset="0"/>
                <a:cs typeface="Courier New" pitchFamily="49" charset="0"/>
              </a:rPr>
              <a:t>("</a:t>
            </a:r>
            <a:r>
              <a:rPr lang="bg-BG" sz="1100" dirty="0" smtClean="0">
                <a:latin typeface="Courier New" pitchFamily="49" charset="0"/>
                <a:cs typeface="Courier New" pitchFamily="49" charset="0"/>
              </a:rPr>
              <a:t>Прекъсваемата нишка върши работа.");</a:t>
            </a:r>
          </a:p>
          <a:p>
            <a:pPr>
              <a:spcBef>
                <a:spcPts val="0"/>
              </a:spcBef>
            </a:pPr>
            <a:r>
              <a:rPr lang="bg-BG" sz="1100" dirty="0" smtClean="0">
                <a:latin typeface="Courier New" pitchFamily="49" charset="0"/>
                <a:cs typeface="Courier New" pitchFamily="49" charset="0"/>
              </a:rPr>
              <a:t>        </a:t>
            </a:r>
            <a:r>
              <a:rPr lang="en-US" sz="1100" dirty="0" smtClean="0">
                <a:latin typeface="Courier New" pitchFamily="49" charset="0"/>
                <a:cs typeface="Courier New" pitchFamily="49" charset="0"/>
              </a:rPr>
              <a:t>for (</a:t>
            </a:r>
            <a:r>
              <a:rPr lang="en-US" sz="1100" dirty="0" err="1" smtClean="0">
                <a:latin typeface="Courier New" pitchFamily="49" charset="0"/>
                <a:cs typeface="Courier New" pitchFamily="49" charset="0"/>
              </a:rPr>
              <a:t>int</a:t>
            </a:r>
            <a:r>
              <a:rPr lang="en-US" sz="1100" dirty="0" smtClean="0">
                <a:latin typeface="Courier New" pitchFamily="49" charset="0"/>
                <a:cs typeface="Courier New" pitchFamily="49" charset="0"/>
              </a:rPr>
              <a:t> </a:t>
            </a:r>
            <a:r>
              <a:rPr lang="en-US" sz="1100" dirty="0" err="1" smtClean="0">
                <a:latin typeface="Courier New" pitchFamily="49" charset="0"/>
                <a:cs typeface="Courier New" pitchFamily="49" charset="0"/>
              </a:rPr>
              <a:t>i</a:t>
            </a:r>
            <a:r>
              <a:rPr lang="en-US" sz="1100" dirty="0" smtClean="0">
                <a:latin typeface="Courier New" pitchFamily="49" charset="0"/>
                <a:cs typeface="Courier New" pitchFamily="49" charset="0"/>
              </a:rPr>
              <a:t> = 0; </a:t>
            </a:r>
            <a:r>
              <a:rPr lang="en-US" sz="1100" dirty="0" err="1" smtClean="0">
                <a:latin typeface="Courier New" pitchFamily="49" charset="0"/>
                <a:cs typeface="Courier New" pitchFamily="49" charset="0"/>
              </a:rPr>
              <a:t>i</a:t>
            </a:r>
            <a:r>
              <a:rPr lang="en-US" sz="1100" dirty="0" smtClean="0">
                <a:latin typeface="Courier New" pitchFamily="49" charset="0"/>
                <a:cs typeface="Courier New" pitchFamily="49" charset="0"/>
              </a:rPr>
              <a:t> &lt; 50000000; </a:t>
            </a:r>
            <a:r>
              <a:rPr lang="en-US" sz="1100" dirty="0" err="1" smtClean="0">
                <a:latin typeface="Courier New" pitchFamily="49" charset="0"/>
                <a:cs typeface="Courier New" pitchFamily="49" charset="0"/>
              </a:rPr>
              <a:t>i</a:t>
            </a:r>
            <a:r>
              <a:rPr lang="en-US" sz="1100" dirty="0" smtClean="0">
                <a:latin typeface="Courier New" pitchFamily="49" charset="0"/>
                <a:cs typeface="Courier New" pitchFamily="49" charset="0"/>
              </a:rPr>
              <a:t>++) {</a:t>
            </a:r>
          </a:p>
          <a:p>
            <a:pPr>
              <a:spcBef>
                <a:spcPts val="0"/>
              </a:spcBef>
            </a:pPr>
            <a:r>
              <a:rPr lang="en-US" sz="1100" dirty="0" smtClean="0">
                <a:latin typeface="Courier New" pitchFamily="49" charset="0"/>
                <a:cs typeface="Courier New" pitchFamily="49" charset="0"/>
              </a:rPr>
              <a:t>          if (interrupted()) {</a:t>
            </a:r>
          </a:p>
          <a:p>
            <a:pPr>
              <a:spcBef>
                <a:spcPts val="0"/>
              </a:spcBef>
            </a:pPr>
            <a:r>
              <a:rPr lang="en-US" sz="1100" dirty="0" smtClean="0">
                <a:latin typeface="Courier New" pitchFamily="49" charset="0"/>
                <a:cs typeface="Courier New" pitchFamily="49" charset="0"/>
              </a:rPr>
              <a:t>            </a:t>
            </a:r>
            <a:r>
              <a:rPr lang="en-US" sz="1100" dirty="0" err="1" smtClean="0">
                <a:latin typeface="Courier New" pitchFamily="49" charset="0"/>
                <a:cs typeface="Courier New" pitchFamily="49" charset="0"/>
              </a:rPr>
              <a:t>System.out.println</a:t>
            </a:r>
            <a:r>
              <a:rPr lang="en-US" sz="1100" dirty="0" smtClean="0">
                <a:latin typeface="Courier New" pitchFamily="49" charset="0"/>
                <a:cs typeface="Courier New" pitchFamily="49" charset="0"/>
              </a:rPr>
              <a:t>("</a:t>
            </a:r>
            <a:r>
              <a:rPr lang="bg-BG" sz="1100" dirty="0" smtClean="0">
                <a:latin typeface="Courier New" pitchFamily="49" charset="0"/>
                <a:cs typeface="Courier New" pitchFamily="49" charset="0"/>
              </a:rPr>
              <a:t>Прекъсваемата нишка беше прекъсната насред работа.");</a:t>
            </a:r>
          </a:p>
          <a:p>
            <a:pPr>
              <a:spcBef>
                <a:spcPts val="0"/>
              </a:spcBef>
            </a:pPr>
            <a:r>
              <a:rPr lang="bg-BG" sz="1100" dirty="0" smtClean="0">
                <a:latin typeface="Courier New" pitchFamily="49" charset="0"/>
                <a:cs typeface="Courier New" pitchFamily="49" charset="0"/>
              </a:rPr>
              <a:t>            </a:t>
            </a:r>
            <a:r>
              <a:rPr lang="en-US" sz="1100" dirty="0" smtClean="0">
                <a:latin typeface="Courier New" pitchFamily="49" charset="0"/>
                <a:cs typeface="Courier New" pitchFamily="49" charset="0"/>
              </a:rPr>
              <a:t>return;</a:t>
            </a:r>
          </a:p>
          <a:p>
            <a:pPr>
              <a:spcBef>
                <a:spcPts val="0"/>
              </a:spcBef>
            </a:pPr>
            <a:r>
              <a:rPr lang="en-US" sz="1100" dirty="0" smtClean="0">
                <a:latin typeface="Courier New" pitchFamily="49" charset="0"/>
                <a:cs typeface="Courier New" pitchFamily="49" charset="0"/>
              </a:rPr>
              <a:t>          }</a:t>
            </a:r>
          </a:p>
          <a:p>
            <a:pPr>
              <a:spcBef>
                <a:spcPts val="0"/>
              </a:spcBef>
            </a:pPr>
            <a:r>
              <a:rPr lang="en-US" sz="1100" dirty="0" smtClean="0">
                <a:latin typeface="Courier New" pitchFamily="49" charset="0"/>
                <a:cs typeface="Courier New" pitchFamily="49" charset="0"/>
              </a:rPr>
              <a:t>          </a:t>
            </a:r>
            <a:r>
              <a:rPr lang="en-US" sz="1100" dirty="0" err="1" smtClean="0">
                <a:latin typeface="Courier New" pitchFamily="49" charset="0"/>
                <a:cs typeface="Courier New" pitchFamily="49" charset="0"/>
              </a:rPr>
              <a:t>Math.cbrt</a:t>
            </a:r>
            <a:r>
              <a:rPr lang="en-US" sz="1100" dirty="0" smtClean="0">
                <a:latin typeface="Courier New" pitchFamily="49" charset="0"/>
                <a:cs typeface="Courier New" pitchFamily="49" charset="0"/>
              </a:rPr>
              <a:t>(</a:t>
            </a:r>
            <a:r>
              <a:rPr lang="en-US" sz="1100" dirty="0" err="1" smtClean="0">
                <a:latin typeface="Courier New" pitchFamily="49" charset="0"/>
                <a:cs typeface="Courier New" pitchFamily="49" charset="0"/>
              </a:rPr>
              <a:t>Double.MAX_VALUE</a:t>
            </a:r>
            <a:r>
              <a:rPr lang="en-US" sz="1100" dirty="0" smtClean="0">
                <a:latin typeface="Courier New" pitchFamily="49" charset="0"/>
                <a:cs typeface="Courier New" pitchFamily="49" charset="0"/>
              </a:rPr>
              <a:t>);</a:t>
            </a:r>
          </a:p>
          <a:p>
            <a:pPr>
              <a:spcBef>
                <a:spcPts val="0"/>
              </a:spcBef>
            </a:pPr>
            <a:r>
              <a:rPr lang="en-US" sz="1100" dirty="0" smtClean="0">
                <a:latin typeface="Courier New" pitchFamily="49" charset="0"/>
                <a:cs typeface="Courier New" pitchFamily="49" charset="0"/>
              </a:rPr>
              <a:t>        }</a:t>
            </a:r>
          </a:p>
          <a:p>
            <a:pPr>
              <a:spcBef>
                <a:spcPts val="0"/>
              </a:spcBef>
            </a:pPr>
            <a:r>
              <a:rPr lang="en-US" sz="1100" dirty="0" smtClean="0">
                <a:latin typeface="Courier New" pitchFamily="49" charset="0"/>
                <a:cs typeface="Courier New" pitchFamily="49" charset="0"/>
              </a:rPr>
              <a:t>        </a:t>
            </a:r>
            <a:r>
              <a:rPr lang="en-US" sz="1100" dirty="0" err="1" smtClean="0">
                <a:latin typeface="Courier New" pitchFamily="49" charset="0"/>
                <a:cs typeface="Courier New" pitchFamily="49" charset="0"/>
              </a:rPr>
              <a:t>System.out.println</a:t>
            </a:r>
            <a:r>
              <a:rPr lang="en-US" sz="1100" dirty="0" smtClean="0">
                <a:latin typeface="Courier New" pitchFamily="49" charset="0"/>
                <a:cs typeface="Courier New" pitchFamily="49" charset="0"/>
              </a:rPr>
              <a:t>("</a:t>
            </a:r>
            <a:r>
              <a:rPr lang="bg-BG" sz="1100" dirty="0" smtClean="0">
                <a:latin typeface="Courier New" pitchFamily="49" charset="0"/>
                <a:cs typeface="Courier New" pitchFamily="49" charset="0"/>
              </a:rPr>
              <a:t>Прекъсваемата нишка ще поспи за около 5 секунди.");</a:t>
            </a:r>
          </a:p>
          <a:p>
            <a:pPr>
              <a:spcBef>
                <a:spcPts val="0"/>
              </a:spcBef>
            </a:pPr>
            <a:r>
              <a:rPr lang="bg-BG" sz="1100" dirty="0" smtClean="0">
                <a:latin typeface="Courier New" pitchFamily="49" charset="0"/>
                <a:cs typeface="Courier New" pitchFamily="49" charset="0"/>
              </a:rPr>
              <a:t>        </a:t>
            </a:r>
            <a:r>
              <a:rPr lang="en-US" sz="1100" dirty="0" err="1" smtClean="0">
                <a:latin typeface="Courier New" pitchFamily="49" charset="0"/>
                <a:cs typeface="Courier New" pitchFamily="49" charset="0"/>
              </a:rPr>
              <a:t>Thread.sleep</a:t>
            </a:r>
            <a:r>
              <a:rPr lang="en-US" sz="1100" dirty="0" smtClean="0">
                <a:latin typeface="Courier New" pitchFamily="49" charset="0"/>
                <a:cs typeface="Courier New" pitchFamily="49" charset="0"/>
              </a:rPr>
              <a:t>(5000);</a:t>
            </a:r>
          </a:p>
          <a:p>
            <a:pPr>
              <a:spcBef>
                <a:spcPts val="0"/>
              </a:spcBef>
            </a:pPr>
            <a:r>
              <a:rPr lang="en-US" sz="1100" dirty="0" smtClean="0">
                <a:latin typeface="Courier New" pitchFamily="49" charset="0"/>
                <a:cs typeface="Courier New" pitchFamily="49" charset="0"/>
              </a:rPr>
              <a:t>      }</a:t>
            </a:r>
          </a:p>
          <a:p>
            <a:pPr>
              <a:spcBef>
                <a:spcPts val="0"/>
              </a:spcBef>
            </a:pPr>
            <a:r>
              <a:rPr lang="en-US" sz="1100" dirty="0" smtClean="0">
                <a:latin typeface="Courier New" pitchFamily="49" charset="0"/>
                <a:cs typeface="Courier New" pitchFamily="49" charset="0"/>
              </a:rPr>
              <a:t>    } catch (</a:t>
            </a:r>
            <a:r>
              <a:rPr lang="en-US" sz="1100" dirty="0" err="1" smtClean="0">
                <a:latin typeface="Courier New" pitchFamily="49" charset="0"/>
                <a:cs typeface="Courier New" pitchFamily="49" charset="0"/>
              </a:rPr>
              <a:t>InterruptedException</a:t>
            </a:r>
            <a:r>
              <a:rPr lang="en-US" sz="1100" dirty="0" smtClean="0">
                <a:latin typeface="Courier New" pitchFamily="49" charset="0"/>
                <a:cs typeface="Courier New" pitchFamily="49" charset="0"/>
              </a:rPr>
              <a:t> e) {</a:t>
            </a:r>
          </a:p>
          <a:p>
            <a:pPr>
              <a:spcBef>
                <a:spcPts val="0"/>
              </a:spcBef>
            </a:pPr>
            <a:r>
              <a:rPr lang="en-US" sz="1100" dirty="0" smtClean="0">
                <a:latin typeface="Courier New" pitchFamily="49" charset="0"/>
                <a:cs typeface="Courier New" pitchFamily="49" charset="0"/>
              </a:rPr>
              <a:t>      </a:t>
            </a:r>
            <a:r>
              <a:rPr lang="en-US" sz="1100" dirty="0" err="1" smtClean="0">
                <a:latin typeface="Courier New" pitchFamily="49" charset="0"/>
                <a:cs typeface="Courier New" pitchFamily="49" charset="0"/>
              </a:rPr>
              <a:t>System.out.println</a:t>
            </a:r>
            <a:r>
              <a:rPr lang="en-US" sz="1100" dirty="0" smtClean="0">
                <a:latin typeface="Courier New" pitchFamily="49" charset="0"/>
                <a:cs typeface="Courier New" pitchFamily="49" charset="0"/>
              </a:rPr>
              <a:t>("</a:t>
            </a:r>
            <a:r>
              <a:rPr lang="bg-BG" sz="1100" dirty="0" smtClean="0">
                <a:latin typeface="Courier New" pitchFamily="49" charset="0"/>
                <a:cs typeface="Courier New" pitchFamily="49" charset="0"/>
              </a:rPr>
              <a:t>Прекъсваемата нишка беше прекъсната докато е блокирана.");</a:t>
            </a:r>
          </a:p>
          <a:p>
            <a:pPr>
              <a:spcBef>
                <a:spcPts val="0"/>
              </a:spcBef>
            </a:pPr>
            <a:r>
              <a:rPr lang="bg-BG" sz="1100" dirty="0" smtClean="0">
                <a:latin typeface="Courier New" pitchFamily="49" charset="0"/>
                <a:cs typeface="Courier New" pitchFamily="49" charset="0"/>
              </a:rPr>
              <a:t>      </a:t>
            </a:r>
            <a:r>
              <a:rPr lang="en-US" sz="1100" dirty="0" smtClean="0">
                <a:latin typeface="Courier New" pitchFamily="49" charset="0"/>
                <a:cs typeface="Courier New" pitchFamily="49" charset="0"/>
              </a:rPr>
              <a:t>return;</a:t>
            </a:r>
          </a:p>
          <a:p>
            <a:pPr>
              <a:spcBef>
                <a:spcPts val="0"/>
              </a:spcBef>
            </a:pPr>
            <a:r>
              <a:rPr lang="en-US" sz="1100" dirty="0" smtClean="0">
                <a:latin typeface="Courier New" pitchFamily="49" charset="0"/>
                <a:cs typeface="Courier New" pitchFamily="49" charset="0"/>
              </a:rPr>
              <a:t>    }</a:t>
            </a:r>
          </a:p>
          <a:p>
            <a:pPr>
              <a:spcBef>
                <a:spcPts val="0"/>
              </a:spcBef>
            </a:pPr>
            <a:r>
              <a:rPr lang="en-US" sz="1100" dirty="0" smtClean="0">
                <a:latin typeface="Courier New" pitchFamily="49" charset="0"/>
                <a:cs typeface="Courier New" pitchFamily="49" charset="0"/>
              </a:rPr>
              <a:t>  }</a:t>
            </a:r>
          </a:p>
          <a:p>
            <a:pPr>
              <a:spcBef>
                <a:spcPts val="0"/>
              </a:spcBef>
            </a:pPr>
            <a:r>
              <a:rPr lang="en-US" sz="1100" dirty="0" smtClean="0">
                <a:latin typeface="Courier New" pitchFamily="49" charset="0"/>
                <a:cs typeface="Courier New" pitchFamily="49" charset="0"/>
              </a:rPr>
              <a:t>}</a:t>
            </a:r>
            <a:endParaRPr lang="bg-BG" sz="1100" dirty="0" smtClean="0">
              <a:latin typeface="Courier New" pitchFamily="49" charset="0"/>
              <a:cs typeface="Courier New" pitchFamily="49" charset="0"/>
            </a:endParaRPr>
          </a:p>
          <a:p>
            <a:pPr>
              <a:spcBef>
                <a:spcPts val="0"/>
              </a:spcBef>
            </a:pPr>
            <a:endParaRPr lang="bg-BG" sz="1100" dirty="0" smtClean="0">
              <a:latin typeface="Courier New" pitchFamily="49" charset="0"/>
              <a:cs typeface="Courier New" pitchFamily="49" charset="0"/>
            </a:endParaRPr>
          </a:p>
          <a:p>
            <a:pPr>
              <a:spcBef>
                <a:spcPts val="0"/>
              </a:spcBef>
            </a:pPr>
            <a:r>
              <a:rPr lang="bg-BG" sz="1100" dirty="0" smtClean="0">
                <a:latin typeface="Courier New" pitchFamily="49" charset="0"/>
                <a:cs typeface="Courier New" pitchFamily="49" charset="0"/>
              </a:rPr>
              <a:t>...</a:t>
            </a:r>
          </a:p>
          <a:p>
            <a:pPr>
              <a:spcBef>
                <a:spcPts val="0"/>
              </a:spcBef>
            </a:pPr>
            <a:endParaRPr lang="bg-BG" sz="1100" dirty="0" smtClean="0">
              <a:latin typeface="Courier New" pitchFamily="49" charset="0"/>
              <a:cs typeface="Courier New" pitchFamily="49" charset="0"/>
            </a:endParaRPr>
          </a:p>
          <a:p>
            <a:pPr>
              <a:spcBef>
                <a:spcPts val="0"/>
              </a:spcBef>
            </a:pPr>
            <a:r>
              <a:rPr lang="en-US" sz="1100" dirty="0" smtClean="0">
                <a:latin typeface="Courier New" pitchFamily="49" charset="0"/>
                <a:cs typeface="Courier New" pitchFamily="49" charset="0"/>
              </a:rPr>
              <a:t>Thread </a:t>
            </a:r>
            <a:r>
              <a:rPr lang="en-US" sz="1100" dirty="0" err="1" smtClean="0">
                <a:latin typeface="Courier New" pitchFamily="49" charset="0"/>
                <a:cs typeface="Courier New" pitchFamily="49" charset="0"/>
              </a:rPr>
              <a:t>intThread</a:t>
            </a:r>
            <a:r>
              <a:rPr lang="en-US" sz="1100" dirty="0" smtClean="0">
                <a:latin typeface="Courier New" pitchFamily="49" charset="0"/>
                <a:cs typeface="Courier New" pitchFamily="49" charset="0"/>
              </a:rPr>
              <a:t> = new </a:t>
            </a:r>
            <a:r>
              <a:rPr lang="en-US" sz="1100" dirty="0" err="1" smtClean="0">
                <a:latin typeface="Courier New" pitchFamily="49" charset="0"/>
                <a:cs typeface="Courier New" pitchFamily="49" charset="0"/>
              </a:rPr>
              <a:t>InterruptibleThread</a:t>
            </a:r>
            <a:r>
              <a:rPr lang="en-US" sz="1100" dirty="0" smtClean="0">
                <a:latin typeface="Courier New" pitchFamily="49" charset="0"/>
                <a:cs typeface="Courier New" pitchFamily="49" charset="0"/>
              </a:rPr>
              <a:t>();</a:t>
            </a:r>
          </a:p>
          <a:p>
            <a:pPr>
              <a:spcBef>
                <a:spcPts val="0"/>
              </a:spcBef>
            </a:pPr>
            <a:r>
              <a:rPr lang="en-US" sz="1100" dirty="0" err="1" smtClean="0">
                <a:latin typeface="Courier New" pitchFamily="49" charset="0"/>
                <a:cs typeface="Courier New" pitchFamily="49" charset="0"/>
              </a:rPr>
              <a:t>intThread.start</a:t>
            </a:r>
            <a:r>
              <a:rPr lang="en-US" sz="1100" dirty="0" smtClean="0">
                <a:latin typeface="Courier New" pitchFamily="49" charset="0"/>
                <a:cs typeface="Courier New" pitchFamily="49" charset="0"/>
              </a:rPr>
              <a:t>();</a:t>
            </a:r>
          </a:p>
          <a:p>
            <a:pPr>
              <a:spcBef>
                <a:spcPts val="0"/>
              </a:spcBef>
            </a:pPr>
            <a:r>
              <a:rPr lang="bg-BG" sz="1100" dirty="0" smtClean="0">
                <a:latin typeface="Courier New" pitchFamily="49" charset="0"/>
                <a:cs typeface="Courier New" pitchFamily="49" charset="0"/>
              </a:rPr>
              <a:t>...</a:t>
            </a:r>
            <a:endParaRPr lang="en-US" sz="1100" dirty="0" smtClean="0">
              <a:latin typeface="Courier New" pitchFamily="49" charset="0"/>
              <a:cs typeface="Courier New" pitchFamily="49" charset="0"/>
            </a:endParaRPr>
          </a:p>
          <a:p>
            <a:pPr>
              <a:spcBef>
                <a:spcPts val="0"/>
              </a:spcBef>
            </a:pPr>
            <a:r>
              <a:rPr lang="en-US" sz="1100" dirty="0" err="1" smtClean="0">
                <a:latin typeface="Courier New" pitchFamily="49" charset="0"/>
                <a:cs typeface="Courier New" pitchFamily="49" charset="0"/>
              </a:rPr>
              <a:t>intThread.interrupt</a:t>
            </a:r>
            <a:r>
              <a:rPr lang="en-US" sz="1100" dirty="0" smtClean="0">
                <a:latin typeface="Courier New" pitchFamily="49" charset="0"/>
                <a:cs typeface="Courier New" pitchFamily="49" charset="0"/>
              </a:rPr>
              <a:t>();</a:t>
            </a:r>
          </a:p>
          <a:p>
            <a:pPr>
              <a:spcBef>
                <a:spcPts val="0"/>
              </a:spcBef>
            </a:pPr>
            <a:r>
              <a:rPr lang="en-US" sz="1100" dirty="0" err="1" smtClean="0">
                <a:latin typeface="Courier New" pitchFamily="49" charset="0"/>
                <a:cs typeface="Courier New" pitchFamily="49" charset="0"/>
              </a:rPr>
              <a:t>intThread.join</a:t>
            </a:r>
            <a:r>
              <a:rPr lang="en-US" sz="1100" dirty="0" smtClean="0">
                <a:latin typeface="Courier New" pitchFamily="49" charset="0"/>
                <a:cs typeface="Courier New" pitchFamily="49" charset="0"/>
              </a:rPr>
              <a:t>();</a:t>
            </a:r>
          </a:p>
          <a:p>
            <a:pPr>
              <a:spcBef>
                <a:spcPts val="0"/>
              </a:spcBef>
            </a:pPr>
            <a:r>
              <a:rPr lang="en-US" sz="1100" dirty="0" err="1" smtClean="0">
                <a:latin typeface="Courier New" pitchFamily="49" charset="0"/>
                <a:cs typeface="Courier New" pitchFamily="49" charset="0"/>
              </a:rPr>
              <a:t>System.out.println</a:t>
            </a:r>
            <a:r>
              <a:rPr lang="en-US" sz="1100" dirty="0" smtClean="0">
                <a:latin typeface="Courier New" pitchFamily="49" charset="0"/>
                <a:cs typeface="Courier New" pitchFamily="49" charset="0"/>
              </a:rPr>
              <a:t>("</a:t>
            </a:r>
            <a:r>
              <a:rPr lang="bg-BG" sz="1100" dirty="0" smtClean="0">
                <a:latin typeface="Courier New" pitchFamily="49" charset="0"/>
                <a:cs typeface="Courier New" pitchFamily="49" charset="0"/>
              </a:rPr>
              <a:t>Прекъсваемата нишка е успешно прекратена.");</a:t>
            </a:r>
            <a:endParaRPr lang="en-US" sz="1100" dirty="0" smtClean="0">
              <a:latin typeface="Courier New" pitchFamily="49" charset="0"/>
              <a:cs typeface="Courier New" pitchFamily="49" charset="0"/>
            </a:endParaRPr>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Приоритети на нишки</a:t>
            </a:r>
          </a:p>
        </p:txBody>
      </p:sp>
      <p:sp>
        <p:nvSpPr>
          <p:cNvPr id="3" name="Text Placeholder 2"/>
          <p:cNvSpPr>
            <a:spLocks noGrp="1"/>
          </p:cNvSpPr>
          <p:nvPr>
            <p:ph type="body" sz="quarter" idx="10"/>
          </p:nvPr>
        </p:nvSpPr>
        <p:spPr>
          <a:xfrm>
            <a:off x="324000" y="1338262"/>
            <a:ext cx="8494713" cy="4910138"/>
          </a:xfrm>
        </p:spPr>
        <p:txBody>
          <a:bodyPr/>
          <a:lstStyle/>
          <a:p>
            <a:r>
              <a:rPr lang="bg-BG" b="0" dirty="0" smtClean="0"/>
              <a:t>Всяка една нишка има приоритет – число между </a:t>
            </a:r>
            <a:r>
              <a:rPr lang="en-US" dirty="0" err="1" smtClean="0"/>
              <a:t>Thread.MIN_PRIORITY</a:t>
            </a:r>
            <a:r>
              <a:rPr lang="en-US" b="0" dirty="0" smtClean="0"/>
              <a:t> (1) </a:t>
            </a:r>
            <a:r>
              <a:rPr lang="bg-BG" b="0" dirty="0" smtClean="0"/>
              <a:t>и </a:t>
            </a:r>
            <a:r>
              <a:rPr lang="en-US" dirty="0" err="1" smtClean="0"/>
              <a:t>Thread.MAX_PRIORITY</a:t>
            </a:r>
            <a:r>
              <a:rPr lang="en-US" b="0" dirty="0" smtClean="0"/>
              <a:t> (10)</a:t>
            </a:r>
            <a:r>
              <a:rPr lang="bg-BG" b="0" dirty="0" smtClean="0"/>
              <a:t>.</a:t>
            </a:r>
          </a:p>
          <a:p>
            <a:r>
              <a:rPr lang="bg-BG" b="0" dirty="0" smtClean="0"/>
              <a:t>Колкото по-голям е приоритетът на една нишка, толкова повече процесорно време ще получава тя (ако въобще има недостиг).</a:t>
            </a:r>
          </a:p>
          <a:p>
            <a:r>
              <a:rPr lang="bg-BG" b="0" dirty="0" smtClean="0"/>
              <a:t>Приоритетите на нишките се задават от самата програма (чрез метода </a:t>
            </a:r>
            <a:r>
              <a:rPr lang="en-US" dirty="0" err="1" smtClean="0"/>
              <a:t>Thread.setPriority</a:t>
            </a:r>
            <a:r>
              <a:rPr lang="en-US" dirty="0" smtClean="0"/>
              <a:t>(</a:t>
            </a:r>
            <a:r>
              <a:rPr lang="en-US" dirty="0" err="1" smtClean="0"/>
              <a:t>int</a:t>
            </a:r>
            <a:r>
              <a:rPr lang="en-US" dirty="0" smtClean="0"/>
              <a:t>)</a:t>
            </a:r>
            <a:r>
              <a:rPr lang="en-US" b="0" dirty="0" smtClean="0"/>
              <a:t>), </a:t>
            </a:r>
            <a:r>
              <a:rPr lang="bg-BG" b="0" dirty="0" smtClean="0"/>
              <a:t>но решението кога точно една нишка да се изпълнява и кога да отстъпи на други нишки е на </a:t>
            </a:r>
            <a:r>
              <a:rPr lang="en-US" b="0" dirty="0" smtClean="0"/>
              <a:t>JVM</a:t>
            </a:r>
            <a:r>
              <a:rPr lang="bg-BG" b="0" dirty="0" smtClean="0"/>
              <a:t>.</a:t>
            </a:r>
          </a:p>
          <a:p>
            <a:r>
              <a:rPr lang="bg-BG" b="0" dirty="0" smtClean="0"/>
              <a:t>Програмистът не трябва да прави никакви приоритетно-базирани предположения относно изпълнението на нишките.</a:t>
            </a:r>
            <a:endParaRPr lang="en-US" b="0" dirty="0" smtClean="0"/>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Синхронизиране на нишки</a:t>
            </a:r>
            <a:endParaRPr lang="en-US" dirty="0"/>
          </a:p>
        </p:txBody>
      </p:sp>
      <p:sp>
        <p:nvSpPr>
          <p:cNvPr id="3" name="Text Placeholder 2"/>
          <p:cNvSpPr>
            <a:spLocks noGrp="1"/>
          </p:cNvSpPr>
          <p:nvPr>
            <p:ph type="body" sz="quarter" idx="10"/>
          </p:nvPr>
        </p:nvSpPr>
        <p:spPr/>
        <p:txBody>
          <a:bodyPr/>
          <a:lstStyle/>
          <a:p>
            <a:r>
              <a:rPr lang="bg-BG" dirty="0" smtClean="0"/>
              <a:t>Кога има нужда от синхронизиране?</a:t>
            </a:r>
          </a:p>
          <a:p>
            <a:r>
              <a:rPr lang="bg-BG" dirty="0" smtClean="0"/>
              <a:t>Синхронизация на метод</a:t>
            </a:r>
          </a:p>
          <a:p>
            <a:r>
              <a:rPr lang="bg-BG" dirty="0" smtClean="0"/>
              <a:t>Корекция на примера</a:t>
            </a:r>
            <a:endParaRPr lang="en-US" dirty="0" smtClean="0"/>
          </a:p>
          <a:p>
            <a:r>
              <a:rPr lang="bg-BG" dirty="0" smtClean="0"/>
              <a:t>Ключалка (монитор)</a:t>
            </a:r>
          </a:p>
          <a:p>
            <a:r>
              <a:rPr lang="bg-BG" dirty="0" smtClean="0"/>
              <a:t>Синхронизация на блок по обект</a:t>
            </a:r>
          </a:p>
          <a:p>
            <a:r>
              <a:rPr lang="bg-BG" dirty="0" smtClean="0"/>
              <a:t>Връзка между двата вида синхронизация</a:t>
            </a:r>
          </a:p>
          <a:p>
            <a:r>
              <a:rPr lang="bg-BG" dirty="0" smtClean="0"/>
              <a:t>Изчакване и уведомяване</a:t>
            </a:r>
          </a:p>
          <a:p>
            <a:r>
              <a:rPr lang="bg-BG" dirty="0" smtClean="0"/>
              <a:t>Цена и генерални съвети</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Кога има нужда от синхронизиране?</a:t>
            </a:r>
            <a:endParaRPr lang="en-US" dirty="0"/>
          </a:p>
        </p:txBody>
      </p:sp>
      <p:sp>
        <p:nvSpPr>
          <p:cNvPr id="3" name="Text Placeholder 2"/>
          <p:cNvSpPr>
            <a:spLocks noGrp="1"/>
          </p:cNvSpPr>
          <p:nvPr>
            <p:ph type="body" sz="quarter" idx="10"/>
          </p:nvPr>
        </p:nvSpPr>
        <p:spPr/>
        <p:txBody>
          <a:bodyPr/>
          <a:lstStyle/>
          <a:p>
            <a:pPr lvl="0"/>
            <a:r>
              <a:rPr lang="bg-BG" b="0" dirty="0" smtClean="0"/>
              <a:t>Синхронизация се налага винаги, когато един ресурс може да бъде достъпван от повече от една нишка в даден момент.</a:t>
            </a:r>
          </a:p>
          <a:p>
            <a:pPr lvl="0"/>
            <a:r>
              <a:rPr lang="bg-BG" b="0" dirty="0" smtClean="0"/>
              <a:t>Ресурси, които подлежат на синхронизиране:</a:t>
            </a:r>
          </a:p>
          <a:p>
            <a:pPr lvl="2">
              <a:buFont typeface="Wingdings" pitchFamily="2" charset="2"/>
              <a:buChar char="§"/>
            </a:pPr>
            <a:r>
              <a:rPr lang="bg-BG" dirty="0" smtClean="0"/>
              <a:t>Член-променливи</a:t>
            </a:r>
          </a:p>
          <a:p>
            <a:pPr lvl="2">
              <a:buFont typeface="Wingdings" pitchFamily="2" charset="2"/>
              <a:buChar char="§"/>
            </a:pPr>
            <a:r>
              <a:rPr lang="bg-BG" dirty="0" smtClean="0"/>
              <a:t>Статични променливи</a:t>
            </a:r>
          </a:p>
          <a:p>
            <a:pPr lvl="2">
              <a:buFont typeface="Wingdings" pitchFamily="2" charset="2"/>
              <a:buChar char="§"/>
            </a:pPr>
            <a:r>
              <a:rPr lang="bg-BG" dirty="0" smtClean="0"/>
              <a:t>Локални промениливи, рефериращи нелокални обекти</a:t>
            </a:r>
          </a:p>
          <a:p>
            <a:pPr lvl="2">
              <a:buFont typeface="Wingdings" pitchFamily="2" charset="2"/>
              <a:buChar char="§"/>
            </a:pPr>
            <a:r>
              <a:rPr lang="bg-BG" dirty="0" smtClean="0"/>
              <a:t>Отворени файлове</a:t>
            </a:r>
          </a:p>
          <a:p>
            <a:pPr lvl="2">
              <a:buFont typeface="Wingdings" pitchFamily="2" charset="2"/>
              <a:buChar char="§"/>
            </a:pPr>
            <a:r>
              <a:rPr lang="bg-BG" dirty="0" smtClean="0"/>
              <a:t>Отворени мрежови сокети</a:t>
            </a:r>
          </a:p>
          <a:p>
            <a:pPr lvl="2">
              <a:buFont typeface="Wingdings" pitchFamily="2" charset="2"/>
              <a:buChar char="§"/>
            </a:pPr>
            <a:r>
              <a:rPr lang="en-US" dirty="0" smtClean="0"/>
              <a:t>GUI </a:t>
            </a:r>
            <a:r>
              <a:rPr lang="bg-BG" dirty="0" smtClean="0"/>
              <a:t>ресурси</a:t>
            </a:r>
          </a:p>
          <a:p>
            <a:pPr lvl="2">
              <a:buFont typeface="Wingdings" pitchFamily="2" charset="2"/>
              <a:buChar char="§"/>
            </a:pPr>
            <a:r>
              <a:rPr lang="bg-BG" dirty="0" smtClean="0"/>
              <a:t>Общо взето всичко</a:t>
            </a:r>
          </a:p>
          <a:p>
            <a:pPr lvl="0"/>
            <a:r>
              <a:rPr lang="bg-BG" b="0" dirty="0" smtClean="0"/>
              <a:t>Ресурси, които няма нужда да се синхронизират:</a:t>
            </a:r>
          </a:p>
          <a:p>
            <a:pPr lvl="2">
              <a:buFont typeface="Wingdings" pitchFamily="2" charset="2"/>
              <a:buChar char="§"/>
            </a:pPr>
            <a:r>
              <a:rPr lang="bg-BG" dirty="0" smtClean="0"/>
              <a:t>Локални променливи, но само ако са от примитивен тип или реферират новосъздадени обекти, до които други нишки все още нямат достъп.</a:t>
            </a:r>
          </a:p>
        </p:txBody>
      </p:sp>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Кога има нужда от синхронизиране? (пример)</a:t>
            </a:r>
            <a:endParaRPr lang="en-US" dirty="0"/>
          </a:p>
        </p:txBody>
      </p:sp>
      <p:sp>
        <p:nvSpPr>
          <p:cNvPr id="3" name="Text Placeholder 2"/>
          <p:cNvSpPr>
            <a:spLocks noGrp="1"/>
          </p:cNvSpPr>
          <p:nvPr>
            <p:ph type="body" sz="quarter" idx="10"/>
          </p:nvPr>
        </p:nvSpPr>
        <p:spPr>
          <a:xfrm>
            <a:off x="314475" y="1328737"/>
            <a:ext cx="8477100" cy="4391026"/>
          </a:xfrm>
        </p:spPr>
        <p:txBody>
          <a:bodyPr/>
          <a:lstStyle/>
          <a:p>
            <a:pPr>
              <a:spcBef>
                <a:spcPts val="600"/>
              </a:spcBef>
            </a:pPr>
            <a:r>
              <a:rPr lang="bg-BG" b="0" dirty="0" smtClean="0">
                <a:cs typeface="Courier New" pitchFamily="49" charset="0"/>
              </a:rPr>
              <a:t>Нека две нишки (А и Б) едновременно извикват следния метод:</a:t>
            </a:r>
          </a:p>
          <a:p>
            <a:pPr>
              <a:spcBef>
                <a:spcPts val="600"/>
              </a:spcBef>
            </a:pPr>
            <a:endParaRPr lang="bg-BG" sz="1600" b="0" dirty="0" smtClean="0">
              <a:latin typeface="Courier New" pitchFamily="49" charset="0"/>
              <a:cs typeface="Courier New" pitchFamily="49" charset="0"/>
            </a:endParaRPr>
          </a:p>
          <a:p>
            <a:pPr>
              <a:spcBef>
                <a:spcPts val="600"/>
              </a:spcBef>
            </a:pPr>
            <a:r>
              <a:rPr lang="en-US" sz="1600" dirty="0" smtClean="0">
                <a:latin typeface="Courier New" pitchFamily="49" charset="0"/>
                <a:cs typeface="Courier New" pitchFamily="49" charset="0"/>
              </a:rPr>
              <a:t>private </a:t>
            </a:r>
            <a:r>
              <a:rPr lang="en-US" sz="1600" dirty="0" err="1" smtClean="0">
                <a:latin typeface="Courier New" pitchFamily="49" charset="0"/>
                <a:cs typeface="Courier New" pitchFamily="49" charset="0"/>
              </a:rPr>
              <a:t>int</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lastId</a:t>
            </a:r>
            <a:r>
              <a:rPr lang="en-US" sz="1600" dirty="0" smtClean="0">
                <a:latin typeface="Courier New" pitchFamily="49" charset="0"/>
                <a:cs typeface="Courier New" pitchFamily="49" charset="0"/>
              </a:rPr>
              <a:t> = 0;</a:t>
            </a:r>
          </a:p>
          <a:p>
            <a:pPr>
              <a:spcBef>
                <a:spcPts val="600"/>
              </a:spcBef>
            </a:pPr>
            <a:r>
              <a:rPr lang="en-US" sz="1600" dirty="0" smtClean="0">
                <a:latin typeface="Courier New" pitchFamily="49" charset="0"/>
                <a:cs typeface="Courier New" pitchFamily="49" charset="0"/>
              </a:rPr>
              <a:t>public </a:t>
            </a:r>
            <a:r>
              <a:rPr lang="en-US" sz="1600" dirty="0" err="1" smtClean="0">
                <a:latin typeface="Courier New" pitchFamily="49" charset="0"/>
                <a:cs typeface="Courier New" pitchFamily="49" charset="0"/>
              </a:rPr>
              <a:t>int</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getUniqueId</a:t>
            </a:r>
            <a:r>
              <a:rPr lang="en-US" sz="1600" dirty="0" smtClean="0">
                <a:latin typeface="Courier New" pitchFamily="49" charset="0"/>
                <a:cs typeface="Courier New" pitchFamily="49" charset="0"/>
              </a:rPr>
              <a:t>() {</a:t>
            </a:r>
          </a:p>
          <a:p>
            <a:pPr>
              <a:spcBef>
                <a:spcPts val="600"/>
              </a:spcBef>
            </a:pPr>
            <a:r>
              <a:rPr lang="bg-BG"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lastId</a:t>
            </a:r>
            <a:r>
              <a:rPr lang="en-US" sz="1600" dirty="0" smtClean="0">
                <a:latin typeface="Courier New" pitchFamily="49" charset="0"/>
                <a:cs typeface="Courier New" pitchFamily="49" charset="0"/>
              </a:rPr>
              <a:t>++;</a:t>
            </a:r>
          </a:p>
          <a:p>
            <a:pPr>
              <a:spcBef>
                <a:spcPts val="600"/>
              </a:spcBef>
            </a:pPr>
            <a:r>
              <a:rPr lang="bg-BG" sz="1600" dirty="0" smtClean="0">
                <a:latin typeface="Courier New" pitchFamily="49" charset="0"/>
                <a:cs typeface="Courier New" pitchFamily="49" charset="0"/>
              </a:rPr>
              <a:t>  </a:t>
            </a:r>
            <a:r>
              <a:rPr lang="en-US" sz="1600" dirty="0" smtClean="0">
                <a:latin typeface="Courier New" pitchFamily="49" charset="0"/>
                <a:cs typeface="Courier New" pitchFamily="49" charset="0"/>
              </a:rPr>
              <a:t>return </a:t>
            </a:r>
            <a:r>
              <a:rPr lang="en-US" sz="1600" dirty="0" err="1" smtClean="0">
                <a:latin typeface="Courier New" pitchFamily="49" charset="0"/>
                <a:cs typeface="Courier New" pitchFamily="49" charset="0"/>
              </a:rPr>
              <a:t>lastId</a:t>
            </a:r>
            <a:r>
              <a:rPr lang="en-US" sz="1600" dirty="0" smtClean="0">
                <a:latin typeface="Courier New" pitchFamily="49" charset="0"/>
                <a:cs typeface="Courier New" pitchFamily="49" charset="0"/>
              </a:rPr>
              <a:t>;</a:t>
            </a:r>
          </a:p>
          <a:p>
            <a:pPr>
              <a:spcBef>
                <a:spcPts val="600"/>
              </a:spcBef>
            </a:pPr>
            <a:r>
              <a:rPr lang="en-US" sz="1600" dirty="0" smtClean="0">
                <a:latin typeface="Courier New" pitchFamily="49" charset="0"/>
                <a:cs typeface="Courier New" pitchFamily="49" charset="0"/>
              </a:rPr>
              <a:t>}</a:t>
            </a:r>
          </a:p>
        </p:txBody>
      </p:sp>
      <p:graphicFrame>
        <p:nvGraphicFramePr>
          <p:cNvPr id="6" name="Table 5"/>
          <p:cNvGraphicFramePr>
            <a:graphicFrameLocks noGrp="1"/>
          </p:cNvGraphicFramePr>
          <p:nvPr/>
        </p:nvGraphicFramePr>
        <p:xfrm>
          <a:off x="3362325" y="3038474"/>
          <a:ext cx="5381625" cy="2602866"/>
        </p:xfrm>
        <a:graphic>
          <a:graphicData uri="http://schemas.openxmlformats.org/drawingml/2006/table">
            <a:tbl>
              <a:tblPr firstRow="1" bandRow="1">
                <a:tableStyleId>{3C2FFA5D-87B4-456A-9821-1D502468CF0F}</a:tableStyleId>
              </a:tblPr>
              <a:tblGrid>
                <a:gridCol w="1628775"/>
                <a:gridCol w="1457325"/>
                <a:gridCol w="2295525"/>
              </a:tblGrid>
              <a:tr h="433811">
                <a:tc>
                  <a:txBody>
                    <a:bodyPr/>
                    <a:lstStyle/>
                    <a:p>
                      <a:r>
                        <a:rPr lang="bg-BG" dirty="0" smtClean="0"/>
                        <a:t>Извършител</a:t>
                      </a:r>
                      <a:endParaRPr lang="en-US" dirty="0"/>
                    </a:p>
                  </a:txBody>
                  <a:tcPr/>
                </a:tc>
                <a:tc>
                  <a:txBody>
                    <a:bodyPr/>
                    <a:lstStyle/>
                    <a:p>
                      <a:r>
                        <a:rPr lang="bg-BG" dirty="0" smtClean="0"/>
                        <a:t>Действие</a:t>
                      </a:r>
                      <a:endParaRPr lang="en-US" dirty="0"/>
                    </a:p>
                  </a:txBody>
                  <a:tcPr/>
                </a:tc>
                <a:tc>
                  <a:txBody>
                    <a:bodyPr/>
                    <a:lstStyle/>
                    <a:p>
                      <a:r>
                        <a:rPr lang="bg-BG" dirty="0" smtClean="0"/>
                        <a:t>Стойност на </a:t>
                      </a:r>
                      <a:r>
                        <a:rPr lang="en-US" i="1" dirty="0" err="1" smtClean="0"/>
                        <a:t>lastId</a:t>
                      </a:r>
                      <a:endParaRPr lang="en-US" i="1" dirty="0"/>
                    </a:p>
                  </a:txBody>
                  <a:tcPr/>
                </a:tc>
              </a:tr>
              <a:tr h="433811">
                <a:tc>
                  <a:txBody>
                    <a:bodyPr/>
                    <a:lstStyle/>
                    <a:p>
                      <a:r>
                        <a:rPr lang="en-US" dirty="0" smtClean="0"/>
                        <a:t>-</a:t>
                      </a:r>
                      <a:endParaRPr lang="en-US" dirty="0"/>
                    </a:p>
                  </a:txBody>
                  <a:tcPr/>
                </a:tc>
                <a:tc>
                  <a:txBody>
                    <a:bodyPr/>
                    <a:lstStyle/>
                    <a:p>
                      <a:r>
                        <a:rPr lang="bg-BG" dirty="0" smtClean="0"/>
                        <a:t>Начало</a:t>
                      </a:r>
                      <a:endParaRPr lang="en-US" dirty="0"/>
                    </a:p>
                  </a:txBody>
                  <a:tcPr/>
                </a:tc>
                <a:tc>
                  <a:txBody>
                    <a:bodyPr/>
                    <a:lstStyle/>
                    <a:p>
                      <a:pPr algn="r"/>
                      <a:r>
                        <a:rPr lang="en-US" dirty="0" smtClean="0"/>
                        <a:t>0</a:t>
                      </a:r>
                      <a:endParaRPr lang="en-US" dirty="0"/>
                    </a:p>
                  </a:txBody>
                  <a:tcPr/>
                </a:tc>
              </a:tr>
              <a:tr h="433811">
                <a:tc>
                  <a:txBody>
                    <a:bodyPr/>
                    <a:lstStyle/>
                    <a:p>
                      <a:r>
                        <a:rPr lang="bg-BG" dirty="0" smtClean="0"/>
                        <a:t>Нишка А</a:t>
                      </a:r>
                      <a:endParaRPr lang="en-US" dirty="0"/>
                    </a:p>
                  </a:txBody>
                  <a:tcPr/>
                </a:tc>
                <a:tc>
                  <a:txBody>
                    <a:bodyPr/>
                    <a:lstStyle/>
                    <a:p>
                      <a:r>
                        <a:rPr lang="en-US" i="1" dirty="0" err="1" smtClean="0"/>
                        <a:t>lastId</a:t>
                      </a:r>
                      <a:r>
                        <a:rPr lang="en-US" i="1" dirty="0" smtClean="0"/>
                        <a:t>++</a:t>
                      </a:r>
                      <a:endParaRPr lang="en-US" i="1" dirty="0"/>
                    </a:p>
                  </a:txBody>
                  <a:tcPr/>
                </a:tc>
                <a:tc>
                  <a:txBody>
                    <a:bodyPr/>
                    <a:lstStyle/>
                    <a:p>
                      <a:pPr algn="r"/>
                      <a:r>
                        <a:rPr lang="en-US" dirty="0" smtClean="0"/>
                        <a:t>1</a:t>
                      </a:r>
                      <a:endParaRPr lang="en-US" dirty="0"/>
                    </a:p>
                  </a:txBody>
                  <a:tcPr/>
                </a:tc>
              </a:tr>
              <a:tr h="433811">
                <a:tc>
                  <a:txBody>
                    <a:bodyPr/>
                    <a:lstStyle/>
                    <a:p>
                      <a:r>
                        <a:rPr lang="bg-BG" dirty="0" smtClean="0"/>
                        <a:t>Нишка Б</a:t>
                      </a:r>
                      <a:endParaRPr lang="en-US" dirty="0"/>
                    </a:p>
                  </a:txBody>
                  <a:tcPr/>
                </a:tc>
                <a:tc>
                  <a:txBody>
                    <a:bodyPr/>
                    <a:lstStyle/>
                    <a:p>
                      <a:r>
                        <a:rPr lang="en-US" i="1" dirty="0" err="1" smtClean="0"/>
                        <a:t>lastId</a:t>
                      </a:r>
                      <a:r>
                        <a:rPr lang="en-US" i="1" dirty="0" smtClean="0"/>
                        <a:t>++</a:t>
                      </a:r>
                      <a:endParaRPr lang="en-US" i="1" dirty="0"/>
                    </a:p>
                  </a:txBody>
                  <a:tcPr/>
                </a:tc>
                <a:tc>
                  <a:txBody>
                    <a:bodyPr/>
                    <a:lstStyle/>
                    <a:p>
                      <a:pPr algn="r"/>
                      <a:r>
                        <a:rPr lang="en-US" dirty="0" smtClean="0"/>
                        <a:t>2</a:t>
                      </a:r>
                      <a:endParaRPr lang="en-US" dirty="0"/>
                    </a:p>
                  </a:txBody>
                  <a:tcPr/>
                </a:tc>
              </a:tr>
              <a:tr h="4338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bg-BG" dirty="0" smtClean="0"/>
                        <a:t>Нишка А</a:t>
                      </a:r>
                      <a:endParaRPr lang="en-US" dirty="0" smtClean="0"/>
                    </a:p>
                  </a:txBody>
                  <a:tcPr/>
                </a:tc>
                <a:tc>
                  <a:txBody>
                    <a:bodyPr/>
                    <a:lstStyle/>
                    <a:p>
                      <a:r>
                        <a:rPr lang="en-US" i="1" dirty="0" smtClean="0"/>
                        <a:t>return </a:t>
                      </a:r>
                      <a:r>
                        <a:rPr lang="en-US" i="1" dirty="0" err="1" smtClean="0"/>
                        <a:t>lastId</a:t>
                      </a:r>
                      <a:endParaRPr lang="en-US" i="1" dirty="0"/>
                    </a:p>
                  </a:txBody>
                  <a:tcPr/>
                </a:tc>
                <a:tc>
                  <a:txBody>
                    <a:bodyPr/>
                    <a:lstStyle/>
                    <a:p>
                      <a:pPr algn="r"/>
                      <a:r>
                        <a:rPr lang="en-US" dirty="0" smtClean="0"/>
                        <a:t>2</a:t>
                      </a:r>
                      <a:endParaRPr lang="en-US" dirty="0"/>
                    </a:p>
                  </a:txBody>
                  <a:tcPr/>
                </a:tc>
              </a:tr>
              <a:tr h="4338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bg-BG" dirty="0" smtClean="0"/>
                        <a:t>Нишка Б</a:t>
                      </a:r>
                      <a:endParaRPr lang="en-US" dirty="0" smtClean="0"/>
                    </a:p>
                  </a:txBody>
                  <a:tcPr/>
                </a:tc>
                <a:tc>
                  <a:txBody>
                    <a:bodyPr/>
                    <a:lstStyle/>
                    <a:p>
                      <a:r>
                        <a:rPr lang="en-US" i="1" dirty="0" smtClean="0"/>
                        <a:t>return </a:t>
                      </a:r>
                      <a:r>
                        <a:rPr lang="en-US" i="1" dirty="0" err="1" smtClean="0"/>
                        <a:t>lastId</a:t>
                      </a:r>
                      <a:endParaRPr lang="en-US" i="1" dirty="0"/>
                    </a:p>
                  </a:txBody>
                  <a:tcPr/>
                </a:tc>
                <a:tc>
                  <a:txBody>
                    <a:bodyPr/>
                    <a:lstStyle/>
                    <a:p>
                      <a:pPr algn="r"/>
                      <a:r>
                        <a:rPr lang="en-US" dirty="0" smtClean="0"/>
                        <a:t>2</a:t>
                      </a:r>
                      <a:endParaRPr lang="en-US" dirty="0"/>
                    </a:p>
                  </a:txBody>
                  <a:tcPr/>
                </a:tc>
              </a:tr>
            </a:tbl>
          </a:graphicData>
        </a:graphic>
      </p:graphicFrame>
      <p:sp>
        <p:nvSpPr>
          <p:cNvPr id="7" name="Text Placeholder 2"/>
          <p:cNvSpPr txBox="1">
            <a:spLocks/>
          </p:cNvSpPr>
          <p:nvPr/>
        </p:nvSpPr>
        <p:spPr bwMode="gray">
          <a:xfrm>
            <a:off x="428625" y="5976937"/>
            <a:ext cx="8296275" cy="357188"/>
          </a:xfrm>
          <a:prstGeom prst="rect">
            <a:avLst/>
          </a:prstGeom>
        </p:spPr>
        <p:txBody>
          <a:bodyPr vert="horz" lIns="0" tIns="0" rIns="0" bIns="0" rtlCol="0">
            <a:noAutofit/>
          </a:bodyPr>
          <a:lstStyle/>
          <a:p>
            <a:pPr marL="0" marR="0" lvl="0" indent="0"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bg-BG" sz="1800" b="0" i="0" u="none" strike="noStrike" kern="1200" cap="none" spc="0" normalizeH="0" baseline="0" noProof="0" dirty="0" smtClean="0">
                <a:ln>
                  <a:noFill/>
                </a:ln>
                <a:solidFill>
                  <a:schemeClr val="tx1"/>
                </a:solidFill>
                <a:effectLst/>
                <a:uLnTx/>
                <a:uFillTx/>
                <a:latin typeface="+mn-lt"/>
                <a:ea typeface="+mn-ea"/>
                <a:cs typeface="Courier New" pitchFamily="49" charset="0"/>
              </a:rPr>
              <a:t>Двете нишки получават един и същ “уникален” идентификатор.</a:t>
            </a:r>
            <a:endParaRPr kumimoji="0" lang="en-US" sz="1600" b="0"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endParaRPr>
          </a:p>
        </p:txBody>
      </p:sp>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Синхронизация на метод</a:t>
            </a:r>
          </a:p>
        </p:txBody>
      </p:sp>
      <p:sp>
        <p:nvSpPr>
          <p:cNvPr id="3" name="Text Placeholder 2"/>
          <p:cNvSpPr>
            <a:spLocks noGrp="1"/>
          </p:cNvSpPr>
          <p:nvPr>
            <p:ph type="body" sz="quarter" idx="10"/>
          </p:nvPr>
        </p:nvSpPr>
        <p:spPr>
          <a:xfrm>
            <a:off x="324000" y="1585911"/>
            <a:ext cx="8494713" cy="4605339"/>
          </a:xfrm>
        </p:spPr>
        <p:txBody>
          <a:bodyPr/>
          <a:lstStyle/>
          <a:p>
            <a:pPr>
              <a:spcBef>
                <a:spcPts val="600"/>
              </a:spcBef>
            </a:pPr>
            <a:r>
              <a:rPr lang="en-US" dirty="0" smtClean="0">
                <a:latin typeface="Courier New" pitchFamily="49" charset="0"/>
                <a:cs typeface="Courier New" pitchFamily="49" charset="0"/>
              </a:rPr>
              <a:t>synchronized</a:t>
            </a:r>
            <a:r>
              <a:rPr lang="en-US" b="0" dirty="0" smtClean="0">
                <a:latin typeface="Courier New" pitchFamily="49" charset="0"/>
                <a:cs typeface="Courier New" pitchFamily="49" charset="0"/>
              </a:rPr>
              <a:t> </a:t>
            </a:r>
            <a:r>
              <a:rPr lang="en-US" b="0" dirty="0" err="1" smtClean="0">
                <a:latin typeface="Courier New" pitchFamily="49" charset="0"/>
                <a:cs typeface="Courier New" pitchFamily="49" charset="0"/>
              </a:rPr>
              <a:t>return_type</a:t>
            </a:r>
            <a:r>
              <a:rPr lang="en-US" b="0" dirty="0" smtClean="0">
                <a:latin typeface="Courier New" pitchFamily="49" charset="0"/>
                <a:cs typeface="Courier New" pitchFamily="49" charset="0"/>
              </a:rPr>
              <a:t> method(parameters) {</a:t>
            </a:r>
          </a:p>
          <a:p>
            <a:pPr>
              <a:spcBef>
                <a:spcPts val="600"/>
              </a:spcBef>
            </a:pPr>
            <a:r>
              <a:rPr lang="en-US" b="0" dirty="0" smtClean="0">
                <a:latin typeface="Courier New" pitchFamily="49" charset="0"/>
                <a:cs typeface="Courier New" pitchFamily="49" charset="0"/>
              </a:rPr>
              <a:t>  ... // </a:t>
            </a:r>
            <a:r>
              <a:rPr lang="bg-BG" b="0" dirty="0" smtClean="0">
                <a:latin typeface="Courier New" pitchFamily="49" charset="0"/>
                <a:cs typeface="Courier New" pitchFamily="49" charset="0"/>
              </a:rPr>
              <a:t>работа</a:t>
            </a:r>
            <a:endParaRPr lang="en-US" b="0" dirty="0" smtClean="0">
              <a:latin typeface="Courier New" pitchFamily="49" charset="0"/>
              <a:cs typeface="Courier New" pitchFamily="49" charset="0"/>
            </a:endParaRPr>
          </a:p>
          <a:p>
            <a:pPr>
              <a:spcBef>
                <a:spcPts val="600"/>
              </a:spcBef>
            </a:pPr>
            <a:r>
              <a:rPr lang="en-US" b="0" dirty="0" smtClean="0">
                <a:latin typeface="Courier New" pitchFamily="49" charset="0"/>
                <a:cs typeface="Courier New" pitchFamily="49" charset="0"/>
              </a:rPr>
              <a:t>}</a:t>
            </a:r>
          </a:p>
          <a:p>
            <a:pPr lvl="0"/>
            <a:r>
              <a:rPr lang="bg-BG" b="0" dirty="0" smtClean="0"/>
              <a:t>Само един синхронизиран метод от даден клас може да се изпълнява върху една инстанция на класа в даден момент.</a:t>
            </a:r>
          </a:p>
          <a:p>
            <a:pPr lvl="0"/>
            <a:r>
              <a:rPr lang="bg-BG" b="0" dirty="0" smtClean="0"/>
              <a:t>Всички останали нишки, чието изпълнение е стигнало до синхронизиран метод за същата инстанция, са блокирани през това време и не използват процесор.</a:t>
            </a:r>
          </a:p>
          <a:p>
            <a:pPr lvl="0"/>
            <a:r>
              <a:rPr lang="bg-BG" b="0" dirty="0" smtClean="0"/>
              <a:t>Когато нишката завърши изпълнението на синхронизирания метод, някоя от чакащите нишки ще бъде събудена. Другите ще продължат да бъдат блокирани.</a:t>
            </a:r>
          </a:p>
          <a:p>
            <a:pPr lvl="0"/>
            <a:r>
              <a:rPr lang="bg-BG" b="0" dirty="0" smtClean="0"/>
              <a:t>Не може да се предвиди коя точно от чакащите нишки ще бъде събудена, макар и вероятността нишка с по-висок приоритет да бъде събудена е по-голяма.</a:t>
            </a:r>
            <a:endParaRPr lang="bg-BG" dirty="0" smtClean="0"/>
          </a:p>
        </p:txBody>
      </p:sp>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Корекция на примера</a:t>
            </a:r>
          </a:p>
        </p:txBody>
      </p:sp>
      <p:sp>
        <p:nvSpPr>
          <p:cNvPr id="3" name="Text Placeholder 2"/>
          <p:cNvSpPr>
            <a:spLocks noGrp="1"/>
          </p:cNvSpPr>
          <p:nvPr>
            <p:ph type="body" sz="quarter" idx="10"/>
          </p:nvPr>
        </p:nvSpPr>
        <p:spPr>
          <a:xfrm>
            <a:off x="314475" y="1328737"/>
            <a:ext cx="8477100" cy="366713"/>
          </a:xfrm>
        </p:spPr>
        <p:txBody>
          <a:bodyPr/>
          <a:lstStyle/>
          <a:p>
            <a:pPr>
              <a:spcBef>
                <a:spcPts val="600"/>
              </a:spcBef>
            </a:pPr>
            <a:r>
              <a:rPr lang="en-US" sz="1600" b="0" dirty="0" smtClean="0">
                <a:latin typeface="Courier New" pitchFamily="49" charset="0"/>
                <a:cs typeface="Courier New" pitchFamily="49" charset="0"/>
              </a:rPr>
              <a:t>public </a:t>
            </a:r>
            <a:r>
              <a:rPr lang="en-US" sz="1600" dirty="0" smtClean="0">
                <a:latin typeface="Courier New" pitchFamily="49" charset="0"/>
                <a:cs typeface="Courier New" pitchFamily="49" charset="0"/>
              </a:rPr>
              <a:t>synchronized</a:t>
            </a:r>
            <a:r>
              <a:rPr lang="en-US" sz="1600" b="0" dirty="0" smtClean="0">
                <a:latin typeface="Courier New" pitchFamily="49" charset="0"/>
                <a:cs typeface="Courier New" pitchFamily="49" charset="0"/>
              </a:rPr>
              <a:t> </a:t>
            </a:r>
            <a:r>
              <a:rPr lang="en-US" sz="1600" b="0" dirty="0" err="1" smtClean="0">
                <a:latin typeface="Courier New" pitchFamily="49" charset="0"/>
                <a:cs typeface="Courier New" pitchFamily="49" charset="0"/>
              </a:rPr>
              <a:t>int</a:t>
            </a:r>
            <a:r>
              <a:rPr lang="en-US" sz="1600" b="0" dirty="0" smtClean="0">
                <a:latin typeface="Courier New" pitchFamily="49" charset="0"/>
                <a:cs typeface="Courier New" pitchFamily="49" charset="0"/>
              </a:rPr>
              <a:t> </a:t>
            </a:r>
            <a:r>
              <a:rPr lang="en-US" sz="1600" b="0" dirty="0" err="1" smtClean="0">
                <a:latin typeface="Courier New" pitchFamily="49" charset="0"/>
                <a:cs typeface="Courier New" pitchFamily="49" charset="0"/>
              </a:rPr>
              <a:t>getUniqueId</a:t>
            </a:r>
            <a:r>
              <a:rPr lang="en-US" sz="1600" b="0" dirty="0" smtClean="0">
                <a:latin typeface="Courier New" pitchFamily="49" charset="0"/>
                <a:cs typeface="Courier New" pitchFamily="49" charset="0"/>
              </a:rPr>
              <a:t>() {</a:t>
            </a:r>
            <a:r>
              <a:rPr lang="bg-BG" sz="1600" b="0" dirty="0" smtClean="0">
                <a:latin typeface="Courier New" pitchFamily="49" charset="0"/>
                <a:cs typeface="Courier New" pitchFamily="49" charset="0"/>
              </a:rPr>
              <a:t> ...</a:t>
            </a:r>
            <a:endParaRPr lang="en-US" sz="1600" b="0" dirty="0" smtClean="0">
              <a:latin typeface="Courier New" pitchFamily="49" charset="0"/>
              <a:cs typeface="Courier New" pitchFamily="49" charset="0"/>
            </a:endParaRPr>
          </a:p>
        </p:txBody>
      </p:sp>
      <p:graphicFrame>
        <p:nvGraphicFramePr>
          <p:cNvPr id="6" name="Table 5"/>
          <p:cNvGraphicFramePr>
            <a:graphicFrameLocks noGrp="1"/>
          </p:cNvGraphicFramePr>
          <p:nvPr/>
        </p:nvGraphicFramePr>
        <p:xfrm>
          <a:off x="285750" y="1882035"/>
          <a:ext cx="8401051" cy="4318743"/>
        </p:xfrm>
        <a:graphic>
          <a:graphicData uri="http://schemas.openxmlformats.org/drawingml/2006/table">
            <a:tbl>
              <a:tblPr firstRow="1" bandRow="1">
                <a:tableStyleId>{3C2FFA5D-87B4-456A-9821-1D502468CF0F}</a:tableStyleId>
              </a:tblPr>
              <a:tblGrid>
                <a:gridCol w="1628775"/>
                <a:gridCol w="4495800"/>
                <a:gridCol w="2276476"/>
              </a:tblGrid>
              <a:tr h="392613">
                <a:tc>
                  <a:txBody>
                    <a:bodyPr/>
                    <a:lstStyle/>
                    <a:p>
                      <a:r>
                        <a:rPr lang="bg-BG" dirty="0" smtClean="0"/>
                        <a:t>Извършител</a:t>
                      </a:r>
                      <a:endParaRPr lang="en-US" dirty="0"/>
                    </a:p>
                  </a:txBody>
                  <a:tcPr/>
                </a:tc>
                <a:tc>
                  <a:txBody>
                    <a:bodyPr/>
                    <a:lstStyle/>
                    <a:p>
                      <a:r>
                        <a:rPr lang="bg-BG" dirty="0" smtClean="0"/>
                        <a:t>Действие</a:t>
                      </a:r>
                      <a:endParaRPr lang="en-US" dirty="0"/>
                    </a:p>
                  </a:txBody>
                  <a:tcPr/>
                </a:tc>
                <a:tc>
                  <a:txBody>
                    <a:bodyPr/>
                    <a:lstStyle/>
                    <a:p>
                      <a:r>
                        <a:rPr lang="bg-BG" dirty="0" smtClean="0"/>
                        <a:t>Стойност на </a:t>
                      </a:r>
                      <a:r>
                        <a:rPr lang="en-US" i="1" dirty="0" err="1" smtClean="0"/>
                        <a:t>lastId</a:t>
                      </a:r>
                      <a:endParaRPr lang="en-US" i="1" dirty="0"/>
                    </a:p>
                  </a:txBody>
                  <a:tcPr/>
                </a:tc>
              </a:tr>
              <a:tr h="392613">
                <a:tc>
                  <a:txBody>
                    <a:bodyPr/>
                    <a:lstStyle/>
                    <a:p>
                      <a:r>
                        <a:rPr lang="en-US" dirty="0" smtClean="0"/>
                        <a:t>-</a:t>
                      </a:r>
                      <a:endParaRPr lang="en-US" dirty="0"/>
                    </a:p>
                  </a:txBody>
                  <a:tcPr/>
                </a:tc>
                <a:tc>
                  <a:txBody>
                    <a:bodyPr/>
                    <a:lstStyle/>
                    <a:p>
                      <a:r>
                        <a:rPr lang="bg-BG" dirty="0" smtClean="0"/>
                        <a:t>Начало</a:t>
                      </a:r>
                      <a:endParaRPr lang="en-US" dirty="0"/>
                    </a:p>
                  </a:txBody>
                  <a:tcPr/>
                </a:tc>
                <a:tc>
                  <a:txBody>
                    <a:bodyPr/>
                    <a:lstStyle/>
                    <a:p>
                      <a:pPr algn="r"/>
                      <a:r>
                        <a:rPr lang="en-US" dirty="0" smtClean="0"/>
                        <a:t>0</a:t>
                      </a:r>
                      <a:endParaRPr lang="en-US" dirty="0"/>
                    </a:p>
                  </a:txBody>
                  <a:tcPr/>
                </a:tc>
              </a:tr>
              <a:tr h="392613">
                <a:tc>
                  <a:txBody>
                    <a:bodyPr/>
                    <a:lstStyle/>
                    <a:p>
                      <a:r>
                        <a:rPr lang="bg-BG" dirty="0" smtClean="0"/>
                        <a:t>Нишка А</a:t>
                      </a:r>
                      <a:endParaRPr lang="en-US" dirty="0"/>
                    </a:p>
                  </a:txBody>
                  <a:tcPr/>
                </a:tc>
                <a:tc>
                  <a:txBody>
                    <a:bodyPr/>
                    <a:lstStyle/>
                    <a:p>
                      <a:r>
                        <a:rPr lang="bg-BG" i="0" dirty="0" smtClean="0"/>
                        <a:t>влиза в синхронизирания</a:t>
                      </a:r>
                      <a:r>
                        <a:rPr lang="bg-BG" i="0" baseline="0" dirty="0" smtClean="0"/>
                        <a:t> метод</a:t>
                      </a:r>
                      <a:endParaRPr lang="en-US" i="0" dirty="0"/>
                    </a:p>
                  </a:txBody>
                  <a:tcPr/>
                </a:tc>
                <a:tc>
                  <a:txBody>
                    <a:bodyPr/>
                    <a:lstStyle/>
                    <a:p>
                      <a:pPr algn="r"/>
                      <a:r>
                        <a:rPr lang="bg-BG" dirty="0" smtClean="0"/>
                        <a:t>0</a:t>
                      </a:r>
                      <a:endParaRPr lang="en-US" dirty="0"/>
                    </a:p>
                  </a:txBody>
                  <a:tcPr/>
                </a:tc>
              </a:tr>
              <a:tr h="392613">
                <a:tc>
                  <a:txBody>
                    <a:bodyPr/>
                    <a:lstStyle/>
                    <a:p>
                      <a:r>
                        <a:rPr lang="bg-BG" dirty="0" smtClean="0"/>
                        <a:t>Нишка Б</a:t>
                      </a:r>
                      <a:endParaRPr lang="en-US" dirty="0"/>
                    </a:p>
                  </a:txBody>
                  <a:tcPr/>
                </a:tc>
                <a:tc>
                  <a:txBody>
                    <a:bodyPr/>
                    <a:lstStyle/>
                    <a:p>
                      <a:r>
                        <a:rPr lang="bg-BG" i="0" dirty="0" smtClean="0"/>
                        <a:t>блокира</a:t>
                      </a:r>
                      <a:endParaRPr lang="en-US" i="0" dirty="0"/>
                    </a:p>
                  </a:txBody>
                  <a:tcPr/>
                </a:tc>
                <a:tc>
                  <a:txBody>
                    <a:bodyPr/>
                    <a:lstStyle/>
                    <a:p>
                      <a:pPr algn="r"/>
                      <a:r>
                        <a:rPr lang="bg-BG" dirty="0" smtClean="0"/>
                        <a:t>0</a:t>
                      </a:r>
                      <a:endParaRPr lang="en-US" dirty="0"/>
                    </a:p>
                  </a:txBody>
                  <a:tcPr/>
                </a:tc>
              </a:tr>
              <a:tr h="3926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bg-BG" dirty="0" smtClean="0"/>
                        <a:t>Нишка А</a:t>
                      </a:r>
                      <a:endParaRPr lang="en-US" dirty="0" smtClean="0"/>
                    </a:p>
                  </a:txBody>
                  <a:tcPr/>
                </a:tc>
                <a:tc>
                  <a:txBody>
                    <a:bodyPr/>
                    <a:lstStyle/>
                    <a:p>
                      <a:r>
                        <a:rPr lang="en-US" i="1" dirty="0" err="1" smtClean="0"/>
                        <a:t>lastId</a:t>
                      </a:r>
                      <a:r>
                        <a:rPr lang="en-US" i="1" dirty="0" smtClean="0"/>
                        <a:t>++</a:t>
                      </a:r>
                      <a:endParaRPr lang="en-US" i="1" dirty="0"/>
                    </a:p>
                  </a:txBody>
                  <a:tcPr/>
                </a:tc>
                <a:tc>
                  <a:txBody>
                    <a:bodyPr/>
                    <a:lstStyle/>
                    <a:p>
                      <a:pPr algn="r"/>
                      <a:r>
                        <a:rPr lang="en-US" dirty="0" smtClean="0"/>
                        <a:t>1</a:t>
                      </a:r>
                      <a:endParaRPr lang="en-US" dirty="0"/>
                    </a:p>
                  </a:txBody>
                  <a:tcPr/>
                </a:tc>
              </a:tr>
              <a:tr h="3926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bg-BG" dirty="0" smtClean="0"/>
                        <a:t>Нишка А</a:t>
                      </a:r>
                      <a:endParaRPr lang="en-US" dirty="0" smtClean="0"/>
                    </a:p>
                  </a:txBody>
                  <a:tcPr/>
                </a:tc>
                <a:tc>
                  <a:txBody>
                    <a:bodyPr/>
                    <a:lstStyle/>
                    <a:p>
                      <a:r>
                        <a:rPr lang="en-US" i="1" dirty="0" smtClean="0"/>
                        <a:t>return </a:t>
                      </a:r>
                      <a:r>
                        <a:rPr lang="en-US" i="1" dirty="0" err="1" smtClean="0"/>
                        <a:t>lastId</a:t>
                      </a:r>
                      <a:endParaRPr lang="en-US" i="1" dirty="0"/>
                    </a:p>
                  </a:txBody>
                  <a:tcPr/>
                </a:tc>
                <a:tc>
                  <a:txBody>
                    <a:bodyPr/>
                    <a:lstStyle/>
                    <a:p>
                      <a:pPr algn="r"/>
                      <a:r>
                        <a:rPr lang="bg-BG" dirty="0" smtClean="0"/>
                        <a:t>1</a:t>
                      </a:r>
                      <a:endParaRPr lang="en-US" dirty="0"/>
                    </a:p>
                  </a:txBody>
                  <a:tcPr/>
                </a:tc>
              </a:tr>
              <a:tr h="3926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bg-BG" dirty="0" smtClean="0"/>
                        <a:t>Нишка А</a:t>
                      </a:r>
                      <a:endParaRPr lang="en-US" dirty="0" smtClean="0"/>
                    </a:p>
                  </a:txBody>
                  <a:tcPr/>
                </a:tc>
                <a:tc>
                  <a:txBody>
                    <a:bodyPr/>
                    <a:lstStyle/>
                    <a:p>
                      <a:r>
                        <a:rPr lang="bg-BG" i="0" u="none" dirty="0" smtClean="0"/>
                        <a:t>излиза от синхронизирания метод</a:t>
                      </a:r>
                      <a:endParaRPr lang="en-US" i="0" u="none" dirty="0"/>
                    </a:p>
                  </a:txBody>
                  <a:tcPr/>
                </a:tc>
                <a:tc>
                  <a:txBody>
                    <a:bodyPr/>
                    <a:lstStyle/>
                    <a:p>
                      <a:pPr algn="r"/>
                      <a:r>
                        <a:rPr lang="bg-BG" dirty="0" smtClean="0"/>
                        <a:t>1</a:t>
                      </a:r>
                      <a:endParaRPr lang="en-US" dirty="0"/>
                    </a:p>
                  </a:txBody>
                  <a:tcPr/>
                </a:tc>
              </a:tr>
              <a:tr h="3926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bg-BG" dirty="0" smtClean="0"/>
                        <a:t>Нишка Б</a:t>
                      </a:r>
                      <a:endParaRPr lang="en-US"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bg-BG" i="0" dirty="0" smtClean="0"/>
                        <a:t>влиза в синхронизирания</a:t>
                      </a:r>
                      <a:r>
                        <a:rPr lang="bg-BG" i="0" baseline="0" dirty="0" smtClean="0"/>
                        <a:t> метод</a:t>
                      </a:r>
                      <a:endParaRPr lang="en-US" i="0" dirty="0" smtClean="0"/>
                    </a:p>
                  </a:txBody>
                  <a:tcPr/>
                </a:tc>
                <a:tc>
                  <a:txBody>
                    <a:bodyPr/>
                    <a:lstStyle/>
                    <a:p>
                      <a:pPr algn="r"/>
                      <a:r>
                        <a:rPr lang="bg-BG" dirty="0" smtClean="0"/>
                        <a:t>1</a:t>
                      </a:r>
                      <a:endParaRPr lang="en-US" dirty="0"/>
                    </a:p>
                  </a:txBody>
                  <a:tcPr/>
                </a:tc>
              </a:tr>
              <a:tr h="3926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bg-BG" dirty="0" smtClean="0"/>
                        <a:t>Нишка Б</a:t>
                      </a:r>
                      <a:endParaRPr lang="en-US"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1" dirty="0" err="1" smtClean="0"/>
                        <a:t>lastId</a:t>
                      </a:r>
                      <a:r>
                        <a:rPr lang="en-US" i="1" dirty="0" smtClean="0"/>
                        <a:t>++</a:t>
                      </a:r>
                    </a:p>
                  </a:txBody>
                  <a:tcPr/>
                </a:tc>
                <a:tc>
                  <a:txBody>
                    <a:bodyPr/>
                    <a:lstStyle/>
                    <a:p>
                      <a:pPr algn="r"/>
                      <a:r>
                        <a:rPr lang="bg-BG" dirty="0" smtClean="0"/>
                        <a:t>2</a:t>
                      </a:r>
                      <a:endParaRPr lang="en-US" dirty="0"/>
                    </a:p>
                  </a:txBody>
                  <a:tcPr/>
                </a:tc>
              </a:tr>
              <a:tr h="3926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bg-BG" dirty="0" smtClean="0"/>
                        <a:t>Нишка Б</a:t>
                      </a:r>
                      <a:endParaRPr lang="en-US"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1" dirty="0" smtClean="0"/>
                        <a:t>return </a:t>
                      </a:r>
                      <a:r>
                        <a:rPr lang="en-US" i="1" dirty="0" err="1" smtClean="0"/>
                        <a:t>lastId</a:t>
                      </a:r>
                      <a:endParaRPr lang="en-US" i="1" dirty="0" smtClean="0"/>
                    </a:p>
                  </a:txBody>
                  <a:tcPr/>
                </a:tc>
                <a:tc>
                  <a:txBody>
                    <a:bodyPr/>
                    <a:lstStyle/>
                    <a:p>
                      <a:pPr algn="r"/>
                      <a:r>
                        <a:rPr lang="bg-BG" dirty="0" smtClean="0"/>
                        <a:t>2</a:t>
                      </a:r>
                      <a:endParaRPr lang="en-US" dirty="0"/>
                    </a:p>
                  </a:txBody>
                  <a:tcPr/>
                </a:tc>
              </a:tr>
              <a:tr h="3926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bg-BG" dirty="0" smtClean="0"/>
                        <a:t>Нишка Б</a:t>
                      </a:r>
                      <a:endParaRPr lang="en-US"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bg-BG" i="0" u="none" dirty="0" smtClean="0"/>
                        <a:t>излиза от синхронизирания метод</a:t>
                      </a:r>
                      <a:endParaRPr lang="en-US" i="0" u="none" dirty="0" smtClean="0"/>
                    </a:p>
                  </a:txBody>
                  <a:tcPr/>
                </a:tc>
                <a:tc>
                  <a:txBody>
                    <a:bodyPr/>
                    <a:lstStyle/>
                    <a:p>
                      <a:pPr algn="r"/>
                      <a:r>
                        <a:rPr lang="en-US" dirty="0" smtClean="0"/>
                        <a:t> </a:t>
                      </a:r>
                      <a:r>
                        <a:rPr lang="bg-BG" dirty="0" smtClean="0"/>
                        <a:t>2</a:t>
                      </a:r>
                      <a:endParaRPr lang="en-US" dirty="0"/>
                    </a:p>
                  </a:txBody>
                  <a:tcPr/>
                </a:tc>
              </a:tr>
            </a:tbl>
          </a:graphicData>
        </a:graphic>
      </p:graphicFrame>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Ключалка (монитор)</a:t>
            </a:r>
            <a:endParaRPr lang="en-US" dirty="0"/>
          </a:p>
        </p:txBody>
      </p:sp>
      <p:sp>
        <p:nvSpPr>
          <p:cNvPr id="3" name="Text Placeholder 2"/>
          <p:cNvSpPr>
            <a:spLocks noGrp="1"/>
          </p:cNvSpPr>
          <p:nvPr>
            <p:ph type="body" sz="quarter" idx="10"/>
          </p:nvPr>
        </p:nvSpPr>
        <p:spPr>
          <a:xfrm>
            <a:off x="324000" y="1376361"/>
            <a:ext cx="8494713" cy="4995864"/>
          </a:xfrm>
        </p:spPr>
        <p:txBody>
          <a:bodyPr/>
          <a:lstStyle/>
          <a:p>
            <a:pPr lvl="0"/>
            <a:r>
              <a:rPr lang="bg-BG" b="0" dirty="0" smtClean="0"/>
              <a:t>Всеки обект в </a:t>
            </a:r>
            <a:r>
              <a:rPr lang="en-US" b="0" dirty="0" smtClean="0"/>
              <a:t>Java </a:t>
            </a:r>
            <a:r>
              <a:rPr lang="bg-BG" b="0" dirty="0" smtClean="0"/>
              <a:t>има неявна ключалка (наричана още монитор). Ключалката и методите за манипулирането и се намират в </a:t>
            </a:r>
            <a:r>
              <a:rPr lang="en-US" dirty="0" err="1" smtClean="0"/>
              <a:t>java.lang.Object</a:t>
            </a:r>
            <a:r>
              <a:rPr lang="en-US" dirty="0" smtClean="0"/>
              <a:t>.</a:t>
            </a:r>
            <a:endParaRPr lang="bg-BG" dirty="0" smtClean="0"/>
          </a:p>
          <a:p>
            <a:pPr lvl="0"/>
            <a:r>
              <a:rPr lang="bg-BG" b="0" dirty="0" smtClean="0"/>
              <a:t>В даден момент само една нишка може да държи даден обект заключен (да притежава монитора му).</a:t>
            </a:r>
          </a:p>
          <a:p>
            <a:pPr lvl="0"/>
            <a:r>
              <a:rPr lang="bg-BG" b="0" dirty="0" smtClean="0"/>
              <a:t>Ако една нишка се опита да заключи обект, който в момента е заключен от друга нишка, то тя ще бъде блокирана.</a:t>
            </a:r>
          </a:p>
          <a:p>
            <a:pPr lvl="0"/>
            <a:r>
              <a:rPr lang="bg-BG" b="0" dirty="0" smtClean="0"/>
              <a:t>В момента, в който една нишка отключи даден обект (освободи монитора му), някоя от блокираните нишки, чакащи да заключат обекта, ще бъде събудена и заедно с това ще заключи обекта. Ако няма други чакащи нишки, обектът ще  остане отключен.</a:t>
            </a:r>
          </a:p>
          <a:p>
            <a:pPr lvl="0"/>
            <a:r>
              <a:rPr lang="bg-BG" b="0" dirty="0" smtClean="0"/>
              <a:t>Една нишка може да заключи повече от един обект в даден момент (да притежава мониторите на повече от един обект).</a:t>
            </a:r>
          </a:p>
          <a:p>
            <a:pPr lvl="0"/>
            <a:r>
              <a:rPr lang="bg-BG" b="0" dirty="0" smtClean="0"/>
              <a:t>Ключалките в </a:t>
            </a:r>
            <a:r>
              <a:rPr lang="en-US" b="0" dirty="0" smtClean="0"/>
              <a:t>Java </a:t>
            </a:r>
            <a:r>
              <a:rPr lang="bg-BG" b="0" dirty="0" smtClean="0"/>
              <a:t>са рекурсивни – ако една нишка се опита да заключи обект, който вече самата тя е заключила, то тя няма да се самоблокира.</a:t>
            </a:r>
          </a:p>
          <a:p>
            <a:pPr lvl="0"/>
            <a:endParaRPr lang="bg-BG" b="0" dirty="0" smtClean="0"/>
          </a:p>
        </p:txBody>
      </p:sp>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Синхронизация на блок по обект</a:t>
            </a:r>
            <a:endParaRPr lang="en-US" dirty="0"/>
          </a:p>
        </p:txBody>
      </p:sp>
      <p:sp>
        <p:nvSpPr>
          <p:cNvPr id="3" name="Text Placeholder 2"/>
          <p:cNvSpPr>
            <a:spLocks noGrp="1"/>
          </p:cNvSpPr>
          <p:nvPr>
            <p:ph type="body" sz="quarter" idx="10"/>
          </p:nvPr>
        </p:nvSpPr>
        <p:spPr>
          <a:xfrm>
            <a:off x="324000" y="1585911"/>
            <a:ext cx="8494713" cy="4243389"/>
          </a:xfrm>
        </p:spPr>
        <p:txBody>
          <a:bodyPr/>
          <a:lstStyle/>
          <a:p>
            <a:pPr lvl="0"/>
            <a:r>
              <a:rPr lang="bg-BG" b="0" dirty="0" smtClean="0"/>
              <a:t>Случаи, за които синхронизацията на метод не е подходяща:</a:t>
            </a:r>
          </a:p>
          <a:p>
            <a:pPr lvl="2">
              <a:buFont typeface="Wingdings" pitchFamily="2" charset="2"/>
              <a:buChar char="§"/>
            </a:pPr>
            <a:r>
              <a:rPr lang="bg-BG" b="0" dirty="0" smtClean="0"/>
              <a:t>Нуждаещото се от синхронизация парче код е малка част от метод.</a:t>
            </a:r>
          </a:p>
          <a:p>
            <a:pPr lvl="2">
              <a:buFont typeface="Wingdings" pitchFamily="2" charset="2"/>
              <a:buChar char="§"/>
            </a:pPr>
            <a:r>
              <a:rPr lang="bg-BG" b="0" dirty="0" smtClean="0"/>
              <a:t>Повече от една инстанция на един клас или няколко класа трябва да се синхронизират.</a:t>
            </a:r>
          </a:p>
          <a:p>
            <a:pPr lvl="2">
              <a:buFont typeface="Wingdings" pitchFamily="2" charset="2"/>
              <a:buChar char="§"/>
            </a:pPr>
            <a:r>
              <a:rPr lang="bg-BG" b="0" dirty="0" smtClean="0"/>
              <a:t>Парче код има нужда да се синхронизира по повече от един ресурс.</a:t>
            </a:r>
          </a:p>
          <a:p>
            <a:pPr lvl="0">
              <a:spcBef>
                <a:spcPts val="600"/>
              </a:spcBef>
            </a:pPr>
            <a:endParaRPr lang="en-US" sz="1600" b="0" dirty="0" smtClean="0">
              <a:latin typeface="Courier New" pitchFamily="49" charset="0"/>
              <a:cs typeface="Courier New" pitchFamily="49" charset="0"/>
            </a:endParaRPr>
          </a:p>
          <a:p>
            <a:pPr lvl="0">
              <a:spcBef>
                <a:spcPts val="600"/>
              </a:spcBef>
            </a:pPr>
            <a:r>
              <a:rPr lang="en-US" dirty="0" smtClean="0">
                <a:latin typeface="Courier New" pitchFamily="49" charset="0"/>
                <a:cs typeface="Courier New" pitchFamily="49" charset="0"/>
              </a:rPr>
              <a:t>Object </a:t>
            </a:r>
            <a:r>
              <a:rPr lang="en-US" dirty="0" err="1" smtClean="0">
                <a:latin typeface="Courier New" pitchFamily="49" charset="0"/>
                <a:cs typeface="Courier New" pitchFamily="49" charset="0"/>
              </a:rPr>
              <a:t>obj</a:t>
            </a:r>
            <a:r>
              <a:rPr lang="en-US" dirty="0" smtClean="0">
                <a:latin typeface="Courier New" pitchFamily="49" charset="0"/>
                <a:cs typeface="Courier New" pitchFamily="49" charset="0"/>
              </a:rPr>
              <a:t> = ...;</a:t>
            </a:r>
          </a:p>
          <a:p>
            <a:pPr lvl="0">
              <a:spcBef>
                <a:spcPts val="600"/>
              </a:spcBef>
            </a:pPr>
            <a:r>
              <a:rPr lang="en-US" dirty="0" smtClean="0">
                <a:latin typeface="Courier New" pitchFamily="49" charset="0"/>
                <a:cs typeface="Courier New" pitchFamily="49" charset="0"/>
              </a:rPr>
              <a:t>...</a:t>
            </a:r>
          </a:p>
          <a:p>
            <a:pPr lvl="0">
              <a:spcBef>
                <a:spcPts val="600"/>
              </a:spcBef>
            </a:pPr>
            <a:r>
              <a:rPr lang="en-US" dirty="0" smtClean="0">
                <a:latin typeface="Courier New" pitchFamily="49" charset="0"/>
                <a:cs typeface="Courier New" pitchFamily="49" charset="0"/>
              </a:rPr>
              <a:t>synchronized (</a:t>
            </a:r>
            <a:r>
              <a:rPr lang="en-US" dirty="0" err="1" smtClean="0">
                <a:latin typeface="Courier New" pitchFamily="49" charset="0"/>
                <a:cs typeface="Courier New" pitchFamily="49" charset="0"/>
              </a:rPr>
              <a:t>obj</a:t>
            </a:r>
            <a:r>
              <a:rPr lang="en-US" dirty="0" smtClean="0">
                <a:latin typeface="Courier New" pitchFamily="49" charset="0"/>
                <a:cs typeface="Courier New" pitchFamily="49" charset="0"/>
              </a:rPr>
              <a:t>) {  // </a:t>
            </a:r>
            <a:r>
              <a:rPr lang="bg-BG" dirty="0" smtClean="0">
                <a:latin typeface="Courier New" pitchFamily="49" charset="0"/>
                <a:cs typeface="Courier New" pitchFamily="49" charset="0"/>
              </a:rPr>
              <a:t>заключване на </a:t>
            </a:r>
            <a:r>
              <a:rPr lang="en-US" dirty="0" err="1" smtClean="0">
                <a:latin typeface="Courier New" pitchFamily="49" charset="0"/>
                <a:cs typeface="Courier New" pitchFamily="49" charset="0"/>
              </a:rPr>
              <a:t>obj</a:t>
            </a:r>
            <a:endParaRPr lang="en-US" dirty="0" smtClean="0">
              <a:latin typeface="Courier New" pitchFamily="49" charset="0"/>
              <a:cs typeface="Courier New" pitchFamily="49" charset="0"/>
            </a:endParaRPr>
          </a:p>
          <a:p>
            <a:pPr lvl="0">
              <a:spcBef>
                <a:spcPts val="600"/>
              </a:spcBef>
            </a:pPr>
            <a:r>
              <a:rPr lang="en-US" dirty="0" smtClean="0">
                <a:latin typeface="Courier New" pitchFamily="49" charset="0"/>
                <a:cs typeface="Courier New" pitchFamily="49" charset="0"/>
              </a:rPr>
              <a:t>  ...  // </a:t>
            </a:r>
            <a:r>
              <a:rPr lang="en-US" dirty="0" err="1" smtClean="0">
                <a:latin typeface="Courier New" pitchFamily="49" charset="0"/>
                <a:cs typeface="Courier New" pitchFamily="49" charset="0"/>
              </a:rPr>
              <a:t>obj</a:t>
            </a:r>
            <a:r>
              <a:rPr lang="en-US" dirty="0" smtClean="0">
                <a:latin typeface="Courier New" pitchFamily="49" charset="0"/>
                <a:cs typeface="Courier New" pitchFamily="49" charset="0"/>
              </a:rPr>
              <a:t> </a:t>
            </a:r>
            <a:r>
              <a:rPr lang="bg-BG" dirty="0" smtClean="0">
                <a:latin typeface="Courier New" pitchFamily="49" charset="0"/>
                <a:cs typeface="Courier New" pitchFamily="49" charset="0"/>
              </a:rPr>
              <a:t>е заключен</a:t>
            </a:r>
            <a:endParaRPr lang="en-US" dirty="0" smtClean="0">
              <a:latin typeface="Courier New" pitchFamily="49" charset="0"/>
              <a:cs typeface="Courier New" pitchFamily="49" charset="0"/>
            </a:endParaRPr>
          </a:p>
          <a:p>
            <a:pPr lvl="0">
              <a:spcBef>
                <a:spcPts val="600"/>
              </a:spcBef>
            </a:pPr>
            <a:r>
              <a:rPr lang="en-US" dirty="0" smtClean="0">
                <a:latin typeface="Courier New" pitchFamily="49" charset="0"/>
                <a:cs typeface="Courier New" pitchFamily="49" charset="0"/>
              </a:rPr>
              <a:t>}</a:t>
            </a:r>
            <a:r>
              <a:rPr lang="bg-BG" dirty="0" smtClean="0">
                <a:latin typeface="Courier New" pitchFamily="49" charset="0"/>
                <a:cs typeface="Courier New" pitchFamily="49" charset="0"/>
              </a:rPr>
              <a:t>  // отключване на </a:t>
            </a:r>
            <a:r>
              <a:rPr lang="en-US" dirty="0" err="1" smtClean="0">
                <a:latin typeface="Courier New" pitchFamily="49" charset="0"/>
                <a:cs typeface="Courier New" pitchFamily="49" charset="0"/>
              </a:rPr>
              <a:t>obj</a:t>
            </a:r>
            <a:endParaRPr lang="en-US" dirty="0" smtClean="0">
              <a:latin typeface="Courier New" pitchFamily="49" charset="0"/>
              <a:cs typeface="Courier New" pitchFamily="49" charset="0"/>
            </a:endParaRPr>
          </a:p>
        </p:txBody>
      </p:sp>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Синхронизация на блок по обект</a:t>
            </a:r>
            <a:r>
              <a:rPr lang="en-US" dirty="0" smtClean="0"/>
              <a:t> (</a:t>
            </a:r>
            <a:r>
              <a:rPr lang="bg-BG" dirty="0" smtClean="0"/>
              <a:t>пример)</a:t>
            </a:r>
            <a:endParaRPr lang="en-US" dirty="0"/>
          </a:p>
        </p:txBody>
      </p:sp>
      <p:sp>
        <p:nvSpPr>
          <p:cNvPr id="3" name="Text Placeholder 2"/>
          <p:cNvSpPr>
            <a:spLocks noGrp="1"/>
          </p:cNvSpPr>
          <p:nvPr>
            <p:ph type="body" sz="quarter" idx="10"/>
          </p:nvPr>
        </p:nvSpPr>
        <p:spPr>
          <a:xfrm>
            <a:off x="324000" y="1357311"/>
            <a:ext cx="8494713" cy="5014914"/>
          </a:xfrm>
        </p:spPr>
        <p:txBody>
          <a:bodyPr/>
          <a:lstStyle/>
          <a:p>
            <a:pPr lvl="0">
              <a:spcBef>
                <a:spcPts val="600"/>
              </a:spcBef>
            </a:pPr>
            <a:r>
              <a:rPr lang="en-US" sz="1400" dirty="0" smtClean="0">
                <a:latin typeface="Courier New" pitchFamily="49" charset="0"/>
                <a:cs typeface="Courier New" pitchFamily="49" charset="0"/>
              </a:rPr>
              <a:t>void </a:t>
            </a:r>
            <a:r>
              <a:rPr lang="en-US" sz="1400" dirty="0" err="1" smtClean="0">
                <a:latin typeface="Courier New" pitchFamily="49" charset="0"/>
                <a:cs typeface="Courier New" pitchFamily="49" charset="0"/>
              </a:rPr>
              <a:t>methodA</a:t>
            </a:r>
            <a:r>
              <a:rPr lang="en-US" sz="1400" dirty="0" smtClean="0">
                <a:latin typeface="Courier New" pitchFamily="49" charset="0"/>
                <a:cs typeface="Courier New" pitchFamily="49" charset="0"/>
              </a:rPr>
              <a:t>(List&lt;Integer&gt; list) {</a:t>
            </a:r>
          </a:p>
          <a:p>
            <a:pPr lvl="0">
              <a:spcBef>
                <a:spcPts val="600"/>
              </a:spcBef>
            </a:pPr>
            <a:r>
              <a:rPr lang="en-US" sz="1400" dirty="0" smtClean="0">
                <a:latin typeface="Courier New" pitchFamily="49" charset="0"/>
                <a:cs typeface="Courier New" pitchFamily="49" charset="0"/>
              </a:rPr>
              <a:t>  // </a:t>
            </a:r>
            <a:r>
              <a:rPr lang="bg-BG" sz="1400" dirty="0" smtClean="0">
                <a:latin typeface="Courier New" pitchFamily="49" charset="0"/>
                <a:cs typeface="Courier New" pitchFamily="49" charset="0"/>
              </a:rPr>
              <a:t>трябва да изтрием първия елемент</a:t>
            </a:r>
            <a:endParaRPr lang="en-US" sz="1400" dirty="0" smtClean="0">
              <a:latin typeface="Courier New" pitchFamily="49" charset="0"/>
              <a:cs typeface="Courier New" pitchFamily="49" charset="0"/>
            </a:endParaRPr>
          </a:p>
          <a:p>
            <a:pPr lvl="0">
              <a:spcBef>
                <a:spcPts val="600"/>
              </a:spcBef>
            </a:pPr>
            <a:r>
              <a:rPr lang="en-US" sz="1400" dirty="0" smtClean="0">
                <a:latin typeface="Courier New" pitchFamily="49" charset="0"/>
                <a:cs typeface="Courier New" pitchFamily="49" charset="0"/>
              </a:rPr>
              <a:t>  synchronized (list) {</a:t>
            </a:r>
            <a:endParaRPr lang="bg-BG" sz="1400" dirty="0" smtClean="0">
              <a:latin typeface="Courier New" pitchFamily="49" charset="0"/>
              <a:cs typeface="Courier New" pitchFamily="49" charset="0"/>
            </a:endParaRPr>
          </a:p>
          <a:p>
            <a:pPr lvl="0">
              <a:spcBef>
                <a:spcPts val="600"/>
              </a:spcBef>
            </a:pPr>
            <a:r>
              <a:rPr lang="bg-BG" sz="1400" dirty="0" smtClean="0">
                <a:latin typeface="Courier New" pitchFamily="49" charset="0"/>
                <a:cs typeface="Courier New" pitchFamily="49" charset="0"/>
              </a:rPr>
              <a:t>    </a:t>
            </a:r>
            <a:r>
              <a:rPr lang="en-US" sz="1400" dirty="0" smtClean="0">
                <a:latin typeface="Courier New" pitchFamily="49" charset="0"/>
                <a:cs typeface="Courier New" pitchFamily="49" charset="0"/>
              </a:rPr>
              <a:t>if (!</a:t>
            </a:r>
            <a:r>
              <a:rPr lang="en-US" sz="1400" dirty="0" err="1" smtClean="0">
                <a:latin typeface="Courier New" pitchFamily="49" charset="0"/>
                <a:cs typeface="Courier New" pitchFamily="49" charset="0"/>
              </a:rPr>
              <a:t>list.empty</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list.remove</a:t>
            </a:r>
            <a:r>
              <a:rPr lang="bg-BG" sz="1400" dirty="0" smtClean="0">
                <a:latin typeface="Courier New" pitchFamily="49" charset="0"/>
                <a:cs typeface="Courier New" pitchFamily="49" charset="0"/>
              </a:rPr>
              <a:t>(0);</a:t>
            </a:r>
          </a:p>
          <a:p>
            <a:pPr lvl="0">
              <a:spcBef>
                <a:spcPts val="600"/>
              </a:spcBef>
            </a:pPr>
            <a:r>
              <a:rPr lang="bg-BG" sz="1400" dirty="0" smtClean="0">
                <a:latin typeface="Courier New" pitchFamily="49" charset="0"/>
                <a:cs typeface="Courier New" pitchFamily="49" charset="0"/>
              </a:rPr>
              <a:t>  </a:t>
            </a:r>
            <a:r>
              <a:rPr lang="en-US" sz="1400" dirty="0" smtClean="0">
                <a:latin typeface="Courier New" pitchFamily="49" charset="0"/>
                <a:cs typeface="Courier New" pitchFamily="49" charset="0"/>
              </a:rPr>
              <a:t>}</a:t>
            </a:r>
            <a:endParaRPr lang="bg-BG" sz="1400" dirty="0" smtClean="0">
              <a:latin typeface="Courier New" pitchFamily="49" charset="0"/>
              <a:cs typeface="Courier New" pitchFamily="49" charset="0"/>
            </a:endParaRPr>
          </a:p>
          <a:p>
            <a:pPr lvl="0">
              <a:spcBef>
                <a:spcPts val="600"/>
              </a:spcBef>
            </a:pPr>
            <a:r>
              <a:rPr lang="en-US" sz="1400" dirty="0" smtClean="0">
                <a:latin typeface="Courier New" pitchFamily="49" charset="0"/>
                <a:cs typeface="Courier New" pitchFamily="49" charset="0"/>
              </a:rPr>
              <a:t>}</a:t>
            </a:r>
          </a:p>
          <a:p>
            <a:pPr lvl="0">
              <a:spcBef>
                <a:spcPts val="600"/>
              </a:spcBef>
            </a:pPr>
            <a:r>
              <a:rPr lang="en-US" sz="1400" dirty="0" smtClean="0">
                <a:latin typeface="Courier New" pitchFamily="49" charset="0"/>
                <a:cs typeface="Courier New" pitchFamily="49" charset="0"/>
              </a:rPr>
              <a:t>void </a:t>
            </a:r>
            <a:r>
              <a:rPr lang="en-US" sz="1400" dirty="0" err="1" smtClean="0">
                <a:latin typeface="Courier New" pitchFamily="49" charset="0"/>
                <a:cs typeface="Courier New" pitchFamily="49" charset="0"/>
              </a:rPr>
              <a:t>methodB</a:t>
            </a:r>
            <a:r>
              <a:rPr lang="en-US" sz="1400" dirty="0" smtClean="0">
                <a:latin typeface="Courier New" pitchFamily="49" charset="0"/>
                <a:cs typeface="Courier New" pitchFamily="49" charset="0"/>
              </a:rPr>
              <a:t>(List&lt;Integer&gt; list) {</a:t>
            </a:r>
          </a:p>
          <a:p>
            <a:pPr lvl="0">
              <a:spcBef>
                <a:spcPts val="600"/>
              </a:spcBef>
            </a:pPr>
            <a:r>
              <a:rPr lang="en-US" sz="1400" dirty="0" smtClean="0">
                <a:latin typeface="Courier New" pitchFamily="49" charset="0"/>
                <a:cs typeface="Courier New" pitchFamily="49" charset="0"/>
              </a:rPr>
              <a:t>  synchronized (list) {</a:t>
            </a:r>
          </a:p>
          <a:p>
            <a:pPr lvl="0">
              <a:spcBef>
                <a:spcPts val="600"/>
              </a:spcBef>
            </a:pPr>
            <a:r>
              <a:rPr lang="en-US" sz="1400" dirty="0" smtClean="0">
                <a:latin typeface="Courier New" pitchFamily="49" charset="0"/>
                <a:cs typeface="Courier New" pitchFamily="49" charset="0"/>
              </a:rPr>
              <a:t>    float average = 0;</a:t>
            </a:r>
          </a:p>
          <a:p>
            <a:pPr lvl="0">
              <a:spcBef>
                <a:spcPts val="600"/>
              </a:spcBef>
            </a:pPr>
            <a:r>
              <a:rPr lang="en-US" sz="1400" dirty="0" smtClean="0">
                <a:latin typeface="Courier New" pitchFamily="49" charset="0"/>
                <a:cs typeface="Courier New" pitchFamily="49" charset="0"/>
              </a:rPr>
              <a:t>    if (</a:t>
            </a:r>
            <a:r>
              <a:rPr lang="en-US" sz="1400" dirty="0" err="1" smtClean="0">
                <a:latin typeface="Courier New" pitchFamily="49" charset="0"/>
                <a:cs typeface="Courier New" pitchFamily="49" charset="0"/>
              </a:rPr>
              <a:t>list.size</a:t>
            </a:r>
            <a:r>
              <a:rPr lang="en-US" sz="1400" dirty="0" smtClean="0">
                <a:latin typeface="Courier New" pitchFamily="49" charset="0"/>
                <a:cs typeface="Courier New" pitchFamily="49" charset="0"/>
              </a:rPr>
              <a:t>() &gt; 0) {</a:t>
            </a:r>
          </a:p>
          <a:p>
            <a:pPr lvl="0">
              <a:spcBef>
                <a:spcPts val="600"/>
              </a:spcBef>
            </a:pPr>
            <a:r>
              <a:rPr lang="en-US" sz="1400" dirty="0" smtClean="0">
                <a:latin typeface="Courier New" pitchFamily="49" charset="0"/>
                <a:cs typeface="Courier New" pitchFamily="49" charset="0"/>
              </a:rPr>
              <a:t>      for (Integer </a:t>
            </a:r>
            <a:r>
              <a:rPr lang="en-US" sz="1400" dirty="0" err="1" smtClean="0">
                <a:latin typeface="Courier New" pitchFamily="49" charset="0"/>
                <a:cs typeface="Courier New" pitchFamily="49" charset="0"/>
              </a:rPr>
              <a:t>i</a:t>
            </a:r>
            <a:r>
              <a:rPr lang="en-US" sz="1400" dirty="0" smtClean="0">
                <a:latin typeface="Courier New" pitchFamily="49" charset="0"/>
                <a:cs typeface="Courier New" pitchFamily="49" charset="0"/>
              </a:rPr>
              <a:t> : list) average += </a:t>
            </a:r>
            <a:r>
              <a:rPr lang="en-US" sz="1400" dirty="0" err="1" smtClean="0">
                <a:latin typeface="Courier New" pitchFamily="49" charset="0"/>
                <a:cs typeface="Courier New" pitchFamily="49" charset="0"/>
              </a:rPr>
              <a:t>i.intValue</a:t>
            </a:r>
            <a:r>
              <a:rPr lang="en-US" sz="1400" dirty="0" smtClean="0">
                <a:latin typeface="Courier New" pitchFamily="49" charset="0"/>
                <a:cs typeface="Courier New" pitchFamily="49" charset="0"/>
              </a:rPr>
              <a:t>();</a:t>
            </a:r>
          </a:p>
          <a:p>
            <a:pPr lvl="0">
              <a:spcBef>
                <a:spcPts val="600"/>
              </a:spcBef>
            </a:pPr>
            <a:r>
              <a:rPr lang="en-US" sz="1400" dirty="0" smtClean="0">
                <a:latin typeface="Courier New" pitchFamily="49" charset="0"/>
                <a:cs typeface="Courier New" pitchFamily="49" charset="0"/>
              </a:rPr>
              <a:t>      // </a:t>
            </a:r>
            <a:r>
              <a:rPr lang="bg-BG" sz="1400" dirty="0" smtClean="0">
                <a:latin typeface="Courier New" pitchFamily="49" charset="0"/>
                <a:cs typeface="Courier New" pitchFamily="49" charset="0"/>
              </a:rPr>
              <a:t>ако няма синхронизация, тук би могло да делим на 0:</a:t>
            </a:r>
            <a:endParaRPr lang="en-US" sz="1400" dirty="0" smtClean="0">
              <a:latin typeface="Courier New" pitchFamily="49" charset="0"/>
              <a:cs typeface="Courier New" pitchFamily="49" charset="0"/>
            </a:endParaRPr>
          </a:p>
          <a:p>
            <a:pPr lvl="0">
              <a:spcBef>
                <a:spcPts val="600"/>
              </a:spcBef>
            </a:pPr>
            <a:r>
              <a:rPr lang="en-US" sz="1400" dirty="0" smtClean="0">
                <a:latin typeface="Courier New" pitchFamily="49" charset="0"/>
                <a:cs typeface="Courier New" pitchFamily="49" charset="0"/>
              </a:rPr>
              <a:t>      average /= </a:t>
            </a:r>
            <a:r>
              <a:rPr lang="en-US" sz="1400" dirty="0" err="1" smtClean="0">
                <a:latin typeface="Courier New" pitchFamily="49" charset="0"/>
                <a:cs typeface="Courier New" pitchFamily="49" charset="0"/>
              </a:rPr>
              <a:t>list.size</a:t>
            </a:r>
            <a:r>
              <a:rPr lang="en-US" sz="1400" dirty="0" smtClean="0">
                <a:latin typeface="Courier New" pitchFamily="49" charset="0"/>
                <a:cs typeface="Courier New" pitchFamily="49" charset="0"/>
              </a:rPr>
              <a:t>();  </a:t>
            </a:r>
          </a:p>
          <a:p>
            <a:pPr lvl="0">
              <a:spcBef>
                <a:spcPts val="600"/>
              </a:spcBef>
            </a:pPr>
            <a:r>
              <a:rPr lang="en-US" sz="1400" dirty="0" smtClean="0">
                <a:latin typeface="Courier New" pitchFamily="49" charset="0"/>
                <a:cs typeface="Courier New" pitchFamily="49" charset="0"/>
              </a:rPr>
              <a:t>    }</a:t>
            </a:r>
          </a:p>
          <a:p>
            <a:pPr lvl="0">
              <a:spcBef>
                <a:spcPts val="600"/>
              </a:spcBef>
            </a:pPr>
            <a:r>
              <a:rPr lang="en-US" sz="1400" dirty="0" smtClean="0">
                <a:latin typeface="Courier New" pitchFamily="49" charset="0"/>
                <a:cs typeface="Courier New" pitchFamily="49" charset="0"/>
              </a:rPr>
              <a:t>    ... // </a:t>
            </a:r>
            <a:r>
              <a:rPr lang="bg-BG" sz="1400" dirty="0" smtClean="0">
                <a:latin typeface="Courier New" pitchFamily="49" charset="0"/>
                <a:cs typeface="Courier New" pitchFamily="49" charset="0"/>
              </a:rPr>
              <a:t>ако няма синхронизация, </a:t>
            </a:r>
            <a:r>
              <a:rPr lang="en-US" sz="1400" dirty="0" smtClean="0">
                <a:latin typeface="Courier New" pitchFamily="49" charset="0"/>
                <a:cs typeface="Courier New" pitchFamily="49" charset="0"/>
              </a:rPr>
              <a:t>average </a:t>
            </a:r>
            <a:r>
              <a:rPr lang="bg-BG" sz="1400" dirty="0" smtClean="0">
                <a:latin typeface="Courier New" pitchFamily="49" charset="0"/>
                <a:cs typeface="Courier New" pitchFamily="49" charset="0"/>
              </a:rPr>
              <a:t>може вече да е с невалидна стойност</a:t>
            </a:r>
            <a:endParaRPr lang="en-US" sz="1400" dirty="0" smtClean="0">
              <a:latin typeface="Courier New" pitchFamily="49" charset="0"/>
              <a:cs typeface="Courier New" pitchFamily="49" charset="0"/>
            </a:endParaRPr>
          </a:p>
          <a:p>
            <a:pPr lvl="0">
              <a:spcBef>
                <a:spcPts val="600"/>
              </a:spcBef>
            </a:pPr>
            <a:r>
              <a:rPr lang="en-US" sz="1400" dirty="0" smtClean="0">
                <a:latin typeface="Courier New" pitchFamily="49" charset="0"/>
                <a:cs typeface="Courier New" pitchFamily="49" charset="0"/>
              </a:rPr>
              <a:t>  }</a:t>
            </a:r>
          </a:p>
          <a:p>
            <a:pPr lvl="0">
              <a:spcBef>
                <a:spcPts val="600"/>
              </a:spcBef>
            </a:pPr>
            <a:r>
              <a:rPr lang="en-US" sz="1400" dirty="0" smtClean="0">
                <a:latin typeface="Courier New" pitchFamily="49" charset="0"/>
                <a:cs typeface="Courier New" pitchFamily="49" charset="0"/>
              </a:rPr>
              <a:t>}</a:t>
            </a: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Процеси</a:t>
            </a:r>
            <a:endParaRPr lang="en-US" dirty="0"/>
          </a:p>
        </p:txBody>
      </p:sp>
      <p:sp>
        <p:nvSpPr>
          <p:cNvPr id="3" name="Text Placeholder 2"/>
          <p:cNvSpPr>
            <a:spLocks noGrp="1"/>
          </p:cNvSpPr>
          <p:nvPr>
            <p:ph type="body" sz="quarter" idx="10"/>
          </p:nvPr>
        </p:nvSpPr>
        <p:spPr>
          <a:xfrm>
            <a:off x="324000" y="1690687"/>
            <a:ext cx="8494713" cy="1929438"/>
          </a:xfrm>
        </p:spPr>
        <p:txBody>
          <a:bodyPr/>
          <a:lstStyle/>
          <a:p>
            <a:r>
              <a:rPr lang="bg-BG" dirty="0" smtClean="0"/>
              <a:t>Процес: Инстанция на компютърна програма в процес на изпълнение.</a:t>
            </a:r>
          </a:p>
          <a:p>
            <a:r>
              <a:rPr lang="bg-BG" dirty="0" smtClean="0"/>
              <a:t>Процесите в рамките на една компютърна система:</a:t>
            </a:r>
          </a:p>
          <a:p>
            <a:pPr lvl="2">
              <a:buFont typeface="Wingdings" pitchFamily="2" charset="2"/>
              <a:buChar char="§"/>
            </a:pPr>
            <a:r>
              <a:rPr lang="bg-BG" dirty="0" smtClean="0"/>
              <a:t>се изпълняват паралелно.</a:t>
            </a:r>
          </a:p>
          <a:p>
            <a:pPr lvl="2">
              <a:buFont typeface="Wingdings" pitchFamily="2" charset="2"/>
              <a:buChar char="§"/>
            </a:pPr>
            <a:r>
              <a:rPr lang="bg-BG" dirty="0" smtClean="0"/>
              <a:t>са изолирани един от друг от операционната система.</a:t>
            </a:r>
          </a:p>
          <a:p>
            <a:pPr lvl="2">
              <a:buFont typeface="Wingdings" pitchFamily="2" charset="2"/>
              <a:buChar char="§"/>
            </a:pPr>
            <a:r>
              <a:rPr lang="bg-BG" dirty="0" smtClean="0"/>
              <a:t>могат да комуникират помежду си само чрез специални средства (</a:t>
            </a:r>
            <a:r>
              <a:rPr lang="en-US" dirty="0" smtClean="0"/>
              <a:t>IPC – </a:t>
            </a:r>
            <a:r>
              <a:rPr lang="en-US" dirty="0" err="1" smtClean="0"/>
              <a:t>interprocess</a:t>
            </a:r>
            <a:r>
              <a:rPr lang="en-US" dirty="0" smtClean="0"/>
              <a:t> communication)</a:t>
            </a:r>
            <a:r>
              <a:rPr lang="bg-BG" dirty="0" smtClean="0"/>
              <a:t>.</a:t>
            </a:r>
          </a:p>
          <a:p>
            <a:pPr lvl="1">
              <a:buFont typeface="Wingdings" pitchFamily="2" charset="2"/>
              <a:buChar char="§"/>
            </a:pPr>
            <a:endParaRPr lang="bg-BG" dirty="0" smtClean="0"/>
          </a:p>
        </p:txBody>
      </p:sp>
      <p:grpSp>
        <p:nvGrpSpPr>
          <p:cNvPr id="27" name="Group 26"/>
          <p:cNvGrpSpPr/>
          <p:nvPr/>
        </p:nvGrpSpPr>
        <p:grpSpPr>
          <a:xfrm>
            <a:off x="2253015" y="4129791"/>
            <a:ext cx="3473229" cy="532151"/>
            <a:chOff x="2245519" y="3785016"/>
            <a:chExt cx="3473229" cy="532151"/>
          </a:xfrm>
        </p:grpSpPr>
        <p:sp>
          <p:nvSpPr>
            <p:cNvPr id="4" name="Rectangle 3"/>
            <p:cNvSpPr/>
            <p:nvPr/>
          </p:nvSpPr>
          <p:spPr bwMode="gray">
            <a:xfrm>
              <a:off x="2245519" y="3785016"/>
              <a:ext cx="3473229" cy="532151"/>
            </a:xfrm>
            <a:prstGeom prst="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7" name="TextBox 6"/>
            <p:cNvSpPr txBox="1"/>
            <p:nvPr/>
          </p:nvSpPr>
          <p:spPr>
            <a:xfrm>
              <a:off x="4302177" y="3850442"/>
              <a:ext cx="549787" cy="184666"/>
            </a:xfrm>
            <a:prstGeom prst="rect">
              <a:avLst/>
            </a:prstGeom>
            <a:solidFill>
              <a:schemeClr val="accent3">
                <a:lumMod val="40000"/>
                <a:lumOff val="60000"/>
              </a:schemeClr>
            </a:solidFill>
            <a:ln>
              <a:solidFill>
                <a:schemeClr val="tx1"/>
              </a:solidFill>
            </a:ln>
          </p:spPr>
          <p:txBody>
            <a:bodyPr wrap="square" lIns="0" tIns="0" rIns="0" bIns="0" rtlCol="0">
              <a:spAutoFit/>
            </a:bodyPr>
            <a:lstStyle/>
            <a:p>
              <a:pPr algn="ctr" fontAlgn="base">
                <a:spcBef>
                  <a:spcPct val="50000"/>
                </a:spcBef>
                <a:spcAft>
                  <a:spcPct val="0"/>
                </a:spcAft>
                <a:buClr>
                  <a:srgbClr val="F0AB00"/>
                </a:buClr>
                <a:buSzPct val="80000"/>
              </a:pPr>
              <a:r>
                <a:rPr lang="bg-BG" sz="1200" kern="0" dirty="0" smtClean="0">
                  <a:ea typeface="Arial Unicode MS" pitchFamily="34" charset="-128"/>
                  <a:cs typeface="Arial Unicode MS" pitchFamily="34" charset="-128"/>
                </a:rPr>
                <a:t>Памет</a:t>
              </a:r>
            </a:p>
          </p:txBody>
        </p:sp>
        <p:sp>
          <p:nvSpPr>
            <p:cNvPr id="8" name="TextBox 7"/>
            <p:cNvSpPr txBox="1"/>
            <p:nvPr/>
          </p:nvSpPr>
          <p:spPr>
            <a:xfrm>
              <a:off x="4894289" y="3862465"/>
              <a:ext cx="746271" cy="369332"/>
            </a:xfrm>
            <a:prstGeom prst="rect">
              <a:avLst/>
            </a:prstGeom>
            <a:solidFill>
              <a:schemeClr val="accent3">
                <a:lumMod val="40000"/>
                <a:lumOff val="60000"/>
              </a:schemeClr>
            </a:solidFill>
            <a:ln>
              <a:solidFill>
                <a:schemeClr val="tx1"/>
              </a:solidFill>
            </a:ln>
          </p:spPr>
          <p:txBody>
            <a:bodyPr wrap="square" lIns="0" tIns="0" rIns="0" bIns="0" rtlCol="0">
              <a:spAutoFit/>
            </a:bodyPr>
            <a:lstStyle/>
            <a:p>
              <a:pPr algn="ctr" fontAlgn="base">
                <a:spcBef>
                  <a:spcPct val="50000"/>
                </a:spcBef>
                <a:spcAft>
                  <a:spcPct val="0"/>
                </a:spcAft>
                <a:buClr>
                  <a:srgbClr val="F0AB00"/>
                </a:buClr>
                <a:buSzPct val="80000"/>
              </a:pPr>
              <a:r>
                <a:rPr lang="bg-BG" sz="1200" kern="0" dirty="0" smtClean="0">
                  <a:ea typeface="Arial Unicode MS" pitchFamily="34" charset="-128"/>
                  <a:cs typeface="Arial Unicode MS" pitchFamily="34" charset="-128"/>
                </a:rPr>
                <a:t>Отворени</a:t>
              </a:r>
              <a:br>
                <a:rPr lang="bg-BG" sz="1200" kern="0" dirty="0" smtClean="0">
                  <a:ea typeface="Arial Unicode MS" pitchFamily="34" charset="-128"/>
                  <a:cs typeface="Arial Unicode MS" pitchFamily="34" charset="-128"/>
                </a:rPr>
              </a:br>
              <a:r>
                <a:rPr lang="bg-BG" sz="1200" kern="0" dirty="0" smtClean="0">
                  <a:ea typeface="Arial Unicode MS" pitchFamily="34" charset="-128"/>
                  <a:cs typeface="Arial Unicode MS" pitchFamily="34" charset="-128"/>
                </a:rPr>
                <a:t>файлове</a:t>
              </a:r>
            </a:p>
          </p:txBody>
        </p:sp>
        <p:sp>
          <p:nvSpPr>
            <p:cNvPr id="10" name="TextBox 9"/>
            <p:cNvSpPr txBox="1"/>
            <p:nvPr/>
          </p:nvSpPr>
          <p:spPr>
            <a:xfrm>
              <a:off x="2300013" y="3902830"/>
              <a:ext cx="990656"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Процес 1</a:t>
              </a:r>
              <a:endParaRPr lang="en-US" sz="1800" kern="0" dirty="0" err="1" smtClean="0">
                <a:ea typeface="Arial Unicode MS" pitchFamily="34" charset="-128"/>
                <a:cs typeface="Arial Unicode MS" pitchFamily="34" charset="-128"/>
              </a:endParaRPr>
            </a:p>
          </p:txBody>
        </p:sp>
        <p:sp>
          <p:nvSpPr>
            <p:cNvPr id="11" name="TextBox 10"/>
            <p:cNvSpPr txBox="1"/>
            <p:nvPr/>
          </p:nvSpPr>
          <p:spPr>
            <a:xfrm>
              <a:off x="4302030" y="4062687"/>
              <a:ext cx="550958" cy="184666"/>
            </a:xfrm>
            <a:prstGeom prst="rect">
              <a:avLst/>
            </a:prstGeom>
            <a:solidFill>
              <a:schemeClr val="accent3">
                <a:lumMod val="40000"/>
                <a:lumOff val="60000"/>
              </a:schemeClr>
            </a:solidFill>
            <a:ln>
              <a:solidFill>
                <a:schemeClr val="tx1"/>
              </a:solidFill>
            </a:ln>
          </p:spPr>
          <p:txBody>
            <a:bodyPr wrap="square" lIns="0" tIns="0" rIns="0" bIns="0" rtlCol="0">
              <a:spAutoFit/>
            </a:bodyPr>
            <a:lstStyle/>
            <a:p>
              <a:pPr algn="ctr" fontAlgn="base">
                <a:spcBef>
                  <a:spcPct val="50000"/>
                </a:spcBef>
                <a:spcAft>
                  <a:spcPct val="0"/>
                </a:spcAft>
                <a:buClr>
                  <a:srgbClr val="F0AB00"/>
                </a:buClr>
                <a:buSzPct val="80000"/>
              </a:pPr>
              <a:r>
                <a:rPr lang="bg-BG" sz="1200" kern="0" dirty="0" smtClean="0">
                  <a:ea typeface="Arial Unicode MS" pitchFamily="34" charset="-128"/>
                  <a:cs typeface="Arial Unicode MS" pitchFamily="34" charset="-128"/>
                </a:rPr>
                <a:t>...</a:t>
              </a:r>
            </a:p>
          </p:txBody>
        </p:sp>
      </p:grpSp>
      <p:grpSp>
        <p:nvGrpSpPr>
          <p:cNvPr id="26" name="Group 25"/>
          <p:cNvGrpSpPr/>
          <p:nvPr/>
        </p:nvGrpSpPr>
        <p:grpSpPr>
          <a:xfrm>
            <a:off x="2997526" y="5084164"/>
            <a:ext cx="3473229" cy="532151"/>
            <a:chOff x="2990030" y="4604478"/>
            <a:chExt cx="3473229" cy="532151"/>
          </a:xfrm>
        </p:grpSpPr>
        <p:sp>
          <p:nvSpPr>
            <p:cNvPr id="12" name="Rectangle 11"/>
            <p:cNvSpPr/>
            <p:nvPr/>
          </p:nvSpPr>
          <p:spPr bwMode="gray">
            <a:xfrm>
              <a:off x="2990030" y="4604478"/>
              <a:ext cx="3473229" cy="532151"/>
            </a:xfrm>
            <a:prstGeom prst="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3" name="TextBox 12"/>
            <p:cNvSpPr txBox="1"/>
            <p:nvPr/>
          </p:nvSpPr>
          <p:spPr>
            <a:xfrm>
              <a:off x="5046688" y="4669904"/>
              <a:ext cx="549787" cy="184666"/>
            </a:xfrm>
            <a:prstGeom prst="rect">
              <a:avLst/>
            </a:prstGeom>
            <a:solidFill>
              <a:schemeClr val="accent3">
                <a:lumMod val="40000"/>
                <a:lumOff val="60000"/>
              </a:schemeClr>
            </a:solidFill>
            <a:ln>
              <a:solidFill>
                <a:schemeClr val="tx1"/>
              </a:solidFill>
            </a:ln>
          </p:spPr>
          <p:txBody>
            <a:bodyPr wrap="square" lIns="0" tIns="0" rIns="0" bIns="0" rtlCol="0">
              <a:spAutoFit/>
            </a:bodyPr>
            <a:lstStyle/>
            <a:p>
              <a:pPr algn="ctr" fontAlgn="base">
                <a:spcBef>
                  <a:spcPct val="50000"/>
                </a:spcBef>
                <a:spcAft>
                  <a:spcPct val="0"/>
                </a:spcAft>
                <a:buClr>
                  <a:srgbClr val="F0AB00"/>
                </a:buClr>
                <a:buSzPct val="80000"/>
              </a:pPr>
              <a:r>
                <a:rPr lang="bg-BG" sz="1200" kern="0" dirty="0" smtClean="0">
                  <a:ea typeface="Arial Unicode MS" pitchFamily="34" charset="-128"/>
                  <a:cs typeface="Arial Unicode MS" pitchFamily="34" charset="-128"/>
                </a:rPr>
                <a:t>Памет</a:t>
              </a:r>
            </a:p>
          </p:txBody>
        </p:sp>
        <p:sp>
          <p:nvSpPr>
            <p:cNvPr id="14" name="TextBox 13"/>
            <p:cNvSpPr txBox="1"/>
            <p:nvPr/>
          </p:nvSpPr>
          <p:spPr>
            <a:xfrm>
              <a:off x="5638800" y="4681927"/>
              <a:ext cx="746271" cy="369332"/>
            </a:xfrm>
            <a:prstGeom prst="rect">
              <a:avLst/>
            </a:prstGeom>
            <a:solidFill>
              <a:schemeClr val="accent3">
                <a:lumMod val="40000"/>
                <a:lumOff val="60000"/>
              </a:schemeClr>
            </a:solidFill>
            <a:ln>
              <a:solidFill>
                <a:schemeClr val="tx1"/>
              </a:solidFill>
            </a:ln>
          </p:spPr>
          <p:txBody>
            <a:bodyPr wrap="square" lIns="0" tIns="0" rIns="0" bIns="0" rtlCol="0">
              <a:spAutoFit/>
            </a:bodyPr>
            <a:lstStyle/>
            <a:p>
              <a:pPr algn="ctr" fontAlgn="base">
                <a:spcBef>
                  <a:spcPct val="50000"/>
                </a:spcBef>
                <a:spcAft>
                  <a:spcPct val="0"/>
                </a:spcAft>
                <a:buClr>
                  <a:srgbClr val="F0AB00"/>
                </a:buClr>
                <a:buSzPct val="80000"/>
              </a:pPr>
              <a:r>
                <a:rPr lang="bg-BG" sz="1200" kern="0" dirty="0" smtClean="0">
                  <a:ea typeface="Arial Unicode MS" pitchFamily="34" charset="-128"/>
                  <a:cs typeface="Arial Unicode MS" pitchFamily="34" charset="-128"/>
                </a:rPr>
                <a:t>Отворени</a:t>
              </a:r>
              <a:br>
                <a:rPr lang="bg-BG" sz="1200" kern="0" dirty="0" smtClean="0">
                  <a:ea typeface="Arial Unicode MS" pitchFamily="34" charset="-128"/>
                  <a:cs typeface="Arial Unicode MS" pitchFamily="34" charset="-128"/>
                </a:rPr>
              </a:br>
              <a:r>
                <a:rPr lang="bg-BG" sz="1200" kern="0" dirty="0" smtClean="0">
                  <a:ea typeface="Arial Unicode MS" pitchFamily="34" charset="-128"/>
                  <a:cs typeface="Arial Unicode MS" pitchFamily="34" charset="-128"/>
                </a:rPr>
                <a:t>файлове</a:t>
              </a:r>
            </a:p>
          </p:txBody>
        </p:sp>
        <p:sp>
          <p:nvSpPr>
            <p:cNvPr id="15" name="TextBox 14"/>
            <p:cNvSpPr txBox="1"/>
            <p:nvPr/>
          </p:nvSpPr>
          <p:spPr>
            <a:xfrm>
              <a:off x="3044524" y="4722292"/>
              <a:ext cx="990656"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Процес 2</a:t>
              </a:r>
              <a:endParaRPr lang="en-US" sz="1800" kern="0" dirty="0" err="1" smtClean="0">
                <a:ea typeface="Arial Unicode MS" pitchFamily="34" charset="-128"/>
                <a:cs typeface="Arial Unicode MS" pitchFamily="34" charset="-128"/>
              </a:endParaRPr>
            </a:p>
          </p:txBody>
        </p:sp>
        <p:sp>
          <p:nvSpPr>
            <p:cNvPr id="16" name="TextBox 15"/>
            <p:cNvSpPr txBox="1"/>
            <p:nvPr/>
          </p:nvSpPr>
          <p:spPr>
            <a:xfrm>
              <a:off x="5046541" y="4882149"/>
              <a:ext cx="550958" cy="184666"/>
            </a:xfrm>
            <a:prstGeom prst="rect">
              <a:avLst/>
            </a:prstGeom>
            <a:solidFill>
              <a:schemeClr val="accent3">
                <a:lumMod val="40000"/>
                <a:lumOff val="60000"/>
              </a:schemeClr>
            </a:solidFill>
            <a:ln>
              <a:solidFill>
                <a:schemeClr val="tx1"/>
              </a:solidFill>
            </a:ln>
          </p:spPr>
          <p:txBody>
            <a:bodyPr wrap="square" lIns="0" tIns="0" rIns="0" bIns="0" rtlCol="0">
              <a:spAutoFit/>
            </a:bodyPr>
            <a:lstStyle/>
            <a:p>
              <a:pPr algn="ctr" fontAlgn="base">
                <a:spcBef>
                  <a:spcPct val="50000"/>
                </a:spcBef>
                <a:spcAft>
                  <a:spcPct val="0"/>
                </a:spcAft>
                <a:buClr>
                  <a:srgbClr val="F0AB00"/>
                </a:buClr>
                <a:buSzPct val="80000"/>
              </a:pPr>
              <a:r>
                <a:rPr lang="bg-BG" sz="1200" kern="0" dirty="0" smtClean="0">
                  <a:ea typeface="Arial Unicode MS" pitchFamily="34" charset="-128"/>
                  <a:cs typeface="Arial Unicode MS" pitchFamily="34" charset="-128"/>
                </a:rPr>
                <a:t>...</a:t>
              </a:r>
            </a:p>
          </p:txBody>
        </p:sp>
      </p:grpSp>
      <p:grpSp>
        <p:nvGrpSpPr>
          <p:cNvPr id="29" name="Group 28"/>
          <p:cNvGrpSpPr/>
          <p:nvPr/>
        </p:nvGrpSpPr>
        <p:grpSpPr>
          <a:xfrm>
            <a:off x="1723869" y="5718749"/>
            <a:ext cx="5141627" cy="336959"/>
            <a:chOff x="1716373" y="5373974"/>
            <a:chExt cx="5141627" cy="336959"/>
          </a:xfrm>
        </p:grpSpPr>
        <p:cxnSp>
          <p:nvCxnSpPr>
            <p:cNvPr id="23" name="Straight Arrow Connector 22"/>
            <p:cNvCxnSpPr/>
            <p:nvPr/>
          </p:nvCxnSpPr>
          <p:spPr>
            <a:xfrm>
              <a:off x="1716373" y="5373974"/>
              <a:ext cx="5141627"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670623" y="5433934"/>
              <a:ext cx="6412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t</a:t>
              </a:r>
              <a:endParaRPr lang="en-US" sz="1800" kern="0" dirty="0" smtClean="0">
                <a:ea typeface="Arial Unicode MS" pitchFamily="34" charset="-128"/>
                <a:cs typeface="Arial Unicode MS" pitchFamily="34" charset="-128"/>
              </a:endParaRPr>
            </a:p>
          </p:txBody>
        </p:sp>
      </p:grpSp>
      <p:cxnSp>
        <p:nvCxnSpPr>
          <p:cNvPr id="31" name="Straight Arrow Connector 30"/>
          <p:cNvCxnSpPr/>
          <p:nvPr/>
        </p:nvCxnSpPr>
        <p:spPr>
          <a:xfrm flipH="1">
            <a:off x="3792512" y="4661942"/>
            <a:ext cx="0" cy="419725"/>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882453" y="4736893"/>
            <a:ext cx="384721"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kern="0" dirty="0" smtClean="0">
                <a:ea typeface="Arial Unicode MS" pitchFamily="34" charset="-128"/>
                <a:cs typeface="Arial Unicode MS" pitchFamily="34" charset="-128"/>
              </a:rPr>
              <a:t>IPC</a:t>
            </a: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Връзка между двата вида синхронизация</a:t>
            </a:r>
            <a:endParaRPr lang="en-US" dirty="0"/>
          </a:p>
        </p:txBody>
      </p:sp>
      <p:sp>
        <p:nvSpPr>
          <p:cNvPr id="3" name="Text Placeholder 2"/>
          <p:cNvSpPr>
            <a:spLocks noGrp="1"/>
          </p:cNvSpPr>
          <p:nvPr>
            <p:ph type="body" sz="quarter" idx="10"/>
          </p:nvPr>
        </p:nvSpPr>
        <p:spPr>
          <a:xfrm>
            <a:off x="324001" y="1328736"/>
            <a:ext cx="3886050" cy="4243389"/>
          </a:xfrm>
        </p:spPr>
        <p:txBody>
          <a:bodyPr/>
          <a:lstStyle/>
          <a:p>
            <a:pPr>
              <a:spcBef>
                <a:spcPts val="600"/>
              </a:spcBef>
            </a:pPr>
            <a:r>
              <a:rPr lang="en-US" sz="1400" dirty="0" smtClean="0">
                <a:latin typeface="Courier New" pitchFamily="49" charset="0"/>
                <a:cs typeface="Courier New" pitchFamily="49" charset="0"/>
              </a:rPr>
              <a:t>class C {</a:t>
            </a:r>
          </a:p>
          <a:p>
            <a:pPr>
              <a:spcBef>
                <a:spcPts val="600"/>
              </a:spcBef>
            </a:pPr>
            <a:endParaRPr lang="en-US" sz="1400" dirty="0" smtClean="0">
              <a:latin typeface="Courier New" pitchFamily="49" charset="0"/>
              <a:cs typeface="Courier New" pitchFamily="49" charset="0"/>
            </a:endParaRPr>
          </a:p>
          <a:p>
            <a:pPr>
              <a:spcBef>
                <a:spcPts val="600"/>
              </a:spcBef>
            </a:pPr>
            <a:r>
              <a:rPr lang="en-US" sz="1400" dirty="0" smtClean="0">
                <a:latin typeface="Courier New" pitchFamily="49" charset="0"/>
                <a:cs typeface="Courier New" pitchFamily="49" charset="0"/>
              </a:rPr>
              <a:t>  synchronized T1 </a:t>
            </a:r>
            <a:r>
              <a:rPr lang="en-US" sz="1400" dirty="0" err="1" smtClean="0">
                <a:latin typeface="Courier New" pitchFamily="49" charset="0"/>
                <a:cs typeface="Courier New" pitchFamily="49" charset="0"/>
              </a:rPr>
              <a:t>methodA</a:t>
            </a:r>
            <a:r>
              <a:rPr lang="en-US" sz="1400" dirty="0" smtClean="0">
                <a:latin typeface="Courier New" pitchFamily="49" charset="0"/>
                <a:cs typeface="Courier New" pitchFamily="49" charset="0"/>
              </a:rPr>
              <a:t>() {</a:t>
            </a:r>
          </a:p>
          <a:p>
            <a:pPr>
              <a:spcBef>
                <a:spcPts val="600"/>
              </a:spcBef>
            </a:pPr>
            <a:endParaRPr lang="en-US" sz="1400" dirty="0" smtClean="0">
              <a:latin typeface="Courier New" pitchFamily="49" charset="0"/>
              <a:cs typeface="Courier New" pitchFamily="49" charset="0"/>
            </a:endParaRPr>
          </a:p>
          <a:p>
            <a:pPr>
              <a:spcBef>
                <a:spcPts val="600"/>
              </a:spcBef>
            </a:pPr>
            <a:r>
              <a:rPr lang="en-US" sz="1400" dirty="0" smtClean="0">
                <a:latin typeface="Courier New" pitchFamily="49" charset="0"/>
                <a:cs typeface="Courier New" pitchFamily="49" charset="0"/>
              </a:rPr>
              <a:t>    ...</a:t>
            </a:r>
          </a:p>
          <a:p>
            <a:pPr>
              <a:spcBef>
                <a:spcPts val="600"/>
              </a:spcBef>
            </a:pPr>
            <a:endParaRPr lang="en-US" sz="1400" dirty="0" smtClean="0">
              <a:latin typeface="Courier New" pitchFamily="49" charset="0"/>
              <a:cs typeface="Courier New" pitchFamily="49" charset="0"/>
            </a:endParaRPr>
          </a:p>
          <a:p>
            <a:pPr>
              <a:spcBef>
                <a:spcPts val="600"/>
              </a:spcBef>
            </a:pPr>
            <a:r>
              <a:rPr lang="en-US" sz="1400" dirty="0" smtClean="0">
                <a:latin typeface="Courier New" pitchFamily="49" charset="0"/>
                <a:cs typeface="Courier New" pitchFamily="49" charset="0"/>
              </a:rPr>
              <a:t>  }</a:t>
            </a:r>
          </a:p>
          <a:p>
            <a:pPr>
              <a:spcBef>
                <a:spcPts val="600"/>
              </a:spcBef>
            </a:pPr>
            <a:endParaRPr lang="en-US" sz="1400" dirty="0" smtClean="0">
              <a:latin typeface="Courier New" pitchFamily="49" charset="0"/>
              <a:cs typeface="Courier New" pitchFamily="49" charset="0"/>
            </a:endParaRPr>
          </a:p>
          <a:p>
            <a:pPr>
              <a:spcBef>
                <a:spcPts val="600"/>
              </a:spcBef>
            </a:pPr>
            <a:r>
              <a:rPr lang="en-US" sz="1400" dirty="0" smtClean="0">
                <a:latin typeface="Courier New" pitchFamily="49" charset="0"/>
                <a:cs typeface="Courier New" pitchFamily="49" charset="0"/>
              </a:rPr>
              <a:t>  synchronized static T2 </a:t>
            </a:r>
            <a:r>
              <a:rPr lang="en-US" sz="1400" dirty="0" err="1" smtClean="0">
                <a:latin typeface="Courier New" pitchFamily="49" charset="0"/>
                <a:cs typeface="Courier New" pitchFamily="49" charset="0"/>
              </a:rPr>
              <a:t>methodB</a:t>
            </a:r>
            <a:r>
              <a:rPr lang="en-US" sz="1400" dirty="0" smtClean="0">
                <a:latin typeface="Courier New" pitchFamily="49" charset="0"/>
                <a:cs typeface="Courier New" pitchFamily="49" charset="0"/>
              </a:rPr>
              <a:t>() {</a:t>
            </a:r>
          </a:p>
          <a:p>
            <a:pPr>
              <a:spcBef>
                <a:spcPts val="600"/>
              </a:spcBef>
            </a:pPr>
            <a:endParaRPr lang="en-US" sz="1400" dirty="0" smtClean="0">
              <a:latin typeface="Courier New" pitchFamily="49" charset="0"/>
              <a:cs typeface="Courier New" pitchFamily="49" charset="0"/>
            </a:endParaRPr>
          </a:p>
          <a:p>
            <a:pPr>
              <a:spcBef>
                <a:spcPts val="600"/>
              </a:spcBef>
            </a:pPr>
            <a:r>
              <a:rPr lang="en-US" sz="1400" dirty="0" smtClean="0">
                <a:latin typeface="Courier New" pitchFamily="49" charset="0"/>
                <a:cs typeface="Courier New" pitchFamily="49" charset="0"/>
              </a:rPr>
              <a:t>    ...</a:t>
            </a:r>
          </a:p>
          <a:p>
            <a:pPr>
              <a:spcBef>
                <a:spcPts val="600"/>
              </a:spcBef>
            </a:pPr>
            <a:endParaRPr lang="en-US" sz="1400" dirty="0" smtClean="0">
              <a:latin typeface="Courier New" pitchFamily="49" charset="0"/>
              <a:cs typeface="Courier New" pitchFamily="49" charset="0"/>
            </a:endParaRPr>
          </a:p>
          <a:p>
            <a:pPr>
              <a:spcBef>
                <a:spcPts val="600"/>
              </a:spcBef>
            </a:pPr>
            <a:r>
              <a:rPr lang="en-US" sz="1400" dirty="0" smtClean="0">
                <a:latin typeface="Courier New" pitchFamily="49" charset="0"/>
                <a:cs typeface="Courier New" pitchFamily="49" charset="0"/>
              </a:rPr>
              <a:t>  }</a:t>
            </a:r>
          </a:p>
          <a:p>
            <a:pPr>
              <a:spcBef>
                <a:spcPts val="600"/>
              </a:spcBef>
            </a:pPr>
            <a:endParaRPr lang="en-US" sz="1400" dirty="0" smtClean="0">
              <a:latin typeface="Courier New" pitchFamily="49" charset="0"/>
              <a:cs typeface="Courier New" pitchFamily="49" charset="0"/>
            </a:endParaRPr>
          </a:p>
          <a:p>
            <a:pPr>
              <a:spcBef>
                <a:spcPts val="600"/>
              </a:spcBef>
            </a:pPr>
            <a:r>
              <a:rPr lang="en-US" sz="1400" dirty="0" smtClean="0">
                <a:latin typeface="Courier New" pitchFamily="49" charset="0"/>
                <a:cs typeface="Courier New" pitchFamily="49" charset="0"/>
              </a:rPr>
              <a:t>}</a:t>
            </a:r>
          </a:p>
        </p:txBody>
      </p:sp>
      <p:sp>
        <p:nvSpPr>
          <p:cNvPr id="4" name="Text Placeholder 2"/>
          <p:cNvSpPr txBox="1">
            <a:spLocks/>
          </p:cNvSpPr>
          <p:nvPr/>
        </p:nvSpPr>
        <p:spPr bwMode="gray">
          <a:xfrm>
            <a:off x="5553225" y="1328736"/>
            <a:ext cx="3095475" cy="4243389"/>
          </a:xfrm>
          <a:prstGeom prst="rect">
            <a:avLst/>
          </a:prstGeom>
        </p:spPr>
        <p:txBody>
          <a:bodyPr vert="horz" lIns="0" tIns="0" rIns="0" bIns="0" rtlCol="0">
            <a:noAutofit/>
          </a:bodyPr>
          <a:lstStyle/>
          <a:p>
            <a:pPr marL="0" marR="0" lvl="0" indent="0"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n-US" sz="1400" b="1"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rPr>
              <a:t>class C {</a:t>
            </a:r>
          </a:p>
          <a:p>
            <a:pPr marL="0" marR="0" lvl="0" indent="0"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n-US" sz="1400" b="1"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endParaRPr>
          </a:p>
          <a:p>
            <a:pPr marL="0" marR="0" lvl="0" indent="0"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bg-BG" sz="1400" b="1"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rPr>
              <a:t>  </a:t>
            </a:r>
            <a:r>
              <a:rPr kumimoji="0" lang="en-US" sz="1400" b="1"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rPr>
              <a:t>T1 </a:t>
            </a:r>
            <a:r>
              <a:rPr kumimoji="0" lang="en-US" sz="1400" b="1" i="0" u="none" strike="noStrike" kern="1200" cap="none" spc="0" normalizeH="0" baseline="0" noProof="0" dirty="0" err="1" smtClean="0">
                <a:ln>
                  <a:noFill/>
                </a:ln>
                <a:solidFill>
                  <a:schemeClr val="tx1"/>
                </a:solidFill>
                <a:effectLst/>
                <a:uLnTx/>
                <a:uFillTx/>
                <a:latin typeface="Courier New" pitchFamily="49" charset="0"/>
                <a:ea typeface="+mn-ea"/>
                <a:cs typeface="Courier New" pitchFamily="49" charset="0"/>
              </a:rPr>
              <a:t>methodA</a:t>
            </a:r>
            <a:r>
              <a:rPr kumimoji="0" lang="en-US" sz="1400" b="1"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rPr>
              <a:t>() {</a:t>
            </a:r>
            <a:endParaRPr kumimoji="0" lang="bg-BG" sz="1400" b="1"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endParaRPr>
          </a:p>
          <a:p>
            <a:pPr marL="0" marR="0" lvl="0" indent="0" algn="l" defTabSz="914400" rtl="0" eaLnBrk="1" fontAlgn="auto" latinLnBrk="0" hangingPunct="1">
              <a:lnSpc>
                <a:spcPct val="100000"/>
              </a:lnSpc>
              <a:spcBef>
                <a:spcPts val="600"/>
              </a:spcBef>
              <a:spcAft>
                <a:spcPts val="0"/>
              </a:spcAft>
              <a:buClr>
                <a:schemeClr val="accent1"/>
              </a:buClr>
              <a:buSzPct val="80000"/>
              <a:buFontTx/>
              <a:buNone/>
              <a:tabLst/>
              <a:defRPr/>
            </a:pPr>
            <a:r>
              <a:rPr lang="bg-BG" sz="1400" b="1" dirty="0" smtClean="0">
                <a:latin typeface="Courier New" pitchFamily="49" charset="0"/>
                <a:cs typeface="Courier New" pitchFamily="49" charset="0"/>
              </a:rPr>
              <a:t>    </a:t>
            </a:r>
            <a:r>
              <a:rPr lang="en-US" sz="1400" b="1" dirty="0" smtClean="0">
                <a:latin typeface="Courier New" pitchFamily="49" charset="0"/>
                <a:cs typeface="Courier New" pitchFamily="49" charset="0"/>
              </a:rPr>
              <a:t>synchronized (this) {</a:t>
            </a:r>
            <a:endParaRPr kumimoji="0" lang="en-US" sz="1400" b="1"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endParaRPr>
          </a:p>
          <a:p>
            <a:pPr marL="0" marR="0" lvl="0" indent="0"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n-US" sz="1400" b="1"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rPr>
              <a:t>      ...</a:t>
            </a:r>
          </a:p>
          <a:p>
            <a:pPr marL="0" marR="0" lvl="0" indent="0" algn="l" defTabSz="914400" rtl="0" eaLnBrk="1" fontAlgn="auto" latinLnBrk="0" hangingPunct="1">
              <a:lnSpc>
                <a:spcPct val="100000"/>
              </a:lnSpc>
              <a:spcBef>
                <a:spcPts val="600"/>
              </a:spcBef>
              <a:spcAft>
                <a:spcPts val="0"/>
              </a:spcAft>
              <a:buClr>
                <a:schemeClr val="accent1"/>
              </a:buClr>
              <a:buSzPct val="80000"/>
              <a:buFontTx/>
              <a:buNone/>
              <a:tabLst/>
              <a:defRPr/>
            </a:pPr>
            <a:r>
              <a:rPr lang="en-US" sz="1400" b="1" dirty="0" smtClean="0">
                <a:latin typeface="Courier New" pitchFamily="49" charset="0"/>
                <a:cs typeface="Courier New" pitchFamily="49" charset="0"/>
              </a:rPr>
              <a:t>    }</a:t>
            </a:r>
            <a:endParaRPr kumimoji="0" lang="en-US" sz="1400" b="1"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endParaRPr>
          </a:p>
          <a:p>
            <a:pPr marL="0" marR="0" lvl="0" indent="0"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n-US" sz="1400" b="1"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rPr>
              <a:t>  }</a:t>
            </a:r>
          </a:p>
          <a:p>
            <a:pPr marL="0" marR="0" lvl="0" indent="0"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n-US" sz="1400" b="1"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endParaRPr>
          </a:p>
          <a:p>
            <a:pPr marL="0" marR="0" lvl="0" indent="0"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n-US" sz="1400" b="1"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rPr>
              <a:t>  static T2 </a:t>
            </a:r>
            <a:r>
              <a:rPr kumimoji="0" lang="en-US" sz="1400" b="1" i="0" u="none" strike="noStrike" kern="1200" cap="none" spc="0" normalizeH="0" baseline="0" noProof="0" dirty="0" err="1" smtClean="0">
                <a:ln>
                  <a:noFill/>
                </a:ln>
                <a:solidFill>
                  <a:schemeClr val="tx1"/>
                </a:solidFill>
                <a:effectLst/>
                <a:uLnTx/>
                <a:uFillTx/>
                <a:latin typeface="Courier New" pitchFamily="49" charset="0"/>
                <a:ea typeface="+mn-ea"/>
                <a:cs typeface="Courier New" pitchFamily="49" charset="0"/>
              </a:rPr>
              <a:t>methodB</a:t>
            </a:r>
            <a:r>
              <a:rPr kumimoji="0" lang="en-US" sz="1400" b="1"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rPr>
              <a:t>() {</a:t>
            </a:r>
          </a:p>
          <a:p>
            <a:pPr marL="0" marR="0" lvl="0" indent="0" algn="l" defTabSz="914400" rtl="0" eaLnBrk="1" fontAlgn="auto" latinLnBrk="0" hangingPunct="1">
              <a:lnSpc>
                <a:spcPct val="100000"/>
              </a:lnSpc>
              <a:spcBef>
                <a:spcPts val="600"/>
              </a:spcBef>
              <a:spcAft>
                <a:spcPts val="0"/>
              </a:spcAft>
              <a:buClr>
                <a:schemeClr val="accent1"/>
              </a:buClr>
              <a:buSzPct val="80000"/>
              <a:buFontTx/>
              <a:buNone/>
              <a:tabLst/>
              <a:defRPr/>
            </a:pPr>
            <a:r>
              <a:rPr lang="en-US" sz="1400" b="1" dirty="0" smtClean="0">
                <a:latin typeface="Courier New" pitchFamily="49" charset="0"/>
                <a:cs typeface="Courier New" pitchFamily="49" charset="0"/>
              </a:rPr>
              <a:t>    synchronized (</a:t>
            </a:r>
            <a:r>
              <a:rPr lang="en-US" sz="1400" b="1" dirty="0" err="1" smtClean="0">
                <a:latin typeface="Courier New" pitchFamily="49" charset="0"/>
                <a:cs typeface="Courier New" pitchFamily="49" charset="0"/>
              </a:rPr>
              <a:t>C.class</a:t>
            </a:r>
            <a:r>
              <a:rPr lang="en-US" sz="1400" b="1" dirty="0" smtClean="0">
                <a:latin typeface="Courier New" pitchFamily="49" charset="0"/>
                <a:cs typeface="Courier New" pitchFamily="49" charset="0"/>
              </a:rPr>
              <a:t>) {</a:t>
            </a:r>
            <a:endParaRPr kumimoji="0" lang="en-US" sz="1400" b="1"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endParaRPr>
          </a:p>
          <a:p>
            <a:pPr marL="0" marR="0" lvl="0" indent="0"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n-US" sz="1400" b="1"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rPr>
              <a:t>      ...</a:t>
            </a:r>
          </a:p>
          <a:p>
            <a:pPr marL="0" marR="0" lvl="0" indent="0" algn="l" defTabSz="914400" rtl="0" eaLnBrk="1" fontAlgn="auto" latinLnBrk="0" hangingPunct="1">
              <a:lnSpc>
                <a:spcPct val="100000"/>
              </a:lnSpc>
              <a:spcBef>
                <a:spcPts val="600"/>
              </a:spcBef>
              <a:spcAft>
                <a:spcPts val="0"/>
              </a:spcAft>
              <a:buClr>
                <a:schemeClr val="accent1"/>
              </a:buClr>
              <a:buSzPct val="80000"/>
              <a:buFontTx/>
              <a:buNone/>
              <a:tabLst/>
              <a:defRPr/>
            </a:pPr>
            <a:r>
              <a:rPr lang="en-US" sz="1400" b="1" dirty="0" smtClean="0">
                <a:latin typeface="Courier New" pitchFamily="49" charset="0"/>
                <a:cs typeface="Courier New" pitchFamily="49" charset="0"/>
              </a:rPr>
              <a:t>    }</a:t>
            </a:r>
            <a:endParaRPr kumimoji="0" lang="en-US" sz="1400" b="1"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endParaRPr>
          </a:p>
          <a:p>
            <a:pPr marL="0" marR="0" lvl="0" indent="0"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n-US" sz="1400" b="1"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rPr>
              <a:t>  }</a:t>
            </a:r>
          </a:p>
          <a:p>
            <a:pPr marL="0" marR="0" lvl="0" indent="0"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n-US" sz="1400" b="1"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endParaRPr>
          </a:p>
          <a:p>
            <a:pPr marL="0" marR="0" lvl="0" indent="0"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n-US" sz="1400" b="1"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rPr>
              <a:t>}</a:t>
            </a:r>
          </a:p>
        </p:txBody>
      </p:sp>
    </p:spTree>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Изчакване и уведомяване</a:t>
            </a:r>
          </a:p>
        </p:txBody>
      </p:sp>
      <p:sp>
        <p:nvSpPr>
          <p:cNvPr id="3" name="Text Placeholder 2"/>
          <p:cNvSpPr>
            <a:spLocks noGrp="1"/>
          </p:cNvSpPr>
          <p:nvPr>
            <p:ph type="body" sz="quarter" idx="10"/>
          </p:nvPr>
        </p:nvSpPr>
        <p:spPr>
          <a:xfrm>
            <a:off x="324000" y="1690686"/>
            <a:ext cx="8494713" cy="4729163"/>
          </a:xfrm>
        </p:spPr>
        <p:txBody>
          <a:bodyPr/>
          <a:lstStyle/>
          <a:p>
            <a:pPr lvl="0"/>
            <a:r>
              <a:rPr lang="bg-BG" b="0" dirty="0" smtClean="0"/>
              <a:t>Този механизъм позволява имплементирането на следния сценарий:</a:t>
            </a:r>
          </a:p>
          <a:p>
            <a:pPr lvl="2">
              <a:buFont typeface="Wingdings" pitchFamily="2" charset="2"/>
              <a:buChar char="§"/>
            </a:pPr>
            <a:r>
              <a:rPr lang="bg-BG" b="0" dirty="0" smtClean="0"/>
              <a:t>Една или повече нишки чакат някакво събитие да настъпи.</a:t>
            </a:r>
          </a:p>
          <a:p>
            <a:pPr lvl="2">
              <a:buFont typeface="Wingdings" pitchFamily="2" charset="2"/>
              <a:buChar char="§"/>
            </a:pPr>
            <a:r>
              <a:rPr lang="bg-BG" b="0" dirty="0" smtClean="0"/>
              <a:t>Друга нишка ги уведомява, когато събитието настъпи.</a:t>
            </a:r>
          </a:p>
          <a:p>
            <a:pPr lvl="0"/>
            <a:r>
              <a:rPr lang="bg-BG" b="0" dirty="0" smtClean="0"/>
              <a:t>Всеки обект може да се използва за събитие.</a:t>
            </a:r>
          </a:p>
          <a:p>
            <a:pPr lvl="0"/>
            <a:r>
              <a:rPr lang="bg-BG" b="0" dirty="0" smtClean="0"/>
              <a:t>Чакането е блокиране на нишката докато настъпи събитието. То се извършва чрез извикване на един от методите </a:t>
            </a:r>
            <a:r>
              <a:rPr lang="en-US" dirty="0" err="1" smtClean="0"/>
              <a:t>Object.wait</a:t>
            </a:r>
            <a:r>
              <a:rPr lang="en-US" dirty="0" smtClean="0"/>
              <a:t>(</a:t>
            </a:r>
            <a:r>
              <a:rPr lang="bg-BG" dirty="0" smtClean="0"/>
              <a:t>...</a:t>
            </a:r>
            <a:r>
              <a:rPr lang="en-US" dirty="0" smtClean="0"/>
              <a:t>)</a:t>
            </a:r>
            <a:r>
              <a:rPr lang="bg-BG" b="0" dirty="0" smtClean="0"/>
              <a:t>. Тези методи връщат управлението, когато настъпи събитието (понякога и по-рано – напр. ако нишката е прекъсната).</a:t>
            </a:r>
          </a:p>
          <a:p>
            <a:pPr lvl="0"/>
            <a:r>
              <a:rPr lang="bg-BG" b="0" dirty="0" smtClean="0"/>
              <a:t>Уведомяването за настъпване на събитието се извършва чрез извикване на някой от методите </a:t>
            </a:r>
            <a:r>
              <a:rPr lang="en-US" dirty="0" err="1" smtClean="0"/>
              <a:t>Object.notify</a:t>
            </a:r>
            <a:r>
              <a:rPr lang="en-US" dirty="0" smtClean="0"/>
              <a:t>()</a:t>
            </a:r>
            <a:r>
              <a:rPr lang="en-US" b="0" dirty="0" smtClean="0"/>
              <a:t> </a:t>
            </a:r>
            <a:r>
              <a:rPr lang="bg-BG" b="0" dirty="0" smtClean="0"/>
              <a:t>и </a:t>
            </a:r>
            <a:r>
              <a:rPr lang="en-US" dirty="0" err="1" smtClean="0"/>
              <a:t>Object.notifyAll</a:t>
            </a:r>
            <a:r>
              <a:rPr lang="en-US" dirty="0" smtClean="0"/>
              <a:t>()</a:t>
            </a:r>
            <a:r>
              <a:rPr lang="en-US" b="0" dirty="0" smtClean="0"/>
              <a:t>.</a:t>
            </a:r>
            <a:r>
              <a:rPr lang="bg-BG" b="0" dirty="0" smtClean="0"/>
              <a:t> </a:t>
            </a:r>
            <a:r>
              <a:rPr lang="en-US" b="0" dirty="0" smtClean="0"/>
              <a:t>notify() </a:t>
            </a:r>
            <a:r>
              <a:rPr lang="bg-BG" b="0" dirty="0" smtClean="0"/>
              <a:t>събужда една от чакащите нишки (ако има такива въобще), а </a:t>
            </a:r>
            <a:r>
              <a:rPr lang="en-US" b="0" dirty="0" err="1" smtClean="0"/>
              <a:t>notifyAll</a:t>
            </a:r>
            <a:r>
              <a:rPr lang="en-US" b="0" dirty="0" smtClean="0"/>
              <a:t>() – </a:t>
            </a:r>
            <a:r>
              <a:rPr lang="bg-BG" b="0" dirty="0" smtClean="0"/>
              <a:t>всички.</a:t>
            </a:r>
            <a:endParaRPr lang="en-US" b="0" dirty="0" smtClean="0"/>
          </a:p>
          <a:p>
            <a:pPr lvl="0"/>
            <a:r>
              <a:rPr lang="bg-BG" b="0" dirty="0" smtClean="0"/>
              <a:t>Всички от споменатите методи може да се извикват само от нишка, която е заключила обекта-събитие. Ключалката се освобождава по време на изпълнението на метод </a:t>
            </a:r>
            <a:r>
              <a:rPr lang="en-US" b="0" dirty="0" smtClean="0"/>
              <a:t>wait(…) </a:t>
            </a:r>
            <a:r>
              <a:rPr lang="bg-BG" b="0" dirty="0" smtClean="0"/>
              <a:t>и се получава пак при неговото приключване</a:t>
            </a:r>
            <a:r>
              <a:rPr lang="en-US" b="0" dirty="0" smtClean="0"/>
              <a:t>.</a:t>
            </a:r>
            <a:endParaRPr lang="bg-BG" b="0" dirty="0" smtClean="0"/>
          </a:p>
        </p:txBody>
      </p:sp>
    </p:spTree>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Изчакване и уведомяване (пример)</a:t>
            </a:r>
          </a:p>
        </p:txBody>
      </p:sp>
      <p:sp>
        <p:nvSpPr>
          <p:cNvPr id="3" name="Text Placeholder 2"/>
          <p:cNvSpPr>
            <a:spLocks noGrp="1"/>
          </p:cNvSpPr>
          <p:nvPr>
            <p:ph type="body" sz="quarter" idx="10"/>
          </p:nvPr>
        </p:nvSpPr>
        <p:spPr/>
        <p:txBody>
          <a:bodyPr/>
          <a:lstStyle/>
          <a:p>
            <a:pPr lvl="0"/>
            <a:r>
              <a:rPr lang="bg-BG" b="0" dirty="0" smtClean="0"/>
              <a:t>Склад за продукти:</a:t>
            </a:r>
            <a:br>
              <a:rPr lang="bg-BG" b="0" dirty="0" smtClean="0"/>
            </a:br>
            <a:r>
              <a:rPr lang="en-US" dirty="0" smtClean="0">
                <a:latin typeface="Courier New" pitchFamily="49" charset="0"/>
                <a:cs typeface="Courier New" pitchFamily="49" charset="0"/>
              </a:rPr>
              <a:t>Collection</a:t>
            </a:r>
            <a:r>
              <a:rPr lang="bg-BG" dirty="0" smtClean="0">
                <a:latin typeface="Courier New" pitchFamily="49" charset="0"/>
                <a:cs typeface="Courier New" pitchFamily="49" charset="0"/>
              </a:rPr>
              <a:t>&lt;</a:t>
            </a:r>
            <a:r>
              <a:rPr lang="en-US" dirty="0" smtClean="0">
                <a:latin typeface="Courier New" pitchFamily="49" charset="0"/>
                <a:cs typeface="Courier New" pitchFamily="49" charset="0"/>
              </a:rPr>
              <a:t>Product</a:t>
            </a:r>
            <a:r>
              <a:rPr lang="bg-BG" dirty="0" smtClean="0">
                <a:latin typeface="Courier New" pitchFamily="49" charset="0"/>
                <a:cs typeface="Courier New" pitchFamily="49" charset="0"/>
              </a:rPr>
              <a:t>&gt;</a:t>
            </a:r>
            <a:r>
              <a:rPr lang="en-US" dirty="0" smtClean="0">
                <a:latin typeface="Courier New" pitchFamily="49" charset="0"/>
                <a:cs typeface="Courier New" pitchFamily="49" charset="0"/>
              </a:rPr>
              <a:t> store</a:t>
            </a:r>
            <a:endParaRPr lang="bg-BG" dirty="0" smtClean="0">
              <a:latin typeface="Courier New" pitchFamily="49" charset="0"/>
              <a:cs typeface="Courier New" pitchFamily="49" charset="0"/>
            </a:endParaRPr>
          </a:p>
          <a:p>
            <a:pPr lvl="0"/>
            <a:r>
              <a:rPr lang="bg-BG" b="0" dirty="0" smtClean="0"/>
              <a:t>Производител</a:t>
            </a:r>
            <a:r>
              <a:rPr lang="en-US" b="0" dirty="0" smtClean="0"/>
              <a:t>:</a:t>
            </a:r>
            <a:r>
              <a:rPr lang="bg-BG" b="0" dirty="0" smtClean="0"/>
              <a:t/>
            </a:r>
            <a:br>
              <a:rPr lang="bg-BG" b="0" dirty="0" smtClean="0"/>
            </a:br>
            <a:r>
              <a:rPr lang="bg-BG" b="0" dirty="0" smtClean="0"/>
              <a:t>Нишка, която произвежда продукти и ги доставя в склада (добавя инстанции на </a:t>
            </a:r>
            <a:r>
              <a:rPr lang="en-US" dirty="0" smtClean="0">
                <a:latin typeface="Courier New" pitchFamily="49" charset="0"/>
                <a:cs typeface="Courier New" pitchFamily="49" charset="0"/>
              </a:rPr>
              <a:t>Product</a:t>
            </a:r>
            <a:r>
              <a:rPr lang="en-US" b="0" dirty="0" smtClean="0"/>
              <a:t> </a:t>
            </a:r>
            <a:r>
              <a:rPr lang="bg-BG" b="0" dirty="0" smtClean="0"/>
              <a:t>в </a:t>
            </a:r>
            <a:r>
              <a:rPr lang="en-US" dirty="0" smtClean="0">
                <a:latin typeface="Courier New" pitchFamily="49" charset="0"/>
                <a:cs typeface="Courier New" pitchFamily="49" charset="0"/>
              </a:rPr>
              <a:t>store</a:t>
            </a:r>
            <a:r>
              <a:rPr lang="en-US" b="0" dirty="0" smtClean="0"/>
              <a:t>).</a:t>
            </a:r>
            <a:endParaRPr lang="bg-BG" b="0" dirty="0" smtClean="0"/>
          </a:p>
          <a:p>
            <a:pPr lvl="0"/>
            <a:r>
              <a:rPr lang="bg-BG" b="0" dirty="0" smtClean="0"/>
              <a:t>Потребител:</a:t>
            </a:r>
            <a:br>
              <a:rPr lang="bg-BG" b="0" dirty="0" smtClean="0"/>
            </a:br>
            <a:r>
              <a:rPr lang="bg-BG" b="0" dirty="0" smtClean="0"/>
              <a:t>Нишка, която взима продукти от склада (ако са налични) и ги консумира (премахва налични инстанции на </a:t>
            </a:r>
            <a:r>
              <a:rPr lang="en-US" dirty="0" smtClean="0">
                <a:latin typeface="Courier New" pitchFamily="49" charset="0"/>
                <a:cs typeface="Courier New" pitchFamily="49" charset="0"/>
              </a:rPr>
              <a:t>Product</a:t>
            </a:r>
            <a:r>
              <a:rPr lang="en-US" b="0" dirty="0" smtClean="0"/>
              <a:t> </a:t>
            </a:r>
            <a:r>
              <a:rPr lang="bg-BG" b="0" dirty="0" smtClean="0"/>
              <a:t>от </a:t>
            </a:r>
            <a:r>
              <a:rPr lang="en-US" dirty="0" smtClean="0">
                <a:latin typeface="Courier New" pitchFamily="49" charset="0"/>
                <a:cs typeface="Courier New" pitchFamily="49" charset="0"/>
              </a:rPr>
              <a:t>store</a:t>
            </a:r>
            <a:r>
              <a:rPr lang="en-US" b="0" dirty="0" smtClean="0"/>
              <a:t> </a:t>
            </a:r>
            <a:r>
              <a:rPr lang="bg-BG" b="0" dirty="0" smtClean="0"/>
              <a:t>и извъшва някаква работа с тях).</a:t>
            </a:r>
          </a:p>
          <a:p>
            <a:pPr lvl="0"/>
            <a:r>
              <a:rPr lang="bg-BG" b="0" dirty="0" smtClean="0"/>
              <a:t>Докато складът е празен, нишката-потребител трябва да чака. Нишката-производител трябва да уведоми чакащите потребители (ако има такива) при доставка на нови продукти в склада.</a:t>
            </a:r>
          </a:p>
        </p:txBody>
      </p:sp>
    </p:spTree>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Изчакване и уведомяване (пример) - производител</a:t>
            </a:r>
          </a:p>
        </p:txBody>
      </p:sp>
      <p:sp>
        <p:nvSpPr>
          <p:cNvPr id="3" name="Text Placeholder 2"/>
          <p:cNvSpPr>
            <a:spLocks noGrp="1"/>
          </p:cNvSpPr>
          <p:nvPr>
            <p:ph type="body" sz="quarter" idx="10"/>
          </p:nvPr>
        </p:nvSpPr>
        <p:spPr/>
        <p:txBody>
          <a:bodyPr/>
          <a:lstStyle/>
          <a:p>
            <a:pPr lvl="0">
              <a:spcBef>
                <a:spcPts val="600"/>
              </a:spcBef>
            </a:pPr>
            <a:r>
              <a:rPr lang="en-US" dirty="0" smtClean="0">
                <a:latin typeface="Courier New" pitchFamily="49" charset="0"/>
                <a:cs typeface="Courier New" pitchFamily="49" charset="0"/>
              </a:rPr>
              <a:t>public void run() {</a:t>
            </a:r>
          </a:p>
          <a:p>
            <a:pPr lvl="0">
              <a:spcBef>
                <a:spcPts val="600"/>
              </a:spcBef>
            </a:pPr>
            <a:r>
              <a:rPr lang="en-US" dirty="0" smtClean="0">
                <a:latin typeface="Courier New" pitchFamily="49" charset="0"/>
                <a:cs typeface="Courier New" pitchFamily="49" charset="0"/>
              </a:rPr>
              <a:t>  while (…) {</a:t>
            </a:r>
          </a:p>
          <a:p>
            <a:pPr lvl="0">
              <a:spcBef>
                <a:spcPts val="600"/>
              </a:spcBef>
            </a:pPr>
            <a:r>
              <a:rPr lang="bg-BG" dirty="0" smtClean="0">
                <a:latin typeface="Courier New" pitchFamily="49" charset="0"/>
                <a:cs typeface="Courier New" pitchFamily="49" charset="0"/>
              </a:rPr>
              <a:t>    </a:t>
            </a:r>
            <a:r>
              <a:rPr lang="en-US" dirty="0" smtClean="0">
                <a:latin typeface="Courier New" pitchFamily="49" charset="0"/>
                <a:cs typeface="Courier New" pitchFamily="49" charset="0"/>
              </a:rPr>
              <a:t>Product </a:t>
            </a:r>
            <a:r>
              <a:rPr lang="en-US" dirty="0" err="1" smtClean="0">
                <a:latin typeface="Courier New" pitchFamily="49" charset="0"/>
                <a:cs typeface="Courier New" pitchFamily="49" charset="0"/>
              </a:rPr>
              <a:t>newProduc</a:t>
            </a:r>
            <a:r>
              <a:rPr lang="bg-BG" dirty="0" smtClean="0">
                <a:latin typeface="Courier New" pitchFamily="49" charset="0"/>
                <a:cs typeface="Courier New" pitchFamily="49" charset="0"/>
              </a:rPr>
              <a:t>т</a:t>
            </a:r>
            <a:r>
              <a:rPr lang="en-US" dirty="0" smtClean="0">
                <a:latin typeface="Courier New" pitchFamily="49" charset="0"/>
                <a:cs typeface="Courier New" pitchFamily="49" charset="0"/>
              </a:rPr>
              <a:t> = </a:t>
            </a:r>
            <a:r>
              <a:rPr lang="en-US" dirty="0" err="1" smtClean="0">
                <a:latin typeface="Courier New" pitchFamily="49" charset="0"/>
                <a:cs typeface="Courier New" pitchFamily="49" charset="0"/>
              </a:rPr>
              <a:t>this.produce</a:t>
            </a:r>
            <a:r>
              <a:rPr lang="en-US" dirty="0" smtClean="0">
                <a:latin typeface="Courier New" pitchFamily="49" charset="0"/>
                <a:cs typeface="Courier New" pitchFamily="49" charset="0"/>
              </a:rPr>
              <a:t>();</a:t>
            </a:r>
          </a:p>
          <a:p>
            <a:pPr lvl="0">
              <a:spcBef>
                <a:spcPts val="600"/>
              </a:spcBef>
            </a:pPr>
            <a:r>
              <a:rPr lang="en-US" dirty="0" smtClean="0">
                <a:latin typeface="Courier New" pitchFamily="49" charset="0"/>
                <a:cs typeface="Courier New" pitchFamily="49" charset="0"/>
              </a:rPr>
              <a:t>    synchronized (store) {</a:t>
            </a:r>
          </a:p>
          <a:p>
            <a:pPr lvl="0">
              <a:spcBef>
                <a:spcPts val="600"/>
              </a:spcBef>
            </a:pP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store.add</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newProduc</a:t>
            </a:r>
            <a:r>
              <a:rPr lang="bg-BG" dirty="0" smtClean="0">
                <a:latin typeface="Courier New" pitchFamily="49" charset="0"/>
                <a:cs typeface="Courier New" pitchFamily="49" charset="0"/>
              </a:rPr>
              <a:t>т</a:t>
            </a:r>
            <a:r>
              <a:rPr lang="en-US" dirty="0" smtClean="0">
                <a:latin typeface="Courier New" pitchFamily="49" charset="0"/>
                <a:cs typeface="Courier New" pitchFamily="49" charset="0"/>
              </a:rPr>
              <a:t>);</a:t>
            </a:r>
          </a:p>
          <a:p>
            <a:pPr lvl="0">
              <a:spcBef>
                <a:spcPts val="600"/>
              </a:spcBef>
            </a:pP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store.notify</a:t>
            </a:r>
            <a:r>
              <a:rPr lang="en-US" dirty="0" smtClean="0">
                <a:latin typeface="Courier New" pitchFamily="49" charset="0"/>
                <a:cs typeface="Courier New" pitchFamily="49" charset="0"/>
              </a:rPr>
              <a:t>();</a:t>
            </a:r>
          </a:p>
          <a:p>
            <a:pPr lvl="0">
              <a:spcBef>
                <a:spcPts val="600"/>
              </a:spcBef>
            </a:pPr>
            <a:r>
              <a:rPr lang="en-US" dirty="0" smtClean="0">
                <a:latin typeface="Courier New" pitchFamily="49" charset="0"/>
                <a:cs typeface="Courier New" pitchFamily="49" charset="0"/>
              </a:rPr>
              <a:t>    }</a:t>
            </a:r>
          </a:p>
          <a:p>
            <a:pPr lvl="0">
              <a:spcBef>
                <a:spcPts val="600"/>
              </a:spcBef>
            </a:pPr>
            <a:r>
              <a:rPr lang="en-US" dirty="0" smtClean="0">
                <a:latin typeface="Courier New" pitchFamily="49" charset="0"/>
                <a:cs typeface="Courier New" pitchFamily="49" charset="0"/>
              </a:rPr>
              <a:t>  }</a:t>
            </a:r>
          </a:p>
          <a:p>
            <a:pPr lvl="0">
              <a:spcBef>
                <a:spcPts val="600"/>
              </a:spcBef>
            </a:pPr>
            <a:r>
              <a:rPr lang="en-US" dirty="0" smtClean="0">
                <a:latin typeface="Courier New" pitchFamily="49" charset="0"/>
                <a:cs typeface="Courier New" pitchFamily="49" charset="0"/>
              </a:rPr>
              <a:t>}</a:t>
            </a:r>
            <a:endParaRPr lang="bg-BG" dirty="0" smtClean="0">
              <a:latin typeface="Courier New" pitchFamily="49" charset="0"/>
              <a:cs typeface="Courier New" pitchFamily="49" charset="0"/>
            </a:endParaRPr>
          </a:p>
        </p:txBody>
      </p:sp>
    </p:spTree>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Изчакване и уведомяване (пример) - потребител</a:t>
            </a:r>
          </a:p>
        </p:txBody>
      </p:sp>
      <p:sp>
        <p:nvSpPr>
          <p:cNvPr id="3" name="Text Placeholder 2"/>
          <p:cNvSpPr>
            <a:spLocks noGrp="1"/>
          </p:cNvSpPr>
          <p:nvPr>
            <p:ph type="body" sz="quarter" idx="10"/>
          </p:nvPr>
        </p:nvSpPr>
        <p:spPr>
          <a:xfrm>
            <a:off x="324000" y="1414461"/>
            <a:ext cx="8494713" cy="4900613"/>
          </a:xfrm>
        </p:spPr>
        <p:txBody>
          <a:bodyPr/>
          <a:lstStyle/>
          <a:p>
            <a:pPr lvl="0">
              <a:spcBef>
                <a:spcPts val="600"/>
              </a:spcBef>
            </a:pPr>
            <a:r>
              <a:rPr lang="en-US" dirty="0" smtClean="0">
                <a:latin typeface="Courier New" pitchFamily="49" charset="0"/>
                <a:cs typeface="Courier New" pitchFamily="49" charset="0"/>
              </a:rPr>
              <a:t>public void run() {</a:t>
            </a:r>
          </a:p>
          <a:p>
            <a:pPr lvl="0">
              <a:spcBef>
                <a:spcPts val="600"/>
              </a:spcBef>
            </a:pPr>
            <a:r>
              <a:rPr lang="en-US" dirty="0" smtClean="0">
                <a:latin typeface="Courier New" pitchFamily="49" charset="0"/>
                <a:cs typeface="Courier New" pitchFamily="49" charset="0"/>
              </a:rPr>
              <a:t>  while (…) {</a:t>
            </a:r>
          </a:p>
          <a:p>
            <a:pPr lvl="0">
              <a:spcBef>
                <a:spcPts val="600"/>
              </a:spcBef>
            </a:pPr>
            <a:r>
              <a:rPr lang="bg-BG" dirty="0" smtClean="0">
                <a:latin typeface="Courier New" pitchFamily="49" charset="0"/>
                <a:cs typeface="Courier New" pitchFamily="49" charset="0"/>
              </a:rPr>
              <a:t>    </a:t>
            </a:r>
            <a:r>
              <a:rPr lang="en-US" dirty="0" smtClean="0">
                <a:latin typeface="Courier New" pitchFamily="49" charset="0"/>
                <a:cs typeface="Courier New" pitchFamily="49" charset="0"/>
              </a:rPr>
              <a:t>synchronized (store) {</a:t>
            </a:r>
          </a:p>
          <a:p>
            <a:pPr lvl="0">
              <a:spcBef>
                <a:spcPts val="600"/>
              </a:spcBef>
            </a:pPr>
            <a:r>
              <a:rPr lang="en-US" dirty="0" smtClean="0">
                <a:latin typeface="Courier New" pitchFamily="49" charset="0"/>
                <a:cs typeface="Courier New" pitchFamily="49" charset="0"/>
              </a:rPr>
              <a:t>      for (Product </a:t>
            </a:r>
            <a:r>
              <a:rPr lang="en-US" dirty="0" err="1" smtClean="0">
                <a:latin typeface="Courier New" pitchFamily="49" charset="0"/>
                <a:cs typeface="Courier New" pitchFamily="49" charset="0"/>
              </a:rPr>
              <a:t>product</a:t>
            </a:r>
            <a:r>
              <a:rPr lang="en-US" dirty="0" smtClean="0">
                <a:latin typeface="Courier New" pitchFamily="49" charset="0"/>
                <a:cs typeface="Courier New" pitchFamily="49" charset="0"/>
              </a:rPr>
              <a:t> : store) {</a:t>
            </a:r>
          </a:p>
          <a:p>
            <a:pPr lvl="0">
              <a:spcBef>
                <a:spcPts val="600"/>
              </a:spcBef>
            </a:pP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this.consume</a:t>
            </a:r>
            <a:r>
              <a:rPr lang="en-US" dirty="0" smtClean="0">
                <a:latin typeface="Courier New" pitchFamily="49" charset="0"/>
                <a:cs typeface="Courier New" pitchFamily="49" charset="0"/>
              </a:rPr>
              <a:t>(product);</a:t>
            </a:r>
          </a:p>
          <a:p>
            <a:pPr lvl="0">
              <a:spcBef>
                <a:spcPts val="600"/>
              </a:spcBef>
            </a:pPr>
            <a:r>
              <a:rPr lang="en-US" dirty="0" smtClean="0">
                <a:latin typeface="Courier New" pitchFamily="49" charset="0"/>
                <a:cs typeface="Courier New" pitchFamily="49" charset="0"/>
              </a:rPr>
              <a:t>      }</a:t>
            </a:r>
          </a:p>
          <a:p>
            <a:pPr lvl="0">
              <a:spcBef>
                <a:spcPts val="600"/>
              </a:spcBef>
            </a:pP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store.clear</a:t>
            </a:r>
            <a:r>
              <a:rPr lang="en-US" dirty="0" smtClean="0">
                <a:latin typeface="Courier New" pitchFamily="49" charset="0"/>
                <a:cs typeface="Courier New" pitchFamily="49" charset="0"/>
              </a:rPr>
              <a:t>();</a:t>
            </a:r>
          </a:p>
          <a:p>
            <a:pPr lvl="0">
              <a:spcBef>
                <a:spcPts val="600"/>
              </a:spcBef>
            </a:pPr>
            <a:r>
              <a:rPr lang="en-US" dirty="0" smtClean="0">
                <a:latin typeface="Courier New" pitchFamily="49" charset="0"/>
                <a:cs typeface="Courier New" pitchFamily="49" charset="0"/>
              </a:rPr>
              <a:t>      try {</a:t>
            </a:r>
          </a:p>
          <a:p>
            <a:pPr lvl="0">
              <a:spcBef>
                <a:spcPts val="600"/>
              </a:spcBef>
            </a:pP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store.wait</a:t>
            </a:r>
            <a:r>
              <a:rPr lang="en-US" dirty="0" smtClean="0">
                <a:latin typeface="Courier New" pitchFamily="49" charset="0"/>
                <a:cs typeface="Courier New" pitchFamily="49" charset="0"/>
              </a:rPr>
              <a:t>();</a:t>
            </a:r>
          </a:p>
          <a:p>
            <a:pPr lvl="0">
              <a:spcBef>
                <a:spcPts val="600"/>
              </a:spcBef>
            </a:pPr>
            <a:r>
              <a:rPr lang="en-US" dirty="0" smtClean="0">
                <a:latin typeface="Courier New" pitchFamily="49" charset="0"/>
                <a:cs typeface="Courier New" pitchFamily="49" charset="0"/>
              </a:rPr>
              <a:t>      } catch (</a:t>
            </a:r>
            <a:r>
              <a:rPr lang="en-US" dirty="0" err="1" smtClean="0">
                <a:latin typeface="Courier New" pitchFamily="49" charset="0"/>
                <a:cs typeface="Courier New" pitchFamily="49" charset="0"/>
              </a:rPr>
              <a:t>InterruptedException</a:t>
            </a:r>
            <a:r>
              <a:rPr lang="en-US" dirty="0" smtClean="0">
                <a:latin typeface="Courier New" pitchFamily="49" charset="0"/>
                <a:cs typeface="Courier New" pitchFamily="49" charset="0"/>
              </a:rPr>
              <a:t> e) {</a:t>
            </a:r>
          </a:p>
          <a:p>
            <a:pPr lvl="0">
              <a:spcBef>
                <a:spcPts val="600"/>
              </a:spcBef>
            </a:pPr>
            <a:r>
              <a:rPr lang="en-US" dirty="0" smtClean="0">
                <a:latin typeface="Courier New" pitchFamily="49" charset="0"/>
                <a:cs typeface="Courier New" pitchFamily="49" charset="0"/>
              </a:rPr>
              <a:t>      }</a:t>
            </a:r>
          </a:p>
          <a:p>
            <a:pPr lvl="0">
              <a:spcBef>
                <a:spcPts val="600"/>
              </a:spcBef>
            </a:pPr>
            <a:r>
              <a:rPr lang="en-US" dirty="0" smtClean="0">
                <a:latin typeface="Courier New" pitchFamily="49" charset="0"/>
                <a:cs typeface="Courier New" pitchFamily="49" charset="0"/>
              </a:rPr>
              <a:t>    }</a:t>
            </a:r>
          </a:p>
          <a:p>
            <a:pPr lvl="0">
              <a:spcBef>
                <a:spcPts val="600"/>
              </a:spcBef>
            </a:pPr>
            <a:r>
              <a:rPr lang="en-US" dirty="0" smtClean="0">
                <a:latin typeface="Courier New" pitchFamily="49" charset="0"/>
                <a:cs typeface="Courier New" pitchFamily="49" charset="0"/>
              </a:rPr>
              <a:t>  }</a:t>
            </a:r>
          </a:p>
          <a:p>
            <a:pPr lvl="0">
              <a:spcBef>
                <a:spcPts val="600"/>
              </a:spcBef>
            </a:pPr>
            <a:r>
              <a:rPr lang="en-US" dirty="0" smtClean="0">
                <a:latin typeface="Courier New" pitchFamily="49" charset="0"/>
                <a:cs typeface="Courier New" pitchFamily="49" charset="0"/>
              </a:rPr>
              <a:t>}</a:t>
            </a:r>
          </a:p>
        </p:txBody>
      </p:sp>
    </p:spTree>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Цена и общи съвети</a:t>
            </a:r>
            <a:r>
              <a:rPr lang="en-US" dirty="0" smtClean="0"/>
              <a:t/>
            </a:r>
            <a:br>
              <a:rPr lang="en-US" dirty="0" smtClean="0"/>
            </a:br>
            <a:endParaRPr lang="en-US" dirty="0"/>
          </a:p>
        </p:txBody>
      </p:sp>
      <p:sp>
        <p:nvSpPr>
          <p:cNvPr id="3" name="Text Placeholder 2"/>
          <p:cNvSpPr>
            <a:spLocks noGrp="1"/>
          </p:cNvSpPr>
          <p:nvPr>
            <p:ph type="body" sz="quarter" idx="10"/>
          </p:nvPr>
        </p:nvSpPr>
        <p:spPr>
          <a:xfrm>
            <a:off x="324000" y="1376361"/>
            <a:ext cx="8494713" cy="4995864"/>
          </a:xfrm>
        </p:spPr>
        <p:txBody>
          <a:bodyPr/>
          <a:lstStyle/>
          <a:p>
            <a:pPr lvl="0"/>
            <a:r>
              <a:rPr lang="bg-BG" b="0" dirty="0" smtClean="0"/>
              <a:t>Колкото по-често и за колкото по-дълго нишките се блокират, толкова по-неефективно се използват изчислителните ресурси.</a:t>
            </a:r>
          </a:p>
          <a:p>
            <a:r>
              <a:rPr lang="bg-BG" b="0" dirty="0" smtClean="0"/>
              <a:t>Влизането в синхронизиран блок е относително бавна операция, дори и когато обектът е отключен.</a:t>
            </a:r>
          </a:p>
          <a:p>
            <a:pPr lvl="0"/>
            <a:r>
              <a:rPr lang="bg-BG" b="0" dirty="0" smtClean="0"/>
              <a:t>Целта на нишките е да се оползотворяват изчислителните ресурси възможно най-добре, но това трябва да се случва чрез използване на възможно най-малка част от тях за служебни дейности (т.е. синхронизация).</a:t>
            </a:r>
          </a:p>
          <a:p>
            <a:pPr lvl="0"/>
            <a:r>
              <a:rPr lang="bg-BG" b="0" dirty="0" smtClean="0"/>
              <a:t>Общи съвети:</a:t>
            </a:r>
          </a:p>
          <a:p>
            <a:pPr lvl="2"/>
            <a:r>
              <a:rPr lang="bg-BG" sz="1800" b="0" dirty="0" smtClean="0"/>
              <a:t>Синхронизирайте според най-лошия възможен сценарий.</a:t>
            </a:r>
          </a:p>
          <a:p>
            <a:pPr lvl="0"/>
            <a:r>
              <a:rPr lang="bg-BG" b="0" dirty="0" smtClean="0"/>
              <a:t>Но ако имате възможност</a:t>
            </a:r>
            <a:r>
              <a:rPr lang="en-US" b="0" dirty="0" smtClean="0"/>
              <a:t> (</a:t>
            </a:r>
            <a:r>
              <a:rPr lang="bg-BG" b="0" dirty="0" smtClean="0"/>
              <a:t>подредени по приоритет):</a:t>
            </a:r>
          </a:p>
          <a:p>
            <a:pPr lvl="2"/>
            <a:r>
              <a:rPr lang="bg-BG" sz="1800" b="0" dirty="0" smtClean="0"/>
              <a:t>Синхронизирайте за възможно най-кратко.</a:t>
            </a:r>
          </a:p>
          <a:p>
            <a:pPr lvl="4"/>
            <a:r>
              <a:rPr lang="bg-BG" sz="1800" b="0" dirty="0" smtClean="0"/>
              <a:t>Избягвайте вход/изход в синхронизиран блок.</a:t>
            </a:r>
          </a:p>
          <a:p>
            <a:pPr lvl="2"/>
            <a:r>
              <a:rPr lang="bg-BG" sz="1800" b="0" dirty="0" smtClean="0"/>
              <a:t>Синхронизирайте колкото се може по- на дребно.</a:t>
            </a:r>
            <a:endParaRPr lang="en-US" sz="1800" b="0" dirty="0" smtClean="0"/>
          </a:p>
          <a:p>
            <a:pPr lvl="2"/>
            <a:r>
              <a:rPr lang="bg-BG" sz="1800" dirty="0" smtClean="0"/>
              <a:t>Синхронизирайте възможно най-рядко.</a:t>
            </a:r>
          </a:p>
          <a:p>
            <a:pPr lvl="2">
              <a:buNone/>
            </a:pPr>
            <a:endParaRPr lang="bg-BG" sz="1800" b="0" dirty="0" smtClean="0"/>
          </a:p>
          <a:p>
            <a:pPr lvl="2">
              <a:buNone/>
            </a:pPr>
            <a:endParaRPr lang="bg-BG" sz="1800" b="0" dirty="0" smtClean="0"/>
          </a:p>
        </p:txBody>
      </p:sp>
    </p:spTree>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Пакетът </a:t>
            </a:r>
            <a:r>
              <a:rPr lang="en-US" dirty="0" err="1" smtClean="0"/>
              <a:t>java.util.concurrent</a:t>
            </a:r>
            <a:endParaRPr lang="en-US" dirty="0"/>
          </a:p>
        </p:txBody>
      </p:sp>
      <p:sp>
        <p:nvSpPr>
          <p:cNvPr id="3" name="Text Placeholder 2"/>
          <p:cNvSpPr>
            <a:spLocks noGrp="1"/>
          </p:cNvSpPr>
          <p:nvPr>
            <p:ph type="body" sz="quarter" idx="10"/>
          </p:nvPr>
        </p:nvSpPr>
        <p:spPr/>
        <p:txBody>
          <a:bodyPr/>
          <a:lstStyle/>
          <a:p>
            <a:r>
              <a:rPr lang="bg-BG" dirty="0" smtClean="0"/>
              <a:t>Съставни блокове</a:t>
            </a:r>
            <a:endParaRPr lang="en-US" dirty="0" smtClean="0"/>
          </a:p>
          <a:p>
            <a:pPr lvl="1"/>
            <a:r>
              <a:rPr lang="bg-BG" dirty="0" smtClean="0"/>
              <a:t>Синхронизирани колекции</a:t>
            </a:r>
          </a:p>
          <a:p>
            <a:pPr lvl="1"/>
            <a:r>
              <a:rPr lang="en-US" dirty="0" smtClean="0"/>
              <a:t>K</a:t>
            </a:r>
            <a:r>
              <a:rPr lang="bg-BG" dirty="0" smtClean="0"/>
              <a:t>олекции</a:t>
            </a:r>
            <a:r>
              <a:rPr lang="en-US" dirty="0" smtClean="0"/>
              <a:t> </a:t>
            </a:r>
            <a:r>
              <a:rPr lang="bg-BG" dirty="0" smtClean="0"/>
              <a:t>от пакета </a:t>
            </a:r>
            <a:r>
              <a:rPr lang="en-US" i="1" dirty="0" err="1" smtClean="0"/>
              <a:t>java.util.concurrent</a:t>
            </a:r>
            <a:endParaRPr lang="bg-BG" i="1" dirty="0" smtClean="0"/>
          </a:p>
          <a:p>
            <a:pPr lvl="1"/>
            <a:r>
              <a:rPr lang="bg-BG" dirty="0" smtClean="0"/>
              <a:t>Блокиращи опашки</a:t>
            </a:r>
            <a:r>
              <a:rPr lang="en-US" dirty="0" smtClean="0"/>
              <a:t> </a:t>
            </a:r>
            <a:r>
              <a:rPr lang="bg-BG" dirty="0" smtClean="0"/>
              <a:t>от пакета </a:t>
            </a:r>
            <a:r>
              <a:rPr lang="en-US" i="1" dirty="0" err="1" smtClean="0"/>
              <a:t>java.util.concurrent</a:t>
            </a:r>
            <a:endParaRPr lang="bg-BG" i="1" dirty="0" smtClean="0"/>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Съставни блокове</a:t>
            </a:r>
            <a:r>
              <a:rPr lang="en-US" dirty="0" smtClean="0"/>
              <a:t> </a:t>
            </a:r>
            <a:endParaRPr lang="en-US" dirty="0"/>
          </a:p>
        </p:txBody>
      </p:sp>
      <p:sp>
        <p:nvSpPr>
          <p:cNvPr id="3" name="Text Placeholder 2"/>
          <p:cNvSpPr>
            <a:spLocks noGrp="1"/>
          </p:cNvSpPr>
          <p:nvPr>
            <p:ph type="body" sz="quarter" idx="10"/>
          </p:nvPr>
        </p:nvSpPr>
        <p:spPr>
          <a:xfrm>
            <a:off x="324000" y="1290637"/>
            <a:ext cx="8494713" cy="1490663"/>
          </a:xfrm>
        </p:spPr>
        <p:txBody>
          <a:bodyPr/>
          <a:lstStyle/>
          <a:p>
            <a:pPr lvl="0"/>
            <a:r>
              <a:rPr lang="bg-BG" dirty="0" smtClean="0"/>
              <a:t>Синхронизирани колекции</a:t>
            </a:r>
            <a:endParaRPr lang="en-US" dirty="0" smtClean="0"/>
          </a:p>
          <a:p>
            <a:pPr lvl="1"/>
            <a:r>
              <a:rPr lang="bg-BG" dirty="0" smtClean="0"/>
              <a:t>Проблеми със синхронизираните колекции</a:t>
            </a:r>
            <a:endParaRPr lang="en-US" dirty="0" smtClean="0"/>
          </a:p>
          <a:p>
            <a:pPr lvl="2"/>
            <a:r>
              <a:rPr lang="bg-BG" dirty="0" smtClean="0"/>
              <a:t>Синхронизираните колекции са </a:t>
            </a:r>
            <a:r>
              <a:rPr lang="en-US" i="1" dirty="0" smtClean="0"/>
              <a:t>thread-safe</a:t>
            </a:r>
            <a:r>
              <a:rPr lang="en-US" dirty="0" smtClean="0"/>
              <a:t>, </a:t>
            </a:r>
            <a:r>
              <a:rPr lang="bg-BG" dirty="0" smtClean="0"/>
              <a:t>но в дадени случаи може да се наложи допълнителна синхронизация от страна на клиента</a:t>
            </a:r>
            <a:r>
              <a:rPr lang="en-US" dirty="0" smtClean="0"/>
              <a:t> </a:t>
            </a:r>
            <a:r>
              <a:rPr lang="bg-BG" dirty="0" smtClean="0"/>
              <a:t>за осигуряване неделимостта на операциите извършвани върху тях:</a:t>
            </a:r>
          </a:p>
          <a:p>
            <a:pPr lvl="2">
              <a:buNone/>
            </a:pPr>
            <a:endParaRPr lang="en-US" dirty="0" smtClean="0"/>
          </a:p>
        </p:txBody>
      </p:sp>
      <p:sp>
        <p:nvSpPr>
          <p:cNvPr id="4" name="TextBox 3"/>
          <p:cNvSpPr txBox="1"/>
          <p:nvPr/>
        </p:nvSpPr>
        <p:spPr>
          <a:xfrm>
            <a:off x="334506" y="2748706"/>
            <a:ext cx="8510258" cy="2508379"/>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600" b="1" kern="0" dirty="0" smtClean="0">
                <a:latin typeface="Courier New" pitchFamily="49" charset="0"/>
                <a:ea typeface="Arial Unicode MS" pitchFamily="34" charset="-128"/>
                <a:cs typeface="Courier New" pitchFamily="49" charset="0"/>
              </a:rPr>
              <a:t>public static Object </a:t>
            </a:r>
            <a:r>
              <a:rPr lang="en-US" sz="1600" b="1" kern="0" dirty="0" err="1" smtClean="0">
                <a:latin typeface="Courier New" pitchFamily="49" charset="0"/>
                <a:ea typeface="Arial Unicode MS" pitchFamily="34" charset="-128"/>
                <a:cs typeface="Courier New" pitchFamily="49" charset="0"/>
              </a:rPr>
              <a:t>getLast</a:t>
            </a:r>
            <a:r>
              <a:rPr lang="en-US" sz="1600" b="1" kern="0" dirty="0" smtClean="0">
                <a:latin typeface="Courier New" pitchFamily="49" charset="0"/>
                <a:ea typeface="Arial Unicode MS" pitchFamily="34" charset="-128"/>
                <a:cs typeface="Courier New" pitchFamily="49" charset="0"/>
              </a:rPr>
              <a:t>(Vector list) {</a:t>
            </a:r>
          </a:p>
          <a:p>
            <a:pPr fontAlgn="base">
              <a:spcBef>
                <a:spcPts val="600"/>
              </a:spcBef>
              <a:spcAft>
                <a:spcPct val="0"/>
              </a:spcAft>
              <a:buClr>
                <a:srgbClr val="F0AB00"/>
              </a:buClr>
              <a:buSzPct val="80000"/>
            </a:pPr>
            <a:r>
              <a:rPr lang="en-US" sz="1600" b="1" kern="0" dirty="0" smtClean="0">
                <a:latin typeface="Courier New" pitchFamily="49" charset="0"/>
                <a:ea typeface="Arial Unicode MS" pitchFamily="34" charset="-128"/>
                <a:cs typeface="Courier New" pitchFamily="49" charset="0"/>
              </a:rPr>
              <a:t>  </a:t>
            </a:r>
            <a:r>
              <a:rPr lang="en-US" sz="1600" b="1" kern="0" dirty="0" err="1" smtClean="0">
                <a:latin typeface="Courier New" pitchFamily="49" charset="0"/>
                <a:ea typeface="Arial Unicode MS" pitchFamily="34" charset="-128"/>
                <a:cs typeface="Courier New" pitchFamily="49" charset="0"/>
              </a:rPr>
              <a:t>int</a:t>
            </a:r>
            <a:r>
              <a:rPr lang="en-US" sz="1600" b="1" kern="0" dirty="0" smtClean="0">
                <a:latin typeface="Courier New" pitchFamily="49" charset="0"/>
                <a:ea typeface="Arial Unicode MS" pitchFamily="34" charset="-128"/>
                <a:cs typeface="Courier New" pitchFamily="49" charset="0"/>
              </a:rPr>
              <a:t> </a:t>
            </a:r>
            <a:r>
              <a:rPr lang="en-US" sz="1600" b="1" kern="0" dirty="0" err="1" smtClean="0">
                <a:latin typeface="Courier New" pitchFamily="49" charset="0"/>
                <a:ea typeface="Arial Unicode MS" pitchFamily="34" charset="-128"/>
                <a:cs typeface="Courier New" pitchFamily="49" charset="0"/>
              </a:rPr>
              <a:t>lastIndex</a:t>
            </a:r>
            <a:r>
              <a:rPr lang="en-US" sz="1600" b="1" kern="0" dirty="0" smtClean="0">
                <a:latin typeface="Courier New" pitchFamily="49" charset="0"/>
                <a:ea typeface="Arial Unicode MS" pitchFamily="34" charset="-128"/>
                <a:cs typeface="Courier New" pitchFamily="49" charset="0"/>
              </a:rPr>
              <a:t> = </a:t>
            </a:r>
            <a:r>
              <a:rPr lang="en-US" sz="1600" b="1" kern="0" dirty="0" err="1" smtClean="0">
                <a:latin typeface="Courier New" pitchFamily="49" charset="0"/>
                <a:ea typeface="Arial Unicode MS" pitchFamily="34" charset="-128"/>
                <a:cs typeface="Courier New" pitchFamily="49" charset="0"/>
              </a:rPr>
              <a:t>list.size</a:t>
            </a:r>
            <a:r>
              <a:rPr lang="en-US" sz="1600" b="1" kern="0" dirty="0" smtClean="0">
                <a:latin typeface="Courier New" pitchFamily="49" charset="0"/>
                <a:ea typeface="Arial Unicode MS" pitchFamily="34" charset="-128"/>
                <a:cs typeface="Courier New" pitchFamily="49" charset="0"/>
              </a:rPr>
              <a:t>() – 1;</a:t>
            </a:r>
          </a:p>
          <a:p>
            <a:pPr fontAlgn="base">
              <a:spcBef>
                <a:spcPts val="600"/>
              </a:spcBef>
              <a:spcAft>
                <a:spcPct val="0"/>
              </a:spcAft>
              <a:buClr>
                <a:srgbClr val="F0AB00"/>
              </a:buClr>
              <a:buSzPct val="80000"/>
            </a:pPr>
            <a:r>
              <a:rPr lang="en-US" sz="1600" b="1" kern="0" dirty="0" smtClean="0">
                <a:latin typeface="Courier New" pitchFamily="49" charset="0"/>
                <a:ea typeface="Arial Unicode MS" pitchFamily="34" charset="-128"/>
                <a:cs typeface="Courier New" pitchFamily="49" charset="0"/>
              </a:rPr>
              <a:t>  return </a:t>
            </a:r>
            <a:r>
              <a:rPr lang="en-US" sz="1600" b="1" kern="0" dirty="0" err="1" smtClean="0">
                <a:latin typeface="Courier New" pitchFamily="49" charset="0"/>
                <a:ea typeface="Arial Unicode MS" pitchFamily="34" charset="-128"/>
                <a:cs typeface="Courier New" pitchFamily="49" charset="0"/>
              </a:rPr>
              <a:t>list.get</a:t>
            </a:r>
            <a:r>
              <a:rPr lang="en-US" sz="1600" b="1" kern="0" dirty="0" smtClean="0">
                <a:latin typeface="Courier New" pitchFamily="49" charset="0"/>
                <a:ea typeface="Arial Unicode MS" pitchFamily="34" charset="-128"/>
                <a:cs typeface="Courier New" pitchFamily="49" charset="0"/>
              </a:rPr>
              <a:t>(</a:t>
            </a:r>
            <a:r>
              <a:rPr lang="en-US" sz="1600" b="1" kern="0" dirty="0" err="1" smtClean="0">
                <a:latin typeface="Courier New" pitchFamily="49" charset="0"/>
                <a:ea typeface="Arial Unicode MS" pitchFamily="34" charset="-128"/>
                <a:cs typeface="Courier New" pitchFamily="49" charset="0"/>
              </a:rPr>
              <a:t>lastIndex</a:t>
            </a:r>
            <a:r>
              <a:rPr lang="en-US" sz="1600" b="1" kern="0" dirty="0" smtClean="0">
                <a:latin typeface="Courier New" pitchFamily="49" charset="0"/>
                <a:ea typeface="Arial Unicode MS" pitchFamily="34" charset="-128"/>
                <a:cs typeface="Courier New" pitchFamily="49" charset="0"/>
              </a:rPr>
              <a:t>);</a:t>
            </a:r>
          </a:p>
          <a:p>
            <a:pPr fontAlgn="base">
              <a:spcBef>
                <a:spcPts val="600"/>
              </a:spcBef>
              <a:spcAft>
                <a:spcPct val="0"/>
              </a:spcAft>
              <a:buClr>
                <a:srgbClr val="F0AB00"/>
              </a:buClr>
              <a:buSzPct val="80000"/>
            </a:pPr>
            <a:r>
              <a:rPr lang="en-US" sz="1600" b="1" kern="0" dirty="0" smtClean="0">
                <a:latin typeface="Courier New" pitchFamily="49" charset="0"/>
                <a:ea typeface="Arial Unicode MS" pitchFamily="34" charset="-128"/>
                <a:cs typeface="Courier New" pitchFamily="49" charset="0"/>
              </a:rPr>
              <a:t>}</a:t>
            </a:r>
          </a:p>
          <a:p>
            <a:pPr fontAlgn="base">
              <a:spcBef>
                <a:spcPts val="600"/>
              </a:spcBef>
              <a:spcAft>
                <a:spcPct val="0"/>
              </a:spcAft>
              <a:buClr>
                <a:srgbClr val="F0AB00"/>
              </a:buClr>
              <a:buSzPct val="80000"/>
            </a:pPr>
            <a:r>
              <a:rPr lang="en-US" sz="1600" b="1" kern="0" dirty="0" smtClean="0">
                <a:latin typeface="Courier New" pitchFamily="49" charset="0"/>
                <a:ea typeface="Arial Unicode MS" pitchFamily="34" charset="-128"/>
                <a:cs typeface="Courier New" pitchFamily="49" charset="0"/>
              </a:rPr>
              <a:t>public static void </a:t>
            </a:r>
            <a:r>
              <a:rPr lang="en-US" sz="1600" b="1" kern="0" dirty="0" err="1" smtClean="0">
                <a:latin typeface="Courier New" pitchFamily="49" charset="0"/>
                <a:ea typeface="Arial Unicode MS" pitchFamily="34" charset="-128"/>
                <a:cs typeface="Courier New" pitchFamily="49" charset="0"/>
              </a:rPr>
              <a:t>deleteLast</a:t>
            </a:r>
            <a:r>
              <a:rPr lang="en-US" sz="1600" b="1" kern="0" dirty="0" smtClean="0">
                <a:latin typeface="Courier New" pitchFamily="49" charset="0"/>
                <a:ea typeface="Arial Unicode MS" pitchFamily="34" charset="-128"/>
                <a:cs typeface="Courier New" pitchFamily="49" charset="0"/>
              </a:rPr>
              <a:t>(Vector list) {</a:t>
            </a:r>
          </a:p>
          <a:p>
            <a:pPr fontAlgn="base">
              <a:spcBef>
                <a:spcPts val="600"/>
              </a:spcBef>
              <a:spcAft>
                <a:spcPct val="0"/>
              </a:spcAft>
              <a:buClr>
                <a:srgbClr val="F0AB00"/>
              </a:buClr>
              <a:buSzPct val="80000"/>
            </a:pPr>
            <a:r>
              <a:rPr lang="en-US" sz="1600" b="1" kern="0" dirty="0" smtClean="0">
                <a:latin typeface="Courier New" pitchFamily="49" charset="0"/>
                <a:ea typeface="Arial Unicode MS" pitchFamily="34" charset="-128"/>
                <a:cs typeface="Courier New" pitchFamily="49" charset="0"/>
              </a:rPr>
              <a:t>  </a:t>
            </a:r>
            <a:r>
              <a:rPr lang="en-US" sz="1600" b="1" kern="0" dirty="0" err="1" smtClean="0">
                <a:latin typeface="Courier New" pitchFamily="49" charset="0"/>
                <a:ea typeface="Arial Unicode MS" pitchFamily="34" charset="-128"/>
                <a:cs typeface="Courier New" pitchFamily="49" charset="0"/>
              </a:rPr>
              <a:t>int</a:t>
            </a:r>
            <a:r>
              <a:rPr lang="en-US" sz="1600" b="1" kern="0" dirty="0" smtClean="0">
                <a:latin typeface="Courier New" pitchFamily="49" charset="0"/>
                <a:ea typeface="Arial Unicode MS" pitchFamily="34" charset="-128"/>
                <a:cs typeface="Courier New" pitchFamily="49" charset="0"/>
              </a:rPr>
              <a:t> </a:t>
            </a:r>
            <a:r>
              <a:rPr lang="en-US" sz="1600" b="1" kern="0" dirty="0" err="1" smtClean="0">
                <a:latin typeface="Courier New" pitchFamily="49" charset="0"/>
                <a:ea typeface="Arial Unicode MS" pitchFamily="34" charset="-128"/>
                <a:cs typeface="Courier New" pitchFamily="49" charset="0"/>
              </a:rPr>
              <a:t>lastIndex</a:t>
            </a:r>
            <a:r>
              <a:rPr lang="en-US" sz="1600" b="1" kern="0" dirty="0" smtClean="0">
                <a:latin typeface="Courier New" pitchFamily="49" charset="0"/>
                <a:ea typeface="Arial Unicode MS" pitchFamily="34" charset="-128"/>
                <a:cs typeface="Courier New" pitchFamily="49" charset="0"/>
              </a:rPr>
              <a:t> = </a:t>
            </a:r>
            <a:r>
              <a:rPr lang="en-US" sz="1600" b="1" kern="0" dirty="0" err="1" smtClean="0">
                <a:latin typeface="Courier New" pitchFamily="49" charset="0"/>
                <a:ea typeface="Arial Unicode MS" pitchFamily="34" charset="-128"/>
                <a:cs typeface="Courier New" pitchFamily="49" charset="0"/>
              </a:rPr>
              <a:t>list.size</a:t>
            </a:r>
            <a:r>
              <a:rPr lang="en-US" sz="1600" b="1" kern="0" dirty="0" smtClean="0">
                <a:latin typeface="Courier New" pitchFamily="49" charset="0"/>
                <a:ea typeface="Arial Unicode MS" pitchFamily="34" charset="-128"/>
                <a:cs typeface="Courier New" pitchFamily="49" charset="0"/>
              </a:rPr>
              <a:t>() – 1;</a:t>
            </a:r>
          </a:p>
          <a:p>
            <a:pPr fontAlgn="base">
              <a:spcBef>
                <a:spcPts val="600"/>
              </a:spcBef>
              <a:spcAft>
                <a:spcPct val="0"/>
              </a:spcAft>
              <a:buClr>
                <a:srgbClr val="F0AB00"/>
              </a:buClr>
              <a:buSzPct val="80000"/>
            </a:pPr>
            <a:r>
              <a:rPr lang="en-US" sz="1600" b="1" kern="0" dirty="0" smtClean="0">
                <a:latin typeface="Courier New" pitchFamily="49" charset="0"/>
                <a:ea typeface="Arial Unicode MS" pitchFamily="34" charset="-128"/>
                <a:cs typeface="Courier New" pitchFamily="49" charset="0"/>
              </a:rPr>
              <a:t>  </a:t>
            </a:r>
            <a:r>
              <a:rPr lang="en-US" sz="1600" b="1" kern="0" dirty="0" err="1" smtClean="0">
                <a:latin typeface="Courier New" pitchFamily="49" charset="0"/>
                <a:ea typeface="Arial Unicode MS" pitchFamily="34" charset="-128"/>
                <a:cs typeface="Courier New" pitchFamily="49" charset="0"/>
              </a:rPr>
              <a:t>list.remove</a:t>
            </a:r>
            <a:r>
              <a:rPr lang="en-US" sz="1600" b="1" kern="0" dirty="0" smtClean="0">
                <a:latin typeface="Courier New" pitchFamily="49" charset="0"/>
                <a:ea typeface="Arial Unicode MS" pitchFamily="34" charset="-128"/>
                <a:cs typeface="Courier New" pitchFamily="49" charset="0"/>
              </a:rPr>
              <a:t>(</a:t>
            </a:r>
            <a:r>
              <a:rPr lang="en-US" sz="1600" b="1" kern="0" dirty="0" err="1" smtClean="0">
                <a:latin typeface="Courier New" pitchFamily="49" charset="0"/>
                <a:ea typeface="Arial Unicode MS" pitchFamily="34" charset="-128"/>
                <a:cs typeface="Courier New" pitchFamily="49" charset="0"/>
              </a:rPr>
              <a:t>lastIndex</a:t>
            </a:r>
            <a:r>
              <a:rPr lang="en-US" sz="1600" b="1" kern="0" dirty="0" smtClean="0">
                <a:latin typeface="Courier New" pitchFamily="49" charset="0"/>
                <a:ea typeface="Arial Unicode MS" pitchFamily="34" charset="-128"/>
                <a:cs typeface="Courier New" pitchFamily="49" charset="0"/>
              </a:rPr>
              <a:t>);</a:t>
            </a:r>
          </a:p>
          <a:p>
            <a:pPr fontAlgn="base">
              <a:spcBef>
                <a:spcPts val="600"/>
              </a:spcBef>
              <a:spcAft>
                <a:spcPct val="0"/>
              </a:spcAft>
              <a:buClr>
                <a:srgbClr val="F0AB00"/>
              </a:buClr>
              <a:buSzPct val="80000"/>
            </a:pPr>
            <a:r>
              <a:rPr lang="en-US" sz="1600" b="1" kern="0" dirty="0" smtClean="0">
                <a:latin typeface="Courier New" pitchFamily="49" charset="0"/>
                <a:ea typeface="Arial Unicode MS" pitchFamily="34" charset="-128"/>
                <a:cs typeface="Courier New" pitchFamily="49" charset="0"/>
              </a:rPr>
              <a:t>}</a:t>
            </a:r>
            <a:endParaRPr lang="bg-BG" sz="1600" b="1" kern="0" dirty="0" err="1" smtClean="0">
              <a:latin typeface="Courier New" pitchFamily="49" charset="0"/>
              <a:ea typeface="Arial Unicode MS" pitchFamily="34" charset="-128"/>
              <a:cs typeface="Courier New" pitchFamily="49" charset="0"/>
            </a:endParaRPr>
          </a:p>
        </p:txBody>
      </p:sp>
      <p:sp>
        <p:nvSpPr>
          <p:cNvPr id="5" name="TextBox 4"/>
          <p:cNvSpPr txBox="1"/>
          <p:nvPr/>
        </p:nvSpPr>
        <p:spPr>
          <a:xfrm>
            <a:off x="335921" y="2752159"/>
            <a:ext cx="8510258" cy="3801041"/>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600" b="1" kern="0" dirty="0" smtClean="0">
                <a:latin typeface="Courier New" pitchFamily="49" charset="0"/>
                <a:ea typeface="Arial Unicode MS" pitchFamily="34" charset="-128"/>
                <a:cs typeface="Courier New" pitchFamily="49" charset="0"/>
              </a:rPr>
              <a:t>public static Object </a:t>
            </a:r>
            <a:r>
              <a:rPr lang="en-US" sz="1600" b="1" kern="0" dirty="0" err="1" smtClean="0">
                <a:latin typeface="Courier New" pitchFamily="49" charset="0"/>
                <a:ea typeface="Arial Unicode MS" pitchFamily="34" charset="-128"/>
                <a:cs typeface="Courier New" pitchFamily="49" charset="0"/>
              </a:rPr>
              <a:t>getLast</a:t>
            </a:r>
            <a:r>
              <a:rPr lang="en-US" sz="1600" b="1" kern="0" dirty="0" smtClean="0">
                <a:latin typeface="Courier New" pitchFamily="49" charset="0"/>
                <a:ea typeface="Arial Unicode MS" pitchFamily="34" charset="-128"/>
                <a:cs typeface="Courier New" pitchFamily="49" charset="0"/>
              </a:rPr>
              <a:t>(Vector list) {</a:t>
            </a:r>
          </a:p>
          <a:p>
            <a:pPr fontAlgn="base">
              <a:spcBef>
                <a:spcPts val="600"/>
              </a:spcBef>
              <a:spcAft>
                <a:spcPct val="0"/>
              </a:spcAft>
              <a:buClr>
                <a:srgbClr val="F0AB00"/>
              </a:buClr>
              <a:buSzPct val="80000"/>
            </a:pPr>
            <a:r>
              <a:rPr lang="en-US" sz="1600" b="1" kern="0" dirty="0" smtClean="0">
                <a:solidFill>
                  <a:srgbClr val="FF0000"/>
                </a:solidFill>
                <a:latin typeface="Courier New" pitchFamily="49" charset="0"/>
                <a:ea typeface="Arial Unicode MS" pitchFamily="34" charset="-128"/>
                <a:cs typeface="Courier New" pitchFamily="49" charset="0"/>
              </a:rPr>
              <a:t>  synchronized(list)</a:t>
            </a:r>
            <a:r>
              <a:rPr lang="en-US" sz="1600" b="1" kern="0" dirty="0" smtClean="0">
                <a:latin typeface="Courier New" pitchFamily="49" charset="0"/>
                <a:ea typeface="Arial Unicode MS" pitchFamily="34" charset="-128"/>
                <a:cs typeface="Courier New" pitchFamily="49" charset="0"/>
              </a:rPr>
              <a:t> {</a:t>
            </a:r>
          </a:p>
          <a:p>
            <a:pPr fontAlgn="base">
              <a:spcBef>
                <a:spcPts val="600"/>
              </a:spcBef>
              <a:spcAft>
                <a:spcPct val="0"/>
              </a:spcAft>
              <a:buClr>
                <a:srgbClr val="F0AB00"/>
              </a:buClr>
              <a:buSzPct val="80000"/>
            </a:pPr>
            <a:r>
              <a:rPr lang="en-US" sz="1600" b="1" kern="0" dirty="0" smtClean="0">
                <a:latin typeface="Courier New" pitchFamily="49" charset="0"/>
                <a:ea typeface="Arial Unicode MS" pitchFamily="34" charset="-128"/>
                <a:cs typeface="Courier New" pitchFamily="49" charset="0"/>
              </a:rPr>
              <a:t>    </a:t>
            </a:r>
            <a:r>
              <a:rPr lang="en-US" sz="1600" b="1" kern="0" dirty="0" err="1" smtClean="0">
                <a:latin typeface="Courier New" pitchFamily="49" charset="0"/>
                <a:ea typeface="Arial Unicode MS" pitchFamily="34" charset="-128"/>
                <a:cs typeface="Courier New" pitchFamily="49" charset="0"/>
              </a:rPr>
              <a:t>int</a:t>
            </a:r>
            <a:r>
              <a:rPr lang="en-US" sz="1600" b="1" kern="0" dirty="0" smtClean="0">
                <a:latin typeface="Courier New" pitchFamily="49" charset="0"/>
                <a:ea typeface="Arial Unicode MS" pitchFamily="34" charset="-128"/>
                <a:cs typeface="Courier New" pitchFamily="49" charset="0"/>
              </a:rPr>
              <a:t> </a:t>
            </a:r>
            <a:r>
              <a:rPr lang="en-US" sz="1600" b="1" kern="0" dirty="0" err="1" smtClean="0">
                <a:latin typeface="Courier New" pitchFamily="49" charset="0"/>
                <a:ea typeface="Arial Unicode MS" pitchFamily="34" charset="-128"/>
                <a:cs typeface="Courier New" pitchFamily="49" charset="0"/>
              </a:rPr>
              <a:t>lastIndex</a:t>
            </a:r>
            <a:r>
              <a:rPr lang="en-US" sz="1600" b="1" kern="0" dirty="0" smtClean="0">
                <a:latin typeface="Courier New" pitchFamily="49" charset="0"/>
                <a:ea typeface="Arial Unicode MS" pitchFamily="34" charset="-128"/>
                <a:cs typeface="Courier New" pitchFamily="49" charset="0"/>
              </a:rPr>
              <a:t> = </a:t>
            </a:r>
            <a:r>
              <a:rPr lang="en-US" sz="1600" b="1" kern="0" dirty="0" err="1" smtClean="0">
                <a:latin typeface="Courier New" pitchFamily="49" charset="0"/>
                <a:ea typeface="Arial Unicode MS" pitchFamily="34" charset="-128"/>
                <a:cs typeface="Courier New" pitchFamily="49" charset="0"/>
              </a:rPr>
              <a:t>list.size</a:t>
            </a:r>
            <a:r>
              <a:rPr lang="en-US" sz="1600" b="1" kern="0" dirty="0" smtClean="0">
                <a:latin typeface="Courier New" pitchFamily="49" charset="0"/>
                <a:ea typeface="Arial Unicode MS" pitchFamily="34" charset="-128"/>
                <a:cs typeface="Courier New" pitchFamily="49" charset="0"/>
              </a:rPr>
              <a:t>() – 1;</a:t>
            </a:r>
          </a:p>
          <a:p>
            <a:pPr fontAlgn="base">
              <a:spcBef>
                <a:spcPts val="600"/>
              </a:spcBef>
              <a:spcAft>
                <a:spcPct val="0"/>
              </a:spcAft>
              <a:buClr>
                <a:srgbClr val="F0AB00"/>
              </a:buClr>
              <a:buSzPct val="80000"/>
            </a:pPr>
            <a:r>
              <a:rPr lang="en-US" sz="1600" b="1" kern="0" dirty="0" smtClean="0">
                <a:latin typeface="Courier New" pitchFamily="49" charset="0"/>
                <a:ea typeface="Arial Unicode MS" pitchFamily="34" charset="-128"/>
                <a:cs typeface="Courier New" pitchFamily="49" charset="0"/>
              </a:rPr>
              <a:t>    return </a:t>
            </a:r>
            <a:r>
              <a:rPr lang="en-US" sz="1600" b="1" kern="0" dirty="0" err="1" smtClean="0">
                <a:latin typeface="Courier New" pitchFamily="49" charset="0"/>
                <a:ea typeface="Arial Unicode MS" pitchFamily="34" charset="-128"/>
                <a:cs typeface="Courier New" pitchFamily="49" charset="0"/>
              </a:rPr>
              <a:t>list.get</a:t>
            </a:r>
            <a:r>
              <a:rPr lang="en-US" sz="1600" b="1" kern="0" dirty="0" smtClean="0">
                <a:latin typeface="Courier New" pitchFamily="49" charset="0"/>
                <a:ea typeface="Arial Unicode MS" pitchFamily="34" charset="-128"/>
                <a:cs typeface="Courier New" pitchFamily="49" charset="0"/>
              </a:rPr>
              <a:t>(</a:t>
            </a:r>
            <a:r>
              <a:rPr lang="en-US" sz="1600" b="1" kern="0" dirty="0" err="1" smtClean="0">
                <a:latin typeface="Courier New" pitchFamily="49" charset="0"/>
                <a:ea typeface="Arial Unicode MS" pitchFamily="34" charset="-128"/>
                <a:cs typeface="Courier New" pitchFamily="49" charset="0"/>
              </a:rPr>
              <a:t>lastIndex</a:t>
            </a:r>
            <a:r>
              <a:rPr lang="en-US" sz="1600" b="1" kern="0" dirty="0" smtClean="0">
                <a:latin typeface="Courier New" pitchFamily="49" charset="0"/>
                <a:ea typeface="Arial Unicode MS" pitchFamily="34" charset="-128"/>
                <a:cs typeface="Courier New" pitchFamily="49" charset="0"/>
              </a:rPr>
              <a:t>);</a:t>
            </a:r>
          </a:p>
          <a:p>
            <a:pPr fontAlgn="base">
              <a:spcBef>
                <a:spcPts val="600"/>
              </a:spcBef>
              <a:spcAft>
                <a:spcPct val="0"/>
              </a:spcAft>
              <a:buClr>
                <a:srgbClr val="F0AB00"/>
              </a:buClr>
              <a:buSzPct val="80000"/>
            </a:pPr>
            <a:r>
              <a:rPr lang="en-US" sz="1600" b="1" kern="0" dirty="0" smtClean="0">
                <a:latin typeface="Courier New" pitchFamily="49" charset="0"/>
                <a:ea typeface="Arial Unicode MS" pitchFamily="34" charset="-128"/>
                <a:cs typeface="Courier New" pitchFamily="49" charset="0"/>
              </a:rPr>
              <a:t>  }</a:t>
            </a:r>
          </a:p>
          <a:p>
            <a:pPr fontAlgn="base">
              <a:spcBef>
                <a:spcPts val="600"/>
              </a:spcBef>
              <a:spcAft>
                <a:spcPct val="0"/>
              </a:spcAft>
              <a:buClr>
                <a:srgbClr val="F0AB00"/>
              </a:buClr>
              <a:buSzPct val="80000"/>
            </a:pPr>
            <a:r>
              <a:rPr lang="en-US" sz="1600" b="1" kern="0" dirty="0" smtClean="0">
                <a:latin typeface="Courier New" pitchFamily="49" charset="0"/>
                <a:ea typeface="Arial Unicode MS" pitchFamily="34" charset="-128"/>
                <a:cs typeface="Courier New" pitchFamily="49" charset="0"/>
              </a:rPr>
              <a:t>}</a:t>
            </a:r>
          </a:p>
          <a:p>
            <a:pPr fontAlgn="base">
              <a:spcBef>
                <a:spcPts val="600"/>
              </a:spcBef>
              <a:spcAft>
                <a:spcPct val="0"/>
              </a:spcAft>
              <a:buClr>
                <a:srgbClr val="F0AB00"/>
              </a:buClr>
              <a:buSzPct val="80000"/>
            </a:pPr>
            <a:r>
              <a:rPr lang="en-US" sz="1600" b="1" kern="0" dirty="0" smtClean="0">
                <a:latin typeface="Courier New" pitchFamily="49" charset="0"/>
                <a:ea typeface="Arial Unicode MS" pitchFamily="34" charset="-128"/>
                <a:cs typeface="Courier New" pitchFamily="49" charset="0"/>
              </a:rPr>
              <a:t>public static void </a:t>
            </a:r>
            <a:r>
              <a:rPr lang="en-US" sz="1600" b="1" kern="0" dirty="0" err="1" smtClean="0">
                <a:latin typeface="Courier New" pitchFamily="49" charset="0"/>
                <a:ea typeface="Arial Unicode MS" pitchFamily="34" charset="-128"/>
                <a:cs typeface="Courier New" pitchFamily="49" charset="0"/>
              </a:rPr>
              <a:t>deleteLast</a:t>
            </a:r>
            <a:r>
              <a:rPr lang="en-US" sz="1600" b="1" kern="0" dirty="0" smtClean="0">
                <a:latin typeface="Courier New" pitchFamily="49" charset="0"/>
                <a:ea typeface="Arial Unicode MS" pitchFamily="34" charset="-128"/>
                <a:cs typeface="Courier New" pitchFamily="49" charset="0"/>
              </a:rPr>
              <a:t>(Vector list) {</a:t>
            </a:r>
          </a:p>
          <a:p>
            <a:pPr fontAlgn="base">
              <a:spcBef>
                <a:spcPts val="600"/>
              </a:spcBef>
              <a:spcAft>
                <a:spcPct val="0"/>
              </a:spcAft>
              <a:buClr>
                <a:srgbClr val="F0AB00"/>
              </a:buClr>
              <a:buSzPct val="80000"/>
            </a:pPr>
            <a:r>
              <a:rPr lang="en-US" sz="1600" b="1" kern="0" dirty="0" smtClean="0">
                <a:solidFill>
                  <a:srgbClr val="FF0000"/>
                </a:solidFill>
                <a:latin typeface="Courier New" pitchFamily="49" charset="0"/>
                <a:ea typeface="Arial Unicode MS" pitchFamily="34" charset="-128"/>
                <a:cs typeface="Courier New" pitchFamily="49" charset="0"/>
              </a:rPr>
              <a:t>  synchronized(list)</a:t>
            </a:r>
            <a:r>
              <a:rPr lang="en-US" sz="1600" b="1" kern="0" dirty="0" smtClean="0">
                <a:latin typeface="Courier New" pitchFamily="49" charset="0"/>
                <a:ea typeface="Arial Unicode MS" pitchFamily="34" charset="-128"/>
                <a:cs typeface="Courier New" pitchFamily="49" charset="0"/>
              </a:rPr>
              <a:t> {</a:t>
            </a:r>
          </a:p>
          <a:p>
            <a:pPr fontAlgn="base">
              <a:spcBef>
                <a:spcPts val="600"/>
              </a:spcBef>
              <a:spcAft>
                <a:spcPct val="0"/>
              </a:spcAft>
              <a:buClr>
                <a:srgbClr val="F0AB00"/>
              </a:buClr>
              <a:buSzPct val="80000"/>
            </a:pPr>
            <a:r>
              <a:rPr lang="en-US" sz="1600" b="1" kern="0" dirty="0" smtClean="0">
                <a:latin typeface="Courier New" pitchFamily="49" charset="0"/>
                <a:ea typeface="Arial Unicode MS" pitchFamily="34" charset="-128"/>
                <a:cs typeface="Courier New" pitchFamily="49" charset="0"/>
              </a:rPr>
              <a:t>    </a:t>
            </a:r>
            <a:r>
              <a:rPr lang="en-US" sz="1600" b="1" kern="0" dirty="0" err="1" smtClean="0">
                <a:latin typeface="Courier New" pitchFamily="49" charset="0"/>
                <a:ea typeface="Arial Unicode MS" pitchFamily="34" charset="-128"/>
                <a:cs typeface="Courier New" pitchFamily="49" charset="0"/>
              </a:rPr>
              <a:t>int</a:t>
            </a:r>
            <a:r>
              <a:rPr lang="en-US" sz="1600" b="1" kern="0" dirty="0" smtClean="0">
                <a:latin typeface="Courier New" pitchFamily="49" charset="0"/>
                <a:ea typeface="Arial Unicode MS" pitchFamily="34" charset="-128"/>
                <a:cs typeface="Courier New" pitchFamily="49" charset="0"/>
              </a:rPr>
              <a:t> </a:t>
            </a:r>
            <a:r>
              <a:rPr lang="en-US" sz="1600" b="1" kern="0" dirty="0" err="1" smtClean="0">
                <a:latin typeface="Courier New" pitchFamily="49" charset="0"/>
                <a:ea typeface="Arial Unicode MS" pitchFamily="34" charset="-128"/>
                <a:cs typeface="Courier New" pitchFamily="49" charset="0"/>
              </a:rPr>
              <a:t>lastIndex</a:t>
            </a:r>
            <a:r>
              <a:rPr lang="en-US" sz="1600" b="1" kern="0" dirty="0" smtClean="0">
                <a:latin typeface="Courier New" pitchFamily="49" charset="0"/>
                <a:ea typeface="Arial Unicode MS" pitchFamily="34" charset="-128"/>
                <a:cs typeface="Courier New" pitchFamily="49" charset="0"/>
              </a:rPr>
              <a:t> = </a:t>
            </a:r>
            <a:r>
              <a:rPr lang="en-US" sz="1600" b="1" kern="0" dirty="0" err="1" smtClean="0">
                <a:latin typeface="Courier New" pitchFamily="49" charset="0"/>
                <a:ea typeface="Arial Unicode MS" pitchFamily="34" charset="-128"/>
                <a:cs typeface="Courier New" pitchFamily="49" charset="0"/>
              </a:rPr>
              <a:t>list.size</a:t>
            </a:r>
            <a:r>
              <a:rPr lang="en-US" sz="1600" b="1" kern="0" dirty="0" smtClean="0">
                <a:latin typeface="Courier New" pitchFamily="49" charset="0"/>
                <a:ea typeface="Arial Unicode MS" pitchFamily="34" charset="-128"/>
                <a:cs typeface="Courier New" pitchFamily="49" charset="0"/>
              </a:rPr>
              <a:t>() – 1;</a:t>
            </a:r>
          </a:p>
          <a:p>
            <a:pPr fontAlgn="base">
              <a:spcBef>
                <a:spcPts val="600"/>
              </a:spcBef>
              <a:spcAft>
                <a:spcPct val="0"/>
              </a:spcAft>
              <a:buClr>
                <a:srgbClr val="F0AB00"/>
              </a:buClr>
              <a:buSzPct val="80000"/>
            </a:pPr>
            <a:r>
              <a:rPr lang="en-US" sz="1600" b="1" kern="0" dirty="0" smtClean="0">
                <a:latin typeface="Courier New" pitchFamily="49" charset="0"/>
                <a:ea typeface="Arial Unicode MS" pitchFamily="34" charset="-128"/>
                <a:cs typeface="Courier New" pitchFamily="49" charset="0"/>
              </a:rPr>
              <a:t>    </a:t>
            </a:r>
            <a:r>
              <a:rPr lang="en-US" sz="1600" b="1" kern="0" dirty="0" err="1" smtClean="0">
                <a:latin typeface="Courier New" pitchFamily="49" charset="0"/>
                <a:ea typeface="Arial Unicode MS" pitchFamily="34" charset="-128"/>
                <a:cs typeface="Courier New" pitchFamily="49" charset="0"/>
              </a:rPr>
              <a:t>list.remove</a:t>
            </a:r>
            <a:r>
              <a:rPr lang="en-US" sz="1600" b="1" kern="0" dirty="0" smtClean="0">
                <a:latin typeface="Courier New" pitchFamily="49" charset="0"/>
                <a:ea typeface="Arial Unicode MS" pitchFamily="34" charset="-128"/>
                <a:cs typeface="Courier New" pitchFamily="49" charset="0"/>
              </a:rPr>
              <a:t>(</a:t>
            </a:r>
            <a:r>
              <a:rPr lang="en-US" sz="1600" b="1" kern="0" dirty="0" err="1" smtClean="0">
                <a:latin typeface="Courier New" pitchFamily="49" charset="0"/>
                <a:ea typeface="Arial Unicode MS" pitchFamily="34" charset="-128"/>
                <a:cs typeface="Courier New" pitchFamily="49" charset="0"/>
              </a:rPr>
              <a:t>lastIndex</a:t>
            </a:r>
            <a:r>
              <a:rPr lang="en-US" sz="1600" b="1" kern="0" dirty="0" smtClean="0">
                <a:latin typeface="Courier New" pitchFamily="49" charset="0"/>
                <a:ea typeface="Arial Unicode MS" pitchFamily="34" charset="-128"/>
                <a:cs typeface="Courier New" pitchFamily="49" charset="0"/>
              </a:rPr>
              <a:t>);</a:t>
            </a:r>
          </a:p>
          <a:p>
            <a:pPr fontAlgn="base">
              <a:spcBef>
                <a:spcPts val="600"/>
              </a:spcBef>
              <a:spcAft>
                <a:spcPct val="0"/>
              </a:spcAft>
              <a:buClr>
                <a:srgbClr val="F0AB00"/>
              </a:buClr>
              <a:buSzPct val="80000"/>
            </a:pPr>
            <a:r>
              <a:rPr lang="en-US" sz="1600" b="1" kern="0" dirty="0" smtClean="0">
                <a:latin typeface="Courier New" pitchFamily="49" charset="0"/>
                <a:ea typeface="Arial Unicode MS" pitchFamily="34" charset="-128"/>
                <a:cs typeface="Courier New" pitchFamily="49" charset="0"/>
              </a:rPr>
              <a:t>  }</a:t>
            </a:r>
          </a:p>
          <a:p>
            <a:pPr fontAlgn="base">
              <a:spcBef>
                <a:spcPts val="600"/>
              </a:spcBef>
              <a:spcAft>
                <a:spcPct val="0"/>
              </a:spcAft>
              <a:buClr>
                <a:srgbClr val="F0AB00"/>
              </a:buClr>
              <a:buSzPct val="80000"/>
            </a:pPr>
            <a:r>
              <a:rPr lang="en-US" sz="1600" b="1" kern="0" dirty="0" smtClean="0">
                <a:latin typeface="Courier New" pitchFamily="49" charset="0"/>
                <a:ea typeface="Arial Unicode MS" pitchFamily="34" charset="-128"/>
                <a:cs typeface="Courier New" pitchFamily="49" charset="0"/>
              </a:rPr>
              <a:t>}</a:t>
            </a:r>
            <a:endParaRPr lang="bg-BG" sz="1600" b="1" kern="0" dirty="0" err="1" smtClean="0">
              <a:latin typeface="Courier New" pitchFamily="49" charset="0"/>
              <a:ea typeface="Arial Unicode MS" pitchFamily="34" charset="-128"/>
              <a:cs typeface="Courier New" pitchFamily="49"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2" fill="hold" grpId="0" nodeType="clickEffect">
                                  <p:stCondLst>
                                    <p:cond delay="0"/>
                                  </p:stCondLst>
                                  <p:childTnLst>
                                    <p:anim calcmode="lin" valueType="num">
                                      <p:cBhvr additive="base">
                                        <p:cTn id="6" dur="500"/>
                                        <p:tgtEl>
                                          <p:spTgt spid="4"/>
                                        </p:tgtEl>
                                        <p:attrNameLst>
                                          <p:attrName>ppt_x</p:attrName>
                                        </p:attrNameLst>
                                      </p:cBhvr>
                                      <p:tavLst>
                                        <p:tav tm="0">
                                          <p:val>
                                            <p:strVal val="ppt_x"/>
                                          </p:val>
                                        </p:tav>
                                        <p:tav tm="100000">
                                          <p:val>
                                            <p:strVal val="1+ppt_w/2"/>
                                          </p:val>
                                        </p:tav>
                                      </p:tavLst>
                                    </p:anim>
                                    <p:anim calcmode="lin" valueType="num">
                                      <p:cBhvr additive="base">
                                        <p:cTn id="7" dur="500"/>
                                        <p:tgtEl>
                                          <p:spTgt spid="4"/>
                                        </p:tgtEl>
                                        <p:attrNameLst>
                                          <p:attrName>ppt_y</p:attrName>
                                        </p:attrNameLst>
                                      </p:cBhvr>
                                      <p:tavLst>
                                        <p:tav tm="0">
                                          <p:val>
                                            <p:strVal val="ppt_y"/>
                                          </p:val>
                                        </p:tav>
                                        <p:tav tm="100000">
                                          <p:val>
                                            <p:strVal val="ppt_y"/>
                                          </p:val>
                                        </p:tav>
                                      </p:tavLst>
                                    </p:anim>
                                    <p:set>
                                      <p:cBhvr>
                                        <p:cTn id="8" dur="1" fill="hold">
                                          <p:stCondLst>
                                            <p:cond delay="499"/>
                                          </p:stCondLst>
                                        </p:cTn>
                                        <p:tgtEl>
                                          <p:spTgt spid="4"/>
                                        </p:tgtEl>
                                        <p:attrNameLst>
                                          <p:attrName>style.visibility</p:attrName>
                                        </p:attrNameLst>
                                      </p:cBhvr>
                                      <p:to>
                                        <p:strVal val="hidden"/>
                                      </p:to>
                                    </p:set>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Съставни блокове</a:t>
            </a:r>
            <a:r>
              <a:rPr lang="en-US" dirty="0" smtClean="0"/>
              <a:t> </a:t>
            </a:r>
            <a:endParaRPr lang="en-US" dirty="0"/>
          </a:p>
        </p:txBody>
      </p:sp>
      <p:sp>
        <p:nvSpPr>
          <p:cNvPr id="3" name="Text Placeholder 2"/>
          <p:cNvSpPr>
            <a:spLocks noGrp="1"/>
          </p:cNvSpPr>
          <p:nvPr>
            <p:ph type="body" sz="quarter" idx="10"/>
          </p:nvPr>
        </p:nvSpPr>
        <p:spPr>
          <a:xfrm>
            <a:off x="321014" y="1326903"/>
            <a:ext cx="8497700" cy="4554470"/>
          </a:xfrm>
        </p:spPr>
        <p:txBody>
          <a:bodyPr/>
          <a:lstStyle/>
          <a:p>
            <a:pPr lvl="2">
              <a:buNone/>
            </a:pPr>
            <a:r>
              <a:rPr lang="bg-BG" sz="1800" dirty="0" smtClean="0"/>
              <a:t>Обхождане на колекция, която може да предизвика </a:t>
            </a:r>
            <a:r>
              <a:rPr lang="en-US" sz="1800" i="1" dirty="0" err="1" smtClean="0"/>
              <a:t>ArrayIndexOutOfBoundException</a:t>
            </a:r>
            <a:r>
              <a:rPr lang="bg-BG" sz="2000" dirty="0" smtClean="0"/>
              <a:t>:</a:t>
            </a:r>
            <a:endParaRPr lang="en-US" sz="2000" dirty="0" smtClean="0"/>
          </a:p>
        </p:txBody>
      </p:sp>
      <p:sp>
        <p:nvSpPr>
          <p:cNvPr id="6" name="TextBox 5"/>
          <p:cNvSpPr txBox="1"/>
          <p:nvPr/>
        </p:nvSpPr>
        <p:spPr>
          <a:xfrm>
            <a:off x="311494" y="3512704"/>
            <a:ext cx="8501974" cy="290848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Обхождането на колекция разчита на факта че никоя нишка няма да промени размерът й между изпълнението на </a:t>
            </a:r>
            <a:r>
              <a:rPr lang="en-US" i="1" kern="0" dirty="0" smtClean="0">
                <a:ea typeface="Arial Unicode MS" pitchFamily="34" charset="-128"/>
                <a:cs typeface="Arial Unicode MS" pitchFamily="34" charset="-128"/>
              </a:rPr>
              <a:t>size</a:t>
            </a:r>
            <a:r>
              <a:rPr lang="en-US" kern="0" dirty="0" smtClean="0">
                <a:ea typeface="Arial Unicode MS" pitchFamily="34" charset="-128"/>
                <a:cs typeface="Arial Unicode MS" pitchFamily="34" charset="-128"/>
              </a:rPr>
              <a:t> </a:t>
            </a:r>
            <a:r>
              <a:rPr lang="bg-BG" kern="0" dirty="0" smtClean="0">
                <a:ea typeface="Arial Unicode MS" pitchFamily="34" charset="-128"/>
                <a:cs typeface="Arial Unicode MS" pitchFamily="34" charset="-128"/>
              </a:rPr>
              <a:t>и </a:t>
            </a:r>
            <a:r>
              <a:rPr lang="en-US" i="1" kern="0" dirty="0" smtClean="0">
                <a:ea typeface="Arial Unicode MS" pitchFamily="34" charset="-128"/>
                <a:cs typeface="Arial Unicode MS" pitchFamily="34" charset="-128"/>
              </a:rPr>
              <a:t>get</a:t>
            </a:r>
          </a:p>
          <a:p>
            <a:pPr fontAlgn="base">
              <a:spcBef>
                <a:spcPct val="50000"/>
              </a:spcBef>
              <a:spcAft>
                <a:spcPct val="0"/>
              </a:spcAft>
              <a:buClr>
                <a:srgbClr val="F0AB00"/>
              </a:buClr>
              <a:buSzPct val="80000"/>
              <a:buFont typeface="Arial" pitchFamily="34" charset="0"/>
              <a:buChar char="•"/>
            </a:pPr>
            <a:r>
              <a:rPr lang="en-US" sz="1800" kern="0" dirty="0" smtClean="0">
                <a:ea typeface="Arial Unicode MS" pitchFamily="34" charset="-128"/>
                <a:cs typeface="Arial Unicode MS" pitchFamily="34" charset="-128"/>
              </a:rPr>
              <a:t> </a:t>
            </a:r>
            <a:r>
              <a:rPr lang="bg-BG" sz="1800" kern="0" dirty="0" smtClean="0">
                <a:ea typeface="Arial Unicode MS" pitchFamily="34" charset="-128"/>
                <a:cs typeface="Arial Unicode MS" pitchFamily="34" charset="-128"/>
              </a:rPr>
              <a:t>Когато обхождането на колекция се изпълнява само от една нишка, горното предположение е абсолютно вярно</a:t>
            </a:r>
          </a:p>
          <a:p>
            <a:pPr fontAlgn="base">
              <a:spcBef>
                <a:spcPct val="50000"/>
              </a:spcBef>
              <a:spcAft>
                <a:spcPct val="0"/>
              </a:spcAft>
              <a:buClr>
                <a:srgbClr val="F0AB00"/>
              </a:buClr>
              <a:buSzPct val="80000"/>
              <a:buFont typeface="Arial" pitchFamily="34" charset="0"/>
              <a:buChar char="•"/>
            </a:pPr>
            <a:r>
              <a:rPr lang="en-US" kern="0" dirty="0" smtClean="0">
                <a:ea typeface="Arial Unicode MS" pitchFamily="34" charset="-128"/>
                <a:cs typeface="Arial Unicode MS" pitchFamily="34" charset="-128"/>
              </a:rPr>
              <a:t> </a:t>
            </a:r>
            <a:r>
              <a:rPr lang="bg-BG" kern="0" dirty="0" smtClean="0">
                <a:ea typeface="Arial Unicode MS" pitchFamily="34" charset="-128"/>
                <a:cs typeface="Arial Unicode MS" pitchFamily="34" charset="-128"/>
              </a:rPr>
              <a:t>Когато обхождането се изпълнява паралелно от повече от една нишка, тогава, то може да доведе до предизвикване на изключение</a:t>
            </a:r>
          </a:p>
          <a:p>
            <a:pPr fontAlgn="base">
              <a:spcBef>
                <a:spcPct val="50000"/>
              </a:spcBef>
              <a:spcAft>
                <a:spcPct val="0"/>
              </a:spcAft>
              <a:buClr>
                <a:srgbClr val="F0AB00"/>
              </a:buClr>
              <a:buSzPct val="80000"/>
              <a:buFont typeface="Arial" pitchFamily="34" charset="0"/>
              <a:buChar char="•"/>
            </a:pPr>
            <a:r>
              <a:rPr lang="en-US" sz="1800" kern="0" dirty="0" smtClean="0">
                <a:ea typeface="Arial Unicode MS" pitchFamily="34" charset="-128"/>
                <a:cs typeface="Arial Unicode MS" pitchFamily="34" charset="-128"/>
              </a:rPr>
              <a:t> </a:t>
            </a:r>
            <a:r>
              <a:rPr lang="bg-BG" sz="1800" kern="0" dirty="0" smtClean="0">
                <a:ea typeface="Arial Unicode MS" pitchFamily="34" charset="-128"/>
                <a:cs typeface="Arial Unicode MS" pitchFamily="34" charset="-128"/>
              </a:rPr>
              <a:t>Въпреки факта, че </a:t>
            </a:r>
            <a:r>
              <a:rPr lang="bg-BG" kern="0" dirty="0" smtClean="0">
                <a:ea typeface="Arial Unicode MS" pitchFamily="34" charset="-128"/>
                <a:cs typeface="Arial Unicode MS" pitchFamily="34" charset="-128"/>
              </a:rPr>
              <a:t>обхождането на </a:t>
            </a:r>
            <a:r>
              <a:rPr lang="en-US" kern="0" dirty="0" smtClean="0">
                <a:ea typeface="Arial Unicode MS" pitchFamily="34" charset="-128"/>
                <a:cs typeface="Arial Unicode MS" pitchFamily="34" charset="-128"/>
              </a:rPr>
              <a:t>Vector </a:t>
            </a:r>
            <a:r>
              <a:rPr lang="bg-BG" kern="0" dirty="0" smtClean="0">
                <a:ea typeface="Arial Unicode MS" pitchFamily="34" charset="-128"/>
                <a:cs typeface="Arial Unicode MS" pitchFamily="34" charset="-128"/>
              </a:rPr>
              <a:t>може да доведе до изключение, това не означава че </a:t>
            </a:r>
            <a:r>
              <a:rPr lang="en-US" kern="0" dirty="0" smtClean="0">
                <a:ea typeface="Arial Unicode MS" pitchFamily="34" charset="-128"/>
                <a:cs typeface="Arial Unicode MS" pitchFamily="34" charset="-128"/>
              </a:rPr>
              <a:t>Vector </a:t>
            </a:r>
            <a:r>
              <a:rPr lang="bg-BG" kern="0" dirty="0" smtClean="0">
                <a:ea typeface="Arial Unicode MS" pitchFamily="34" charset="-128"/>
                <a:cs typeface="Arial Unicode MS" pitchFamily="34" charset="-128"/>
              </a:rPr>
              <a:t>не е </a:t>
            </a:r>
            <a:r>
              <a:rPr lang="en-US" i="1" kern="0" dirty="0" smtClean="0">
                <a:ea typeface="Arial Unicode MS" pitchFamily="34" charset="-128"/>
                <a:cs typeface="Arial Unicode MS" pitchFamily="34" charset="-128"/>
              </a:rPr>
              <a:t>thread-safe</a:t>
            </a:r>
            <a:r>
              <a:rPr lang="en-US" kern="0" dirty="0" smtClean="0">
                <a:ea typeface="Arial Unicode MS" pitchFamily="34" charset="-128"/>
                <a:cs typeface="Arial Unicode MS" pitchFamily="34" charset="-128"/>
              </a:rPr>
              <a:t>. </a:t>
            </a:r>
            <a:r>
              <a:rPr lang="bg-BG" kern="0" dirty="0" smtClean="0">
                <a:ea typeface="Arial Unicode MS" pitchFamily="34" charset="-128"/>
                <a:cs typeface="Arial Unicode MS" pitchFamily="34" charset="-128"/>
              </a:rPr>
              <a:t>При това положение, състоянието на </a:t>
            </a:r>
            <a:r>
              <a:rPr lang="en-US" kern="0" dirty="0" smtClean="0">
                <a:ea typeface="Arial Unicode MS" pitchFamily="34" charset="-128"/>
                <a:cs typeface="Arial Unicode MS" pitchFamily="34" charset="-128"/>
              </a:rPr>
              <a:t>Vector </a:t>
            </a:r>
            <a:r>
              <a:rPr lang="bg-BG" kern="0" dirty="0" smtClean="0">
                <a:ea typeface="Arial Unicode MS" pitchFamily="34" charset="-128"/>
                <a:cs typeface="Arial Unicode MS" pitchFamily="34" charset="-128"/>
              </a:rPr>
              <a:t>е все още валидно и е в съответсвие със спецификацията</a:t>
            </a:r>
            <a:endParaRPr lang="bg-BG" sz="1800" kern="0" dirty="0" smtClean="0">
              <a:ea typeface="Arial Unicode MS" pitchFamily="34" charset="-128"/>
              <a:cs typeface="Arial Unicode MS" pitchFamily="34" charset="-128"/>
            </a:endParaRPr>
          </a:p>
        </p:txBody>
      </p:sp>
      <p:sp>
        <p:nvSpPr>
          <p:cNvPr id="5" name="TextBox 4"/>
          <p:cNvSpPr txBox="1"/>
          <p:nvPr/>
        </p:nvSpPr>
        <p:spPr>
          <a:xfrm>
            <a:off x="360657" y="2018226"/>
            <a:ext cx="8501974" cy="1354217"/>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600" b="1" kern="0" dirty="0" smtClean="0">
                <a:solidFill>
                  <a:srgbClr val="FF0000"/>
                </a:solidFill>
                <a:latin typeface="Courier New" pitchFamily="49" charset="0"/>
                <a:ea typeface="Arial Unicode MS" pitchFamily="34" charset="-128"/>
                <a:cs typeface="Courier New" pitchFamily="49" charset="0"/>
              </a:rPr>
              <a:t>synchronized (vector)</a:t>
            </a:r>
            <a:r>
              <a:rPr lang="en-US" sz="1600" b="1" kern="0" dirty="0" smtClean="0">
                <a:latin typeface="Courier New" pitchFamily="49" charset="0"/>
                <a:ea typeface="Arial Unicode MS" pitchFamily="34" charset="-128"/>
                <a:cs typeface="Courier New" pitchFamily="49" charset="0"/>
              </a:rPr>
              <a:t> {</a:t>
            </a:r>
          </a:p>
          <a:p>
            <a:pPr fontAlgn="base">
              <a:spcBef>
                <a:spcPct val="50000"/>
              </a:spcBef>
              <a:spcAft>
                <a:spcPct val="0"/>
              </a:spcAft>
              <a:buClr>
                <a:srgbClr val="F0AB00"/>
              </a:buClr>
              <a:buSzPct val="80000"/>
            </a:pPr>
            <a:r>
              <a:rPr lang="en-US" sz="1600" b="1" kern="0" dirty="0" smtClean="0">
                <a:latin typeface="Courier New" pitchFamily="49" charset="0"/>
                <a:ea typeface="Arial Unicode MS" pitchFamily="34" charset="-128"/>
                <a:cs typeface="Courier New" pitchFamily="49" charset="0"/>
              </a:rPr>
              <a:t>  for (</a:t>
            </a:r>
            <a:r>
              <a:rPr lang="en-US" sz="1600" b="1" kern="0" dirty="0" err="1" smtClean="0">
                <a:latin typeface="Courier New" pitchFamily="49" charset="0"/>
                <a:ea typeface="Arial Unicode MS" pitchFamily="34" charset="-128"/>
                <a:cs typeface="Courier New" pitchFamily="49" charset="0"/>
              </a:rPr>
              <a:t>int</a:t>
            </a:r>
            <a:r>
              <a:rPr lang="en-US" sz="1600" b="1" kern="0" dirty="0" smtClean="0">
                <a:latin typeface="Courier New" pitchFamily="49" charset="0"/>
                <a:ea typeface="Arial Unicode MS" pitchFamily="34" charset="-128"/>
                <a:cs typeface="Courier New" pitchFamily="49" charset="0"/>
              </a:rPr>
              <a:t> </a:t>
            </a:r>
            <a:r>
              <a:rPr lang="en-US" sz="1600" b="1" kern="0" dirty="0" err="1" smtClean="0">
                <a:latin typeface="Courier New" pitchFamily="49" charset="0"/>
                <a:ea typeface="Arial Unicode MS" pitchFamily="34" charset="-128"/>
                <a:cs typeface="Courier New" pitchFamily="49" charset="0"/>
              </a:rPr>
              <a:t>i</a:t>
            </a:r>
            <a:r>
              <a:rPr lang="en-US" sz="1600" b="1" kern="0" dirty="0" smtClean="0">
                <a:latin typeface="Courier New" pitchFamily="49" charset="0"/>
                <a:ea typeface="Arial Unicode MS" pitchFamily="34" charset="-128"/>
                <a:cs typeface="Courier New" pitchFamily="49" charset="0"/>
              </a:rPr>
              <a:t> = 0; </a:t>
            </a:r>
            <a:r>
              <a:rPr lang="en-US" sz="1600" b="1" kern="0" dirty="0" err="1" smtClean="0">
                <a:latin typeface="Courier New" pitchFamily="49" charset="0"/>
                <a:ea typeface="Arial Unicode MS" pitchFamily="34" charset="-128"/>
                <a:cs typeface="Courier New" pitchFamily="49" charset="0"/>
              </a:rPr>
              <a:t>i</a:t>
            </a:r>
            <a:r>
              <a:rPr lang="en-US" sz="1600" b="1" kern="0" dirty="0" smtClean="0">
                <a:latin typeface="Courier New" pitchFamily="49" charset="0"/>
                <a:ea typeface="Arial Unicode MS" pitchFamily="34" charset="-128"/>
                <a:cs typeface="Courier New" pitchFamily="49" charset="0"/>
              </a:rPr>
              <a:t> &lt; </a:t>
            </a:r>
            <a:r>
              <a:rPr lang="en-US" sz="1600" b="1" kern="0" dirty="0" err="1" smtClean="0">
                <a:latin typeface="Courier New" pitchFamily="49" charset="0"/>
                <a:ea typeface="Arial Unicode MS" pitchFamily="34" charset="-128"/>
                <a:cs typeface="Courier New" pitchFamily="49" charset="0"/>
              </a:rPr>
              <a:t>vector.size</a:t>
            </a:r>
            <a:r>
              <a:rPr lang="en-US" sz="1600" b="1" kern="0" dirty="0" smtClean="0">
                <a:latin typeface="Courier New" pitchFamily="49" charset="0"/>
                <a:ea typeface="Arial Unicode MS" pitchFamily="34" charset="-128"/>
                <a:cs typeface="Courier New" pitchFamily="49" charset="0"/>
              </a:rPr>
              <a:t>(); </a:t>
            </a:r>
            <a:r>
              <a:rPr lang="en-US" sz="1600" b="1" kern="0" dirty="0" err="1" smtClean="0">
                <a:latin typeface="Courier New" pitchFamily="49" charset="0"/>
                <a:ea typeface="Arial Unicode MS" pitchFamily="34" charset="-128"/>
                <a:cs typeface="Courier New" pitchFamily="49" charset="0"/>
              </a:rPr>
              <a:t>i</a:t>
            </a:r>
            <a:r>
              <a:rPr lang="en-US" sz="1600" b="1" kern="0" dirty="0" smtClean="0">
                <a:latin typeface="Courier New" pitchFamily="49" charset="0"/>
                <a:ea typeface="Arial Unicode MS" pitchFamily="34" charset="-128"/>
                <a:cs typeface="Courier New" pitchFamily="49" charset="0"/>
              </a:rPr>
              <a:t>++)</a:t>
            </a:r>
          </a:p>
          <a:p>
            <a:pPr fontAlgn="base">
              <a:spcBef>
                <a:spcPct val="50000"/>
              </a:spcBef>
              <a:spcAft>
                <a:spcPct val="0"/>
              </a:spcAft>
              <a:buClr>
                <a:srgbClr val="F0AB00"/>
              </a:buClr>
              <a:buSzPct val="80000"/>
            </a:pPr>
            <a:r>
              <a:rPr lang="en-US" sz="1600" b="1" kern="0" dirty="0" smtClean="0">
                <a:latin typeface="Courier New" pitchFamily="49" charset="0"/>
                <a:ea typeface="Arial Unicode MS" pitchFamily="34" charset="-128"/>
                <a:cs typeface="Courier New" pitchFamily="49" charset="0"/>
              </a:rPr>
              <a:t>    </a:t>
            </a:r>
            <a:r>
              <a:rPr lang="en-US" sz="1600" b="1" kern="0" dirty="0" err="1" smtClean="0">
                <a:latin typeface="Courier New" pitchFamily="49" charset="0"/>
                <a:ea typeface="Arial Unicode MS" pitchFamily="34" charset="-128"/>
                <a:cs typeface="Courier New" pitchFamily="49" charset="0"/>
              </a:rPr>
              <a:t>doSomething</a:t>
            </a:r>
            <a:r>
              <a:rPr lang="en-US" sz="1600" b="1" kern="0" dirty="0" smtClean="0">
                <a:latin typeface="Courier New" pitchFamily="49" charset="0"/>
                <a:ea typeface="Arial Unicode MS" pitchFamily="34" charset="-128"/>
                <a:cs typeface="Courier New" pitchFamily="49" charset="0"/>
              </a:rPr>
              <a:t>(</a:t>
            </a:r>
            <a:r>
              <a:rPr lang="en-US" sz="1600" b="1" kern="0" dirty="0" err="1" smtClean="0">
                <a:latin typeface="Courier New" pitchFamily="49" charset="0"/>
                <a:ea typeface="Arial Unicode MS" pitchFamily="34" charset="-128"/>
                <a:cs typeface="Courier New" pitchFamily="49" charset="0"/>
              </a:rPr>
              <a:t>vector.get</a:t>
            </a:r>
            <a:r>
              <a:rPr lang="en-US" sz="1600" b="1" kern="0" dirty="0" smtClean="0">
                <a:latin typeface="Courier New" pitchFamily="49" charset="0"/>
                <a:ea typeface="Arial Unicode MS" pitchFamily="34" charset="-128"/>
                <a:cs typeface="Courier New" pitchFamily="49" charset="0"/>
              </a:rPr>
              <a:t>(</a:t>
            </a:r>
            <a:r>
              <a:rPr lang="en-US" sz="1600" b="1" kern="0" dirty="0" err="1" smtClean="0">
                <a:latin typeface="Courier New" pitchFamily="49" charset="0"/>
                <a:ea typeface="Arial Unicode MS" pitchFamily="34" charset="-128"/>
                <a:cs typeface="Courier New" pitchFamily="49" charset="0"/>
              </a:rPr>
              <a:t>i</a:t>
            </a:r>
            <a:r>
              <a:rPr lang="en-US" sz="1600" b="1" kern="0" dirty="0" smtClean="0">
                <a:latin typeface="Courier New" pitchFamily="49" charset="0"/>
                <a:ea typeface="Arial Unicode MS" pitchFamily="34" charset="-128"/>
                <a:cs typeface="Courier New" pitchFamily="49" charset="0"/>
              </a:rPr>
              <a:t>));</a:t>
            </a:r>
          </a:p>
          <a:p>
            <a:pPr fontAlgn="base">
              <a:spcBef>
                <a:spcPct val="50000"/>
              </a:spcBef>
              <a:spcAft>
                <a:spcPct val="0"/>
              </a:spcAft>
              <a:buClr>
                <a:srgbClr val="F0AB00"/>
              </a:buClr>
              <a:buSzPct val="80000"/>
            </a:pPr>
            <a:r>
              <a:rPr lang="en-US" sz="1600" b="1" kern="0" dirty="0" smtClean="0">
                <a:latin typeface="Courier New" pitchFamily="49" charset="0"/>
                <a:ea typeface="Arial Unicode MS" pitchFamily="34" charset="-128"/>
                <a:cs typeface="Courier New" pitchFamily="49" charset="0"/>
              </a:rPr>
              <a:t>}</a:t>
            </a:r>
            <a:endParaRPr lang="bg-BG" sz="1600" b="1" kern="0" dirty="0" smtClean="0">
              <a:latin typeface="Courier New" pitchFamily="49" charset="0"/>
              <a:ea typeface="Arial Unicode MS" pitchFamily="34" charset="-128"/>
              <a:cs typeface="Courier New" pitchFamily="49" charset="0"/>
            </a:endParaRPr>
          </a:p>
        </p:txBody>
      </p:sp>
      <p:sp>
        <p:nvSpPr>
          <p:cNvPr id="7" name="TextBox 6"/>
          <p:cNvSpPr txBox="1"/>
          <p:nvPr/>
        </p:nvSpPr>
        <p:spPr>
          <a:xfrm>
            <a:off x="611371" y="2386927"/>
            <a:ext cx="8501974" cy="984885"/>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600" b="1" kern="0" dirty="0" smtClean="0">
                <a:latin typeface="Courier New" pitchFamily="49" charset="0"/>
                <a:ea typeface="Arial Unicode MS" pitchFamily="34" charset="-128"/>
                <a:cs typeface="Courier New" pitchFamily="49" charset="0"/>
              </a:rPr>
              <a:t>for (</a:t>
            </a:r>
            <a:r>
              <a:rPr lang="en-US" sz="1600" b="1" kern="0" dirty="0" err="1" smtClean="0">
                <a:latin typeface="Courier New" pitchFamily="49" charset="0"/>
                <a:ea typeface="Arial Unicode MS" pitchFamily="34" charset="-128"/>
                <a:cs typeface="Courier New" pitchFamily="49" charset="0"/>
              </a:rPr>
              <a:t>int</a:t>
            </a:r>
            <a:r>
              <a:rPr lang="en-US" sz="1600" b="1" kern="0" dirty="0" smtClean="0">
                <a:latin typeface="Courier New" pitchFamily="49" charset="0"/>
                <a:ea typeface="Arial Unicode MS" pitchFamily="34" charset="-128"/>
                <a:cs typeface="Courier New" pitchFamily="49" charset="0"/>
              </a:rPr>
              <a:t> </a:t>
            </a:r>
            <a:r>
              <a:rPr lang="en-US" sz="1600" b="1" kern="0" dirty="0" err="1" smtClean="0">
                <a:latin typeface="Courier New" pitchFamily="49" charset="0"/>
                <a:ea typeface="Arial Unicode MS" pitchFamily="34" charset="-128"/>
                <a:cs typeface="Courier New" pitchFamily="49" charset="0"/>
              </a:rPr>
              <a:t>i</a:t>
            </a:r>
            <a:r>
              <a:rPr lang="en-US" sz="1600" b="1" kern="0" dirty="0" smtClean="0">
                <a:latin typeface="Courier New" pitchFamily="49" charset="0"/>
                <a:ea typeface="Arial Unicode MS" pitchFamily="34" charset="-128"/>
                <a:cs typeface="Courier New" pitchFamily="49" charset="0"/>
              </a:rPr>
              <a:t> = 0; </a:t>
            </a:r>
            <a:r>
              <a:rPr lang="en-US" sz="1600" b="1" kern="0" dirty="0" err="1" smtClean="0">
                <a:latin typeface="Courier New" pitchFamily="49" charset="0"/>
                <a:ea typeface="Arial Unicode MS" pitchFamily="34" charset="-128"/>
                <a:cs typeface="Courier New" pitchFamily="49" charset="0"/>
              </a:rPr>
              <a:t>i</a:t>
            </a:r>
            <a:r>
              <a:rPr lang="en-US" sz="1600" b="1" kern="0" dirty="0" smtClean="0">
                <a:latin typeface="Courier New" pitchFamily="49" charset="0"/>
                <a:ea typeface="Arial Unicode MS" pitchFamily="34" charset="-128"/>
                <a:cs typeface="Courier New" pitchFamily="49" charset="0"/>
              </a:rPr>
              <a:t> &lt; </a:t>
            </a:r>
            <a:r>
              <a:rPr lang="en-US" sz="1600" b="1" kern="0" dirty="0" err="1" smtClean="0">
                <a:latin typeface="Courier New" pitchFamily="49" charset="0"/>
                <a:ea typeface="Arial Unicode MS" pitchFamily="34" charset="-128"/>
                <a:cs typeface="Courier New" pitchFamily="49" charset="0"/>
              </a:rPr>
              <a:t>vector.size</a:t>
            </a:r>
            <a:r>
              <a:rPr lang="en-US" sz="1600" b="1" kern="0" dirty="0" smtClean="0">
                <a:latin typeface="Courier New" pitchFamily="49" charset="0"/>
                <a:ea typeface="Arial Unicode MS" pitchFamily="34" charset="-128"/>
                <a:cs typeface="Courier New" pitchFamily="49" charset="0"/>
              </a:rPr>
              <a:t>(); </a:t>
            </a:r>
            <a:r>
              <a:rPr lang="en-US" sz="1600" b="1" kern="0" dirty="0" err="1" smtClean="0">
                <a:latin typeface="Courier New" pitchFamily="49" charset="0"/>
                <a:ea typeface="Arial Unicode MS" pitchFamily="34" charset="-128"/>
                <a:cs typeface="Courier New" pitchFamily="49" charset="0"/>
              </a:rPr>
              <a:t>i</a:t>
            </a:r>
            <a:r>
              <a:rPr lang="en-US" sz="1600" b="1" kern="0" dirty="0" smtClean="0">
                <a:latin typeface="Courier New" pitchFamily="49" charset="0"/>
                <a:ea typeface="Arial Unicode MS" pitchFamily="34" charset="-128"/>
                <a:cs typeface="Courier New" pitchFamily="49" charset="0"/>
              </a:rPr>
              <a:t>++)</a:t>
            </a:r>
          </a:p>
          <a:p>
            <a:pPr fontAlgn="base">
              <a:spcBef>
                <a:spcPct val="50000"/>
              </a:spcBef>
              <a:spcAft>
                <a:spcPct val="0"/>
              </a:spcAft>
              <a:buClr>
                <a:srgbClr val="F0AB00"/>
              </a:buClr>
              <a:buSzPct val="80000"/>
            </a:pPr>
            <a:r>
              <a:rPr lang="en-US" sz="1600" b="1" kern="0" dirty="0" smtClean="0">
                <a:latin typeface="Courier New" pitchFamily="49" charset="0"/>
                <a:ea typeface="Arial Unicode MS" pitchFamily="34" charset="-128"/>
                <a:cs typeface="Courier New" pitchFamily="49" charset="0"/>
              </a:rPr>
              <a:t>  </a:t>
            </a:r>
            <a:r>
              <a:rPr lang="en-US" sz="1600" b="1" kern="0" dirty="0" err="1" smtClean="0">
                <a:latin typeface="Courier New" pitchFamily="49" charset="0"/>
                <a:ea typeface="Arial Unicode MS" pitchFamily="34" charset="-128"/>
                <a:cs typeface="Courier New" pitchFamily="49" charset="0"/>
              </a:rPr>
              <a:t>doSomething</a:t>
            </a:r>
            <a:r>
              <a:rPr lang="en-US" sz="1600" b="1" kern="0" dirty="0" smtClean="0">
                <a:latin typeface="Courier New" pitchFamily="49" charset="0"/>
                <a:ea typeface="Arial Unicode MS" pitchFamily="34" charset="-128"/>
                <a:cs typeface="Courier New" pitchFamily="49" charset="0"/>
              </a:rPr>
              <a:t>(</a:t>
            </a:r>
            <a:r>
              <a:rPr lang="en-US" sz="1600" b="1" kern="0" dirty="0" err="1" smtClean="0">
                <a:latin typeface="Courier New" pitchFamily="49" charset="0"/>
                <a:ea typeface="Arial Unicode MS" pitchFamily="34" charset="-128"/>
                <a:cs typeface="Courier New" pitchFamily="49" charset="0"/>
              </a:rPr>
              <a:t>vector.get</a:t>
            </a:r>
            <a:r>
              <a:rPr lang="en-US" sz="1600" b="1" kern="0" dirty="0" smtClean="0">
                <a:latin typeface="Courier New" pitchFamily="49" charset="0"/>
                <a:ea typeface="Arial Unicode MS" pitchFamily="34" charset="-128"/>
                <a:cs typeface="Courier New" pitchFamily="49" charset="0"/>
              </a:rPr>
              <a:t>(</a:t>
            </a:r>
            <a:r>
              <a:rPr lang="en-US" sz="1600" b="1" kern="0" dirty="0" err="1" smtClean="0">
                <a:latin typeface="Courier New" pitchFamily="49" charset="0"/>
                <a:ea typeface="Arial Unicode MS" pitchFamily="34" charset="-128"/>
                <a:cs typeface="Courier New" pitchFamily="49" charset="0"/>
              </a:rPr>
              <a:t>i</a:t>
            </a:r>
            <a:r>
              <a:rPr lang="en-US" sz="1600" b="1" kern="0" dirty="0" smtClean="0">
                <a:latin typeface="Courier New" pitchFamily="49" charset="0"/>
                <a:ea typeface="Arial Unicode MS" pitchFamily="34" charset="-128"/>
                <a:cs typeface="Courier New" pitchFamily="49" charset="0"/>
              </a:rPr>
              <a:t>));</a:t>
            </a:r>
          </a:p>
          <a:p>
            <a:pPr fontAlgn="base">
              <a:spcBef>
                <a:spcPct val="50000"/>
              </a:spcBef>
              <a:spcAft>
                <a:spcPct val="0"/>
              </a:spcAft>
              <a:buClr>
                <a:srgbClr val="F0AB00"/>
              </a:buClr>
              <a:buSzPct val="80000"/>
            </a:pPr>
            <a:endParaRPr lang="bg-BG" sz="1600" b="1" kern="0" dirty="0" smtClean="0">
              <a:latin typeface="Courier New" pitchFamily="49" charset="0"/>
              <a:ea typeface="Arial Unicode MS" pitchFamily="34" charset="-128"/>
              <a:cs typeface="Courier New" pitchFamily="49"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2" fill="hold" grpId="0" nodeType="clickEffect">
                                  <p:stCondLst>
                                    <p:cond delay="0"/>
                                  </p:stCondLst>
                                  <p:childTnLst>
                                    <p:anim calcmode="lin" valueType="num">
                                      <p:cBhvr additive="base">
                                        <p:cTn id="6" dur="500"/>
                                        <p:tgtEl>
                                          <p:spTgt spid="7"/>
                                        </p:tgtEl>
                                        <p:attrNameLst>
                                          <p:attrName>ppt_x</p:attrName>
                                        </p:attrNameLst>
                                      </p:cBhvr>
                                      <p:tavLst>
                                        <p:tav tm="0">
                                          <p:val>
                                            <p:strVal val="ppt_x"/>
                                          </p:val>
                                        </p:tav>
                                        <p:tav tm="100000">
                                          <p:val>
                                            <p:strVal val="1+ppt_w/2"/>
                                          </p:val>
                                        </p:tav>
                                      </p:tavLst>
                                    </p:anim>
                                    <p:anim calcmode="lin" valueType="num">
                                      <p:cBhvr additive="base">
                                        <p:cTn id="7" dur="500"/>
                                        <p:tgtEl>
                                          <p:spTgt spid="7"/>
                                        </p:tgtEl>
                                        <p:attrNameLst>
                                          <p:attrName>ppt_y</p:attrName>
                                        </p:attrNameLst>
                                      </p:cBhvr>
                                      <p:tavLst>
                                        <p:tav tm="0">
                                          <p:val>
                                            <p:strVal val="ppt_y"/>
                                          </p:val>
                                        </p:tav>
                                        <p:tav tm="100000">
                                          <p:val>
                                            <p:strVal val="ppt_y"/>
                                          </p:val>
                                        </p:tav>
                                      </p:tavLst>
                                    </p:anim>
                                    <p:set>
                                      <p:cBhvr>
                                        <p:cTn id="8" dur="1" fill="hold">
                                          <p:stCondLst>
                                            <p:cond delay="499"/>
                                          </p:stCondLst>
                                        </p:cTn>
                                        <p:tgtEl>
                                          <p:spTgt spid="7"/>
                                        </p:tgtEl>
                                        <p:attrNameLst>
                                          <p:attrName>style.visibility</p:attrName>
                                        </p:attrNameLst>
                                      </p:cBhvr>
                                      <p:to>
                                        <p:strVal val="hidden"/>
                                      </p:to>
                                    </p:set>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Съставни блокове</a:t>
            </a:r>
            <a:r>
              <a:rPr lang="en-US" dirty="0" smtClean="0"/>
              <a:t> </a:t>
            </a:r>
            <a:endParaRPr lang="en-US" dirty="0"/>
          </a:p>
        </p:txBody>
      </p:sp>
      <p:sp>
        <p:nvSpPr>
          <p:cNvPr id="3" name="Text Placeholder 2"/>
          <p:cNvSpPr>
            <a:spLocks noGrp="1"/>
          </p:cNvSpPr>
          <p:nvPr>
            <p:ph type="body" sz="quarter" idx="10"/>
          </p:nvPr>
        </p:nvSpPr>
        <p:spPr>
          <a:xfrm>
            <a:off x="321014" y="1690687"/>
            <a:ext cx="8497700" cy="4554470"/>
          </a:xfrm>
        </p:spPr>
        <p:txBody>
          <a:bodyPr/>
          <a:lstStyle/>
          <a:p>
            <a:pPr lvl="2">
              <a:buNone/>
            </a:pPr>
            <a:r>
              <a:rPr lang="bg-BG" sz="2000" dirty="0" smtClean="0"/>
              <a:t>Итераторите върнати от колекциите не са замислени да се справят с едновременна промяна от повече от една нишка:</a:t>
            </a:r>
            <a:endParaRPr lang="en-US" sz="2000" dirty="0" smtClean="0"/>
          </a:p>
        </p:txBody>
      </p:sp>
      <p:sp>
        <p:nvSpPr>
          <p:cNvPr id="6" name="TextBox 5"/>
          <p:cNvSpPr txBox="1"/>
          <p:nvPr/>
        </p:nvSpPr>
        <p:spPr>
          <a:xfrm>
            <a:off x="291830" y="2500008"/>
            <a:ext cx="8501974" cy="290848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b="1" kern="0" dirty="0" smtClean="0">
                <a:latin typeface="Courier New" pitchFamily="49" charset="0"/>
                <a:ea typeface="Arial Unicode MS" pitchFamily="34" charset="-128"/>
                <a:cs typeface="Courier New" pitchFamily="49" charset="0"/>
              </a:rPr>
              <a:t>List&lt;Widget&gt; </a:t>
            </a:r>
            <a:r>
              <a:rPr lang="en-US" b="1" kern="0" dirty="0" err="1" smtClean="0">
                <a:latin typeface="Courier New" pitchFamily="49" charset="0"/>
                <a:ea typeface="Arial Unicode MS" pitchFamily="34" charset="-128"/>
                <a:cs typeface="Courier New" pitchFamily="49" charset="0"/>
              </a:rPr>
              <a:t>wList</a:t>
            </a:r>
            <a:r>
              <a:rPr lang="en-US" b="1" kern="0" dirty="0" smtClean="0">
                <a:latin typeface="Courier New" pitchFamily="49" charset="0"/>
                <a:ea typeface="Arial Unicode MS" pitchFamily="34" charset="-128"/>
                <a:cs typeface="Courier New" pitchFamily="49" charset="0"/>
              </a:rPr>
              <a:t> = </a:t>
            </a:r>
            <a:r>
              <a:rPr lang="en-US" b="1" kern="0" dirty="0" err="1" smtClean="0">
                <a:latin typeface="Courier New" pitchFamily="49" charset="0"/>
                <a:ea typeface="Arial Unicode MS" pitchFamily="34" charset="-128"/>
                <a:cs typeface="Courier New" pitchFamily="49" charset="0"/>
              </a:rPr>
              <a:t>Collections.synchronizedList</a:t>
            </a:r>
            <a:r>
              <a:rPr lang="en-US" b="1" kern="0" dirty="0" smtClean="0">
                <a:latin typeface="Courier New" pitchFamily="49" charset="0"/>
                <a:ea typeface="Arial Unicode MS" pitchFamily="34" charset="-128"/>
                <a:cs typeface="Courier New" pitchFamily="49" charset="0"/>
              </a:rPr>
              <a:t>(new </a:t>
            </a:r>
            <a:r>
              <a:rPr lang="en-US" b="1" kern="0" dirty="0" err="1" smtClean="0">
                <a:latin typeface="Courier New" pitchFamily="49" charset="0"/>
                <a:ea typeface="Arial Unicode MS" pitchFamily="34" charset="-128"/>
                <a:cs typeface="Courier New" pitchFamily="49" charset="0"/>
              </a:rPr>
              <a:t>ArrayList</a:t>
            </a:r>
            <a:r>
              <a:rPr lang="en-US" b="1" kern="0" dirty="0" smtClean="0">
                <a:latin typeface="Courier New" pitchFamily="49" charset="0"/>
                <a:ea typeface="Arial Unicode MS" pitchFamily="34" charset="-128"/>
                <a:cs typeface="Courier New" pitchFamily="49" charset="0"/>
              </a:rPr>
              <a:t>&lt;Widget&gt;());</a:t>
            </a:r>
          </a:p>
          <a:p>
            <a:pPr fontAlgn="base">
              <a:spcBef>
                <a:spcPct val="50000"/>
              </a:spcBef>
              <a:spcAft>
                <a:spcPct val="0"/>
              </a:spcAft>
              <a:buClr>
                <a:srgbClr val="F0AB00"/>
              </a:buClr>
              <a:buSzPct val="80000"/>
            </a:pPr>
            <a:r>
              <a:rPr lang="en-US" b="1" kern="0" dirty="0" smtClean="0">
                <a:latin typeface="Courier New" pitchFamily="49" charset="0"/>
                <a:ea typeface="Arial Unicode MS" pitchFamily="34" charset="-128"/>
                <a:cs typeface="Courier New" pitchFamily="49" charset="0"/>
              </a:rPr>
              <a:t>// some statement</a:t>
            </a:r>
          </a:p>
          <a:p>
            <a:pPr fontAlgn="base">
              <a:spcBef>
                <a:spcPct val="50000"/>
              </a:spcBef>
              <a:spcAft>
                <a:spcPct val="0"/>
              </a:spcAft>
              <a:buClr>
                <a:srgbClr val="F0AB00"/>
              </a:buClr>
              <a:buSzPct val="80000"/>
            </a:pPr>
            <a:r>
              <a:rPr lang="en-US" b="1" kern="0" dirty="0" smtClean="0">
                <a:latin typeface="Courier New" pitchFamily="49" charset="0"/>
                <a:ea typeface="Arial Unicode MS" pitchFamily="34" charset="-128"/>
                <a:cs typeface="Courier New" pitchFamily="49" charset="0"/>
              </a:rPr>
              <a:t>// May throw </a:t>
            </a:r>
            <a:r>
              <a:rPr lang="en-US" b="1" kern="0" dirty="0" err="1" smtClean="0">
                <a:latin typeface="Courier New" pitchFamily="49" charset="0"/>
                <a:ea typeface="Arial Unicode MS" pitchFamily="34" charset="-128"/>
                <a:cs typeface="Courier New" pitchFamily="49" charset="0"/>
              </a:rPr>
              <a:t>ConcurrentModificationException</a:t>
            </a:r>
            <a:endParaRPr lang="en-US" b="1" kern="0" dirty="0" smtClean="0">
              <a:latin typeface="Courier New" pitchFamily="49" charset="0"/>
              <a:ea typeface="Arial Unicode MS" pitchFamily="34" charset="-128"/>
              <a:cs typeface="Courier New" pitchFamily="49" charset="0"/>
            </a:endParaRPr>
          </a:p>
          <a:p>
            <a:pPr fontAlgn="base">
              <a:spcBef>
                <a:spcPct val="50000"/>
              </a:spcBef>
              <a:spcAft>
                <a:spcPct val="0"/>
              </a:spcAft>
              <a:buClr>
                <a:srgbClr val="F0AB00"/>
              </a:buClr>
              <a:buSzPct val="80000"/>
            </a:pPr>
            <a:r>
              <a:rPr lang="en-US" b="1" kern="0" dirty="0" smtClean="0">
                <a:latin typeface="Courier New" pitchFamily="49" charset="0"/>
                <a:ea typeface="Arial Unicode MS" pitchFamily="34" charset="-128"/>
                <a:cs typeface="Courier New" pitchFamily="49" charset="0"/>
              </a:rPr>
              <a:t>for(Widget w : </a:t>
            </a:r>
            <a:r>
              <a:rPr lang="en-US" b="1" kern="0" dirty="0" err="1" smtClean="0">
                <a:latin typeface="Courier New" pitchFamily="49" charset="0"/>
                <a:ea typeface="Arial Unicode MS" pitchFamily="34" charset="-128"/>
                <a:cs typeface="Courier New" pitchFamily="49" charset="0"/>
              </a:rPr>
              <a:t>wList</a:t>
            </a:r>
            <a:r>
              <a:rPr lang="en-US" b="1" kern="0" dirty="0" smtClean="0">
                <a:latin typeface="Courier New" pitchFamily="49" charset="0"/>
                <a:ea typeface="Arial Unicode MS" pitchFamily="34" charset="-128"/>
                <a:cs typeface="Courier New" pitchFamily="49" charset="0"/>
              </a:rPr>
              <a:t>)</a:t>
            </a:r>
          </a:p>
          <a:p>
            <a:pPr fontAlgn="base">
              <a:spcBef>
                <a:spcPct val="50000"/>
              </a:spcBef>
              <a:spcAft>
                <a:spcPct val="0"/>
              </a:spcAft>
              <a:buClr>
                <a:srgbClr val="F0AB00"/>
              </a:buClr>
              <a:buSzPct val="80000"/>
            </a:pPr>
            <a:r>
              <a:rPr lang="en-US" b="1" kern="0" dirty="0" smtClean="0">
                <a:latin typeface="Courier New" pitchFamily="49" charset="0"/>
                <a:ea typeface="Arial Unicode MS" pitchFamily="34" charset="-128"/>
                <a:cs typeface="Courier New" pitchFamily="49" charset="0"/>
              </a:rPr>
              <a:t> </a:t>
            </a:r>
            <a:r>
              <a:rPr lang="en-US" b="1" kern="0" dirty="0" err="1" smtClean="0">
                <a:latin typeface="Courier New" pitchFamily="49" charset="0"/>
                <a:ea typeface="Arial Unicode MS" pitchFamily="34" charset="-128"/>
                <a:cs typeface="Courier New" pitchFamily="49" charset="0"/>
              </a:rPr>
              <a:t>doSomething</a:t>
            </a:r>
            <a:r>
              <a:rPr lang="en-US" b="1" kern="0" dirty="0" smtClean="0">
                <a:latin typeface="Courier New" pitchFamily="49" charset="0"/>
                <a:ea typeface="Arial Unicode MS" pitchFamily="34" charset="-128"/>
                <a:cs typeface="Courier New" pitchFamily="49" charset="0"/>
              </a:rPr>
              <a:t>(w);</a:t>
            </a:r>
            <a:endParaRPr lang="bg-BG" b="1" kern="0" dirty="0" smtClean="0">
              <a:latin typeface="Courier New" pitchFamily="49" charset="0"/>
              <a:ea typeface="Arial Unicode MS" pitchFamily="34" charset="-128"/>
              <a:cs typeface="Courier New" pitchFamily="49" charset="0"/>
            </a:endParaRPr>
          </a:p>
          <a:p>
            <a:pPr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За да предотвратим предизвикването на </a:t>
            </a:r>
            <a:r>
              <a:rPr lang="en-US" i="1" kern="0" dirty="0" err="1" smtClean="0">
                <a:ea typeface="Arial Unicode MS" pitchFamily="34" charset="-128"/>
                <a:cs typeface="Arial Unicode MS" pitchFamily="34" charset="-128"/>
              </a:rPr>
              <a:t>ConcurrentModificationException</a:t>
            </a:r>
            <a:r>
              <a:rPr lang="bg-BG" kern="0" dirty="0" smtClean="0">
                <a:ea typeface="Arial Unicode MS" pitchFamily="34" charset="-128"/>
                <a:cs typeface="Arial Unicode MS" pitchFamily="34" charset="-128"/>
              </a:rPr>
              <a:t>, трябва да синхронизираме по колекцията по време на обхождането й</a:t>
            </a: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Нишки</a:t>
            </a:r>
            <a:endParaRPr lang="en-US" dirty="0"/>
          </a:p>
        </p:txBody>
      </p:sp>
      <p:sp>
        <p:nvSpPr>
          <p:cNvPr id="3" name="Text Placeholder 2"/>
          <p:cNvSpPr>
            <a:spLocks noGrp="1"/>
          </p:cNvSpPr>
          <p:nvPr>
            <p:ph type="body" sz="quarter" idx="10"/>
          </p:nvPr>
        </p:nvSpPr>
        <p:spPr/>
        <p:txBody>
          <a:bodyPr/>
          <a:lstStyle/>
          <a:p>
            <a:r>
              <a:rPr lang="bg-BG" dirty="0" smtClean="0"/>
              <a:t>Нишка: Изпълнение на част от компютърна програма в рамките на един процес.</a:t>
            </a:r>
            <a:endParaRPr lang="en-US" dirty="0" smtClean="0"/>
          </a:p>
          <a:p>
            <a:r>
              <a:rPr lang="bg-BG" dirty="0" smtClean="0"/>
              <a:t>Нишките в рамките на един процес:</a:t>
            </a:r>
          </a:p>
          <a:p>
            <a:pPr lvl="2">
              <a:buFont typeface="Wingdings" pitchFamily="2" charset="2"/>
              <a:buChar char="§"/>
            </a:pPr>
            <a:r>
              <a:rPr lang="bg-BG" dirty="0" smtClean="0"/>
              <a:t>се изпълняват паралелно.</a:t>
            </a:r>
          </a:p>
          <a:p>
            <a:pPr lvl="2">
              <a:buFont typeface="Wingdings" pitchFamily="2" charset="2"/>
              <a:buChar char="§"/>
            </a:pPr>
            <a:r>
              <a:rPr lang="bg-BG" dirty="0" smtClean="0"/>
              <a:t>имат пълен достъп до всички ресурси на процеса (няма изолация).</a:t>
            </a:r>
          </a:p>
          <a:p>
            <a:pPr lvl="2">
              <a:buFont typeface="Wingdings" pitchFamily="2" charset="2"/>
              <a:buChar char="§"/>
            </a:pPr>
            <a:r>
              <a:rPr lang="bg-BG" dirty="0" smtClean="0"/>
              <a:t>трябва да се грижат сами за синхронизацията помежду си.</a:t>
            </a:r>
          </a:p>
        </p:txBody>
      </p:sp>
      <p:grpSp>
        <p:nvGrpSpPr>
          <p:cNvPr id="16" name="Group 15"/>
          <p:cNvGrpSpPr/>
          <p:nvPr/>
        </p:nvGrpSpPr>
        <p:grpSpPr>
          <a:xfrm>
            <a:off x="1513500" y="3807502"/>
            <a:ext cx="5651798" cy="2443396"/>
            <a:chOff x="2405415" y="3732552"/>
            <a:chExt cx="5651798" cy="2443396"/>
          </a:xfrm>
        </p:grpSpPr>
        <p:sp>
          <p:nvSpPr>
            <p:cNvPr id="5" name="Rectangle 4"/>
            <p:cNvSpPr/>
            <p:nvPr/>
          </p:nvSpPr>
          <p:spPr bwMode="gray">
            <a:xfrm>
              <a:off x="2405415" y="3732552"/>
              <a:ext cx="5651798" cy="2443396"/>
            </a:xfrm>
            <a:prstGeom prst="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sng"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6" name="TextBox 5"/>
            <p:cNvSpPr txBox="1"/>
            <p:nvPr/>
          </p:nvSpPr>
          <p:spPr>
            <a:xfrm>
              <a:off x="2483371" y="4235191"/>
              <a:ext cx="549787" cy="184666"/>
            </a:xfrm>
            <a:prstGeom prst="rect">
              <a:avLst/>
            </a:prstGeom>
            <a:solidFill>
              <a:schemeClr val="accent3">
                <a:lumMod val="40000"/>
                <a:lumOff val="60000"/>
              </a:schemeClr>
            </a:solidFill>
            <a:ln>
              <a:solidFill>
                <a:schemeClr val="tx1"/>
              </a:solidFill>
            </a:ln>
          </p:spPr>
          <p:txBody>
            <a:bodyPr wrap="square" lIns="0" tIns="0" rIns="0" bIns="0" rtlCol="0">
              <a:spAutoFit/>
            </a:bodyPr>
            <a:lstStyle/>
            <a:p>
              <a:pPr algn="ctr" fontAlgn="base">
                <a:spcBef>
                  <a:spcPct val="50000"/>
                </a:spcBef>
                <a:spcAft>
                  <a:spcPct val="0"/>
                </a:spcAft>
                <a:buClr>
                  <a:srgbClr val="F0AB00"/>
                </a:buClr>
                <a:buSzPct val="80000"/>
              </a:pPr>
              <a:r>
                <a:rPr lang="bg-BG" sz="1200" kern="0" dirty="0" smtClean="0">
                  <a:ea typeface="Arial Unicode MS" pitchFamily="34" charset="-128"/>
                  <a:cs typeface="Arial Unicode MS" pitchFamily="34" charset="-128"/>
                </a:rPr>
                <a:t>Памет</a:t>
              </a:r>
            </a:p>
          </p:txBody>
        </p:sp>
        <p:sp>
          <p:nvSpPr>
            <p:cNvPr id="7" name="TextBox 6"/>
            <p:cNvSpPr txBox="1"/>
            <p:nvPr/>
          </p:nvSpPr>
          <p:spPr>
            <a:xfrm>
              <a:off x="3075483" y="4247214"/>
              <a:ext cx="746271" cy="369332"/>
            </a:xfrm>
            <a:prstGeom prst="rect">
              <a:avLst/>
            </a:prstGeom>
            <a:solidFill>
              <a:schemeClr val="accent3">
                <a:lumMod val="40000"/>
                <a:lumOff val="60000"/>
              </a:schemeClr>
            </a:solidFill>
            <a:ln>
              <a:solidFill>
                <a:schemeClr val="tx1"/>
              </a:solidFill>
            </a:ln>
          </p:spPr>
          <p:txBody>
            <a:bodyPr wrap="square" lIns="0" tIns="0" rIns="0" bIns="0" rtlCol="0">
              <a:spAutoFit/>
            </a:bodyPr>
            <a:lstStyle/>
            <a:p>
              <a:pPr algn="ctr" fontAlgn="base">
                <a:spcBef>
                  <a:spcPct val="50000"/>
                </a:spcBef>
                <a:spcAft>
                  <a:spcPct val="0"/>
                </a:spcAft>
                <a:buClr>
                  <a:srgbClr val="F0AB00"/>
                </a:buClr>
                <a:buSzPct val="80000"/>
              </a:pPr>
              <a:r>
                <a:rPr lang="bg-BG" sz="1200" kern="0" dirty="0" smtClean="0">
                  <a:ea typeface="Arial Unicode MS" pitchFamily="34" charset="-128"/>
                  <a:cs typeface="Arial Unicode MS" pitchFamily="34" charset="-128"/>
                </a:rPr>
                <a:t>Отворени</a:t>
              </a:r>
              <a:br>
                <a:rPr lang="bg-BG" sz="1200" kern="0" dirty="0" smtClean="0">
                  <a:ea typeface="Arial Unicode MS" pitchFamily="34" charset="-128"/>
                  <a:cs typeface="Arial Unicode MS" pitchFamily="34" charset="-128"/>
                </a:rPr>
              </a:br>
              <a:r>
                <a:rPr lang="bg-BG" sz="1200" kern="0" dirty="0" smtClean="0">
                  <a:ea typeface="Arial Unicode MS" pitchFamily="34" charset="-128"/>
                  <a:cs typeface="Arial Unicode MS" pitchFamily="34" charset="-128"/>
                </a:rPr>
                <a:t>файлове</a:t>
              </a:r>
            </a:p>
          </p:txBody>
        </p:sp>
        <p:sp>
          <p:nvSpPr>
            <p:cNvPr id="8" name="TextBox 7"/>
            <p:cNvSpPr txBox="1"/>
            <p:nvPr/>
          </p:nvSpPr>
          <p:spPr>
            <a:xfrm>
              <a:off x="2467404" y="3815389"/>
              <a:ext cx="798295"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Процес</a:t>
              </a:r>
              <a:endParaRPr lang="en-US" sz="1800" kern="0" dirty="0" err="1" smtClean="0">
                <a:ea typeface="Arial Unicode MS" pitchFamily="34" charset="-128"/>
                <a:cs typeface="Arial Unicode MS" pitchFamily="34" charset="-128"/>
              </a:endParaRPr>
            </a:p>
          </p:txBody>
        </p:sp>
        <p:sp>
          <p:nvSpPr>
            <p:cNvPr id="9" name="TextBox 8"/>
            <p:cNvSpPr txBox="1"/>
            <p:nvPr/>
          </p:nvSpPr>
          <p:spPr>
            <a:xfrm>
              <a:off x="2483224" y="4447436"/>
              <a:ext cx="550958" cy="184666"/>
            </a:xfrm>
            <a:prstGeom prst="rect">
              <a:avLst/>
            </a:prstGeom>
            <a:solidFill>
              <a:schemeClr val="accent3">
                <a:lumMod val="40000"/>
                <a:lumOff val="60000"/>
              </a:schemeClr>
            </a:solidFill>
            <a:ln>
              <a:solidFill>
                <a:schemeClr val="tx1"/>
              </a:solidFill>
            </a:ln>
          </p:spPr>
          <p:txBody>
            <a:bodyPr wrap="square" lIns="0" tIns="0" rIns="0" bIns="0" rtlCol="0">
              <a:spAutoFit/>
            </a:bodyPr>
            <a:lstStyle/>
            <a:p>
              <a:pPr algn="ctr" fontAlgn="base">
                <a:spcBef>
                  <a:spcPct val="50000"/>
                </a:spcBef>
                <a:spcAft>
                  <a:spcPct val="0"/>
                </a:spcAft>
                <a:buClr>
                  <a:srgbClr val="F0AB00"/>
                </a:buClr>
                <a:buSzPct val="80000"/>
              </a:pPr>
              <a:r>
                <a:rPr lang="bg-BG" sz="1200" kern="0" dirty="0" smtClean="0">
                  <a:ea typeface="Arial Unicode MS" pitchFamily="34" charset="-128"/>
                  <a:cs typeface="Arial Unicode MS" pitchFamily="34" charset="-128"/>
                </a:rPr>
                <a:t>...</a:t>
              </a:r>
            </a:p>
          </p:txBody>
        </p:sp>
        <p:sp>
          <p:nvSpPr>
            <p:cNvPr id="11" name="TextBox 10"/>
            <p:cNvSpPr txBox="1"/>
            <p:nvPr/>
          </p:nvSpPr>
          <p:spPr>
            <a:xfrm>
              <a:off x="4317167" y="4931764"/>
              <a:ext cx="2196060" cy="215444"/>
            </a:xfrm>
            <a:prstGeom prst="rect">
              <a:avLst/>
            </a:prstGeom>
            <a:solidFill>
              <a:schemeClr val="accent4"/>
            </a:solidFill>
            <a:ln>
              <a:solidFill>
                <a:schemeClr val="tx1"/>
              </a:solidFill>
            </a:ln>
          </p:spPr>
          <p:txBody>
            <a:bodyPr wrap="square" lIns="0" tIns="0" rIns="0" bIns="0" rtlCol="0">
              <a:spAutoFit/>
            </a:bodyPr>
            <a:lstStyle/>
            <a:p>
              <a:pPr algn="ctr" fontAlgn="base">
                <a:spcBef>
                  <a:spcPct val="50000"/>
                </a:spcBef>
                <a:spcAft>
                  <a:spcPct val="0"/>
                </a:spcAft>
                <a:buClr>
                  <a:srgbClr val="F0AB00"/>
                </a:buClr>
                <a:buSzPct val="80000"/>
              </a:pPr>
              <a:r>
                <a:rPr lang="bg-BG" sz="1400" kern="0" dirty="0" smtClean="0">
                  <a:ea typeface="Arial Unicode MS" pitchFamily="34" charset="-128"/>
                  <a:cs typeface="Arial Unicode MS" pitchFamily="34" charset="-128"/>
                </a:rPr>
                <a:t>Нишка 1</a:t>
              </a:r>
              <a:endParaRPr lang="en-US" sz="1400" kern="0" dirty="0" err="1" smtClean="0">
                <a:ea typeface="Arial Unicode MS" pitchFamily="34" charset="-128"/>
                <a:cs typeface="Arial Unicode MS" pitchFamily="34" charset="-128"/>
              </a:endParaRPr>
            </a:p>
          </p:txBody>
        </p:sp>
        <p:grpSp>
          <p:nvGrpSpPr>
            <p:cNvPr id="12" name="Group 11"/>
            <p:cNvGrpSpPr/>
            <p:nvPr/>
          </p:nvGrpSpPr>
          <p:grpSpPr>
            <a:xfrm>
              <a:off x="4189751" y="5741234"/>
              <a:ext cx="3710065" cy="336959"/>
              <a:chOff x="1716373" y="5373974"/>
              <a:chExt cx="5141627" cy="336959"/>
            </a:xfrm>
          </p:grpSpPr>
          <p:cxnSp>
            <p:nvCxnSpPr>
              <p:cNvPr id="13" name="Straight Arrow Connector 12"/>
              <p:cNvCxnSpPr/>
              <p:nvPr/>
            </p:nvCxnSpPr>
            <p:spPr>
              <a:xfrm>
                <a:off x="1716373" y="5373974"/>
                <a:ext cx="5141627"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670623" y="5433934"/>
                <a:ext cx="6412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t</a:t>
                </a:r>
                <a:endParaRPr lang="en-US" sz="1800" kern="0" dirty="0" smtClean="0">
                  <a:ea typeface="Arial Unicode MS" pitchFamily="34" charset="-128"/>
                  <a:cs typeface="Arial Unicode MS" pitchFamily="34" charset="-128"/>
                </a:endParaRPr>
              </a:p>
            </p:txBody>
          </p:sp>
        </p:grpSp>
        <p:sp>
          <p:nvSpPr>
            <p:cNvPr id="15" name="TextBox 14"/>
            <p:cNvSpPr txBox="1"/>
            <p:nvPr/>
          </p:nvSpPr>
          <p:spPr>
            <a:xfrm>
              <a:off x="5001717" y="5361482"/>
              <a:ext cx="2690735" cy="215444"/>
            </a:xfrm>
            <a:prstGeom prst="rect">
              <a:avLst/>
            </a:prstGeom>
            <a:solidFill>
              <a:schemeClr val="accent4"/>
            </a:solidFill>
            <a:ln>
              <a:solidFill>
                <a:schemeClr val="tx1"/>
              </a:solidFill>
            </a:ln>
          </p:spPr>
          <p:txBody>
            <a:bodyPr wrap="square" lIns="0" tIns="0" rIns="0" bIns="0" rtlCol="0">
              <a:spAutoFit/>
            </a:bodyPr>
            <a:lstStyle/>
            <a:p>
              <a:pPr algn="ctr" fontAlgn="base">
                <a:spcBef>
                  <a:spcPct val="50000"/>
                </a:spcBef>
                <a:spcAft>
                  <a:spcPct val="0"/>
                </a:spcAft>
                <a:buClr>
                  <a:srgbClr val="F0AB00"/>
                </a:buClr>
                <a:buSzPct val="80000"/>
              </a:pPr>
              <a:r>
                <a:rPr lang="bg-BG" sz="1400" kern="0" dirty="0" smtClean="0">
                  <a:ea typeface="Arial Unicode MS" pitchFamily="34" charset="-128"/>
                  <a:cs typeface="Arial Unicode MS" pitchFamily="34" charset="-128"/>
                </a:rPr>
                <a:t>Нишка 2</a:t>
              </a:r>
              <a:endParaRPr lang="en-US" sz="1400" kern="0" dirty="0" err="1" smtClean="0">
                <a:ea typeface="Arial Unicode MS" pitchFamily="34" charset="-128"/>
                <a:cs typeface="Arial Unicode MS" pitchFamily="34" charset="-128"/>
              </a:endParaRPr>
            </a:p>
          </p:txBody>
        </p:sp>
      </p:grpSp>
    </p:spTree>
  </p:cSld>
  <p:clrMapOvr>
    <a:masterClrMapping/>
  </p:clrMapOvr>
  <p:transition spd="med"/>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Съставни блокове</a:t>
            </a:r>
            <a:r>
              <a:rPr lang="en-US" dirty="0" smtClean="0"/>
              <a:t> </a:t>
            </a:r>
            <a:endParaRPr lang="en-US" dirty="0"/>
          </a:p>
        </p:txBody>
      </p:sp>
      <p:sp>
        <p:nvSpPr>
          <p:cNvPr id="3" name="Text Placeholder 2"/>
          <p:cNvSpPr>
            <a:spLocks noGrp="1"/>
          </p:cNvSpPr>
          <p:nvPr>
            <p:ph type="body" sz="quarter" idx="10"/>
          </p:nvPr>
        </p:nvSpPr>
        <p:spPr/>
        <p:txBody>
          <a:bodyPr/>
          <a:lstStyle/>
          <a:p>
            <a:pPr lvl="0"/>
            <a:r>
              <a:rPr lang="en-US" dirty="0" smtClean="0"/>
              <a:t>K</a:t>
            </a:r>
            <a:r>
              <a:rPr lang="bg-BG" dirty="0" smtClean="0"/>
              <a:t>олекции от пакета </a:t>
            </a:r>
            <a:r>
              <a:rPr lang="en-US" i="1" dirty="0" err="1" smtClean="0"/>
              <a:t>java.util.concurrent</a:t>
            </a:r>
            <a:endParaRPr lang="en-US" i="1" dirty="0" smtClean="0"/>
          </a:p>
          <a:p>
            <a:pPr lvl="1"/>
            <a:r>
              <a:rPr lang="bg-BG" dirty="0" smtClean="0"/>
              <a:t>Предимства</a:t>
            </a:r>
            <a:endParaRPr lang="en-US" dirty="0" smtClean="0"/>
          </a:p>
          <a:p>
            <a:pPr lvl="2"/>
            <a:r>
              <a:rPr lang="bg-BG" dirty="0" smtClean="0"/>
              <a:t>Проектирани специално за едновременен достъп от множество нишки</a:t>
            </a:r>
            <a:endParaRPr lang="en-US" dirty="0" smtClean="0"/>
          </a:p>
          <a:p>
            <a:pPr lvl="2">
              <a:buNone/>
            </a:pPr>
            <a:endParaRPr lang="en-US" dirty="0" smtClean="0"/>
          </a:p>
          <a:p>
            <a:pPr lvl="2">
              <a:buNone/>
            </a:pPr>
            <a:r>
              <a:rPr lang="bg-BG" dirty="0" smtClean="0"/>
              <a:t>Някои от основните колекции, които </a:t>
            </a:r>
            <a:r>
              <a:rPr lang="en-US" dirty="0" smtClean="0"/>
              <a:t>Java 5.0 </a:t>
            </a:r>
            <a:r>
              <a:rPr lang="bg-BG" dirty="0" smtClean="0"/>
              <a:t>въвежда с пакета </a:t>
            </a:r>
            <a:r>
              <a:rPr lang="en-US" i="1" dirty="0" err="1" smtClean="0"/>
              <a:t>java.util.concurrent</a:t>
            </a:r>
            <a:r>
              <a:rPr lang="en-US" i="1" dirty="0" smtClean="0"/>
              <a:t>:</a:t>
            </a:r>
          </a:p>
          <a:p>
            <a:pPr lvl="2"/>
            <a:r>
              <a:rPr lang="en-US" b="1" i="1" dirty="0" err="1" smtClean="0"/>
              <a:t>ConcurrentHashMap</a:t>
            </a:r>
            <a:endParaRPr lang="en-US" b="1" i="1" dirty="0" smtClean="0"/>
          </a:p>
          <a:p>
            <a:pPr lvl="2"/>
            <a:r>
              <a:rPr lang="en-US" b="1" i="1" dirty="0" err="1" smtClean="0"/>
              <a:t>CopyOnWriteArrayList</a:t>
            </a:r>
            <a:endParaRPr lang="bg-BG" b="1" i="1" dirty="0" smtClean="0"/>
          </a:p>
          <a:p>
            <a:pPr lvl="2">
              <a:buNone/>
            </a:pPr>
            <a:endParaRPr lang="bg-BG" dirty="0" smtClean="0"/>
          </a:p>
          <a:p>
            <a:pPr lvl="2">
              <a:buNone/>
            </a:pPr>
            <a:endParaRPr lang="en-US" dirty="0" smtClean="0"/>
          </a:p>
        </p:txBody>
      </p:sp>
      <p:sp>
        <p:nvSpPr>
          <p:cNvPr id="5" name="TextBox 4"/>
          <p:cNvSpPr txBox="1"/>
          <p:nvPr/>
        </p:nvSpPr>
        <p:spPr>
          <a:xfrm>
            <a:off x="321013" y="4189938"/>
            <a:ext cx="8501974" cy="492443"/>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600" i="1" kern="0" dirty="0" smtClean="0">
                <a:ea typeface="Arial Unicode MS" pitchFamily="34" charset="-128"/>
                <a:cs typeface="Arial Unicode MS" pitchFamily="34" charset="-128"/>
              </a:rPr>
              <a:t>Заместването на синхронизираните колекции с тези от пакета </a:t>
            </a:r>
            <a:r>
              <a:rPr lang="en-US" sz="1600" i="1" kern="0" dirty="0" err="1" smtClean="0">
                <a:ea typeface="Arial Unicode MS" pitchFamily="34" charset="-128"/>
                <a:cs typeface="Arial Unicode MS" pitchFamily="34" charset="-128"/>
              </a:rPr>
              <a:t>java.util.concurrent</a:t>
            </a:r>
            <a:r>
              <a:rPr lang="en-US" sz="1600" i="1" kern="0" dirty="0" smtClean="0">
                <a:ea typeface="Arial Unicode MS" pitchFamily="34" charset="-128"/>
                <a:cs typeface="Arial Unicode MS" pitchFamily="34" charset="-128"/>
              </a:rPr>
              <a:t> </a:t>
            </a:r>
            <a:r>
              <a:rPr lang="bg-BG" sz="1600" i="1" kern="0" dirty="0" smtClean="0">
                <a:ea typeface="Arial Unicode MS" pitchFamily="34" charset="-128"/>
                <a:cs typeface="Arial Unicode MS" pitchFamily="34" charset="-128"/>
              </a:rPr>
              <a:t>може да предложи значителни подобрения с малък риск.</a:t>
            </a:r>
          </a:p>
        </p:txBody>
      </p:sp>
    </p:spTree>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Съставни блокове</a:t>
            </a:r>
            <a:r>
              <a:rPr lang="en-US" dirty="0" smtClean="0"/>
              <a:t> </a:t>
            </a:r>
            <a:endParaRPr lang="en-US" dirty="0"/>
          </a:p>
        </p:txBody>
      </p:sp>
      <p:sp>
        <p:nvSpPr>
          <p:cNvPr id="3" name="Text Placeholder 2"/>
          <p:cNvSpPr>
            <a:spLocks noGrp="1"/>
          </p:cNvSpPr>
          <p:nvPr>
            <p:ph type="body" sz="quarter" idx="10"/>
          </p:nvPr>
        </p:nvSpPr>
        <p:spPr/>
        <p:txBody>
          <a:bodyPr/>
          <a:lstStyle/>
          <a:p>
            <a:pPr lvl="0"/>
            <a:r>
              <a:rPr lang="bg-BG" dirty="0" smtClean="0"/>
              <a:t>Блокиращи опашки</a:t>
            </a:r>
            <a:endParaRPr lang="en-US" dirty="0" smtClean="0"/>
          </a:p>
          <a:p>
            <a:pPr lvl="1"/>
            <a:r>
              <a:rPr lang="bg-BG" dirty="0" smtClean="0"/>
              <a:t>Свойства на блокиращите опашки в пакета </a:t>
            </a:r>
            <a:r>
              <a:rPr lang="en-US" i="1" dirty="0" err="1" smtClean="0"/>
              <a:t>java.util.concurrent</a:t>
            </a:r>
            <a:r>
              <a:rPr lang="bg-BG" i="1" dirty="0" smtClean="0"/>
              <a:t>:</a:t>
            </a:r>
            <a:endParaRPr lang="en-US" i="1" dirty="0" smtClean="0"/>
          </a:p>
          <a:p>
            <a:pPr lvl="2"/>
            <a:r>
              <a:rPr lang="bg-BG" dirty="0" smtClean="0"/>
              <a:t>Предлагат блокиращи </a:t>
            </a:r>
            <a:r>
              <a:rPr lang="en-US" i="1" dirty="0" smtClean="0"/>
              <a:t>put</a:t>
            </a:r>
            <a:r>
              <a:rPr lang="en-US" dirty="0" smtClean="0"/>
              <a:t> </a:t>
            </a:r>
            <a:r>
              <a:rPr lang="bg-BG" dirty="0" smtClean="0"/>
              <a:t>и </a:t>
            </a:r>
            <a:r>
              <a:rPr lang="en-US" i="1" dirty="0" smtClean="0"/>
              <a:t>take</a:t>
            </a:r>
            <a:r>
              <a:rPr lang="en-US" dirty="0" smtClean="0"/>
              <a:t> </a:t>
            </a:r>
            <a:r>
              <a:rPr lang="bg-BG" dirty="0" smtClean="0"/>
              <a:t>методи</a:t>
            </a:r>
          </a:p>
          <a:p>
            <a:pPr lvl="2"/>
            <a:r>
              <a:rPr lang="bg-BG" dirty="0" smtClean="0"/>
              <a:t>Предлагат </a:t>
            </a:r>
            <a:r>
              <a:rPr lang="en-US" i="1" dirty="0" smtClean="0"/>
              <a:t>offer</a:t>
            </a:r>
            <a:r>
              <a:rPr lang="en-US" dirty="0" smtClean="0"/>
              <a:t> </a:t>
            </a:r>
            <a:r>
              <a:rPr lang="bg-BG" dirty="0" smtClean="0"/>
              <a:t>и </a:t>
            </a:r>
            <a:r>
              <a:rPr lang="en-US" i="1" dirty="0" smtClean="0"/>
              <a:t>pool</a:t>
            </a:r>
            <a:r>
              <a:rPr lang="en-US" dirty="0" smtClean="0"/>
              <a:t> </a:t>
            </a:r>
            <a:r>
              <a:rPr lang="bg-BG" dirty="0" smtClean="0"/>
              <a:t>изчакващи определен интервал от време</a:t>
            </a:r>
          </a:p>
          <a:p>
            <a:pPr lvl="2"/>
            <a:r>
              <a:rPr lang="bg-BG" dirty="0" smtClean="0"/>
              <a:t>Поддържат шаблона производител – консуматор</a:t>
            </a:r>
          </a:p>
          <a:p>
            <a:pPr lvl="2"/>
            <a:r>
              <a:rPr lang="bg-BG" dirty="0" smtClean="0"/>
              <a:t>Опростяват имплементацията на шаблона производител – консуматор</a:t>
            </a:r>
          </a:p>
          <a:p>
            <a:pPr lvl="2"/>
            <a:r>
              <a:rPr lang="bg-BG" dirty="0" smtClean="0"/>
              <a:t>Предлагат </a:t>
            </a:r>
            <a:r>
              <a:rPr lang="en-US" i="1" dirty="0" smtClean="0"/>
              <a:t>offer</a:t>
            </a:r>
            <a:r>
              <a:rPr lang="en-US" dirty="0" smtClean="0"/>
              <a:t> </a:t>
            </a:r>
            <a:r>
              <a:rPr lang="bg-BG" dirty="0" smtClean="0"/>
              <a:t>метод, който връща статус</a:t>
            </a:r>
            <a:r>
              <a:rPr lang="en-US" dirty="0" smtClean="0"/>
              <a:t> </a:t>
            </a:r>
            <a:r>
              <a:rPr lang="en-US" i="1" dirty="0" smtClean="0"/>
              <a:t>failure</a:t>
            </a:r>
            <a:r>
              <a:rPr lang="bg-BG" dirty="0" smtClean="0"/>
              <a:t> ако даден елемент не може да бъде взет</a:t>
            </a:r>
          </a:p>
          <a:p>
            <a:pPr lvl="2"/>
            <a:r>
              <a:rPr lang="bg-BG" dirty="0" smtClean="0"/>
              <a:t>Съдържат достатъчна вътрешна синхронизация за безопасно публикуване на обекти от производителна нишка към консуматорна такава </a:t>
            </a:r>
          </a:p>
          <a:p>
            <a:pPr lvl="2">
              <a:buNone/>
            </a:pPr>
            <a:endParaRPr lang="en-US" dirty="0" smtClean="0"/>
          </a:p>
          <a:p>
            <a:pPr lvl="2">
              <a:buNone/>
            </a:pPr>
            <a:endParaRPr lang="bg-BG" dirty="0" smtClean="0"/>
          </a:p>
          <a:p>
            <a:pPr lvl="2">
              <a:buNone/>
            </a:pPr>
            <a:endParaRPr lang="en-US" dirty="0" smtClean="0"/>
          </a:p>
        </p:txBody>
      </p:sp>
    </p:spTree>
  </p:cSld>
  <p:clrMapOvr>
    <a:masterClrMapping/>
  </p:clrMapOvr>
  <p:transition spd="me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bg-BG" dirty="0" smtClean="0"/>
              <a:t>Благодаря за вниманието!</a:t>
            </a:r>
            <a:endParaRPr lang="en-US" dirty="0"/>
          </a:p>
        </p:txBody>
      </p:sp>
      <p:sp>
        <p:nvSpPr>
          <p:cNvPr id="3" name="Text Placeholder 2"/>
          <p:cNvSpPr>
            <a:spLocks noGrp="1"/>
          </p:cNvSpPr>
          <p:nvPr>
            <p:ph type="body" sz="quarter" idx="10"/>
          </p:nvPr>
        </p:nvSpPr>
        <p:spPr>
          <a:xfrm>
            <a:off x="324000" y="3429000"/>
            <a:ext cx="8496300" cy="3000375"/>
          </a:xfrm>
        </p:spPr>
        <p:txBody>
          <a:bodyPr anchor="t"/>
          <a:lstStyle/>
          <a:p>
            <a:r>
              <a:rPr lang="bg-BG" dirty="0" smtClean="0"/>
              <a:t>Домашно (по желание):</a:t>
            </a:r>
          </a:p>
          <a:p>
            <a:pPr marL="342900" indent="-342900">
              <a:buFontTx/>
              <a:buAutoNum type="arabicPeriod"/>
            </a:pPr>
            <a:r>
              <a:rPr lang="bg-BG" dirty="0" smtClean="0"/>
              <a:t>Подобрете примерът за склад така, че да са приложени генералните съвети възможно най-добре.</a:t>
            </a:r>
          </a:p>
          <a:p>
            <a:pPr marL="342900" indent="-342900">
              <a:buAutoNum type="arabicPeriod"/>
            </a:pPr>
            <a:r>
              <a:rPr lang="bg-BG" dirty="0" smtClean="0"/>
              <a:t>Подобрете примерът за склад така, че да са възможни повече от  една нишка-потребител и повече от една нишка-производител.</a:t>
            </a:r>
          </a:p>
          <a:p>
            <a:pPr marL="342900" indent="-342900">
              <a:buAutoNum type="arabicPeriod"/>
            </a:pPr>
            <a:endParaRPr lang="bg-BG" dirty="0" smtClean="0"/>
          </a:p>
          <a:p>
            <a:pPr marL="342900" indent="-342900"/>
            <a:r>
              <a:rPr lang="bg-BG" dirty="0" smtClean="0"/>
              <a:t>Работещ (но неоптимизиран) пример:</a:t>
            </a:r>
          </a:p>
          <a:p>
            <a:pPr marL="342900" indent="-342900"/>
            <a:endParaRPr lang="en-US" dirty="0" smtClean="0"/>
          </a:p>
          <a:p>
            <a:pPr marL="342900" indent="-342900"/>
            <a:r>
              <a:rPr lang="bg-BG" dirty="0" smtClean="0"/>
              <a:t>Пращайте предложенията си на:</a:t>
            </a:r>
          </a:p>
          <a:p>
            <a:r>
              <a:rPr lang="en-US" dirty="0" smtClean="0">
                <a:hlinkClick r:id="rId4"/>
              </a:rPr>
              <a:t>vladimir.panov@sap.com</a:t>
            </a:r>
            <a:endParaRPr lang="bg-BG" dirty="0" smtClean="0"/>
          </a:p>
          <a:p>
            <a:r>
              <a:rPr lang="en-US" dirty="0" smtClean="0">
                <a:hlinkClick r:id="rId5"/>
              </a:rPr>
              <a:t>boris.borisov@sap.com</a:t>
            </a:r>
            <a:endParaRPr lang="en-US" dirty="0" smtClean="0"/>
          </a:p>
          <a:p>
            <a:endParaRPr lang="en-US" dirty="0" smtClean="0"/>
          </a:p>
        </p:txBody>
      </p:sp>
      <p:graphicFrame>
        <p:nvGraphicFramePr>
          <p:cNvPr id="1027" name="Object 3"/>
          <p:cNvGraphicFramePr>
            <a:graphicFrameLocks noChangeAspect="1"/>
          </p:cNvGraphicFramePr>
          <p:nvPr/>
        </p:nvGraphicFramePr>
        <p:xfrm>
          <a:off x="4067175" y="4905375"/>
          <a:ext cx="1295400" cy="647700"/>
        </p:xfrm>
        <a:graphic>
          <a:graphicData uri="http://schemas.openxmlformats.org/presentationml/2006/ole">
            <p:oleObj spid="_x0000_s1027" name="Packager Shell Object" showAsIcon="1" r:id="rId6" imgW="1294920" imgH="647280" progId="Package">
              <p:embed/>
            </p:oleObj>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bg-BG" dirty="0" smtClean="0"/>
              <a:t>Речник</a:t>
            </a:r>
            <a:r>
              <a:rPr lang="en-US" dirty="0" smtClean="0"/>
              <a:t> </a:t>
            </a:r>
            <a:r>
              <a:rPr lang="bg-BG" dirty="0" smtClean="0"/>
              <a:t>за някои неочевидни преводи</a:t>
            </a:r>
            <a:endParaRPr lang="en-US" dirty="0"/>
          </a:p>
        </p:txBody>
      </p:sp>
      <p:graphicFrame>
        <p:nvGraphicFramePr>
          <p:cNvPr id="7" name="Table 6"/>
          <p:cNvGraphicFramePr>
            <a:graphicFrameLocks noGrp="1"/>
          </p:cNvGraphicFramePr>
          <p:nvPr/>
        </p:nvGraphicFramePr>
        <p:xfrm>
          <a:off x="1524000" y="1397000"/>
          <a:ext cx="6096000" cy="2225040"/>
        </p:xfrm>
        <a:graphic>
          <a:graphicData uri="http://schemas.openxmlformats.org/drawingml/2006/table">
            <a:tbl>
              <a:tblPr firstRow="1" bandRow="1">
                <a:tableStyleId>{3C2FFA5D-87B4-456A-9821-1D502468CF0F}</a:tableStyleId>
              </a:tblPr>
              <a:tblGrid>
                <a:gridCol w="3048000"/>
                <a:gridCol w="3048000"/>
              </a:tblGrid>
              <a:tr h="370840">
                <a:tc>
                  <a:txBody>
                    <a:bodyPr/>
                    <a:lstStyle/>
                    <a:p>
                      <a:r>
                        <a:rPr lang="bg-BG" dirty="0" smtClean="0"/>
                        <a:t>Български</a:t>
                      </a:r>
                      <a:endParaRPr lang="en-US" dirty="0"/>
                    </a:p>
                  </a:txBody>
                  <a:tcPr/>
                </a:tc>
                <a:tc>
                  <a:txBody>
                    <a:bodyPr/>
                    <a:lstStyle/>
                    <a:p>
                      <a:r>
                        <a:rPr lang="bg-BG" dirty="0" smtClean="0"/>
                        <a:t>Английски</a:t>
                      </a:r>
                      <a:endParaRPr lang="en-US" dirty="0"/>
                    </a:p>
                  </a:txBody>
                  <a:tcPr/>
                </a:tc>
              </a:tr>
              <a:tr h="370840">
                <a:tc>
                  <a:txBody>
                    <a:bodyPr/>
                    <a:lstStyle/>
                    <a:p>
                      <a:r>
                        <a:rPr lang="bg-BG" dirty="0" smtClean="0"/>
                        <a:t>прекратяване</a:t>
                      </a:r>
                      <a:r>
                        <a:rPr lang="en-US" dirty="0" smtClean="0"/>
                        <a:t>/</a:t>
                      </a:r>
                      <a:r>
                        <a:rPr lang="bg-BG" dirty="0" smtClean="0"/>
                        <a:t>прекратен</a:t>
                      </a:r>
                      <a:endParaRPr lang="en-US" dirty="0"/>
                    </a:p>
                  </a:txBody>
                  <a:tcPr/>
                </a:tc>
                <a:tc>
                  <a:txBody>
                    <a:bodyPr/>
                    <a:lstStyle/>
                    <a:p>
                      <a:r>
                        <a:rPr lang="en-US" dirty="0" smtClean="0"/>
                        <a:t>termination</a:t>
                      </a:r>
                      <a:r>
                        <a:rPr lang="bg-BG" dirty="0" smtClean="0"/>
                        <a:t>/</a:t>
                      </a:r>
                      <a:r>
                        <a:rPr lang="en-US" dirty="0" smtClean="0"/>
                        <a:t>terminated</a:t>
                      </a:r>
                      <a:endParaRPr lang="en-US" dirty="0"/>
                    </a:p>
                  </a:txBody>
                  <a:tcPr/>
                </a:tc>
              </a:tr>
              <a:tr h="370840">
                <a:tc>
                  <a:txBody>
                    <a:bodyPr/>
                    <a:lstStyle/>
                    <a:p>
                      <a:r>
                        <a:rPr lang="bg-BG" dirty="0" smtClean="0"/>
                        <a:t>изпълним</a:t>
                      </a:r>
                      <a:endParaRPr lang="en-US" dirty="0"/>
                    </a:p>
                  </a:txBody>
                  <a:tcPr/>
                </a:tc>
                <a:tc>
                  <a:txBody>
                    <a:bodyPr/>
                    <a:lstStyle/>
                    <a:p>
                      <a:r>
                        <a:rPr lang="en-US" dirty="0" err="1" smtClean="0"/>
                        <a:t>runnable</a:t>
                      </a:r>
                      <a:endParaRPr lang="en-US" dirty="0"/>
                    </a:p>
                  </a:txBody>
                  <a:tcPr/>
                </a:tc>
              </a:tr>
              <a:tr h="370840">
                <a:tc>
                  <a:txBody>
                    <a:bodyPr/>
                    <a:lstStyle/>
                    <a:p>
                      <a:r>
                        <a:rPr lang="bg-BG" dirty="0" smtClean="0"/>
                        <a:t>работещ/изпълняващ</a:t>
                      </a:r>
                      <a:r>
                        <a:rPr lang="bg-BG" baseline="0" dirty="0" smtClean="0"/>
                        <a:t> се</a:t>
                      </a:r>
                      <a:endParaRPr lang="en-US" dirty="0"/>
                    </a:p>
                  </a:txBody>
                  <a:tcPr/>
                </a:tc>
                <a:tc>
                  <a:txBody>
                    <a:bodyPr/>
                    <a:lstStyle/>
                    <a:p>
                      <a:r>
                        <a:rPr lang="en-US" dirty="0" smtClean="0"/>
                        <a:t>running</a:t>
                      </a:r>
                      <a:endParaRPr lang="en-US" dirty="0"/>
                    </a:p>
                  </a:txBody>
                  <a:tcPr/>
                </a:tc>
              </a:tr>
              <a:tr h="370840">
                <a:tc>
                  <a:txBody>
                    <a:bodyPr/>
                    <a:lstStyle/>
                    <a:p>
                      <a:endParaRPr lang="en-US" dirty="0"/>
                    </a:p>
                  </a:txBody>
                  <a:tcPr/>
                </a:tc>
                <a:tc>
                  <a:txBody>
                    <a:bodyPr/>
                    <a:lstStyle/>
                    <a:p>
                      <a:endParaRPr lang="en-US"/>
                    </a:p>
                  </a:txBody>
                  <a:tcPr/>
                </a:tc>
              </a:tr>
              <a:tr h="370840">
                <a:tc>
                  <a:txBody>
                    <a:bodyPr/>
                    <a:lstStyle/>
                    <a:p>
                      <a:endParaRPr lang="en-US"/>
                    </a:p>
                  </a:txBody>
                  <a:tcPr/>
                </a:tc>
                <a:tc>
                  <a:txBody>
                    <a:bodyPr/>
                    <a:lstStyle/>
                    <a:p>
                      <a:endParaRPr lang="en-US"/>
                    </a:p>
                  </a:txBody>
                  <a:tcPr/>
                </a:tc>
              </a:tr>
            </a:tbl>
          </a:graphicData>
        </a:graphic>
      </p:graphicFrame>
    </p:spTree>
    <p:extLst>
      <p:ext uri="{BB962C8B-B14F-4D97-AF65-F5344CB8AC3E}">
        <p14:creationId xmlns:p14="http://schemas.microsoft.com/office/powerpoint/2010/main" xmlns="" val="418092173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ИЗПОЛЗВАНА ЛИТЕРАТУРА</a:t>
            </a:r>
          </a:p>
        </p:txBody>
      </p:sp>
      <p:sp>
        <p:nvSpPr>
          <p:cNvPr id="3" name="Text Placeholder 2"/>
          <p:cNvSpPr>
            <a:spLocks noGrp="1"/>
          </p:cNvSpPr>
          <p:nvPr>
            <p:ph type="body" sz="quarter" idx="10"/>
          </p:nvPr>
        </p:nvSpPr>
        <p:spPr/>
        <p:txBody>
          <a:bodyPr/>
          <a:lstStyle/>
          <a:p>
            <a:pPr marL="285750" indent="-285750" fontAlgn="base">
              <a:buFont typeface="Arial" pitchFamily="34" charset="0"/>
              <a:buChar char="•"/>
            </a:pPr>
            <a:r>
              <a:rPr lang="en-US" b="0" dirty="0" smtClean="0">
                <a:hlinkClick r:id="rId2"/>
              </a:rPr>
              <a:t>Java Tutorial: Concurrency</a:t>
            </a:r>
            <a:endParaRPr lang="ru-RU" b="0" dirty="0"/>
          </a:p>
        </p:txBody>
      </p:sp>
    </p:spTree>
    <p:extLst>
      <p:ext uri="{BB962C8B-B14F-4D97-AF65-F5344CB8AC3E}">
        <p14:creationId xmlns:p14="http://schemas.microsoft.com/office/powerpoint/2010/main" xmlns="" val="376197576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Състояние на нишка</a:t>
            </a:r>
          </a:p>
        </p:txBody>
      </p:sp>
      <p:sp>
        <p:nvSpPr>
          <p:cNvPr id="19" name="TextBox 18"/>
          <p:cNvSpPr txBox="1"/>
          <p:nvPr/>
        </p:nvSpPr>
        <p:spPr>
          <a:xfrm>
            <a:off x="1982646" y="3652837"/>
            <a:ext cx="899285" cy="369332"/>
          </a:xfrm>
          <a:prstGeom prst="rect">
            <a:avLst/>
          </a:prstGeom>
          <a:solidFill>
            <a:schemeClr val="accent4"/>
          </a:solidFill>
          <a:ln>
            <a:solidFill>
              <a:schemeClr val="tx1"/>
            </a:solidFill>
          </a:ln>
        </p:spPr>
        <p:txBody>
          <a:bodyPr wrap="none" lIns="0" tIns="0" rIns="0" bIns="0" rtlCol="0">
            <a:spAutoFit/>
          </a:bodyPr>
          <a:lstStyle/>
          <a:p>
            <a:pPr algn="ctr" fontAlgn="base">
              <a:spcBef>
                <a:spcPct val="50000"/>
              </a:spcBef>
              <a:spcAft>
                <a:spcPct val="0"/>
              </a:spcAft>
              <a:buClr>
                <a:srgbClr val="F0AB00"/>
              </a:buClr>
              <a:buSzPct val="80000"/>
            </a:pPr>
            <a:r>
              <a:rPr lang="bg-BG" sz="2400" kern="0" dirty="0" smtClean="0">
                <a:ea typeface="Arial Unicode MS" pitchFamily="34" charset="-128"/>
                <a:cs typeface="Arial Unicode MS" pitchFamily="34" charset="-128"/>
              </a:rPr>
              <a:t> Нова </a:t>
            </a:r>
            <a:endParaRPr lang="en-US" sz="2400" kern="0" dirty="0" err="1" smtClean="0">
              <a:ea typeface="Arial Unicode MS" pitchFamily="34" charset="-128"/>
              <a:cs typeface="Arial Unicode MS" pitchFamily="34" charset="-128"/>
            </a:endParaRPr>
          </a:p>
        </p:txBody>
      </p:sp>
      <p:sp>
        <p:nvSpPr>
          <p:cNvPr id="21" name="TextBox 20"/>
          <p:cNvSpPr txBox="1"/>
          <p:nvPr/>
        </p:nvSpPr>
        <p:spPr>
          <a:xfrm>
            <a:off x="4713875" y="1571625"/>
            <a:ext cx="1713611" cy="369332"/>
          </a:xfrm>
          <a:prstGeom prst="rect">
            <a:avLst/>
          </a:prstGeom>
          <a:solidFill>
            <a:schemeClr val="accent4"/>
          </a:solidFill>
          <a:ln>
            <a:solidFill>
              <a:schemeClr val="tx1"/>
            </a:solidFill>
          </a:ln>
        </p:spPr>
        <p:txBody>
          <a:bodyPr wrap="none" lIns="0" tIns="0" rIns="0" bIns="0" rtlCol="0">
            <a:spAutoFit/>
          </a:bodyPr>
          <a:lstStyle/>
          <a:p>
            <a:pPr algn="ctr" fontAlgn="base">
              <a:spcBef>
                <a:spcPct val="50000"/>
              </a:spcBef>
              <a:spcAft>
                <a:spcPct val="0"/>
              </a:spcAft>
              <a:buClr>
                <a:srgbClr val="F0AB00"/>
              </a:buClr>
              <a:buSzPct val="80000"/>
            </a:pPr>
            <a:r>
              <a:rPr lang="bg-BG" sz="2400" kern="0" dirty="0" smtClean="0">
                <a:ea typeface="Arial Unicode MS" pitchFamily="34" charset="-128"/>
                <a:cs typeface="Arial Unicode MS" pitchFamily="34" charset="-128"/>
              </a:rPr>
              <a:t> Блокирана </a:t>
            </a:r>
            <a:endParaRPr lang="en-US" sz="2400" kern="0" dirty="0" err="1" smtClean="0">
              <a:ea typeface="Arial Unicode MS" pitchFamily="34" charset="-128"/>
              <a:cs typeface="Arial Unicode MS" pitchFamily="34" charset="-128"/>
            </a:endParaRPr>
          </a:p>
        </p:txBody>
      </p:sp>
      <p:sp>
        <p:nvSpPr>
          <p:cNvPr id="22" name="TextBox 21"/>
          <p:cNvSpPr txBox="1"/>
          <p:nvPr/>
        </p:nvSpPr>
        <p:spPr>
          <a:xfrm>
            <a:off x="4637732" y="5629275"/>
            <a:ext cx="1865896" cy="369332"/>
          </a:xfrm>
          <a:prstGeom prst="rect">
            <a:avLst/>
          </a:prstGeom>
          <a:solidFill>
            <a:schemeClr val="accent4"/>
          </a:solidFill>
          <a:ln>
            <a:solidFill>
              <a:schemeClr val="tx1"/>
            </a:solidFill>
          </a:ln>
        </p:spPr>
        <p:txBody>
          <a:bodyPr wrap="none" lIns="0" tIns="0" rIns="0" bIns="0" rtlCol="0">
            <a:spAutoFit/>
          </a:bodyPr>
          <a:lstStyle/>
          <a:p>
            <a:pPr algn="ctr" fontAlgn="base">
              <a:spcBef>
                <a:spcPct val="50000"/>
              </a:spcBef>
              <a:spcAft>
                <a:spcPct val="0"/>
              </a:spcAft>
              <a:buClr>
                <a:srgbClr val="F0AB00"/>
              </a:buClr>
              <a:buSzPct val="80000"/>
            </a:pPr>
            <a:r>
              <a:rPr lang="bg-BG" sz="2400" kern="0" dirty="0" smtClean="0">
                <a:ea typeface="Arial Unicode MS" pitchFamily="34" charset="-128"/>
                <a:cs typeface="Arial Unicode MS" pitchFamily="34" charset="-128"/>
              </a:rPr>
              <a:t> Прекратена </a:t>
            </a:r>
            <a:endParaRPr lang="en-US" sz="2400" kern="0" dirty="0" err="1" smtClean="0">
              <a:ea typeface="Arial Unicode MS" pitchFamily="34" charset="-128"/>
              <a:cs typeface="Arial Unicode MS" pitchFamily="34" charset="-128"/>
            </a:endParaRPr>
          </a:p>
        </p:txBody>
      </p:sp>
      <p:cxnSp>
        <p:nvCxnSpPr>
          <p:cNvPr id="26" name="Straight Arrow Connector 25"/>
          <p:cNvCxnSpPr>
            <a:stCxn id="19" idx="3"/>
          </p:cNvCxnSpPr>
          <p:nvPr/>
        </p:nvCxnSpPr>
        <p:spPr>
          <a:xfrm>
            <a:off x="2881931" y="3837503"/>
            <a:ext cx="1107599" cy="107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2" name="Rectangle 41"/>
          <p:cNvSpPr/>
          <p:nvPr/>
        </p:nvSpPr>
        <p:spPr bwMode="gray">
          <a:xfrm>
            <a:off x="3980005" y="3038475"/>
            <a:ext cx="3181350" cy="1590675"/>
          </a:xfrm>
          <a:prstGeom prst="rect">
            <a:avLst/>
          </a:prstGeom>
          <a:solidFill>
            <a:schemeClr val="accent4"/>
          </a:solidFill>
          <a:ln w="63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43" name="TextBox 42"/>
          <p:cNvSpPr txBox="1"/>
          <p:nvPr/>
        </p:nvSpPr>
        <p:spPr>
          <a:xfrm>
            <a:off x="4757958" y="3114675"/>
            <a:ext cx="1625445"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2400" kern="0" dirty="0" smtClean="0">
                <a:ea typeface="Arial Unicode MS" pitchFamily="34" charset="-128"/>
                <a:cs typeface="Arial Unicode MS" pitchFamily="34" charset="-128"/>
              </a:rPr>
              <a:t>Изпълнима</a:t>
            </a:r>
            <a:endParaRPr lang="en-US" sz="2400" kern="0" dirty="0" err="1" smtClean="0">
              <a:ea typeface="Arial Unicode MS" pitchFamily="34" charset="-128"/>
              <a:cs typeface="Arial Unicode MS" pitchFamily="34" charset="-128"/>
            </a:endParaRPr>
          </a:p>
        </p:txBody>
      </p:sp>
      <p:sp>
        <p:nvSpPr>
          <p:cNvPr id="39" name="TextBox 38"/>
          <p:cNvSpPr txBox="1"/>
          <p:nvPr/>
        </p:nvSpPr>
        <p:spPr>
          <a:xfrm>
            <a:off x="4091929" y="4048126"/>
            <a:ext cx="948979" cy="307777"/>
          </a:xfrm>
          <a:prstGeom prst="rect">
            <a:avLst/>
          </a:prstGeom>
          <a:solidFill>
            <a:schemeClr val="accent3">
              <a:lumMod val="40000"/>
              <a:lumOff val="60000"/>
            </a:schemeClr>
          </a:solidFill>
          <a:ln>
            <a:solidFill>
              <a:schemeClr val="tx1"/>
            </a:solidFill>
          </a:ln>
        </p:spPr>
        <p:txBody>
          <a:bodyPr wrap="none" lIns="0" tIns="0" rIns="0" bIns="0" rtlCol="0">
            <a:spAutoFit/>
          </a:bodyPr>
          <a:lstStyle/>
          <a:p>
            <a:pPr algn="ctr" fontAlgn="base">
              <a:spcAft>
                <a:spcPct val="0"/>
              </a:spcAft>
              <a:buClr>
                <a:srgbClr val="F0AB00"/>
              </a:buClr>
              <a:buSzPct val="80000"/>
            </a:pPr>
            <a:r>
              <a:rPr lang="bg-BG" sz="1800" kern="0" dirty="0" smtClean="0">
                <a:ea typeface="Arial Unicode MS" pitchFamily="34" charset="-128"/>
                <a:cs typeface="Arial Unicode MS" pitchFamily="34" charset="-128"/>
              </a:rPr>
              <a:t> </a:t>
            </a:r>
            <a:r>
              <a:rPr lang="bg-BG" sz="2000" kern="0" dirty="0" smtClean="0">
                <a:ea typeface="Arial Unicode MS" pitchFamily="34" charset="-128"/>
                <a:cs typeface="Arial Unicode MS" pitchFamily="34" charset="-128"/>
              </a:rPr>
              <a:t>Готова</a:t>
            </a:r>
            <a:r>
              <a:rPr lang="bg-BG" sz="1800" kern="0" dirty="0" smtClean="0">
                <a:ea typeface="Arial Unicode MS" pitchFamily="34" charset="-128"/>
                <a:cs typeface="Arial Unicode MS" pitchFamily="34" charset="-128"/>
              </a:rPr>
              <a:t> </a:t>
            </a:r>
            <a:endParaRPr lang="en-US" sz="1800" kern="0" dirty="0" err="1" smtClean="0">
              <a:ea typeface="Arial Unicode MS" pitchFamily="34" charset="-128"/>
              <a:cs typeface="Arial Unicode MS" pitchFamily="34" charset="-128"/>
            </a:endParaRPr>
          </a:p>
        </p:txBody>
      </p:sp>
      <p:sp>
        <p:nvSpPr>
          <p:cNvPr id="41" name="TextBox 40"/>
          <p:cNvSpPr txBox="1"/>
          <p:nvPr/>
        </p:nvSpPr>
        <p:spPr>
          <a:xfrm>
            <a:off x="5702909" y="4048126"/>
            <a:ext cx="1346522" cy="307777"/>
          </a:xfrm>
          <a:prstGeom prst="rect">
            <a:avLst/>
          </a:prstGeom>
          <a:solidFill>
            <a:schemeClr val="accent3">
              <a:lumMod val="40000"/>
              <a:lumOff val="60000"/>
            </a:schemeClr>
          </a:solidFill>
          <a:ln>
            <a:solidFill>
              <a:schemeClr val="tx1"/>
            </a:solidFill>
          </a:ln>
        </p:spPr>
        <p:txBody>
          <a:bodyPr wrap="none" lIns="0" tIns="0" rIns="0" bIns="0" rtlCol="0">
            <a:spAutoFit/>
          </a:bodyPr>
          <a:lstStyle/>
          <a:p>
            <a:pPr algn="ctr" fontAlgn="base">
              <a:spcAft>
                <a:spcPct val="0"/>
              </a:spcAft>
              <a:buClr>
                <a:srgbClr val="F0AB00"/>
              </a:buClr>
              <a:buSzPct val="80000"/>
            </a:pPr>
            <a:r>
              <a:rPr lang="bg-BG" sz="1800" kern="0" dirty="0" smtClean="0">
                <a:ea typeface="Arial Unicode MS" pitchFamily="34" charset="-128"/>
                <a:cs typeface="Arial Unicode MS" pitchFamily="34" charset="-128"/>
              </a:rPr>
              <a:t> </a:t>
            </a:r>
            <a:r>
              <a:rPr lang="bg-BG" sz="2000" kern="0" dirty="0" smtClean="0">
                <a:ea typeface="Arial Unicode MS" pitchFamily="34" charset="-128"/>
                <a:cs typeface="Arial Unicode MS" pitchFamily="34" charset="-128"/>
              </a:rPr>
              <a:t>Работеща</a:t>
            </a:r>
            <a:r>
              <a:rPr lang="bg-BG" sz="1800" kern="0" dirty="0" smtClean="0">
                <a:ea typeface="Arial Unicode MS" pitchFamily="34" charset="-128"/>
                <a:cs typeface="Arial Unicode MS" pitchFamily="34" charset="-128"/>
              </a:rPr>
              <a:t> </a:t>
            </a:r>
            <a:endParaRPr lang="en-US" sz="1800" kern="0" dirty="0" err="1" smtClean="0">
              <a:ea typeface="Arial Unicode MS" pitchFamily="34" charset="-128"/>
              <a:cs typeface="Arial Unicode MS" pitchFamily="34" charset="-128"/>
            </a:endParaRPr>
          </a:p>
        </p:txBody>
      </p:sp>
      <p:cxnSp>
        <p:nvCxnSpPr>
          <p:cNvPr id="45" name="Straight Arrow Connector 44"/>
          <p:cNvCxnSpPr/>
          <p:nvPr/>
        </p:nvCxnSpPr>
        <p:spPr>
          <a:xfrm>
            <a:off x="5036146" y="4116290"/>
            <a:ext cx="662001"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H="1">
            <a:off x="5036146" y="4268690"/>
            <a:ext cx="662001"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5108718" y="1947862"/>
            <a:ext cx="923925" cy="1100138"/>
            <a:chOff x="5248275" y="1852612"/>
            <a:chExt cx="923925" cy="514350"/>
          </a:xfrm>
        </p:grpSpPr>
        <p:cxnSp>
          <p:nvCxnSpPr>
            <p:cNvPr id="35" name="Straight Arrow Connector 34"/>
            <p:cNvCxnSpPr/>
            <p:nvPr/>
          </p:nvCxnSpPr>
          <p:spPr>
            <a:xfrm flipH="1">
              <a:off x="6162675" y="1852612"/>
              <a:ext cx="9525" cy="51435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flipV="1">
              <a:off x="5248275" y="1852612"/>
              <a:ext cx="9525" cy="51435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53" name="Straight Arrow Connector 52"/>
          <p:cNvCxnSpPr>
            <a:stCxn id="42" idx="2"/>
          </p:cNvCxnSpPr>
          <p:nvPr/>
        </p:nvCxnSpPr>
        <p:spPr>
          <a:xfrm flipH="1">
            <a:off x="5565919" y="4629150"/>
            <a:ext cx="4761" cy="100488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Процеси срещу нишки</a:t>
            </a:r>
            <a:endParaRPr lang="en-US" dirty="0"/>
          </a:p>
        </p:txBody>
      </p:sp>
      <p:graphicFrame>
        <p:nvGraphicFramePr>
          <p:cNvPr id="5" name="Table 4"/>
          <p:cNvGraphicFramePr>
            <a:graphicFrameLocks noGrp="1"/>
          </p:cNvGraphicFramePr>
          <p:nvPr/>
        </p:nvGraphicFramePr>
        <p:xfrm>
          <a:off x="352269" y="1397000"/>
          <a:ext cx="8431968" cy="2123440"/>
        </p:xfrm>
        <a:graphic>
          <a:graphicData uri="http://schemas.openxmlformats.org/drawingml/2006/table">
            <a:tbl>
              <a:tblPr firstRow="1" bandRow="1">
                <a:tableStyleId>{3C2FFA5D-87B4-456A-9821-1D502468CF0F}</a:tableStyleId>
              </a:tblPr>
              <a:tblGrid>
                <a:gridCol w="2008682"/>
                <a:gridCol w="2818151"/>
                <a:gridCol w="3605135"/>
              </a:tblGrid>
              <a:tr h="370840">
                <a:tc>
                  <a:txBody>
                    <a:bodyPr/>
                    <a:lstStyle/>
                    <a:p>
                      <a:endParaRPr lang="en-US" b="1" dirty="0">
                        <a:solidFill>
                          <a:schemeClr val="bg1"/>
                        </a:solidFill>
                      </a:endParaRPr>
                    </a:p>
                  </a:txBody>
                  <a:tcPr/>
                </a:tc>
                <a:tc>
                  <a:txBody>
                    <a:bodyPr/>
                    <a:lstStyle/>
                    <a:p>
                      <a:r>
                        <a:rPr lang="bg-BG" dirty="0" smtClean="0"/>
                        <a:t>Процеси</a:t>
                      </a:r>
                      <a:endParaRPr lang="en-US" dirty="0"/>
                    </a:p>
                  </a:txBody>
                  <a:tcPr/>
                </a:tc>
                <a:tc>
                  <a:txBody>
                    <a:bodyPr/>
                    <a:lstStyle/>
                    <a:p>
                      <a:r>
                        <a:rPr lang="bg-BG" dirty="0" smtClean="0"/>
                        <a:t>Нишки</a:t>
                      </a:r>
                      <a:endParaRPr lang="en-US" dirty="0"/>
                    </a:p>
                  </a:txBody>
                  <a:tcPr/>
                </a:tc>
              </a:tr>
              <a:tr h="370840">
                <a:tc>
                  <a:txBody>
                    <a:bodyPr/>
                    <a:lstStyle/>
                    <a:p>
                      <a:r>
                        <a:rPr lang="bg-BG" b="1" dirty="0" smtClean="0"/>
                        <a:t>Стартиране</a:t>
                      </a:r>
                      <a:endParaRPr lang="en-US" b="1" dirty="0">
                        <a:solidFill>
                          <a:schemeClr val="bg1"/>
                        </a:solidFill>
                      </a:endParaRPr>
                    </a:p>
                  </a:txBody>
                  <a:tcPr/>
                </a:tc>
                <a:tc>
                  <a:txBody>
                    <a:bodyPr/>
                    <a:lstStyle/>
                    <a:p>
                      <a:r>
                        <a:rPr lang="bg-BG" dirty="0" smtClean="0"/>
                        <a:t>Бавно</a:t>
                      </a:r>
                      <a:endParaRPr lang="en-US" dirty="0"/>
                    </a:p>
                  </a:txBody>
                  <a:tcPr/>
                </a:tc>
                <a:tc>
                  <a:txBody>
                    <a:bodyPr/>
                    <a:lstStyle/>
                    <a:p>
                      <a:r>
                        <a:rPr lang="bg-BG" dirty="0" smtClean="0"/>
                        <a:t>Относително бързо</a:t>
                      </a:r>
                      <a:endParaRPr lang="en-US" dirty="0"/>
                    </a:p>
                  </a:txBody>
                  <a:tcPr/>
                </a:tc>
              </a:tr>
              <a:tr h="370840">
                <a:tc>
                  <a:txBody>
                    <a:bodyPr/>
                    <a:lstStyle/>
                    <a:p>
                      <a:r>
                        <a:rPr lang="bg-BG" b="1" dirty="0" smtClean="0"/>
                        <a:t>Изолация</a:t>
                      </a:r>
                      <a:endParaRPr lang="en-US" b="1" dirty="0">
                        <a:solidFill>
                          <a:schemeClr val="bg1"/>
                        </a:solidFill>
                      </a:endParaRPr>
                    </a:p>
                  </a:txBody>
                  <a:tcPr/>
                </a:tc>
                <a:tc>
                  <a:txBody>
                    <a:bodyPr/>
                    <a:lstStyle/>
                    <a:p>
                      <a:r>
                        <a:rPr lang="bg-BG" dirty="0" smtClean="0"/>
                        <a:t>Да</a:t>
                      </a:r>
                      <a:endParaRPr lang="en-US" dirty="0"/>
                    </a:p>
                  </a:txBody>
                  <a:tcPr/>
                </a:tc>
                <a:tc>
                  <a:txBody>
                    <a:bodyPr/>
                    <a:lstStyle/>
                    <a:p>
                      <a:r>
                        <a:rPr lang="bg-BG" dirty="0" smtClean="0"/>
                        <a:t>Не</a:t>
                      </a:r>
                      <a:endParaRPr lang="en-US" dirty="0"/>
                    </a:p>
                  </a:txBody>
                  <a:tcPr/>
                </a:tc>
              </a:tr>
              <a:tr h="370840">
                <a:tc>
                  <a:txBody>
                    <a:bodyPr/>
                    <a:lstStyle/>
                    <a:p>
                      <a:r>
                        <a:rPr lang="bg-BG" b="1" dirty="0" smtClean="0"/>
                        <a:t>Синхронизация</a:t>
                      </a:r>
                      <a:endParaRPr lang="en-US" b="1" dirty="0">
                        <a:solidFill>
                          <a:schemeClr val="bg1"/>
                        </a:solidFill>
                      </a:endParaRPr>
                    </a:p>
                  </a:txBody>
                  <a:tcPr/>
                </a:tc>
                <a:tc>
                  <a:txBody>
                    <a:bodyPr/>
                    <a:lstStyle/>
                    <a:p>
                      <a:r>
                        <a:rPr lang="bg-BG" dirty="0" smtClean="0"/>
                        <a:t>Лесна (под грижата на </a:t>
                      </a:r>
                      <a:r>
                        <a:rPr lang="bg-BG" baseline="0" dirty="0" smtClean="0"/>
                        <a:t>ОС, чрез </a:t>
                      </a:r>
                      <a:r>
                        <a:rPr lang="en-US" baseline="0" dirty="0" smtClean="0"/>
                        <a:t>IPC</a:t>
                      </a:r>
                      <a:r>
                        <a:rPr lang="bg-BG" baseline="0" dirty="0" smtClean="0"/>
                        <a:t>)</a:t>
                      </a:r>
                      <a:endParaRPr lang="en-US" dirty="0"/>
                    </a:p>
                  </a:txBody>
                  <a:tcPr/>
                </a:tc>
                <a:tc>
                  <a:txBody>
                    <a:bodyPr/>
                    <a:lstStyle/>
                    <a:p>
                      <a:r>
                        <a:rPr lang="bg-BG" dirty="0" smtClean="0"/>
                        <a:t>Трудна (под грижата на самата програма*)</a:t>
                      </a:r>
                      <a:endParaRPr lang="en-US" dirty="0"/>
                    </a:p>
                  </a:txBody>
                  <a:tcPr/>
                </a:tc>
              </a:tr>
              <a:tr h="370840">
                <a:tc>
                  <a:txBody>
                    <a:bodyPr/>
                    <a:lstStyle/>
                    <a:p>
                      <a:r>
                        <a:rPr lang="bg-BG" b="1" dirty="0" smtClean="0"/>
                        <a:t>Комуникация</a:t>
                      </a:r>
                      <a:endParaRPr lang="en-US" b="1" dirty="0">
                        <a:solidFill>
                          <a:schemeClr val="bg1"/>
                        </a:solidFill>
                      </a:endParaRPr>
                    </a:p>
                  </a:txBody>
                  <a:tcPr/>
                </a:tc>
                <a:tc>
                  <a:txBody>
                    <a:bodyPr/>
                    <a:lstStyle/>
                    <a:p>
                      <a:r>
                        <a:rPr lang="bg-BG" dirty="0" smtClean="0"/>
                        <a:t>Бърза</a:t>
                      </a:r>
                      <a:r>
                        <a:rPr lang="bg-BG" baseline="0" dirty="0" smtClean="0"/>
                        <a:t> (чрез </a:t>
                      </a:r>
                      <a:r>
                        <a:rPr lang="en-US" baseline="0" dirty="0" smtClean="0"/>
                        <a:t>IPC)</a:t>
                      </a:r>
                      <a:endParaRPr lang="en-US" dirty="0"/>
                    </a:p>
                  </a:txBody>
                  <a:tcPr/>
                </a:tc>
                <a:tc>
                  <a:txBody>
                    <a:bodyPr/>
                    <a:lstStyle/>
                    <a:p>
                      <a:r>
                        <a:rPr lang="bg-BG" dirty="0" smtClean="0"/>
                        <a:t>Мигновена</a:t>
                      </a:r>
                      <a:r>
                        <a:rPr lang="bg-BG" baseline="0" dirty="0" smtClean="0"/>
                        <a:t> (чрез общи ресурси)</a:t>
                      </a:r>
                      <a:endParaRPr lang="en-US" dirty="0"/>
                    </a:p>
                  </a:txBody>
                  <a:tcPr/>
                </a:tc>
              </a:tr>
            </a:tbl>
          </a:graphicData>
        </a:graphic>
      </p:graphicFrame>
      <p:sp>
        <p:nvSpPr>
          <p:cNvPr id="7" name="TextBox 6"/>
          <p:cNvSpPr txBox="1"/>
          <p:nvPr/>
        </p:nvSpPr>
        <p:spPr>
          <a:xfrm>
            <a:off x="389745" y="3777522"/>
            <a:ext cx="3008837" cy="24622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600" kern="0" dirty="0" smtClean="0">
                <a:ea typeface="Arial Unicode MS" pitchFamily="34" charset="-128"/>
                <a:cs typeface="Arial Unicode MS" pitchFamily="34" charset="-128"/>
              </a:rPr>
              <a:t>* т.е. на приложния програмист</a:t>
            </a:r>
            <a:endParaRPr lang="en-US" sz="1600" kern="0" dirty="0" err="1" smtClean="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Какъв е смисълът?</a:t>
            </a:r>
            <a:endParaRPr lang="en-US" dirty="0"/>
          </a:p>
        </p:txBody>
      </p:sp>
      <p:sp>
        <p:nvSpPr>
          <p:cNvPr id="3" name="Text Placeholder 2"/>
          <p:cNvSpPr>
            <a:spLocks noGrp="1"/>
          </p:cNvSpPr>
          <p:nvPr>
            <p:ph type="body" sz="quarter" idx="10"/>
          </p:nvPr>
        </p:nvSpPr>
        <p:spPr>
          <a:xfrm>
            <a:off x="338990" y="1330923"/>
            <a:ext cx="8494713" cy="2761392"/>
          </a:xfrm>
        </p:spPr>
        <p:txBody>
          <a:bodyPr/>
          <a:lstStyle/>
          <a:p>
            <a:pPr lvl="1"/>
            <a:r>
              <a:rPr lang="bg-BG" dirty="0" smtClean="0"/>
              <a:t>Целта на многозадачността е да се уплътни употребата на хардуерните ресурси, които могат да се позват паралелно, напр.:</a:t>
            </a:r>
            <a:endParaRPr lang="en-US" dirty="0" smtClean="0"/>
          </a:p>
          <a:p>
            <a:pPr lvl="2">
              <a:buFont typeface="Wingdings" pitchFamily="2" charset="2"/>
              <a:buChar char="§"/>
            </a:pPr>
            <a:r>
              <a:rPr lang="bg-BG" dirty="0" smtClean="0"/>
              <a:t>процесор и вход/изход</a:t>
            </a:r>
          </a:p>
          <a:p>
            <a:pPr lvl="2">
              <a:buFont typeface="Wingdings" pitchFamily="2" charset="2"/>
              <a:buChar char="§"/>
            </a:pPr>
            <a:r>
              <a:rPr lang="bg-BG" dirty="0" smtClean="0"/>
              <a:t>няколко процесора</a:t>
            </a:r>
          </a:p>
          <a:p>
            <a:pPr lvl="2">
              <a:buFont typeface="Wingdings" pitchFamily="2" charset="2"/>
              <a:buChar char="§"/>
            </a:pPr>
            <a:r>
              <a:rPr lang="bg-BG" dirty="0" smtClean="0"/>
              <a:t>вход/изход от няколко външни устройства</a:t>
            </a:r>
          </a:p>
          <a:p>
            <a:pPr lvl="2">
              <a:buFont typeface="Wingdings" pitchFamily="2" charset="2"/>
              <a:buChar char="§"/>
            </a:pPr>
            <a:r>
              <a:rPr lang="bg-BG" dirty="0" smtClean="0"/>
              <a:t>вход/изход от няколко външни устройства и няколко процесора</a:t>
            </a:r>
          </a:p>
          <a:p>
            <a:pPr lvl="1"/>
            <a:r>
              <a:rPr lang="bg-BG" dirty="0" smtClean="0"/>
              <a:t>Нишките са измислени за да компенсират недостатъците на процесите там, където са приложими (в рамките на един процес).</a:t>
            </a:r>
          </a:p>
          <a:p>
            <a:pPr lvl="1"/>
            <a:r>
              <a:rPr lang="bg-BG" dirty="0" smtClean="0"/>
              <a:t>Нишките не са измислени за да улеснят живота на програмиста.</a:t>
            </a:r>
            <a:endParaRPr lang="en-US" dirty="0" smtClean="0"/>
          </a:p>
        </p:txBody>
      </p:sp>
      <p:grpSp>
        <p:nvGrpSpPr>
          <p:cNvPr id="8" name="Group 7"/>
          <p:cNvGrpSpPr/>
          <p:nvPr/>
        </p:nvGrpSpPr>
        <p:grpSpPr>
          <a:xfrm>
            <a:off x="1276663" y="4519535"/>
            <a:ext cx="2643188" cy="1900901"/>
            <a:chOff x="1190938" y="4519535"/>
            <a:chExt cx="2643188" cy="1900901"/>
          </a:xfrm>
        </p:grpSpPr>
        <p:pic>
          <p:nvPicPr>
            <p:cNvPr id="1026" name="Picture 2"/>
            <p:cNvPicPr>
              <a:picLocks noChangeAspect="1" noChangeArrowheads="1"/>
            </p:cNvPicPr>
            <p:nvPr/>
          </p:nvPicPr>
          <p:blipFill>
            <a:blip r:embed="rId3" cstate="print"/>
            <a:srcRect/>
            <a:stretch>
              <a:fillRect/>
            </a:stretch>
          </p:blipFill>
          <p:spPr bwMode="auto">
            <a:xfrm>
              <a:off x="1190938" y="4798805"/>
              <a:ext cx="2643188" cy="1621631"/>
            </a:xfrm>
            <a:prstGeom prst="rect">
              <a:avLst/>
            </a:prstGeom>
            <a:noFill/>
            <a:ln w="9525">
              <a:noFill/>
              <a:miter lim="800000"/>
              <a:headEnd/>
              <a:tailEnd/>
            </a:ln>
            <a:effectLst/>
          </p:spPr>
        </p:pic>
        <p:sp>
          <p:nvSpPr>
            <p:cNvPr id="5" name="TextBox 4"/>
            <p:cNvSpPr txBox="1"/>
            <p:nvPr/>
          </p:nvSpPr>
          <p:spPr>
            <a:xfrm>
              <a:off x="2183099" y="4519535"/>
              <a:ext cx="658835"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Лошо:</a:t>
              </a:r>
              <a:endParaRPr lang="en-US" sz="1800" kern="0" dirty="0" err="1" smtClean="0">
                <a:ea typeface="Arial Unicode MS" pitchFamily="34" charset="-128"/>
                <a:cs typeface="Arial Unicode MS" pitchFamily="34" charset="-128"/>
              </a:endParaRPr>
            </a:p>
          </p:txBody>
        </p:sp>
      </p:grpSp>
      <p:grpSp>
        <p:nvGrpSpPr>
          <p:cNvPr id="9" name="Group 8"/>
          <p:cNvGrpSpPr/>
          <p:nvPr/>
        </p:nvGrpSpPr>
        <p:grpSpPr>
          <a:xfrm>
            <a:off x="4865401" y="4517622"/>
            <a:ext cx="2643188" cy="1910661"/>
            <a:chOff x="3874801" y="4517622"/>
            <a:chExt cx="2643188" cy="1910661"/>
          </a:xfrm>
        </p:grpSpPr>
        <p:pic>
          <p:nvPicPr>
            <p:cNvPr id="1027" name="Picture 3"/>
            <p:cNvPicPr>
              <a:picLocks noChangeAspect="1" noChangeArrowheads="1"/>
            </p:cNvPicPr>
            <p:nvPr/>
          </p:nvPicPr>
          <p:blipFill>
            <a:blip r:embed="rId4" cstate="print"/>
            <a:srcRect/>
            <a:stretch>
              <a:fillRect/>
            </a:stretch>
          </p:blipFill>
          <p:spPr bwMode="auto">
            <a:xfrm>
              <a:off x="3874801" y="4792364"/>
              <a:ext cx="2643188" cy="1635919"/>
            </a:xfrm>
            <a:prstGeom prst="rect">
              <a:avLst/>
            </a:prstGeom>
            <a:noFill/>
            <a:ln w="9525">
              <a:noFill/>
              <a:miter lim="800000"/>
              <a:headEnd/>
              <a:tailEnd/>
            </a:ln>
            <a:effectLst/>
          </p:spPr>
        </p:pic>
        <p:sp>
          <p:nvSpPr>
            <p:cNvPr id="7" name="TextBox 6"/>
            <p:cNvSpPr txBox="1"/>
            <p:nvPr/>
          </p:nvSpPr>
          <p:spPr>
            <a:xfrm>
              <a:off x="4768356" y="4517622"/>
              <a:ext cx="844783"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Хубаво:</a:t>
              </a:r>
              <a:endParaRPr lang="en-US" sz="1800" kern="0" dirty="0" err="1" smtClean="0">
                <a:ea typeface="Arial Unicode MS" pitchFamily="34" charset="-128"/>
                <a:cs typeface="Arial Unicode MS" pitchFamily="34" charset="-128"/>
              </a:endParaRPr>
            </a:p>
          </p:txBody>
        </p:sp>
      </p:gr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Нишки в </a:t>
            </a:r>
            <a:r>
              <a:rPr lang="en-US" dirty="0" smtClean="0"/>
              <a:t>Java</a:t>
            </a:r>
            <a:r>
              <a:rPr lang="bg-BG" dirty="0" smtClean="0"/>
              <a:t> - основи</a:t>
            </a:r>
            <a:endParaRPr lang="en-US" dirty="0"/>
          </a:p>
        </p:txBody>
      </p:sp>
      <p:sp>
        <p:nvSpPr>
          <p:cNvPr id="3" name="Text Placeholder 2"/>
          <p:cNvSpPr>
            <a:spLocks noGrp="1"/>
          </p:cNvSpPr>
          <p:nvPr>
            <p:ph type="body" sz="quarter" idx="10"/>
          </p:nvPr>
        </p:nvSpPr>
        <p:spPr/>
        <p:txBody>
          <a:bodyPr/>
          <a:lstStyle/>
          <a:p>
            <a:r>
              <a:rPr lang="bg-BG" dirty="0" smtClean="0"/>
              <a:t>Увод</a:t>
            </a:r>
            <a:endParaRPr lang="en-US" dirty="0" smtClean="0"/>
          </a:p>
          <a:p>
            <a:r>
              <a:rPr lang="bg-BG" dirty="0" smtClean="0"/>
              <a:t>Имплементиране</a:t>
            </a:r>
            <a:r>
              <a:rPr lang="en-US" dirty="0" smtClean="0"/>
              <a:t> </a:t>
            </a:r>
            <a:r>
              <a:rPr lang="bg-BG" dirty="0" smtClean="0"/>
              <a:t>и инстанцииране</a:t>
            </a:r>
          </a:p>
          <a:p>
            <a:r>
              <a:rPr lang="bg-BG" dirty="0" smtClean="0"/>
              <a:t>Стартиране и прекратяване</a:t>
            </a:r>
          </a:p>
          <a:p>
            <a:r>
              <a:rPr lang="bg-BG" dirty="0" smtClean="0"/>
              <a:t>Стартиране на няколко нишки (пример)</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Увод</a:t>
            </a:r>
            <a:endParaRPr lang="en-US" dirty="0"/>
          </a:p>
        </p:txBody>
      </p:sp>
      <p:sp>
        <p:nvSpPr>
          <p:cNvPr id="3" name="Text Placeholder 2"/>
          <p:cNvSpPr>
            <a:spLocks noGrp="1"/>
          </p:cNvSpPr>
          <p:nvPr>
            <p:ph type="body" sz="quarter" idx="10"/>
          </p:nvPr>
        </p:nvSpPr>
        <p:spPr/>
        <p:txBody>
          <a:bodyPr/>
          <a:lstStyle/>
          <a:p>
            <a:pPr lvl="1"/>
            <a:r>
              <a:rPr lang="en-US" sz="2000" dirty="0" smtClean="0"/>
              <a:t>JVM </a:t>
            </a:r>
            <a:r>
              <a:rPr lang="bg-BG" sz="2000" dirty="0" smtClean="0"/>
              <a:t>първоначално има една нишка, наречена </a:t>
            </a:r>
            <a:r>
              <a:rPr lang="en-US" sz="2000" b="1" dirty="0" smtClean="0"/>
              <a:t>main</a:t>
            </a:r>
            <a:r>
              <a:rPr lang="en-US" sz="2000" dirty="0" smtClean="0"/>
              <a:t>. </a:t>
            </a:r>
            <a:r>
              <a:rPr lang="bg-BG" sz="2000" dirty="0" smtClean="0"/>
              <a:t>В нея се извиква методът </a:t>
            </a:r>
            <a:r>
              <a:rPr lang="en-US" sz="2000" b="1" dirty="0" smtClean="0"/>
              <a:t>main(String </a:t>
            </a:r>
            <a:r>
              <a:rPr lang="en-US" sz="2000" b="1" dirty="0" err="1" smtClean="0"/>
              <a:t>args</a:t>
            </a:r>
            <a:r>
              <a:rPr lang="en-US" sz="2000" b="1" dirty="0" smtClean="0"/>
              <a:t>[])</a:t>
            </a:r>
            <a:r>
              <a:rPr lang="en-US" sz="2000" dirty="0" smtClean="0"/>
              <a:t>.</a:t>
            </a:r>
            <a:endParaRPr lang="bg-BG" sz="2000" dirty="0" smtClean="0"/>
          </a:p>
          <a:p>
            <a:pPr lvl="1"/>
            <a:r>
              <a:rPr lang="bg-BG" sz="2000" dirty="0" smtClean="0"/>
              <a:t>Има два вида нишки:</a:t>
            </a:r>
          </a:p>
          <a:p>
            <a:pPr lvl="3">
              <a:buFont typeface="Wingdings" pitchFamily="2" charset="2"/>
              <a:buChar char="§"/>
            </a:pPr>
            <a:r>
              <a:rPr lang="bg-BG" sz="1800" dirty="0" smtClean="0"/>
              <a:t>Обикновени – </a:t>
            </a:r>
            <a:r>
              <a:rPr lang="en-US" sz="1800" dirty="0" smtClean="0"/>
              <a:t>JVM </a:t>
            </a:r>
            <a:r>
              <a:rPr lang="bg-BG" sz="1800" dirty="0" smtClean="0"/>
              <a:t>се прекратява, когато и последната обикновена нишка бъде прекратена.</a:t>
            </a:r>
          </a:p>
          <a:p>
            <a:pPr lvl="3">
              <a:buFont typeface="Wingdings" pitchFamily="2" charset="2"/>
              <a:buChar char="§"/>
            </a:pPr>
            <a:r>
              <a:rPr lang="bg-BG" sz="1800" dirty="0" smtClean="0"/>
              <a:t>Демонови – тези нишки не са критерий за прекратяването на </a:t>
            </a:r>
            <a:r>
              <a:rPr lang="en-US" sz="1800" dirty="0" smtClean="0"/>
              <a:t>JVM.</a:t>
            </a:r>
          </a:p>
          <a:p>
            <a:pPr lvl="1"/>
            <a:r>
              <a:rPr lang="bg-BG" sz="2000" dirty="0" smtClean="0"/>
              <a:t>Събирането на боклук (</a:t>
            </a:r>
            <a:r>
              <a:rPr lang="en-US" sz="2000" dirty="0" smtClean="0"/>
              <a:t>garbage collection) </a:t>
            </a:r>
            <a:r>
              <a:rPr lang="bg-BG" sz="2000" dirty="0" smtClean="0"/>
              <a:t>се случва в специална демонова нишка.</a:t>
            </a:r>
          </a:p>
          <a:p>
            <a:pPr lvl="1"/>
            <a:r>
              <a:rPr lang="bg-BG" sz="2000" b="0" dirty="0" smtClean="0"/>
              <a:t>Нишките в </a:t>
            </a:r>
            <a:r>
              <a:rPr lang="en-US" sz="2000" b="0" dirty="0" smtClean="0"/>
              <a:t>Java </a:t>
            </a:r>
            <a:r>
              <a:rPr lang="bg-BG" sz="2000" b="0" dirty="0" smtClean="0"/>
              <a:t>са инстанции на класове, наследници на </a:t>
            </a:r>
            <a:r>
              <a:rPr lang="en-US" sz="2000" b="1" dirty="0" err="1" smtClean="0"/>
              <a:t>java.lang.Thread</a:t>
            </a:r>
            <a:r>
              <a:rPr lang="bg-BG" sz="2000" b="0" dirty="0" smtClean="0"/>
              <a:t>.</a:t>
            </a:r>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SAP_2012_v1.1">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10145</TotalTime>
  <Words>3238</Words>
  <Application>Microsoft Office PowerPoint</Application>
  <PresentationFormat>On-screen Show (4:3)</PresentationFormat>
  <Paragraphs>629</Paragraphs>
  <Slides>45</Slides>
  <Notes>38</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45</vt:i4>
      </vt:variant>
    </vt:vector>
  </HeadingPairs>
  <TitlesOfParts>
    <vt:vector size="47" baseType="lpstr">
      <vt:lpstr>SAP_2012_v1.1</vt:lpstr>
      <vt:lpstr>Package</vt:lpstr>
      <vt:lpstr>Многонишково програмиране</vt:lpstr>
      <vt:lpstr>Процеси и нишки</vt:lpstr>
      <vt:lpstr>Процеси</vt:lpstr>
      <vt:lpstr>Нишки</vt:lpstr>
      <vt:lpstr>Състояние на нишка</vt:lpstr>
      <vt:lpstr>Процеси срещу нишки</vt:lpstr>
      <vt:lpstr>Какъв е смисълът?</vt:lpstr>
      <vt:lpstr>Нишки в Java - основи</vt:lpstr>
      <vt:lpstr>Увод</vt:lpstr>
      <vt:lpstr>Имплементиране и инстанцииране</vt:lpstr>
      <vt:lpstr>Имплементиране и инстанцииране (алтернатива)</vt:lpstr>
      <vt:lpstr>Стартиране и прекратяване</vt:lpstr>
      <vt:lpstr>Стартиране на няколко нишки (пример)</vt:lpstr>
      <vt:lpstr>Някои операции с нишки</vt:lpstr>
      <vt:lpstr>Отстъпване на други нишки</vt:lpstr>
      <vt:lpstr>Спане на нишка</vt:lpstr>
      <vt:lpstr>Присъединяване към нишка</vt:lpstr>
      <vt:lpstr>Присъединяване към нишка (алтернатива)</vt:lpstr>
      <vt:lpstr>Прекъсване на нишка</vt:lpstr>
      <vt:lpstr>Прекъсване на нишка с цел прекратяване (пример)</vt:lpstr>
      <vt:lpstr>Приоритети на нишки</vt:lpstr>
      <vt:lpstr>Синхронизиране на нишки</vt:lpstr>
      <vt:lpstr>Кога има нужда от синхронизиране?</vt:lpstr>
      <vt:lpstr>Кога има нужда от синхронизиране? (пример)</vt:lpstr>
      <vt:lpstr>Синхронизация на метод</vt:lpstr>
      <vt:lpstr>Корекция на примера</vt:lpstr>
      <vt:lpstr>Ключалка (монитор)</vt:lpstr>
      <vt:lpstr>Синхронизация на блок по обект</vt:lpstr>
      <vt:lpstr>Синхронизация на блок по обект (пример)</vt:lpstr>
      <vt:lpstr>Връзка между двата вида синхронизация</vt:lpstr>
      <vt:lpstr>Изчакване и уведомяване</vt:lpstr>
      <vt:lpstr>Изчакване и уведомяване (пример)</vt:lpstr>
      <vt:lpstr>Изчакване и уведомяване (пример) - производител</vt:lpstr>
      <vt:lpstr>Изчакване и уведомяване (пример) - потребител</vt:lpstr>
      <vt:lpstr>Цена и общи съвети </vt:lpstr>
      <vt:lpstr>Пакетът java.util.concurrent</vt:lpstr>
      <vt:lpstr>Съставни блокове </vt:lpstr>
      <vt:lpstr>Съставни блокове </vt:lpstr>
      <vt:lpstr>Съставни блокове </vt:lpstr>
      <vt:lpstr>Съставни блокове </vt:lpstr>
      <vt:lpstr>Съставни блокове </vt:lpstr>
      <vt:lpstr>Благодаря за вниманието!</vt:lpstr>
      <vt:lpstr>Речник за някои неочевидни преводи</vt:lpstr>
      <vt:lpstr>ИЗПОЛЗВАНА ЛИТЕРАТУРА</vt:lpstr>
      <vt:lpstr>Slide 45</vt:lpstr>
    </vt:vector>
  </TitlesOfParts>
  <Company>SAP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Presentation Title</dc:title>
  <dc:creator>Bitz, Heidi</dc:creator>
  <cp:lastModifiedBy>Vladimir Panov</cp:lastModifiedBy>
  <cp:revision>340</cp:revision>
  <dcterms:created xsi:type="dcterms:W3CDTF">2012-01-25T11:08:33Z</dcterms:created>
  <dcterms:modified xsi:type="dcterms:W3CDTF">2012-11-07T11:11:50Z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-346946502</vt:i4>
  </property>
  <property fmtid="{D5CDD505-2E9C-101B-9397-08002B2CF9AE}" pid="3" name="_NewReviewCycle">
    <vt:lpwstr/>
  </property>
  <property fmtid="{D5CDD505-2E9C-101B-9397-08002B2CF9AE}" pid="4" name="_EmailSubject">
    <vt:lpwstr>Първа лекция</vt:lpwstr>
  </property>
  <property fmtid="{D5CDD505-2E9C-101B-9397-08002B2CF9AE}" pid="5" name="_AuthorEmail">
    <vt:lpwstr>emil.simeonov@sap.com</vt:lpwstr>
  </property>
  <property fmtid="{D5CDD505-2E9C-101B-9397-08002B2CF9AE}" pid="6" name="_AuthorEmailDisplayName">
    <vt:lpwstr>Simeonov, Emil</vt:lpwstr>
  </property>
  <property fmtid="{D5CDD505-2E9C-101B-9397-08002B2CF9AE}" pid="7" name="_PreviousAdHocReviewCycleID">
    <vt:i4>1357826825</vt:i4>
  </property>
</Properties>
</file>