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340" r:id="rId2"/>
    <p:sldId id="348" r:id="rId3"/>
    <p:sldId id="347" r:id="rId4"/>
    <p:sldId id="349" r:id="rId5"/>
    <p:sldId id="356" r:id="rId6"/>
    <p:sldId id="357" r:id="rId7"/>
    <p:sldId id="350" r:id="rId8"/>
    <p:sldId id="358" r:id="rId9"/>
    <p:sldId id="284" r:id="rId10"/>
    <p:sldId id="359" r:id="rId11"/>
    <p:sldId id="351" r:id="rId12"/>
    <p:sldId id="360" r:id="rId13"/>
    <p:sldId id="361" r:id="rId14"/>
    <p:sldId id="353" r:id="rId15"/>
    <p:sldId id="354" r:id="rId16"/>
    <p:sldId id="362" r:id="rId17"/>
    <p:sldId id="310" r:id="rId18"/>
    <p:sldId id="265" r:id="rId19"/>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84" autoAdjust="0"/>
    <p:restoredTop sz="91511" autoAdjust="0"/>
  </p:normalViewPr>
  <p:slideViewPr>
    <p:cSldViewPr snapToGrid="0" showGuides="1">
      <p:cViewPr varScale="1">
        <p:scale>
          <a:sx n="84" d="100"/>
          <a:sy n="84" d="100"/>
        </p:scale>
        <p:origin x="-1854" y="-84"/>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docs.angularjs.org/guide/databinding" TargetMode="External"/><Relationship Id="rId7" Type="http://schemas.openxmlformats.org/officeDocument/2006/relationships/hyperlink" Target="http://docs.angularjs.org/guide/dev_guide.services"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docs.angularjs.org/guide/filter" TargetMode="External"/><Relationship Id="rId5" Type="http://schemas.openxmlformats.org/officeDocument/2006/relationships/hyperlink" Target="http://docs.angularjs.org/guide/forms" TargetMode="External"/><Relationship Id="rId4" Type="http://schemas.openxmlformats.org/officeDocument/2006/relationships/hyperlink" Target="http://docs.angularjs.org/guide/directive"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effectLst/>
                <a:latin typeface="+mn-lt"/>
                <a:ea typeface="+mn-ea"/>
                <a:cs typeface="+mn-cs"/>
              </a:rPr>
              <a:t>Do not use Controllers for:</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Any kind of DOM manipulation — Controllers should contain only business logic. DOM manipulation (the presentation logic of an application) is well known for being hard to test. Putting any presentation logic into Controllers significantly affects testability of the business logic. Angular offers </a:t>
            </a:r>
            <a:r>
              <a:rPr lang="en-US" sz="1200" b="0" i="0" u="none" strike="noStrike" kern="1200" dirty="0" err="1" smtClean="0">
                <a:solidFill>
                  <a:schemeClr val="tx1"/>
                </a:solidFill>
                <a:effectLst/>
                <a:latin typeface="+mn-lt"/>
                <a:ea typeface="+mn-ea"/>
                <a:cs typeface="+mn-cs"/>
                <a:hlinkClick r:id="rId3"/>
              </a:rPr>
              <a:t>databinding</a:t>
            </a:r>
            <a:r>
              <a:rPr lang="en-US" sz="1200" b="0" i="0" kern="1200" dirty="0" smtClean="0">
                <a:solidFill>
                  <a:schemeClr val="tx1"/>
                </a:solidFill>
                <a:effectLst/>
                <a:latin typeface="+mn-lt"/>
                <a:ea typeface="+mn-ea"/>
                <a:cs typeface="+mn-cs"/>
              </a:rPr>
              <a:t> for automatic DOM manipulation. If you have to perform your own manual DOM manipulation, encapsulate the presentation logic </a:t>
            </a:r>
            <a:r>
              <a:rPr lang="en-US" sz="1200" b="0" i="0" kern="1200" dirty="0" err="1" smtClean="0">
                <a:solidFill>
                  <a:schemeClr val="tx1"/>
                </a:solidFill>
                <a:effectLst/>
                <a:latin typeface="+mn-lt"/>
                <a:ea typeface="+mn-ea"/>
                <a:cs typeface="+mn-cs"/>
              </a:rPr>
              <a:t>in</a:t>
            </a:r>
            <a:r>
              <a:rPr lang="en-US" sz="1200" b="0" i="0" u="none" strike="noStrike" kern="1200" dirty="0" err="1" smtClean="0">
                <a:solidFill>
                  <a:schemeClr val="tx1"/>
                </a:solidFill>
                <a:effectLst/>
                <a:latin typeface="+mn-lt"/>
                <a:ea typeface="+mn-ea"/>
                <a:cs typeface="+mn-cs"/>
                <a:hlinkClick r:id="rId4"/>
              </a:rPr>
              <a:t>directives</a:t>
            </a:r>
            <a:r>
              <a:rPr lang="en-US" sz="1200" b="0" i="0" kern="1200" dirty="0" smtClean="0">
                <a:solidFill>
                  <a:schemeClr val="tx1"/>
                </a:solidFill>
                <a:effectLst/>
                <a:latin typeface="+mn-lt"/>
                <a:ea typeface="+mn-ea"/>
                <a:cs typeface="+mn-cs"/>
              </a:rPr>
              <a:t>.</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Input formatting — Use </a:t>
            </a:r>
            <a:r>
              <a:rPr lang="en-US" sz="1200" b="0" i="0" u="none" strike="noStrike" kern="1200" dirty="0" smtClean="0">
                <a:solidFill>
                  <a:schemeClr val="tx1"/>
                </a:solidFill>
                <a:effectLst/>
                <a:latin typeface="+mn-lt"/>
                <a:ea typeface="+mn-ea"/>
                <a:cs typeface="+mn-cs"/>
                <a:hlinkClick r:id="rId5"/>
              </a:rPr>
              <a:t>angular form controls</a:t>
            </a:r>
            <a:r>
              <a:rPr lang="en-US" sz="1200" b="0" i="0" kern="1200" dirty="0" smtClean="0">
                <a:solidFill>
                  <a:schemeClr val="tx1"/>
                </a:solidFill>
                <a:effectLst/>
                <a:latin typeface="+mn-lt"/>
                <a:ea typeface="+mn-ea"/>
                <a:cs typeface="+mn-cs"/>
              </a:rPr>
              <a:t> instead.</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Output filtering — Use </a:t>
            </a:r>
            <a:r>
              <a:rPr lang="en-US" sz="1200" b="0" i="0" u="none" strike="noStrike" kern="1200" dirty="0" smtClean="0">
                <a:solidFill>
                  <a:schemeClr val="tx1"/>
                </a:solidFill>
                <a:effectLst/>
                <a:latin typeface="+mn-lt"/>
                <a:ea typeface="+mn-ea"/>
                <a:cs typeface="+mn-cs"/>
                <a:hlinkClick r:id="rId6"/>
              </a:rPr>
              <a:t>angular filters</a:t>
            </a:r>
            <a:r>
              <a:rPr lang="en-US" sz="1200" b="0" i="0" kern="1200" dirty="0" smtClean="0">
                <a:solidFill>
                  <a:schemeClr val="tx1"/>
                </a:solidFill>
                <a:effectLst/>
                <a:latin typeface="+mn-lt"/>
                <a:ea typeface="+mn-ea"/>
                <a:cs typeface="+mn-cs"/>
              </a:rPr>
              <a:t> instead.</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Sharing stateless or </a:t>
            </a:r>
            <a:r>
              <a:rPr lang="en-US" sz="1200" b="0" i="0" kern="1200" dirty="0" err="1" smtClean="0">
                <a:solidFill>
                  <a:schemeClr val="tx1"/>
                </a:solidFill>
                <a:effectLst/>
                <a:latin typeface="+mn-lt"/>
                <a:ea typeface="+mn-ea"/>
                <a:cs typeface="+mn-cs"/>
              </a:rPr>
              <a:t>stateful</a:t>
            </a:r>
            <a:r>
              <a:rPr lang="en-US" sz="1200" b="0" i="0" kern="1200" dirty="0" smtClean="0">
                <a:solidFill>
                  <a:schemeClr val="tx1"/>
                </a:solidFill>
                <a:effectLst/>
                <a:latin typeface="+mn-lt"/>
                <a:ea typeface="+mn-ea"/>
                <a:cs typeface="+mn-cs"/>
              </a:rPr>
              <a:t> code across Controllers — Use </a:t>
            </a:r>
            <a:r>
              <a:rPr lang="en-US" sz="1200" b="0" i="0" u="none" strike="noStrike" kern="1200" dirty="0" smtClean="0">
                <a:solidFill>
                  <a:schemeClr val="tx1"/>
                </a:solidFill>
                <a:effectLst/>
                <a:latin typeface="+mn-lt"/>
                <a:ea typeface="+mn-ea"/>
                <a:cs typeface="+mn-cs"/>
                <a:hlinkClick r:id="rId7"/>
              </a:rPr>
              <a:t>angular services</a:t>
            </a:r>
            <a:r>
              <a:rPr lang="en-US" sz="1200" b="0" i="0" kern="1200" dirty="0" smtClean="0">
                <a:solidFill>
                  <a:schemeClr val="tx1"/>
                </a:solidFill>
                <a:effectLst/>
                <a:latin typeface="+mn-lt"/>
                <a:ea typeface="+mn-ea"/>
                <a:cs typeface="+mn-cs"/>
              </a:rPr>
              <a:t> instead.</a:t>
            </a:r>
          </a:p>
          <a:p>
            <a:pPr marL="171450" indent="-171450">
              <a:buFont typeface="Arial" panose="020B0604020202020204" pitchFamily="34" charset="0"/>
              <a:buChar char="•"/>
            </a:pPr>
            <a:r>
              <a:rPr lang="en-US" sz="1200" b="0" i="0" kern="1200" dirty="0" smtClean="0">
                <a:solidFill>
                  <a:schemeClr val="tx1"/>
                </a:solidFill>
                <a:effectLst/>
                <a:latin typeface="+mn-lt"/>
                <a:ea typeface="+mn-ea"/>
                <a:cs typeface="+mn-cs"/>
              </a:rPr>
              <a:t>Managing the life-cycle of other components (for example, to create service instances).</a:t>
            </a:r>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effectLst/>
                <a:latin typeface="+mn-lt"/>
                <a:ea typeface="+mn-ea"/>
                <a:cs typeface="+mn-cs"/>
              </a:rPr>
              <a:t>The </a:t>
            </a:r>
            <a:r>
              <a:rPr lang="en-US" sz="1200" b="1" i="0" kern="1200" dirty="0" smtClean="0">
                <a:solidFill>
                  <a:schemeClr val="tx1"/>
                </a:solidFill>
                <a:effectLst/>
                <a:latin typeface="+mn-lt"/>
                <a:ea typeface="+mn-ea"/>
                <a:cs typeface="+mn-cs"/>
              </a:rPr>
              <a:t>normalization</a:t>
            </a:r>
            <a:r>
              <a:rPr lang="en-US" sz="1200" b="0" i="0" kern="1200" dirty="0" smtClean="0">
                <a:solidFill>
                  <a:schemeClr val="tx1"/>
                </a:solidFill>
                <a:effectLst/>
                <a:latin typeface="+mn-lt"/>
                <a:ea typeface="+mn-ea"/>
                <a:cs typeface="+mn-cs"/>
              </a:rPr>
              <a:t> process is as follows:</a:t>
            </a:r>
          </a:p>
          <a:p>
            <a:pPr marL="228600" indent="-228600">
              <a:buFont typeface="+mj-lt"/>
              <a:buAutoNum type="arabicPeriod"/>
            </a:pPr>
            <a:r>
              <a:rPr lang="en-US" sz="1200" b="0" i="0" kern="1200" dirty="0" smtClean="0">
                <a:solidFill>
                  <a:schemeClr val="tx1"/>
                </a:solidFill>
                <a:effectLst/>
                <a:latin typeface="+mn-lt"/>
                <a:ea typeface="+mn-ea"/>
                <a:cs typeface="+mn-cs"/>
              </a:rPr>
              <a:t>Strip x- and data- from the front of the element/attributes.</a:t>
            </a:r>
          </a:p>
          <a:p>
            <a:pPr marL="228600" indent="-228600">
              <a:buFont typeface="+mj-lt"/>
              <a:buAutoNum type="arabicPeriod"/>
            </a:pPr>
            <a:r>
              <a:rPr lang="en-US" sz="1200" b="0" i="0" kern="1200" dirty="0" smtClean="0">
                <a:solidFill>
                  <a:schemeClr val="tx1"/>
                </a:solidFill>
                <a:effectLst/>
                <a:latin typeface="+mn-lt"/>
                <a:ea typeface="+mn-ea"/>
                <a:cs typeface="+mn-cs"/>
              </a:rPr>
              <a:t>Convert the :, -, or _-delimited name to </a:t>
            </a:r>
            <a:r>
              <a:rPr lang="en-US" sz="1200" b="0" i="0" kern="1200" dirty="0" err="1" smtClean="0">
                <a:solidFill>
                  <a:schemeClr val="tx1"/>
                </a:solidFill>
                <a:effectLst/>
                <a:latin typeface="+mn-lt"/>
                <a:ea typeface="+mn-ea"/>
                <a:cs typeface="+mn-cs"/>
              </a:rPr>
              <a:t>camelCase</a:t>
            </a:r>
            <a:r>
              <a:rPr lang="en-US" sz="1200" b="0" i="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effectLst/>
                <a:latin typeface="+mn-lt"/>
                <a:ea typeface="+mn-ea"/>
                <a:cs typeface="+mn-cs"/>
              </a:rPr>
              <a:t>Most applications have a main method which instantiates, wires, and bootstraps the application. Angular apps don't have a main method. Instead modules declaratively specify how an application should be bootstrapped</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2012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6.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microsoft.com/office/2007/relationships/hdphoto" Target="../media/hdphoto2.wdp"/><Relationship Id="rId5" Type="http://schemas.openxmlformats.org/officeDocument/2006/relationships/image" Target="../media/image7.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1128"/>
          <a:stretch/>
        </p:blipFill>
        <p:spPr bwMode="auto">
          <a:xfrm>
            <a:off x="-1" y="-1"/>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en-US" dirty="0" err="1" smtClean="0"/>
              <a:t>AngularJS</a:t>
            </a:r>
            <a:endParaRPr lang="en-US" dirty="0"/>
          </a:p>
        </p:txBody>
      </p:sp>
      <p:sp>
        <p:nvSpPr>
          <p:cNvPr id="3" name="Subtitle 2"/>
          <p:cNvSpPr>
            <a:spLocks noGrp="1"/>
          </p:cNvSpPr>
          <p:nvPr>
            <p:ph type="subTitle" idx="1"/>
          </p:nvPr>
        </p:nvSpPr>
        <p:spPr>
          <a:xfrm>
            <a:off x="414000" y="1499870"/>
            <a:ext cx="6840000" cy="492443"/>
          </a:xfrm>
        </p:spPr>
        <p:txBody>
          <a:bodyPr/>
          <a:lstStyle/>
          <a:p>
            <a:r>
              <a:rPr lang="bg-BG" dirty="0" smtClean="0"/>
              <a:t>Иван Ст. Иванов </a:t>
            </a:r>
            <a:r>
              <a:rPr lang="en-US" dirty="0" smtClean="0"/>
              <a:t>/</a:t>
            </a:r>
            <a:r>
              <a:rPr lang="bg-BG" dirty="0" smtClean="0"/>
              <a:t> </a:t>
            </a:r>
            <a:r>
              <a:rPr lang="en-US" dirty="0" smtClean="0"/>
              <a:t>SAP Labs Bulgaria</a:t>
            </a:r>
            <a:br>
              <a:rPr lang="en-US" dirty="0" smtClean="0"/>
            </a:br>
            <a:r>
              <a:rPr lang="bg-BG" dirty="0" smtClean="0"/>
              <a:t>Януари</a:t>
            </a:r>
            <a:r>
              <a:rPr lang="en-US" dirty="0" smtClean="0"/>
              <a:t>, 201</a:t>
            </a:r>
            <a:r>
              <a:rPr lang="bg-BG" dirty="0" smtClean="0"/>
              <a:t>4</a:t>
            </a:r>
            <a:endParaRPr lang="en-US" dirty="0" smtClean="0"/>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Контролери</a:t>
            </a:r>
            <a:endParaRPr lang="en-US" sz="3200" dirty="0"/>
          </a:p>
        </p:txBody>
      </p:sp>
      <p:sp>
        <p:nvSpPr>
          <p:cNvPr id="3" name="Text Placeholder 2"/>
          <p:cNvSpPr>
            <a:spLocks noGrp="1"/>
          </p:cNvSpPr>
          <p:nvPr>
            <p:ph type="body" sz="quarter" idx="10"/>
          </p:nvPr>
        </p:nvSpPr>
        <p:spPr>
          <a:xfrm>
            <a:off x="324000" y="1251857"/>
            <a:ext cx="8494713" cy="5181599"/>
          </a:xfrm>
        </p:spPr>
        <p:txBody>
          <a:bodyPr/>
          <a:lstStyle/>
          <a:p>
            <a:pPr lvl="0"/>
            <a:r>
              <a:rPr lang="bg-BG" sz="2400" dirty="0" smtClean="0"/>
              <a:t>Предоставят функции за разширяване на </a:t>
            </a:r>
            <a:r>
              <a:rPr lang="en-US" sz="2400" dirty="0"/>
              <a:t>Angular </a:t>
            </a:r>
            <a:r>
              <a:rPr lang="en-US" sz="2400" dirty="0" smtClean="0"/>
              <a:t> </a:t>
            </a:r>
            <a:r>
              <a:rPr lang="bg-BG" sz="2400" dirty="0" smtClean="0"/>
              <a:t>модела</a:t>
            </a:r>
          </a:p>
          <a:p>
            <a:pPr lvl="0"/>
            <a:r>
              <a:rPr lang="bg-BG" sz="2400" dirty="0" smtClean="0"/>
              <a:t>Връзка между услугите и изгледите</a:t>
            </a:r>
            <a:r>
              <a:rPr lang="en-US" sz="2400" dirty="0" smtClean="0"/>
              <a:t/>
            </a:r>
            <a:br>
              <a:rPr lang="en-US" sz="2400" dirty="0" smtClean="0"/>
            </a:br>
            <a:endParaRPr lang="bg-BG" sz="2400" dirty="0" smtClean="0"/>
          </a:p>
          <a:p>
            <a:pPr>
              <a:spcBef>
                <a:spcPts val="600"/>
              </a:spcBef>
            </a:pPr>
            <a:r>
              <a:rPr lang="en-US" sz="2400" dirty="0" err="1" smtClean="0">
                <a:solidFill>
                  <a:srgbClr val="000000"/>
                </a:solidFill>
                <a:latin typeface="Consolas"/>
              </a:rPr>
              <a:t>module.controller</a:t>
            </a:r>
            <a:r>
              <a:rPr lang="en-US" sz="2400" dirty="0">
                <a:solidFill>
                  <a:srgbClr val="000000"/>
                </a:solidFill>
                <a:latin typeface="Consolas"/>
              </a:rPr>
              <a:t>(</a:t>
            </a:r>
            <a:r>
              <a:rPr lang="en-US" sz="2400" dirty="0">
                <a:solidFill>
                  <a:srgbClr val="2A00FF"/>
                </a:solidFill>
                <a:latin typeface="Consolas"/>
              </a:rPr>
              <a:t>'</a:t>
            </a:r>
            <a:r>
              <a:rPr lang="en-US" sz="2400" dirty="0" err="1">
                <a:solidFill>
                  <a:srgbClr val="2A00FF"/>
                </a:solidFill>
                <a:latin typeface="Consolas"/>
              </a:rPr>
              <a:t>helloController</a:t>
            </a:r>
            <a:r>
              <a:rPr lang="en-US" sz="2400" dirty="0" smtClean="0">
                <a:solidFill>
                  <a:srgbClr val="2A00FF"/>
                </a:solidFill>
                <a:latin typeface="Consolas"/>
              </a:rPr>
              <a:t>'</a:t>
            </a:r>
            <a:r>
              <a:rPr lang="en-US" sz="2400" dirty="0" smtClean="0">
                <a:solidFill>
                  <a:srgbClr val="000000"/>
                </a:solidFill>
                <a:latin typeface="Consolas"/>
              </a:rPr>
              <a:t>, </a:t>
            </a:r>
            <a:br>
              <a:rPr lang="en-US" sz="2400" dirty="0" smtClean="0">
                <a:solidFill>
                  <a:srgbClr val="000000"/>
                </a:solidFill>
                <a:latin typeface="Consolas"/>
              </a:rPr>
            </a:br>
            <a:r>
              <a:rPr lang="en-US" sz="2400" dirty="0" smtClean="0">
                <a:solidFill>
                  <a:srgbClr val="000000"/>
                </a:solidFill>
                <a:latin typeface="Consolas"/>
              </a:rPr>
              <a:t>    </a:t>
            </a:r>
            <a:r>
              <a:rPr lang="en-US" sz="2400" dirty="0" smtClean="0">
                <a:solidFill>
                  <a:srgbClr val="7F0055"/>
                </a:solidFill>
                <a:latin typeface="Consolas"/>
              </a:rPr>
              <a:t>function</a:t>
            </a:r>
            <a:r>
              <a:rPr lang="en-US" sz="2400" dirty="0">
                <a:solidFill>
                  <a:srgbClr val="000000"/>
                </a:solidFill>
                <a:latin typeface="Consolas"/>
              </a:rPr>
              <a:t>($scope) {</a:t>
            </a:r>
          </a:p>
          <a:p>
            <a:pPr>
              <a:spcBef>
                <a:spcPts val="600"/>
              </a:spcBef>
            </a:pPr>
            <a:r>
              <a:rPr lang="en-US" sz="2400" dirty="0" smtClean="0">
                <a:solidFill>
                  <a:srgbClr val="000000"/>
                </a:solidFill>
                <a:latin typeface="Consolas"/>
              </a:rPr>
              <a:t>        $</a:t>
            </a:r>
            <a:r>
              <a:rPr lang="en-US" sz="2400" dirty="0" err="1">
                <a:solidFill>
                  <a:srgbClr val="000000"/>
                </a:solidFill>
                <a:latin typeface="Consolas"/>
              </a:rPr>
              <a:t>scope.helloMessage</a:t>
            </a:r>
            <a:r>
              <a:rPr lang="en-US" sz="2400" dirty="0">
                <a:solidFill>
                  <a:srgbClr val="000000"/>
                </a:solidFill>
                <a:latin typeface="Consolas"/>
              </a:rPr>
              <a:t> = </a:t>
            </a:r>
            <a:r>
              <a:rPr lang="en-US" sz="2400" dirty="0">
                <a:solidFill>
                  <a:srgbClr val="2A00FF"/>
                </a:solidFill>
                <a:latin typeface="Consolas"/>
              </a:rPr>
              <a:t>'Hello, world!'</a:t>
            </a:r>
            <a:r>
              <a:rPr lang="en-US" sz="2400" dirty="0">
                <a:solidFill>
                  <a:srgbClr val="000000"/>
                </a:solidFill>
                <a:latin typeface="Consolas"/>
              </a:rPr>
              <a:t>;</a:t>
            </a:r>
          </a:p>
          <a:p>
            <a:pPr>
              <a:spcBef>
                <a:spcPts val="600"/>
              </a:spcBef>
            </a:pPr>
            <a:r>
              <a:rPr lang="en-US" sz="2400" dirty="0">
                <a:solidFill>
                  <a:srgbClr val="000000"/>
                </a:solidFill>
                <a:latin typeface="Consolas"/>
              </a:rPr>
              <a:t> </a:t>
            </a:r>
            <a:r>
              <a:rPr lang="en-US" sz="2400" dirty="0" smtClean="0">
                <a:solidFill>
                  <a:srgbClr val="000000"/>
                </a:solidFill>
                <a:latin typeface="Consolas"/>
              </a:rPr>
              <a:t>   });</a:t>
            </a:r>
            <a:endParaRPr lang="en-US" sz="2400" dirty="0" smtClean="0"/>
          </a:p>
          <a:p>
            <a:pPr>
              <a:lnSpc>
                <a:spcPct val="115000"/>
              </a:lnSpc>
              <a:spcBef>
                <a:spcPts val="0"/>
              </a:spcBef>
            </a:pPr>
            <a:r>
              <a:rPr lang="en-US" sz="2400" dirty="0" smtClean="0">
                <a:solidFill>
                  <a:srgbClr val="008080"/>
                </a:solidFill>
                <a:latin typeface="Consolas"/>
                <a:ea typeface="Calibri"/>
                <a:cs typeface="Times New Roman"/>
              </a:rPr>
              <a:t/>
            </a:r>
            <a:br>
              <a:rPr lang="en-US" sz="2400" dirty="0" smtClean="0">
                <a:solidFill>
                  <a:srgbClr val="008080"/>
                </a:solidFill>
                <a:latin typeface="Consolas"/>
                <a:ea typeface="Calibri"/>
                <a:cs typeface="Times New Roman"/>
              </a:rPr>
            </a:br>
            <a:r>
              <a:rPr lang="en-US" sz="2400" dirty="0" smtClean="0">
                <a:solidFill>
                  <a:srgbClr val="008080"/>
                </a:solidFill>
                <a:latin typeface="Consolas"/>
                <a:ea typeface="Calibri"/>
                <a:cs typeface="Times New Roman"/>
              </a:rPr>
              <a:t>&lt;</a:t>
            </a:r>
            <a:r>
              <a:rPr lang="en-US" sz="2400" dirty="0" smtClean="0">
                <a:solidFill>
                  <a:srgbClr val="3F7F7F"/>
                </a:solidFill>
                <a:latin typeface="Consolas"/>
                <a:ea typeface="Calibri"/>
                <a:cs typeface="Times New Roman"/>
              </a:rPr>
              <a:t>body</a:t>
            </a:r>
            <a:r>
              <a:rPr lang="en-US" sz="2400" dirty="0" smtClean="0">
                <a:latin typeface="Consolas"/>
                <a:ea typeface="Calibri"/>
                <a:cs typeface="Times New Roman"/>
              </a:rPr>
              <a:t> </a:t>
            </a:r>
            <a:r>
              <a:rPr lang="en-US" sz="2400" dirty="0" err="1" smtClean="0">
                <a:solidFill>
                  <a:srgbClr val="7F007F"/>
                </a:solidFill>
                <a:latin typeface="Consolas"/>
                <a:ea typeface="Calibri"/>
                <a:cs typeface="Times New Roman"/>
              </a:rPr>
              <a:t>ng</a:t>
            </a:r>
            <a:r>
              <a:rPr lang="en-US" sz="2400" dirty="0" smtClean="0">
                <a:solidFill>
                  <a:srgbClr val="7F007F"/>
                </a:solidFill>
                <a:latin typeface="Consolas"/>
                <a:ea typeface="Calibri"/>
                <a:cs typeface="Times New Roman"/>
              </a:rPr>
              <a:t>-controller</a:t>
            </a:r>
            <a:r>
              <a:rPr lang="en-US" sz="2400" dirty="0" smtClean="0">
                <a:solidFill>
                  <a:srgbClr val="000000"/>
                </a:solidFill>
                <a:latin typeface="Consolas"/>
                <a:ea typeface="Calibri"/>
                <a:cs typeface="Times New Roman"/>
              </a:rPr>
              <a:t>=</a:t>
            </a:r>
            <a:r>
              <a:rPr lang="en-US" sz="2400" i="1" dirty="0" smtClean="0">
                <a:solidFill>
                  <a:srgbClr val="2A00FF"/>
                </a:solidFill>
                <a:latin typeface="Consolas"/>
                <a:ea typeface="Calibri"/>
                <a:cs typeface="Times New Roman"/>
              </a:rPr>
              <a:t>"</a:t>
            </a:r>
            <a:r>
              <a:rPr lang="en-US" sz="2400" i="1" dirty="0" err="1" smtClean="0">
                <a:solidFill>
                  <a:srgbClr val="2A00FF"/>
                </a:solidFill>
                <a:latin typeface="Consolas"/>
                <a:ea typeface="Calibri"/>
                <a:cs typeface="Times New Roman"/>
              </a:rPr>
              <a:t>helloController</a:t>
            </a:r>
            <a:r>
              <a:rPr lang="en-US" sz="2400" i="1" dirty="0" smtClean="0">
                <a:solidFill>
                  <a:srgbClr val="2A00FF"/>
                </a:solidFill>
                <a:latin typeface="Consolas"/>
                <a:ea typeface="Calibri"/>
                <a:cs typeface="Times New Roman"/>
              </a:rPr>
              <a:t>"</a:t>
            </a:r>
            <a:r>
              <a:rPr lang="en-US" sz="2400" dirty="0" smtClean="0">
                <a:solidFill>
                  <a:srgbClr val="008080"/>
                </a:solidFill>
                <a:latin typeface="Consolas"/>
                <a:ea typeface="Calibri"/>
                <a:cs typeface="Times New Roman"/>
              </a:rPr>
              <a:t>&gt;</a:t>
            </a:r>
            <a:endParaRPr lang="en-US" sz="1600" dirty="0">
              <a:latin typeface="Georgia"/>
              <a:ea typeface="Calibri"/>
              <a:cs typeface="Times New Roman"/>
            </a:endParaRPr>
          </a:p>
          <a:p>
            <a:pPr>
              <a:lnSpc>
                <a:spcPct val="115000"/>
              </a:lnSpc>
              <a:spcBef>
                <a:spcPts val="0"/>
              </a:spcBef>
            </a:pPr>
            <a:r>
              <a:rPr lang="en-US" sz="2400" dirty="0" smtClean="0">
                <a:solidFill>
                  <a:srgbClr val="000000"/>
                </a:solidFill>
                <a:latin typeface="Consolas"/>
                <a:ea typeface="Calibri"/>
                <a:cs typeface="Times New Roman"/>
              </a:rPr>
              <a:t>    </a:t>
            </a:r>
            <a:r>
              <a:rPr lang="en-US" sz="2400" dirty="0">
                <a:solidFill>
                  <a:srgbClr val="008080"/>
                </a:solidFill>
                <a:latin typeface="Consolas"/>
                <a:ea typeface="Calibri"/>
                <a:cs typeface="Times New Roman"/>
              </a:rPr>
              <a:t>&lt;</a:t>
            </a:r>
            <a:r>
              <a:rPr lang="en-US" sz="2400" dirty="0" smtClean="0">
                <a:solidFill>
                  <a:srgbClr val="3F7F7F"/>
                </a:solidFill>
                <a:latin typeface="Consolas"/>
                <a:ea typeface="Calibri"/>
                <a:cs typeface="Times New Roman"/>
              </a:rPr>
              <a:t>div</a:t>
            </a:r>
            <a:r>
              <a:rPr lang="en-US" sz="2400" dirty="0" smtClean="0">
                <a:solidFill>
                  <a:srgbClr val="008080"/>
                </a:solidFill>
                <a:latin typeface="Consolas"/>
                <a:ea typeface="Calibri"/>
                <a:cs typeface="Times New Roman"/>
              </a:rPr>
              <a:t>&gt;</a:t>
            </a:r>
            <a:r>
              <a:rPr lang="en-US" sz="2400" dirty="0" smtClean="0">
                <a:solidFill>
                  <a:srgbClr val="000000"/>
                </a:solidFill>
                <a:latin typeface="Consolas"/>
                <a:ea typeface="Calibri"/>
                <a:cs typeface="Times New Roman"/>
              </a:rPr>
              <a:t>{{</a:t>
            </a:r>
            <a:r>
              <a:rPr lang="en-US" sz="2400" dirty="0" err="1">
                <a:solidFill>
                  <a:srgbClr val="000000"/>
                </a:solidFill>
                <a:latin typeface="Consolas"/>
                <a:ea typeface="Calibri"/>
                <a:cs typeface="Times New Roman"/>
              </a:rPr>
              <a:t>helloMessage</a:t>
            </a:r>
            <a:r>
              <a:rPr lang="en-US" sz="2400" dirty="0">
                <a:solidFill>
                  <a:srgbClr val="000000"/>
                </a:solidFill>
                <a:latin typeface="Consolas"/>
                <a:ea typeface="Calibri"/>
                <a:cs typeface="Times New Roman"/>
              </a:rPr>
              <a:t>}}</a:t>
            </a:r>
            <a:r>
              <a:rPr lang="en-US" sz="2400" dirty="0">
                <a:solidFill>
                  <a:srgbClr val="008080"/>
                </a:solidFill>
                <a:latin typeface="Consolas"/>
                <a:ea typeface="Calibri"/>
                <a:cs typeface="Times New Roman"/>
              </a:rPr>
              <a:t>&lt;/</a:t>
            </a:r>
            <a:r>
              <a:rPr lang="en-US" sz="2400" dirty="0">
                <a:solidFill>
                  <a:srgbClr val="3F7F7F"/>
                </a:solidFill>
                <a:latin typeface="Consolas"/>
                <a:ea typeface="Calibri"/>
                <a:cs typeface="Times New Roman"/>
              </a:rPr>
              <a:t>div</a:t>
            </a:r>
            <a:r>
              <a:rPr lang="en-US" sz="2400" dirty="0">
                <a:solidFill>
                  <a:srgbClr val="008080"/>
                </a:solidFill>
                <a:latin typeface="Consolas"/>
                <a:ea typeface="Calibri"/>
                <a:cs typeface="Times New Roman"/>
              </a:rPr>
              <a:t>&gt;</a:t>
            </a:r>
            <a:endParaRPr lang="en-US" sz="1600" dirty="0">
              <a:latin typeface="Georgia"/>
              <a:ea typeface="Calibri"/>
              <a:cs typeface="Times New Roman"/>
            </a:endParaRPr>
          </a:p>
          <a:p>
            <a:pPr>
              <a:lnSpc>
                <a:spcPct val="115000"/>
              </a:lnSpc>
              <a:spcBef>
                <a:spcPts val="0"/>
              </a:spcBef>
            </a:pPr>
            <a:r>
              <a:rPr lang="en-US" sz="2400" dirty="0" smtClean="0">
                <a:solidFill>
                  <a:srgbClr val="008080"/>
                </a:solidFill>
                <a:latin typeface="Consolas"/>
                <a:ea typeface="Calibri"/>
                <a:cs typeface="Times New Roman"/>
              </a:rPr>
              <a:t>&lt;/</a:t>
            </a:r>
            <a:r>
              <a:rPr lang="en-US" sz="2400" dirty="0">
                <a:solidFill>
                  <a:srgbClr val="3F7F7F"/>
                </a:solidFill>
                <a:latin typeface="Consolas"/>
                <a:ea typeface="Calibri"/>
                <a:cs typeface="Times New Roman"/>
              </a:rPr>
              <a:t>body</a:t>
            </a:r>
            <a:r>
              <a:rPr lang="en-US" sz="2400" dirty="0">
                <a:solidFill>
                  <a:srgbClr val="008080"/>
                </a:solidFill>
                <a:latin typeface="Consolas"/>
                <a:ea typeface="Calibri"/>
                <a:cs typeface="Times New Roman"/>
              </a:rPr>
              <a:t>&gt;</a:t>
            </a:r>
            <a:endParaRPr lang="en-US" sz="2400" dirty="0" smtClean="0"/>
          </a:p>
        </p:txBody>
      </p:sp>
    </p:spTree>
    <p:extLst>
      <p:ext uri="{BB962C8B-B14F-4D97-AF65-F5344CB8AC3E}">
        <p14:creationId xmlns:p14="http://schemas.microsoft.com/office/powerpoint/2010/main" val="3534217434"/>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Директиви</a:t>
            </a:r>
            <a:endParaRPr lang="en-US" sz="3200" dirty="0"/>
          </a:p>
        </p:txBody>
      </p:sp>
      <p:sp>
        <p:nvSpPr>
          <p:cNvPr id="4" name="Text Placeholder 3"/>
          <p:cNvSpPr>
            <a:spLocks noGrp="1"/>
          </p:cNvSpPr>
          <p:nvPr>
            <p:ph type="body" sz="quarter" idx="11"/>
          </p:nvPr>
        </p:nvSpPr>
        <p:spPr>
          <a:xfrm>
            <a:off x="302916" y="1436915"/>
            <a:ext cx="8484336" cy="4136571"/>
          </a:xfrm>
        </p:spPr>
        <p:txBody>
          <a:bodyPr/>
          <a:lstStyle/>
          <a:p>
            <a:pPr lvl="0"/>
            <a:r>
              <a:rPr lang="bg-BG" sz="2400" dirty="0" smtClean="0"/>
              <a:t>Маркери в </a:t>
            </a:r>
            <a:r>
              <a:rPr lang="en-US" sz="2400" dirty="0" smtClean="0"/>
              <a:t>HTML</a:t>
            </a:r>
            <a:r>
              <a:rPr lang="bg-BG" sz="2400" dirty="0" smtClean="0"/>
              <a:t>, добавящи специфично поведение</a:t>
            </a:r>
          </a:p>
          <a:p>
            <a:pPr lvl="0"/>
            <a:r>
              <a:rPr lang="en-US" sz="2400" dirty="0" err="1" smtClean="0"/>
              <a:t>AngularJS</a:t>
            </a:r>
            <a:r>
              <a:rPr lang="en-US" sz="2400" dirty="0" smtClean="0"/>
              <a:t> </a:t>
            </a:r>
            <a:r>
              <a:rPr lang="bg-BG" sz="2400" dirty="0" smtClean="0"/>
              <a:t>компилаторът ги преобразува при зареждане на приложението</a:t>
            </a:r>
            <a:endParaRPr lang="en-US" sz="2400" dirty="0" smtClean="0"/>
          </a:p>
          <a:p>
            <a:pPr lvl="0"/>
            <a:r>
              <a:rPr lang="bg-BG" sz="2400" dirty="0" smtClean="0"/>
              <a:t>Нормализация:</a:t>
            </a:r>
          </a:p>
          <a:p>
            <a:pPr lvl="0"/>
            <a:r>
              <a:rPr lang="bg-BG" sz="2000" dirty="0"/>
              <a:t>	</a:t>
            </a:r>
            <a:r>
              <a:rPr lang="bg-BG" sz="2000" dirty="0" smtClean="0"/>
              <a:t>1) Премахване на </a:t>
            </a:r>
            <a:r>
              <a:rPr lang="en-US" sz="2000" dirty="0" smtClean="0"/>
              <a:t>x- </a:t>
            </a:r>
            <a:r>
              <a:rPr lang="bg-BG" sz="2000" dirty="0" smtClean="0"/>
              <a:t>и </a:t>
            </a:r>
            <a:r>
              <a:rPr lang="en-US" sz="2000" dirty="0" smtClean="0"/>
              <a:t>data-</a:t>
            </a:r>
          </a:p>
          <a:p>
            <a:pPr lvl="0"/>
            <a:r>
              <a:rPr lang="en-US" sz="2000" dirty="0"/>
              <a:t>	</a:t>
            </a:r>
            <a:r>
              <a:rPr lang="en-US" sz="2000" dirty="0" smtClean="0"/>
              <a:t>2) </a:t>
            </a:r>
            <a:r>
              <a:rPr lang="bg-BG" sz="2000" dirty="0" smtClean="0"/>
              <a:t>Заместване на -, _ и </a:t>
            </a:r>
            <a:r>
              <a:rPr lang="en-US" sz="2000" dirty="0" smtClean="0"/>
              <a:t>:</a:t>
            </a:r>
            <a:endParaRPr lang="bg-BG" sz="2000" dirty="0" smtClean="0"/>
          </a:p>
          <a:p>
            <a:pPr lvl="0"/>
            <a:r>
              <a:rPr lang="bg-BG" sz="2400" dirty="0" smtClean="0"/>
              <a:t>Много служебни директиви</a:t>
            </a:r>
          </a:p>
          <a:p>
            <a:pPr lvl="0"/>
            <a:r>
              <a:rPr lang="bg-BG" sz="2400" dirty="0" smtClean="0"/>
              <a:t>Възможност за разработчика да дефинира свои</a:t>
            </a:r>
            <a:endParaRPr lang="en-US" sz="2400" dirty="0" smtClean="0"/>
          </a:p>
          <a:p>
            <a:pPr lvl="0"/>
            <a:endParaRPr lang="en-US" sz="2000" dirty="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Служебни директиви</a:t>
            </a:r>
            <a:endParaRPr lang="en-US" sz="3200" dirty="0"/>
          </a:p>
        </p:txBody>
      </p:sp>
      <p:sp>
        <p:nvSpPr>
          <p:cNvPr id="22" name="Text Placeholder 3"/>
          <p:cNvSpPr>
            <a:spLocks noGrp="1"/>
          </p:cNvSpPr>
          <p:nvPr>
            <p:ph type="body" sz="quarter" idx="11"/>
          </p:nvPr>
        </p:nvSpPr>
        <p:spPr>
          <a:xfrm>
            <a:off x="335573" y="1600209"/>
            <a:ext cx="8484336" cy="4288972"/>
          </a:xfrm>
        </p:spPr>
        <p:txBody>
          <a:bodyPr/>
          <a:lstStyle/>
          <a:p>
            <a:pPr lvl="0"/>
            <a:r>
              <a:rPr lang="en-US" sz="2200" dirty="0" err="1" smtClean="0">
                <a:latin typeface="Consolas" panose="020B0609020204030204" pitchFamily="49" charset="0"/>
                <a:cs typeface="Consolas" panose="020B0609020204030204" pitchFamily="49" charset="0"/>
              </a:rPr>
              <a:t>ngModel</a:t>
            </a:r>
            <a:r>
              <a:rPr lang="en-US" sz="2200" dirty="0" smtClean="0"/>
              <a:t> – </a:t>
            </a:r>
            <a:r>
              <a:rPr lang="bg-BG" sz="2200" dirty="0" smtClean="0"/>
              <a:t>Свързва </a:t>
            </a:r>
            <a:r>
              <a:rPr lang="en-US" sz="2200" dirty="0" smtClean="0"/>
              <a:t>input, select </a:t>
            </a:r>
            <a:r>
              <a:rPr lang="bg-BG" sz="2200" dirty="0" smtClean="0"/>
              <a:t>или </a:t>
            </a:r>
            <a:r>
              <a:rPr lang="en-US" sz="2200" dirty="0" err="1" smtClean="0"/>
              <a:t>textarea</a:t>
            </a:r>
            <a:r>
              <a:rPr lang="en-US" sz="2200" dirty="0" smtClean="0"/>
              <a:t> </a:t>
            </a:r>
            <a:r>
              <a:rPr lang="bg-BG" sz="2200" dirty="0" smtClean="0"/>
              <a:t>към </a:t>
            </a:r>
            <a:r>
              <a:rPr lang="en-US" sz="2200" dirty="0" smtClean="0"/>
              <a:t>scope</a:t>
            </a:r>
            <a:r>
              <a:rPr lang="bg-BG" sz="2200" dirty="0" smtClean="0"/>
              <a:t>-а</a:t>
            </a:r>
            <a:endParaRPr lang="en-US" sz="2200" dirty="0" smtClean="0"/>
          </a:p>
          <a:p>
            <a:r>
              <a:rPr lang="en-US" sz="2200" dirty="0" err="1" smtClean="0">
                <a:latin typeface="Consolas" panose="020B0609020204030204" pitchFamily="49" charset="0"/>
                <a:cs typeface="Consolas" panose="020B0609020204030204" pitchFamily="49" charset="0"/>
              </a:rPr>
              <a:t>ngSrc</a:t>
            </a:r>
            <a:r>
              <a:rPr lang="bg-BG" sz="2200" dirty="0" smtClean="0">
                <a:latin typeface="Consolas" panose="020B0609020204030204" pitchFamily="49" charset="0"/>
                <a:cs typeface="Consolas" panose="020B0609020204030204" pitchFamily="49" charset="0"/>
              </a:rPr>
              <a:t>, </a:t>
            </a:r>
            <a:r>
              <a:rPr lang="en-US" sz="2200" dirty="0" err="1" smtClean="0">
                <a:latin typeface="Consolas" panose="020B0609020204030204" pitchFamily="49" charset="0"/>
                <a:cs typeface="Consolas" panose="020B0609020204030204" pitchFamily="49" charset="0"/>
              </a:rPr>
              <a:t>ngHref</a:t>
            </a:r>
            <a:r>
              <a:rPr lang="en-US" sz="2200" dirty="0" smtClean="0"/>
              <a:t> </a:t>
            </a:r>
            <a:r>
              <a:rPr lang="en-US" sz="2200" dirty="0"/>
              <a:t>– </a:t>
            </a:r>
            <a:r>
              <a:rPr lang="bg-BG" sz="2200" dirty="0" smtClean="0"/>
              <a:t>Замества </a:t>
            </a:r>
            <a:r>
              <a:rPr lang="en-US" sz="2200" dirty="0" smtClean="0"/>
              <a:t>{{}}</a:t>
            </a:r>
            <a:r>
              <a:rPr lang="bg-BG" sz="2200" dirty="0" smtClean="0"/>
              <a:t> конструкции</a:t>
            </a:r>
            <a:r>
              <a:rPr lang="en-US" sz="2200" dirty="0" smtClean="0"/>
              <a:t> </a:t>
            </a:r>
            <a:r>
              <a:rPr lang="bg-BG" sz="2200" dirty="0" smtClean="0"/>
              <a:t>в </a:t>
            </a:r>
            <a:r>
              <a:rPr lang="en-US" sz="2200" dirty="0" smtClean="0"/>
              <a:t>URL</a:t>
            </a:r>
            <a:r>
              <a:rPr lang="bg-BG" sz="2200" dirty="0" smtClean="0"/>
              <a:t>-и</a:t>
            </a:r>
          </a:p>
          <a:p>
            <a:r>
              <a:rPr lang="en-US" sz="2200" dirty="0" err="1" smtClean="0">
                <a:latin typeface="Consolas" panose="020B0609020204030204" pitchFamily="49" charset="0"/>
                <a:cs typeface="Consolas" panose="020B0609020204030204" pitchFamily="49" charset="0"/>
              </a:rPr>
              <a:t>ngClick</a:t>
            </a:r>
            <a:r>
              <a:rPr lang="en-US" sz="2200" dirty="0" smtClean="0"/>
              <a:t> </a:t>
            </a:r>
            <a:r>
              <a:rPr lang="en-US" sz="2200" dirty="0"/>
              <a:t>– </a:t>
            </a:r>
            <a:r>
              <a:rPr lang="bg-BG" sz="2200" dirty="0" smtClean="0"/>
              <a:t>Поведение при натискане върху елемент</a:t>
            </a:r>
          </a:p>
          <a:p>
            <a:pPr lvl="0"/>
            <a:r>
              <a:rPr lang="en-US" sz="2200" dirty="0" err="1" smtClean="0">
                <a:latin typeface="Consolas" panose="020B0609020204030204" pitchFamily="49" charset="0"/>
                <a:cs typeface="Consolas" panose="020B0609020204030204" pitchFamily="49" charset="0"/>
              </a:rPr>
              <a:t>ngBind</a:t>
            </a:r>
            <a:r>
              <a:rPr lang="en-US" sz="2200" dirty="0" smtClean="0"/>
              <a:t> </a:t>
            </a:r>
            <a:r>
              <a:rPr lang="en-US" sz="2200" dirty="0"/>
              <a:t>– </a:t>
            </a:r>
            <a:r>
              <a:rPr lang="bg-BG" sz="2200" dirty="0" smtClean="0"/>
              <a:t>Замества съдържание на елемент с дадена стойност</a:t>
            </a:r>
            <a:endParaRPr lang="en-US" sz="2200" dirty="0"/>
          </a:p>
          <a:p>
            <a:r>
              <a:rPr lang="en-US" sz="2200" dirty="0" err="1" smtClean="0">
                <a:latin typeface="Consolas" panose="020B0609020204030204" pitchFamily="49" charset="0"/>
                <a:cs typeface="Consolas" panose="020B0609020204030204" pitchFamily="49" charset="0"/>
              </a:rPr>
              <a:t>ngShow</a:t>
            </a:r>
            <a:r>
              <a:rPr lang="en-US" sz="2200" dirty="0" smtClean="0">
                <a:latin typeface="Consolas" panose="020B0609020204030204" pitchFamily="49" charset="0"/>
                <a:cs typeface="Consolas" panose="020B0609020204030204" pitchFamily="49" charset="0"/>
              </a:rPr>
              <a:t>, </a:t>
            </a:r>
            <a:r>
              <a:rPr lang="en-US" sz="2200" dirty="0" err="1" smtClean="0">
                <a:latin typeface="Consolas" panose="020B0609020204030204" pitchFamily="49" charset="0"/>
                <a:cs typeface="Consolas" panose="020B0609020204030204" pitchFamily="49" charset="0"/>
              </a:rPr>
              <a:t>ngHide</a:t>
            </a:r>
            <a:r>
              <a:rPr lang="en-US" sz="2200" dirty="0" smtClean="0"/>
              <a:t> </a:t>
            </a:r>
            <a:r>
              <a:rPr lang="en-US" sz="2200" dirty="0"/>
              <a:t>– </a:t>
            </a:r>
            <a:r>
              <a:rPr lang="bg-BG" sz="2200" dirty="0" smtClean="0"/>
              <a:t>Показва или скрива съдържанието на елемент</a:t>
            </a:r>
            <a:endParaRPr lang="bg-BG" sz="2200" dirty="0"/>
          </a:p>
          <a:p>
            <a:pPr lvl="0"/>
            <a:endParaRPr lang="en-US" sz="2200" dirty="0"/>
          </a:p>
        </p:txBody>
      </p:sp>
    </p:spTree>
    <p:extLst>
      <p:ext uri="{BB962C8B-B14F-4D97-AF65-F5344CB8AC3E}">
        <p14:creationId xmlns:p14="http://schemas.microsoft.com/office/powerpoint/2010/main" val="2132031435"/>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Дефиниране на директиви</a:t>
            </a:r>
            <a:endParaRPr lang="en-US" sz="3200" dirty="0"/>
          </a:p>
        </p:txBody>
      </p:sp>
      <p:sp>
        <p:nvSpPr>
          <p:cNvPr id="22" name="Text Placeholder 3"/>
          <p:cNvSpPr>
            <a:spLocks noGrp="1"/>
          </p:cNvSpPr>
          <p:nvPr>
            <p:ph type="body" sz="quarter" idx="11"/>
          </p:nvPr>
        </p:nvSpPr>
        <p:spPr>
          <a:xfrm>
            <a:off x="335573" y="1600209"/>
            <a:ext cx="8484336" cy="4288972"/>
          </a:xfrm>
        </p:spPr>
        <p:txBody>
          <a:bodyPr/>
          <a:lstStyle/>
          <a:p>
            <a:r>
              <a:rPr lang="en-US" sz="2400" dirty="0" err="1">
                <a:solidFill>
                  <a:srgbClr val="7F0055"/>
                </a:solidFill>
                <a:latin typeface="Consolas"/>
              </a:rPr>
              <a:t>var</a:t>
            </a:r>
            <a:r>
              <a:rPr lang="en-US" sz="2400" dirty="0">
                <a:solidFill>
                  <a:srgbClr val="000000"/>
                </a:solidFill>
                <a:latin typeface="Consolas"/>
              </a:rPr>
              <a:t> module = </a:t>
            </a:r>
            <a:r>
              <a:rPr lang="en-US" sz="2400" dirty="0" err="1">
                <a:solidFill>
                  <a:srgbClr val="000000"/>
                </a:solidFill>
                <a:latin typeface="Consolas"/>
              </a:rPr>
              <a:t>angular.module</a:t>
            </a:r>
            <a:r>
              <a:rPr lang="en-US" sz="2400" dirty="0">
                <a:solidFill>
                  <a:srgbClr val="000000"/>
                </a:solidFill>
                <a:latin typeface="Consolas"/>
              </a:rPr>
              <a:t>(</a:t>
            </a:r>
            <a:r>
              <a:rPr lang="en-US" sz="2400" dirty="0">
                <a:solidFill>
                  <a:srgbClr val="2A00FF"/>
                </a:solidFill>
                <a:latin typeface="Consolas"/>
              </a:rPr>
              <a:t>'</a:t>
            </a:r>
            <a:r>
              <a:rPr lang="en-US" sz="2400" dirty="0" err="1">
                <a:solidFill>
                  <a:srgbClr val="2A00FF"/>
                </a:solidFill>
                <a:latin typeface="Consolas"/>
              </a:rPr>
              <a:t>helloApp</a:t>
            </a:r>
            <a:r>
              <a:rPr lang="en-US" sz="2400" dirty="0">
                <a:solidFill>
                  <a:srgbClr val="2A00FF"/>
                </a:solidFill>
                <a:latin typeface="Consolas"/>
              </a:rPr>
              <a:t>'</a:t>
            </a:r>
            <a:r>
              <a:rPr lang="en-US" sz="2400" dirty="0">
                <a:solidFill>
                  <a:srgbClr val="000000"/>
                </a:solidFill>
                <a:latin typeface="Consolas"/>
              </a:rPr>
              <a:t>, []);</a:t>
            </a:r>
          </a:p>
          <a:p>
            <a:pPr>
              <a:spcBef>
                <a:spcPts val="600"/>
              </a:spcBef>
            </a:pPr>
            <a:r>
              <a:rPr lang="en-US" sz="2400" dirty="0" err="1" smtClean="0">
                <a:solidFill>
                  <a:srgbClr val="000000"/>
                </a:solidFill>
                <a:latin typeface="Consolas"/>
              </a:rPr>
              <a:t>module.directive</a:t>
            </a:r>
            <a:r>
              <a:rPr lang="en-US" sz="2400" dirty="0">
                <a:solidFill>
                  <a:srgbClr val="000000"/>
                </a:solidFill>
                <a:latin typeface="Consolas"/>
              </a:rPr>
              <a:t>(</a:t>
            </a:r>
            <a:r>
              <a:rPr lang="en-US" sz="2400" dirty="0">
                <a:solidFill>
                  <a:srgbClr val="2A00FF"/>
                </a:solidFill>
                <a:latin typeface="Consolas"/>
              </a:rPr>
              <a:t>'</a:t>
            </a:r>
            <a:r>
              <a:rPr lang="en-US" sz="2400" dirty="0" err="1">
                <a:solidFill>
                  <a:srgbClr val="2A00FF"/>
                </a:solidFill>
                <a:latin typeface="Consolas"/>
              </a:rPr>
              <a:t>helloWorld</a:t>
            </a:r>
            <a:r>
              <a:rPr lang="en-US" sz="2400" dirty="0">
                <a:solidFill>
                  <a:srgbClr val="2A00FF"/>
                </a:solidFill>
                <a:latin typeface="Consolas"/>
              </a:rPr>
              <a:t>'</a:t>
            </a:r>
            <a:r>
              <a:rPr lang="en-US" sz="2400" dirty="0">
                <a:solidFill>
                  <a:srgbClr val="000000"/>
                </a:solidFill>
                <a:latin typeface="Consolas"/>
              </a:rPr>
              <a:t>, </a:t>
            </a:r>
          </a:p>
          <a:p>
            <a:pPr>
              <a:spcBef>
                <a:spcPts val="600"/>
              </a:spcBef>
            </a:pPr>
            <a:r>
              <a:rPr lang="bg-BG" sz="2400" dirty="0" smtClean="0">
                <a:solidFill>
                  <a:srgbClr val="7F0055"/>
                </a:solidFill>
                <a:latin typeface="Consolas"/>
              </a:rPr>
              <a:t>    </a:t>
            </a:r>
            <a:r>
              <a:rPr lang="en-US" sz="2400" dirty="0" smtClean="0">
                <a:solidFill>
                  <a:srgbClr val="7F0055"/>
                </a:solidFill>
                <a:latin typeface="Consolas"/>
              </a:rPr>
              <a:t>function</a:t>
            </a:r>
            <a:r>
              <a:rPr lang="en-US" sz="2400" dirty="0">
                <a:solidFill>
                  <a:srgbClr val="000000"/>
                </a:solidFill>
                <a:latin typeface="Consolas"/>
              </a:rPr>
              <a:t>() {</a:t>
            </a:r>
          </a:p>
          <a:p>
            <a:pPr>
              <a:spcBef>
                <a:spcPts val="600"/>
              </a:spcBef>
            </a:pPr>
            <a:r>
              <a:rPr lang="bg-BG" sz="2400" dirty="0" smtClean="0">
                <a:solidFill>
                  <a:srgbClr val="7F0055"/>
                </a:solidFill>
                <a:latin typeface="Consolas"/>
              </a:rPr>
              <a:t>        </a:t>
            </a:r>
            <a:r>
              <a:rPr lang="en-US" sz="2400" dirty="0" smtClean="0">
                <a:solidFill>
                  <a:srgbClr val="7F0055"/>
                </a:solidFill>
                <a:latin typeface="Consolas"/>
              </a:rPr>
              <a:t>return</a:t>
            </a:r>
            <a:r>
              <a:rPr lang="en-US" sz="2400" dirty="0" smtClean="0">
                <a:solidFill>
                  <a:srgbClr val="000000"/>
                </a:solidFill>
                <a:latin typeface="Consolas"/>
              </a:rPr>
              <a:t> </a:t>
            </a:r>
            <a:r>
              <a:rPr lang="en-US" sz="2400" dirty="0">
                <a:solidFill>
                  <a:srgbClr val="000000"/>
                </a:solidFill>
                <a:latin typeface="Consolas"/>
              </a:rPr>
              <a:t>{</a:t>
            </a:r>
          </a:p>
          <a:p>
            <a:pPr>
              <a:spcBef>
                <a:spcPts val="600"/>
              </a:spcBef>
            </a:pPr>
            <a:r>
              <a:rPr lang="bg-BG" sz="2400" dirty="0" smtClean="0">
                <a:solidFill>
                  <a:srgbClr val="7F0055"/>
                </a:solidFill>
                <a:latin typeface="Consolas"/>
              </a:rPr>
              <a:t>            </a:t>
            </a:r>
            <a:r>
              <a:rPr lang="en-US" sz="2400" dirty="0" smtClean="0">
                <a:solidFill>
                  <a:srgbClr val="000000"/>
                </a:solidFill>
                <a:latin typeface="Consolas"/>
              </a:rPr>
              <a:t>restrict</a:t>
            </a:r>
            <a:r>
              <a:rPr lang="en-US" sz="2400" dirty="0">
                <a:solidFill>
                  <a:srgbClr val="000000"/>
                </a:solidFill>
                <a:latin typeface="Consolas"/>
              </a:rPr>
              <a:t>: </a:t>
            </a:r>
            <a:r>
              <a:rPr lang="en-US" sz="2400" dirty="0">
                <a:solidFill>
                  <a:srgbClr val="2A00FF"/>
                </a:solidFill>
                <a:latin typeface="Consolas"/>
              </a:rPr>
              <a:t>'E'</a:t>
            </a:r>
            <a:r>
              <a:rPr lang="en-US" sz="2400" dirty="0">
                <a:solidFill>
                  <a:srgbClr val="000000"/>
                </a:solidFill>
                <a:latin typeface="Consolas"/>
              </a:rPr>
              <a:t>,</a:t>
            </a:r>
          </a:p>
          <a:p>
            <a:pPr>
              <a:spcBef>
                <a:spcPts val="600"/>
              </a:spcBef>
            </a:pPr>
            <a:r>
              <a:rPr lang="bg-BG" sz="2400" dirty="0" smtClean="0">
                <a:solidFill>
                  <a:srgbClr val="7F0055"/>
                </a:solidFill>
                <a:latin typeface="Consolas"/>
              </a:rPr>
              <a:t>            </a:t>
            </a:r>
            <a:r>
              <a:rPr lang="en-US" sz="2400" dirty="0" smtClean="0">
                <a:solidFill>
                  <a:srgbClr val="000000"/>
                </a:solidFill>
                <a:latin typeface="Consolas"/>
              </a:rPr>
              <a:t>template</a:t>
            </a:r>
            <a:r>
              <a:rPr lang="en-US" sz="2400" dirty="0">
                <a:solidFill>
                  <a:srgbClr val="000000"/>
                </a:solidFill>
                <a:latin typeface="Consolas"/>
              </a:rPr>
              <a:t>: </a:t>
            </a:r>
            <a:r>
              <a:rPr lang="en-US" sz="2400" dirty="0">
                <a:solidFill>
                  <a:srgbClr val="2A00FF"/>
                </a:solidFill>
                <a:latin typeface="Consolas"/>
              </a:rPr>
              <a:t>'Hello world'</a:t>
            </a:r>
          </a:p>
          <a:p>
            <a:pPr>
              <a:spcBef>
                <a:spcPts val="600"/>
              </a:spcBef>
            </a:pPr>
            <a:r>
              <a:rPr lang="bg-BG" sz="2400" dirty="0" smtClean="0">
                <a:solidFill>
                  <a:srgbClr val="000000"/>
                </a:solidFill>
                <a:latin typeface="Consolas"/>
              </a:rPr>
              <a:t>        </a:t>
            </a:r>
            <a:r>
              <a:rPr lang="en-US" sz="2400" dirty="0" smtClean="0">
                <a:solidFill>
                  <a:srgbClr val="000000"/>
                </a:solidFill>
                <a:latin typeface="Consolas"/>
              </a:rPr>
              <a:t>};</a:t>
            </a:r>
            <a:endParaRPr lang="en-US" sz="2400" dirty="0">
              <a:solidFill>
                <a:srgbClr val="000000"/>
              </a:solidFill>
              <a:latin typeface="Consolas"/>
            </a:endParaRPr>
          </a:p>
          <a:p>
            <a:pPr>
              <a:spcBef>
                <a:spcPts val="600"/>
              </a:spcBef>
            </a:pPr>
            <a:r>
              <a:rPr lang="bg-BG" sz="2400" dirty="0" smtClean="0">
                <a:solidFill>
                  <a:srgbClr val="000000"/>
                </a:solidFill>
                <a:latin typeface="Consolas"/>
              </a:rPr>
              <a:t>    </a:t>
            </a:r>
            <a:r>
              <a:rPr lang="en-US" sz="2400" dirty="0" smtClean="0">
                <a:solidFill>
                  <a:srgbClr val="000000"/>
                </a:solidFill>
                <a:latin typeface="Consolas"/>
              </a:rPr>
              <a:t>});</a:t>
            </a:r>
            <a:r>
              <a:rPr lang="bg-BG" sz="2400" dirty="0" smtClean="0">
                <a:solidFill>
                  <a:srgbClr val="000000"/>
                </a:solidFill>
                <a:latin typeface="Consolas"/>
              </a:rPr>
              <a:t/>
            </a:r>
            <a:br>
              <a:rPr lang="bg-BG" sz="2400" dirty="0" smtClean="0">
                <a:solidFill>
                  <a:srgbClr val="000000"/>
                </a:solidFill>
                <a:latin typeface="Consolas"/>
              </a:rPr>
            </a:br>
            <a:endParaRPr lang="bg-BG" sz="2400" dirty="0" smtClean="0">
              <a:solidFill>
                <a:srgbClr val="000000"/>
              </a:solidFill>
              <a:latin typeface="Consolas"/>
            </a:endParaRPr>
          </a:p>
          <a:p>
            <a:pPr>
              <a:spcBef>
                <a:spcPts val="600"/>
              </a:spcBef>
            </a:pPr>
            <a:r>
              <a:rPr lang="en-US" sz="2400" dirty="0" smtClean="0">
                <a:solidFill>
                  <a:srgbClr val="008080"/>
                </a:solidFill>
                <a:latin typeface="Consolas"/>
                <a:ea typeface="Calibri"/>
                <a:cs typeface="Times New Roman"/>
              </a:rPr>
              <a:t>&lt;</a:t>
            </a:r>
            <a:r>
              <a:rPr lang="en-US" sz="2400" dirty="0" smtClean="0">
                <a:solidFill>
                  <a:srgbClr val="3F7F7F"/>
                </a:solidFill>
                <a:latin typeface="Consolas"/>
                <a:ea typeface="Calibri"/>
                <a:cs typeface="Times New Roman"/>
              </a:rPr>
              <a:t>hello-world</a:t>
            </a:r>
            <a:r>
              <a:rPr lang="en-US" sz="2400" dirty="0" smtClean="0">
                <a:solidFill>
                  <a:srgbClr val="008080"/>
                </a:solidFill>
                <a:latin typeface="Consolas"/>
                <a:ea typeface="Calibri"/>
                <a:cs typeface="Times New Roman"/>
              </a:rPr>
              <a:t>&gt;&lt;/</a:t>
            </a:r>
            <a:r>
              <a:rPr lang="en-US" sz="2400" dirty="0" smtClean="0">
                <a:solidFill>
                  <a:srgbClr val="3F7F7F"/>
                </a:solidFill>
                <a:latin typeface="Consolas"/>
                <a:ea typeface="Calibri"/>
                <a:cs typeface="Times New Roman"/>
              </a:rPr>
              <a:t>hello-world</a:t>
            </a:r>
            <a:r>
              <a:rPr lang="en-US" sz="2400" dirty="0" smtClean="0">
                <a:solidFill>
                  <a:srgbClr val="008080"/>
                </a:solidFill>
                <a:latin typeface="Consolas"/>
                <a:ea typeface="Calibri"/>
                <a:cs typeface="Times New Roman"/>
              </a:rPr>
              <a:t>&gt;</a:t>
            </a:r>
            <a:endParaRPr lang="en-US" sz="2200" dirty="0"/>
          </a:p>
        </p:txBody>
      </p:sp>
    </p:spTree>
    <p:extLst>
      <p:ext uri="{BB962C8B-B14F-4D97-AF65-F5344CB8AC3E}">
        <p14:creationId xmlns:p14="http://schemas.microsoft.com/office/powerpoint/2010/main" val="2238708593"/>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Услуги</a:t>
            </a:r>
            <a:endParaRPr lang="en-US" sz="3200" dirty="0"/>
          </a:p>
        </p:txBody>
      </p:sp>
      <p:sp>
        <p:nvSpPr>
          <p:cNvPr id="13" name="Text Placeholder 3"/>
          <p:cNvSpPr>
            <a:spLocks noGrp="1"/>
          </p:cNvSpPr>
          <p:nvPr>
            <p:ph type="body" sz="quarter" idx="11"/>
          </p:nvPr>
        </p:nvSpPr>
        <p:spPr>
          <a:xfrm>
            <a:off x="302916" y="1436915"/>
            <a:ext cx="8484336" cy="4136571"/>
          </a:xfrm>
        </p:spPr>
        <p:txBody>
          <a:bodyPr/>
          <a:lstStyle/>
          <a:p>
            <a:pPr lvl="0"/>
            <a:r>
              <a:rPr lang="en-US" sz="2400" dirty="0" smtClean="0"/>
              <a:t>Singleton </a:t>
            </a:r>
            <a:r>
              <a:rPr lang="bg-BG" sz="2400" dirty="0" smtClean="0"/>
              <a:t>обекти, изпълняващи определени задачи</a:t>
            </a:r>
          </a:p>
          <a:p>
            <a:pPr lvl="0"/>
            <a:r>
              <a:rPr lang="en-US" sz="2400" dirty="0" smtClean="0"/>
              <a:t>Angular</a:t>
            </a:r>
            <a:r>
              <a:rPr lang="bg-BG" sz="2400" dirty="0"/>
              <a:t> </a:t>
            </a:r>
            <a:r>
              <a:rPr lang="bg-BG" sz="2400" dirty="0" smtClean="0"/>
              <a:t>ги </a:t>
            </a:r>
            <a:r>
              <a:rPr lang="en-US" sz="2400" dirty="0" smtClean="0"/>
              <a:t>inject-</a:t>
            </a:r>
            <a:r>
              <a:rPr lang="bg-BG" sz="2400" dirty="0" err="1" smtClean="0"/>
              <a:t>ва</a:t>
            </a:r>
            <a:r>
              <a:rPr lang="bg-BG" sz="2400" dirty="0" smtClean="0"/>
              <a:t> в контролери и други услуги</a:t>
            </a:r>
          </a:p>
          <a:p>
            <a:pPr lvl="0"/>
            <a:r>
              <a:rPr lang="bg-BG" sz="2400" dirty="0" smtClean="0"/>
              <a:t>Служебни услуги: </a:t>
            </a:r>
            <a:r>
              <a:rPr lang="en-US" sz="2400" dirty="0" smtClean="0"/>
              <a:t>$scope, </a:t>
            </a:r>
            <a:r>
              <a:rPr lang="bg-BG" sz="2400" dirty="0" smtClean="0"/>
              <a:t>$</a:t>
            </a:r>
            <a:r>
              <a:rPr lang="en-US" sz="2400" dirty="0" smtClean="0"/>
              <a:t>http, $resource, $log, $q, $compile, $</a:t>
            </a:r>
            <a:r>
              <a:rPr lang="en-US" sz="2400" dirty="0" err="1" smtClean="0"/>
              <a:t>cacheFactory</a:t>
            </a:r>
            <a:endParaRPr lang="en-US" sz="2400" dirty="0" smtClean="0"/>
          </a:p>
          <a:p>
            <a:pPr lvl="0"/>
            <a:r>
              <a:rPr lang="bg-BG" sz="2400" dirty="0" smtClean="0"/>
              <a:t>Дефиниране на услуги от разработчика</a:t>
            </a:r>
          </a:p>
          <a:p>
            <a:pPr lvl="0"/>
            <a:r>
              <a:rPr lang="bg-BG" sz="2400" dirty="0" smtClean="0"/>
              <a:t>Да не се бъркат с </a:t>
            </a:r>
            <a:r>
              <a:rPr lang="en-US" sz="2400" dirty="0" smtClean="0"/>
              <a:t>web</a:t>
            </a:r>
            <a:r>
              <a:rPr lang="bg-BG" sz="2400" dirty="0" smtClean="0"/>
              <a:t> услугите</a:t>
            </a:r>
            <a:endParaRPr lang="en-US" sz="2000" dirty="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Използване на услуги</a:t>
            </a:r>
            <a:endParaRPr lang="en-US" sz="2800" b="0" dirty="0"/>
          </a:p>
        </p:txBody>
      </p:sp>
      <p:sp>
        <p:nvSpPr>
          <p:cNvPr id="3" name="Text Placeholder 2"/>
          <p:cNvSpPr>
            <a:spLocks noGrp="1"/>
          </p:cNvSpPr>
          <p:nvPr>
            <p:ph type="body" sz="quarter" idx="10"/>
          </p:nvPr>
        </p:nvSpPr>
        <p:spPr>
          <a:xfrm>
            <a:off x="300850" y="1261641"/>
            <a:ext cx="8494713" cy="5254906"/>
          </a:xfrm>
        </p:spPr>
        <p:txBody>
          <a:bodyPr/>
          <a:lstStyle/>
          <a:p>
            <a:r>
              <a:rPr lang="en-US" dirty="0" err="1">
                <a:solidFill>
                  <a:srgbClr val="000000"/>
                </a:solidFill>
                <a:latin typeface="Consolas"/>
              </a:rPr>
              <a:t>angular.module</a:t>
            </a:r>
            <a:r>
              <a:rPr lang="en-US" dirty="0">
                <a:solidFill>
                  <a:srgbClr val="000000"/>
                </a:solidFill>
                <a:latin typeface="Consolas"/>
              </a:rPr>
              <a:t>(</a:t>
            </a:r>
            <a:r>
              <a:rPr lang="en-US" dirty="0">
                <a:solidFill>
                  <a:srgbClr val="2A00FF"/>
                </a:solidFill>
                <a:latin typeface="Consolas"/>
              </a:rPr>
              <a:t>'</a:t>
            </a:r>
            <a:r>
              <a:rPr lang="en-US" dirty="0" err="1">
                <a:solidFill>
                  <a:srgbClr val="2A00FF"/>
                </a:solidFill>
                <a:latin typeface="Consolas"/>
              </a:rPr>
              <a:t>helloApp</a:t>
            </a:r>
            <a:r>
              <a:rPr lang="en-US" dirty="0">
                <a:solidFill>
                  <a:srgbClr val="2A00FF"/>
                </a:solidFill>
                <a:latin typeface="Consolas"/>
              </a:rPr>
              <a:t>'</a:t>
            </a:r>
            <a:r>
              <a:rPr lang="en-US" dirty="0">
                <a:solidFill>
                  <a:srgbClr val="000000"/>
                </a:solidFill>
                <a:latin typeface="Consolas"/>
              </a:rPr>
              <a:t>, </a:t>
            </a:r>
            <a:r>
              <a:rPr lang="en-US" dirty="0" smtClean="0">
                <a:solidFill>
                  <a:srgbClr val="000000"/>
                </a:solidFill>
                <a:latin typeface="Consolas"/>
              </a:rPr>
              <a:t>[])</a:t>
            </a:r>
            <a:br>
              <a:rPr lang="en-US" dirty="0" smtClean="0">
                <a:solidFill>
                  <a:srgbClr val="000000"/>
                </a:solidFill>
                <a:latin typeface="Consolas"/>
              </a:rPr>
            </a:br>
            <a:r>
              <a:rPr lang="en-US" dirty="0" smtClean="0">
                <a:solidFill>
                  <a:srgbClr val="000000"/>
                </a:solidFill>
                <a:latin typeface="Consolas"/>
              </a:rPr>
              <a:t>    .controller</a:t>
            </a:r>
            <a:r>
              <a:rPr lang="en-US" dirty="0">
                <a:solidFill>
                  <a:srgbClr val="000000"/>
                </a:solidFill>
                <a:latin typeface="Consolas"/>
              </a:rPr>
              <a:t>(</a:t>
            </a:r>
            <a:r>
              <a:rPr lang="en-US" dirty="0">
                <a:solidFill>
                  <a:srgbClr val="2A00FF"/>
                </a:solidFill>
                <a:latin typeface="Consolas"/>
              </a:rPr>
              <a:t>'</a:t>
            </a:r>
            <a:r>
              <a:rPr lang="en-US" dirty="0" err="1">
                <a:solidFill>
                  <a:srgbClr val="2A00FF"/>
                </a:solidFill>
                <a:latin typeface="Consolas"/>
              </a:rPr>
              <a:t>helloController</a:t>
            </a:r>
            <a:r>
              <a:rPr lang="en-US" dirty="0">
                <a:solidFill>
                  <a:srgbClr val="2A00FF"/>
                </a:solidFill>
                <a:latin typeface="Consolas"/>
              </a:rPr>
              <a:t>'</a:t>
            </a:r>
            <a:r>
              <a:rPr lang="en-US" dirty="0">
                <a:solidFill>
                  <a:srgbClr val="000000"/>
                </a:solidFill>
                <a:latin typeface="Consolas"/>
              </a:rPr>
              <a:t>, </a:t>
            </a:r>
            <a:r>
              <a:rPr lang="en-US" dirty="0">
                <a:solidFill>
                  <a:srgbClr val="7F0055"/>
                </a:solidFill>
                <a:latin typeface="Consolas"/>
              </a:rPr>
              <a:t>function</a:t>
            </a:r>
            <a:r>
              <a:rPr lang="en-US" dirty="0">
                <a:solidFill>
                  <a:srgbClr val="000000"/>
                </a:solidFill>
                <a:latin typeface="Consolas"/>
              </a:rPr>
              <a:t>($scope, $http) </a:t>
            </a:r>
            <a:r>
              <a:rPr lang="en-US" dirty="0" smtClean="0">
                <a:solidFill>
                  <a:srgbClr val="000000"/>
                </a:solidFill>
                <a:latin typeface="Consolas"/>
              </a:rPr>
              <a:t>{</a:t>
            </a:r>
            <a:br>
              <a:rPr lang="en-US" dirty="0" smtClean="0">
                <a:solidFill>
                  <a:srgbClr val="000000"/>
                </a:solidFill>
                <a:latin typeface="Consolas"/>
              </a:rPr>
            </a:br>
            <a:r>
              <a:rPr lang="en-US" dirty="0" smtClean="0">
                <a:solidFill>
                  <a:srgbClr val="000000"/>
                </a:solidFill>
                <a:latin typeface="Consolas"/>
              </a:rPr>
              <a:t>         $</a:t>
            </a:r>
            <a:r>
              <a:rPr lang="en-US" dirty="0" err="1">
                <a:solidFill>
                  <a:srgbClr val="000000"/>
                </a:solidFill>
                <a:latin typeface="Consolas"/>
              </a:rPr>
              <a:t>http.get</a:t>
            </a:r>
            <a:r>
              <a:rPr lang="en-US" dirty="0" smtClean="0">
                <a:solidFill>
                  <a:srgbClr val="000000"/>
                </a:solidFill>
                <a:latin typeface="Consolas"/>
              </a:rPr>
              <a:t>(</a:t>
            </a:r>
            <a:r>
              <a:rPr lang="en-US" dirty="0" smtClean="0">
                <a:solidFill>
                  <a:srgbClr val="2A00FF"/>
                </a:solidFill>
                <a:latin typeface="Consolas"/>
              </a:rPr>
              <a:t>'rest/customer'</a:t>
            </a:r>
            <a:r>
              <a:rPr lang="en-US" dirty="0" smtClean="0">
                <a:solidFill>
                  <a:srgbClr val="000000"/>
                </a:solidFill>
                <a:latin typeface="Consolas"/>
              </a:rPr>
              <a:t>)</a:t>
            </a:r>
            <a:br>
              <a:rPr lang="en-US" dirty="0" smtClean="0">
                <a:solidFill>
                  <a:srgbClr val="000000"/>
                </a:solidFill>
                <a:latin typeface="Consolas"/>
              </a:rPr>
            </a:br>
            <a:r>
              <a:rPr lang="en-US" dirty="0" smtClean="0">
                <a:solidFill>
                  <a:srgbClr val="000000"/>
                </a:solidFill>
                <a:latin typeface="Consolas"/>
              </a:rPr>
              <a:t>            .</a:t>
            </a:r>
            <a:r>
              <a:rPr lang="en-US" dirty="0">
                <a:solidFill>
                  <a:srgbClr val="000000"/>
                </a:solidFill>
                <a:latin typeface="Consolas"/>
              </a:rPr>
              <a:t>success(</a:t>
            </a:r>
            <a:r>
              <a:rPr lang="en-US" dirty="0">
                <a:solidFill>
                  <a:srgbClr val="7F0055"/>
                </a:solidFill>
                <a:latin typeface="Consolas"/>
              </a:rPr>
              <a:t>function</a:t>
            </a:r>
            <a:r>
              <a:rPr lang="en-US" dirty="0">
                <a:solidFill>
                  <a:srgbClr val="000000"/>
                </a:solidFill>
                <a:latin typeface="Consolas"/>
              </a:rPr>
              <a:t>(data, status, headers, </a:t>
            </a:r>
            <a:r>
              <a:rPr lang="en-US" dirty="0" err="1">
                <a:solidFill>
                  <a:srgbClr val="000000"/>
                </a:solidFill>
                <a:latin typeface="Consolas"/>
              </a:rPr>
              <a:t>config</a:t>
            </a:r>
            <a:r>
              <a:rPr lang="en-US" dirty="0">
                <a:solidFill>
                  <a:srgbClr val="000000"/>
                </a:solidFill>
                <a:latin typeface="Consolas"/>
              </a:rPr>
              <a:t>) </a:t>
            </a:r>
            <a:r>
              <a:rPr lang="en-US" dirty="0" smtClean="0">
                <a:solidFill>
                  <a:srgbClr val="000000"/>
                </a:solidFill>
                <a:latin typeface="Consolas"/>
              </a:rPr>
              <a:t>{</a:t>
            </a:r>
            <a:br>
              <a:rPr lang="en-US" dirty="0" smtClean="0">
                <a:solidFill>
                  <a:srgbClr val="000000"/>
                </a:solidFill>
                <a:latin typeface="Consolas"/>
              </a:rPr>
            </a:br>
            <a:r>
              <a:rPr lang="en-US" dirty="0" smtClean="0">
                <a:solidFill>
                  <a:srgbClr val="000000"/>
                </a:solidFill>
                <a:latin typeface="Consolas"/>
              </a:rPr>
              <a:t>                $</a:t>
            </a:r>
            <a:r>
              <a:rPr lang="en-US" dirty="0" err="1">
                <a:solidFill>
                  <a:srgbClr val="000000"/>
                </a:solidFill>
                <a:latin typeface="Consolas"/>
              </a:rPr>
              <a:t>scope.customers</a:t>
            </a:r>
            <a:r>
              <a:rPr lang="en-US" dirty="0">
                <a:solidFill>
                  <a:srgbClr val="000000"/>
                </a:solidFill>
                <a:latin typeface="Consolas"/>
              </a:rPr>
              <a:t> = data</a:t>
            </a:r>
            <a:r>
              <a:rPr lang="en-US" dirty="0" smtClean="0">
                <a:solidFill>
                  <a:srgbClr val="000000"/>
                </a:solidFill>
                <a:latin typeface="Consolas"/>
              </a:rPr>
              <a:t>;</a:t>
            </a:r>
            <a:br>
              <a:rPr lang="en-US" dirty="0" smtClean="0">
                <a:solidFill>
                  <a:srgbClr val="000000"/>
                </a:solidFill>
                <a:latin typeface="Consolas"/>
              </a:rPr>
            </a:br>
            <a:r>
              <a:rPr lang="en-US" dirty="0" smtClean="0">
                <a:solidFill>
                  <a:srgbClr val="000000"/>
                </a:solidFill>
                <a:latin typeface="Consolas"/>
              </a:rPr>
              <a:t>            });</a:t>
            </a:r>
            <a:br>
              <a:rPr lang="en-US" dirty="0" smtClean="0">
                <a:solidFill>
                  <a:srgbClr val="000000"/>
                </a:solidFill>
                <a:latin typeface="Consolas"/>
              </a:rPr>
            </a:br>
            <a:r>
              <a:rPr lang="en-US" dirty="0">
                <a:solidFill>
                  <a:srgbClr val="000000"/>
                </a:solidFill>
                <a:latin typeface="Consolas"/>
              </a:rPr>
              <a:t> </a:t>
            </a:r>
            <a:r>
              <a:rPr lang="en-US" dirty="0" smtClean="0">
                <a:solidFill>
                  <a:srgbClr val="000000"/>
                </a:solidFill>
                <a:latin typeface="Consolas"/>
              </a:rPr>
              <a:t>   });</a:t>
            </a:r>
          </a:p>
          <a:p>
            <a:endParaRPr lang="en-US" dirty="0">
              <a:solidFill>
                <a:srgbClr val="000000"/>
              </a:solidFill>
              <a:latin typeface="Consolas"/>
            </a:endParaRPr>
          </a:p>
          <a:p>
            <a:pPr>
              <a:lnSpc>
                <a:spcPct val="115000"/>
              </a:lnSpc>
              <a:spcBef>
                <a:spcPts val="0"/>
              </a:spcBef>
            </a:pPr>
            <a:r>
              <a:rPr lang="en-US" dirty="0" smtClean="0">
                <a:solidFill>
                  <a:srgbClr val="008080"/>
                </a:solidFill>
                <a:latin typeface="Consolas"/>
                <a:ea typeface="Calibri"/>
                <a:cs typeface="Times New Roman"/>
              </a:rPr>
              <a:t>&lt;</a:t>
            </a:r>
            <a:r>
              <a:rPr lang="en-US" dirty="0">
                <a:solidFill>
                  <a:srgbClr val="3F7F7F"/>
                </a:solidFill>
                <a:latin typeface="Consolas"/>
                <a:ea typeface="Calibri"/>
                <a:cs typeface="Times New Roman"/>
              </a:rPr>
              <a:t>body</a:t>
            </a:r>
            <a:r>
              <a:rPr lang="en-US" dirty="0">
                <a:latin typeface="Consolas"/>
                <a:ea typeface="Calibri"/>
                <a:cs typeface="Times New Roman"/>
              </a:rPr>
              <a:t> </a:t>
            </a:r>
            <a:r>
              <a:rPr lang="en-US" dirty="0" err="1">
                <a:solidFill>
                  <a:srgbClr val="7F007F"/>
                </a:solidFill>
                <a:latin typeface="Consolas"/>
                <a:ea typeface="Calibri"/>
                <a:cs typeface="Times New Roman"/>
              </a:rPr>
              <a:t>ng</a:t>
            </a:r>
            <a:r>
              <a:rPr lang="en-US" dirty="0">
                <a:solidFill>
                  <a:srgbClr val="7F007F"/>
                </a:solidFill>
                <a:latin typeface="Consolas"/>
                <a:ea typeface="Calibri"/>
                <a:cs typeface="Times New Roman"/>
              </a:rPr>
              <a:t>-controller</a:t>
            </a:r>
            <a:r>
              <a:rPr lang="en-US" dirty="0">
                <a:solidFill>
                  <a:srgbClr val="000000"/>
                </a:solidFill>
                <a:latin typeface="Consolas"/>
                <a:ea typeface="Calibri"/>
                <a:cs typeface="Times New Roman"/>
              </a:rPr>
              <a:t>=</a:t>
            </a:r>
            <a:r>
              <a:rPr lang="en-US" i="1" dirty="0">
                <a:solidFill>
                  <a:srgbClr val="2A00FF"/>
                </a:solidFill>
                <a:latin typeface="Consolas"/>
                <a:ea typeface="Calibri"/>
                <a:cs typeface="Times New Roman"/>
              </a:rPr>
              <a:t>"</a:t>
            </a:r>
            <a:r>
              <a:rPr lang="en-US" i="1" dirty="0" err="1">
                <a:solidFill>
                  <a:srgbClr val="2A00FF"/>
                </a:solidFill>
                <a:latin typeface="Consolas"/>
                <a:ea typeface="Calibri"/>
                <a:cs typeface="Times New Roman"/>
              </a:rPr>
              <a:t>helloController</a:t>
            </a:r>
            <a:r>
              <a:rPr lang="en-US" i="1" dirty="0">
                <a:solidFill>
                  <a:srgbClr val="2A00FF"/>
                </a:solidFill>
                <a:latin typeface="Consolas"/>
                <a:ea typeface="Calibri"/>
                <a:cs typeface="Times New Roman"/>
              </a:rPr>
              <a:t>"</a:t>
            </a:r>
            <a:r>
              <a:rPr lang="en-US" dirty="0">
                <a:solidFill>
                  <a:srgbClr val="008080"/>
                </a:solidFill>
                <a:latin typeface="Consolas"/>
                <a:ea typeface="Calibri"/>
                <a:cs typeface="Times New Roman"/>
              </a:rPr>
              <a:t>&gt;</a:t>
            </a:r>
            <a:endParaRPr lang="en-US" sz="1200" dirty="0">
              <a:latin typeface="Georgia"/>
              <a:ea typeface="Calibri"/>
              <a:cs typeface="Times New Roman"/>
            </a:endParaRPr>
          </a:p>
          <a:p>
            <a:pPr>
              <a:lnSpc>
                <a:spcPct val="115000"/>
              </a:lnSpc>
              <a:spcBef>
                <a:spcPts val="0"/>
              </a:spcBef>
            </a:pPr>
            <a:r>
              <a:rPr lang="en-US" dirty="0" smtClean="0">
                <a:solidFill>
                  <a:srgbClr val="008080"/>
                </a:solidFill>
                <a:latin typeface="Consolas"/>
                <a:ea typeface="Calibri"/>
                <a:cs typeface="Times New Roman"/>
              </a:rPr>
              <a:t>    &lt;</a:t>
            </a:r>
            <a:r>
              <a:rPr lang="en-US" dirty="0" err="1">
                <a:solidFill>
                  <a:srgbClr val="3F7F7F"/>
                </a:solidFill>
                <a:latin typeface="Consolas"/>
                <a:ea typeface="Calibri"/>
                <a:cs typeface="Times New Roman"/>
              </a:rPr>
              <a:t>ul</a:t>
            </a:r>
            <a:r>
              <a:rPr lang="en-US" dirty="0">
                <a:solidFill>
                  <a:srgbClr val="008080"/>
                </a:solidFill>
                <a:latin typeface="Consolas"/>
                <a:ea typeface="Calibri"/>
                <a:cs typeface="Times New Roman"/>
              </a:rPr>
              <a:t>&gt;</a:t>
            </a:r>
            <a:endParaRPr lang="en-US" sz="1200" dirty="0">
              <a:latin typeface="Georgia"/>
              <a:ea typeface="Calibri"/>
              <a:cs typeface="Times New Roman"/>
            </a:endParaRPr>
          </a:p>
          <a:p>
            <a:pPr>
              <a:lnSpc>
                <a:spcPct val="115000"/>
              </a:lnSpc>
              <a:spcBef>
                <a:spcPts val="0"/>
              </a:spcBef>
            </a:pPr>
            <a:r>
              <a:rPr lang="en-US" dirty="0" smtClean="0">
                <a:solidFill>
                  <a:srgbClr val="008080"/>
                </a:solidFill>
                <a:latin typeface="Consolas"/>
                <a:ea typeface="Calibri"/>
                <a:cs typeface="Times New Roman"/>
              </a:rPr>
              <a:t>        &lt;</a:t>
            </a:r>
            <a:r>
              <a:rPr lang="en-US" dirty="0">
                <a:solidFill>
                  <a:srgbClr val="3F7F7F"/>
                </a:solidFill>
                <a:latin typeface="Consolas"/>
                <a:ea typeface="Calibri"/>
                <a:cs typeface="Times New Roman"/>
              </a:rPr>
              <a:t>li</a:t>
            </a:r>
            <a:r>
              <a:rPr lang="en-US" dirty="0">
                <a:latin typeface="Consolas"/>
                <a:ea typeface="Calibri"/>
                <a:cs typeface="Times New Roman"/>
              </a:rPr>
              <a:t> </a:t>
            </a:r>
            <a:r>
              <a:rPr lang="en-US" dirty="0" err="1">
                <a:solidFill>
                  <a:srgbClr val="7F007F"/>
                </a:solidFill>
                <a:latin typeface="Consolas"/>
                <a:ea typeface="Calibri"/>
                <a:cs typeface="Times New Roman"/>
              </a:rPr>
              <a:t>ng</a:t>
            </a:r>
            <a:r>
              <a:rPr lang="en-US" dirty="0">
                <a:solidFill>
                  <a:srgbClr val="7F007F"/>
                </a:solidFill>
                <a:latin typeface="Consolas"/>
                <a:ea typeface="Calibri"/>
                <a:cs typeface="Times New Roman"/>
              </a:rPr>
              <a:t>-repeat</a:t>
            </a:r>
            <a:r>
              <a:rPr lang="en-US" dirty="0">
                <a:solidFill>
                  <a:srgbClr val="000000"/>
                </a:solidFill>
                <a:latin typeface="Consolas"/>
                <a:ea typeface="Calibri"/>
                <a:cs typeface="Times New Roman"/>
              </a:rPr>
              <a:t>=</a:t>
            </a:r>
            <a:r>
              <a:rPr lang="en-US" i="1" dirty="0">
                <a:solidFill>
                  <a:srgbClr val="2A00FF"/>
                </a:solidFill>
                <a:latin typeface="Consolas"/>
                <a:ea typeface="Calibri"/>
                <a:cs typeface="Times New Roman"/>
              </a:rPr>
              <a:t>"customer in customers</a:t>
            </a:r>
            <a:r>
              <a:rPr lang="en-US" i="1" dirty="0" smtClean="0">
                <a:solidFill>
                  <a:srgbClr val="2A00FF"/>
                </a:solidFill>
                <a:latin typeface="Consolas"/>
                <a:ea typeface="Calibri"/>
                <a:cs typeface="Times New Roman"/>
              </a:rPr>
              <a:t>"</a:t>
            </a:r>
            <a:r>
              <a:rPr lang="en-US" dirty="0" smtClean="0">
                <a:solidFill>
                  <a:srgbClr val="008080"/>
                </a:solidFill>
                <a:latin typeface="Consolas"/>
                <a:ea typeface="Calibri"/>
                <a:cs typeface="Times New Roman"/>
              </a:rPr>
              <a:t>&gt;</a:t>
            </a:r>
            <a:br>
              <a:rPr lang="en-US" dirty="0" smtClean="0">
                <a:solidFill>
                  <a:srgbClr val="008080"/>
                </a:solidFill>
                <a:latin typeface="Consolas"/>
                <a:ea typeface="Calibri"/>
                <a:cs typeface="Times New Roman"/>
              </a:rPr>
            </a:br>
            <a:r>
              <a:rPr lang="en-US" dirty="0" smtClean="0">
                <a:solidFill>
                  <a:srgbClr val="008080"/>
                </a:solidFill>
                <a:latin typeface="Consolas"/>
                <a:ea typeface="Calibri"/>
                <a:cs typeface="Times New Roman"/>
              </a:rPr>
              <a:t>            </a:t>
            </a:r>
            <a:r>
              <a:rPr lang="en-US" dirty="0" smtClean="0">
                <a:solidFill>
                  <a:srgbClr val="000000"/>
                </a:solidFill>
                <a:latin typeface="Consolas"/>
                <a:ea typeface="Calibri"/>
                <a:cs typeface="Times New Roman"/>
              </a:rPr>
              <a:t>{{</a:t>
            </a:r>
            <a:r>
              <a:rPr lang="en-US" dirty="0" err="1">
                <a:solidFill>
                  <a:srgbClr val="000000"/>
                </a:solidFill>
                <a:latin typeface="Consolas"/>
                <a:ea typeface="Calibri"/>
                <a:cs typeface="Times New Roman"/>
              </a:rPr>
              <a:t>customer.customerName</a:t>
            </a:r>
            <a:r>
              <a:rPr lang="en-US" dirty="0" smtClean="0">
                <a:solidFill>
                  <a:srgbClr val="000000"/>
                </a:solidFill>
                <a:latin typeface="Consolas"/>
                <a:ea typeface="Calibri"/>
                <a:cs typeface="Times New Roman"/>
              </a:rPr>
              <a:t>}}</a:t>
            </a:r>
            <a:br>
              <a:rPr lang="en-US" dirty="0" smtClean="0">
                <a:solidFill>
                  <a:srgbClr val="000000"/>
                </a:solidFill>
                <a:latin typeface="Consolas"/>
                <a:ea typeface="Calibri"/>
                <a:cs typeface="Times New Roman"/>
              </a:rPr>
            </a:br>
            <a:r>
              <a:rPr lang="en-US" dirty="0" smtClean="0">
                <a:solidFill>
                  <a:srgbClr val="000000"/>
                </a:solidFill>
                <a:latin typeface="Consolas"/>
                <a:ea typeface="Calibri"/>
                <a:cs typeface="Times New Roman"/>
              </a:rPr>
              <a:t>        </a:t>
            </a:r>
            <a:r>
              <a:rPr lang="en-US" dirty="0" smtClean="0">
                <a:solidFill>
                  <a:srgbClr val="008080"/>
                </a:solidFill>
                <a:latin typeface="Consolas"/>
                <a:ea typeface="Calibri"/>
                <a:cs typeface="Times New Roman"/>
              </a:rPr>
              <a:t>&lt;/</a:t>
            </a:r>
            <a:r>
              <a:rPr lang="en-US" dirty="0">
                <a:solidFill>
                  <a:srgbClr val="3F7F7F"/>
                </a:solidFill>
                <a:latin typeface="Consolas"/>
                <a:ea typeface="Calibri"/>
                <a:cs typeface="Times New Roman"/>
              </a:rPr>
              <a:t>li</a:t>
            </a:r>
            <a:r>
              <a:rPr lang="en-US" dirty="0">
                <a:solidFill>
                  <a:srgbClr val="008080"/>
                </a:solidFill>
                <a:latin typeface="Consolas"/>
                <a:ea typeface="Calibri"/>
                <a:cs typeface="Times New Roman"/>
              </a:rPr>
              <a:t>&gt;</a:t>
            </a:r>
            <a:endParaRPr lang="en-US" sz="1200" dirty="0">
              <a:latin typeface="Georgia"/>
              <a:ea typeface="Calibri"/>
              <a:cs typeface="Times New Roman"/>
            </a:endParaRPr>
          </a:p>
          <a:p>
            <a:pPr>
              <a:lnSpc>
                <a:spcPct val="115000"/>
              </a:lnSpc>
              <a:spcBef>
                <a:spcPts val="0"/>
              </a:spcBef>
            </a:pPr>
            <a:r>
              <a:rPr lang="en-US" dirty="0" smtClean="0">
                <a:solidFill>
                  <a:srgbClr val="008080"/>
                </a:solidFill>
                <a:latin typeface="Consolas"/>
                <a:ea typeface="Calibri"/>
                <a:cs typeface="Times New Roman"/>
              </a:rPr>
              <a:t>    &lt;/</a:t>
            </a:r>
            <a:r>
              <a:rPr lang="en-US" dirty="0" err="1">
                <a:solidFill>
                  <a:srgbClr val="3F7F7F"/>
                </a:solidFill>
                <a:latin typeface="Consolas"/>
                <a:ea typeface="Calibri"/>
                <a:cs typeface="Times New Roman"/>
              </a:rPr>
              <a:t>ul</a:t>
            </a:r>
            <a:r>
              <a:rPr lang="en-US" dirty="0">
                <a:solidFill>
                  <a:srgbClr val="008080"/>
                </a:solidFill>
                <a:latin typeface="Consolas"/>
                <a:ea typeface="Calibri"/>
                <a:cs typeface="Times New Roman"/>
              </a:rPr>
              <a:t>&gt;</a:t>
            </a:r>
            <a:endParaRPr lang="en-US" sz="1200" dirty="0">
              <a:latin typeface="Georgia"/>
              <a:ea typeface="Calibri"/>
              <a:cs typeface="Times New Roman"/>
            </a:endParaRPr>
          </a:p>
          <a:p>
            <a:pPr>
              <a:lnSpc>
                <a:spcPct val="115000"/>
              </a:lnSpc>
              <a:spcBef>
                <a:spcPts val="0"/>
              </a:spcBef>
            </a:pPr>
            <a:r>
              <a:rPr lang="en-US" dirty="0" smtClean="0">
                <a:solidFill>
                  <a:srgbClr val="008080"/>
                </a:solidFill>
                <a:latin typeface="Consolas"/>
                <a:ea typeface="Calibri"/>
                <a:cs typeface="Times New Roman"/>
              </a:rPr>
              <a:t>&lt;/</a:t>
            </a:r>
            <a:r>
              <a:rPr lang="en-US" dirty="0">
                <a:solidFill>
                  <a:srgbClr val="3F7F7F"/>
                </a:solidFill>
                <a:latin typeface="Consolas"/>
                <a:ea typeface="Calibri"/>
                <a:cs typeface="Times New Roman"/>
              </a:rPr>
              <a:t>body</a:t>
            </a:r>
            <a:r>
              <a:rPr lang="en-US" dirty="0">
                <a:solidFill>
                  <a:srgbClr val="008080"/>
                </a:solidFill>
                <a:latin typeface="Consolas"/>
                <a:ea typeface="Calibri"/>
                <a:cs typeface="Times New Roman"/>
              </a:rPr>
              <a:t>&gt;</a:t>
            </a:r>
            <a:endParaRPr lang="en-US" dirty="0" smtClean="0"/>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Дефиниране на услуги</a:t>
            </a:r>
            <a:endParaRPr lang="en-US" sz="2800" b="0" dirty="0"/>
          </a:p>
        </p:txBody>
      </p:sp>
      <p:sp>
        <p:nvSpPr>
          <p:cNvPr id="3" name="Text Placeholder 2"/>
          <p:cNvSpPr>
            <a:spLocks noGrp="1"/>
          </p:cNvSpPr>
          <p:nvPr>
            <p:ph type="body" sz="quarter" idx="10"/>
          </p:nvPr>
        </p:nvSpPr>
        <p:spPr>
          <a:xfrm>
            <a:off x="300850" y="1261641"/>
            <a:ext cx="8494713" cy="5254906"/>
          </a:xfrm>
        </p:spPr>
        <p:txBody>
          <a:bodyPr/>
          <a:lstStyle/>
          <a:p>
            <a:pPr>
              <a:spcBef>
                <a:spcPts val="0"/>
              </a:spcBef>
            </a:pPr>
            <a:r>
              <a:rPr lang="en-US" sz="1600" dirty="0" err="1">
                <a:solidFill>
                  <a:srgbClr val="000000"/>
                </a:solidFill>
                <a:latin typeface="Consolas"/>
              </a:rPr>
              <a:t>angular.module</a:t>
            </a:r>
            <a:r>
              <a:rPr lang="en-US" sz="1600" dirty="0">
                <a:solidFill>
                  <a:srgbClr val="000000"/>
                </a:solidFill>
                <a:latin typeface="Consolas"/>
              </a:rPr>
              <a:t>(</a:t>
            </a:r>
            <a:r>
              <a:rPr lang="en-US" sz="1600" dirty="0">
                <a:solidFill>
                  <a:srgbClr val="2A00FF"/>
                </a:solidFill>
                <a:latin typeface="Consolas"/>
              </a:rPr>
              <a:t>'</a:t>
            </a:r>
            <a:r>
              <a:rPr lang="en-US" sz="1600" dirty="0" err="1">
                <a:solidFill>
                  <a:srgbClr val="2A00FF"/>
                </a:solidFill>
                <a:latin typeface="Consolas"/>
              </a:rPr>
              <a:t>helloApp</a:t>
            </a:r>
            <a:r>
              <a:rPr lang="en-US" sz="1600" dirty="0">
                <a:solidFill>
                  <a:srgbClr val="2A00FF"/>
                </a:solidFill>
                <a:latin typeface="Consolas"/>
              </a:rPr>
              <a:t>'</a:t>
            </a:r>
            <a:r>
              <a:rPr lang="en-US" sz="1600" dirty="0">
                <a:solidFill>
                  <a:srgbClr val="000000"/>
                </a:solidFill>
                <a:latin typeface="Consolas"/>
              </a:rPr>
              <a:t>, [])</a:t>
            </a:r>
          </a:p>
          <a:p>
            <a:pPr>
              <a:spcBef>
                <a:spcPts val="0"/>
              </a:spcBef>
            </a:pPr>
            <a:r>
              <a:rPr lang="en-US" sz="1600" dirty="0" smtClean="0">
                <a:solidFill>
                  <a:srgbClr val="000000"/>
                </a:solidFill>
                <a:latin typeface="Consolas"/>
              </a:rPr>
              <a:t>    .</a:t>
            </a:r>
            <a:r>
              <a:rPr lang="en-US" sz="1600" dirty="0">
                <a:solidFill>
                  <a:srgbClr val="000000"/>
                </a:solidFill>
                <a:latin typeface="Consolas"/>
              </a:rPr>
              <a:t>factory(</a:t>
            </a:r>
            <a:r>
              <a:rPr lang="en-US" sz="1600" dirty="0">
                <a:solidFill>
                  <a:srgbClr val="2A00FF"/>
                </a:solidFill>
                <a:latin typeface="Consolas"/>
              </a:rPr>
              <a:t>'</a:t>
            </a:r>
            <a:r>
              <a:rPr lang="en-US" sz="1600" dirty="0" err="1">
                <a:solidFill>
                  <a:srgbClr val="2A00FF"/>
                </a:solidFill>
                <a:latin typeface="Consolas"/>
              </a:rPr>
              <a:t>customerService</a:t>
            </a:r>
            <a:r>
              <a:rPr lang="en-US" sz="1600" dirty="0">
                <a:solidFill>
                  <a:srgbClr val="2A00FF"/>
                </a:solidFill>
                <a:latin typeface="Consolas"/>
              </a:rPr>
              <a:t>'</a:t>
            </a:r>
            <a:r>
              <a:rPr lang="en-US" sz="1600" dirty="0">
                <a:solidFill>
                  <a:srgbClr val="000000"/>
                </a:solidFill>
                <a:latin typeface="Consolas"/>
              </a:rPr>
              <a:t>, </a:t>
            </a:r>
            <a:r>
              <a:rPr lang="en-US" sz="1600" dirty="0">
                <a:solidFill>
                  <a:srgbClr val="7F0055"/>
                </a:solidFill>
                <a:latin typeface="Consolas"/>
              </a:rPr>
              <a:t>function</a:t>
            </a:r>
            <a:r>
              <a:rPr lang="en-US" sz="1600" dirty="0">
                <a:solidFill>
                  <a:srgbClr val="000000"/>
                </a:solidFill>
                <a:latin typeface="Consolas"/>
              </a:rPr>
              <a:t>($http) {</a:t>
            </a:r>
          </a:p>
          <a:p>
            <a:pPr>
              <a:spcBef>
                <a:spcPts val="0"/>
              </a:spcBef>
            </a:pPr>
            <a:r>
              <a:rPr lang="en-US" sz="1600" dirty="0">
                <a:solidFill>
                  <a:srgbClr val="000000"/>
                </a:solidFill>
                <a:latin typeface="Consolas"/>
              </a:rPr>
              <a:t>    </a:t>
            </a:r>
            <a:r>
              <a:rPr lang="en-US" sz="1600" dirty="0" smtClean="0">
                <a:solidFill>
                  <a:srgbClr val="000000"/>
                </a:solidFill>
                <a:latin typeface="Consolas"/>
              </a:rPr>
              <a:t>    </a:t>
            </a:r>
            <a:r>
              <a:rPr lang="en-US" sz="1600" dirty="0">
                <a:solidFill>
                  <a:srgbClr val="7F0055"/>
                </a:solidFill>
                <a:latin typeface="Consolas"/>
              </a:rPr>
              <a:t>return</a:t>
            </a:r>
            <a:r>
              <a:rPr lang="en-US" sz="1600" dirty="0">
                <a:solidFill>
                  <a:srgbClr val="000000"/>
                </a:solidFill>
                <a:latin typeface="Consolas"/>
              </a:rPr>
              <a:t> {</a:t>
            </a:r>
          </a:p>
          <a:p>
            <a:pPr>
              <a:spcBef>
                <a:spcPts val="0"/>
              </a:spcBef>
            </a:pPr>
            <a:r>
              <a:rPr lang="en-US" sz="1600" dirty="0">
                <a:solidFill>
                  <a:srgbClr val="000000"/>
                </a:solidFill>
                <a:latin typeface="Consolas"/>
              </a:rPr>
              <a:t>    </a:t>
            </a:r>
            <a:r>
              <a:rPr lang="en-US" sz="1600" dirty="0" smtClean="0">
                <a:solidFill>
                  <a:srgbClr val="000000"/>
                </a:solidFill>
                <a:latin typeface="Consolas"/>
              </a:rPr>
              <a:t>        </a:t>
            </a:r>
            <a:r>
              <a:rPr lang="en-US" sz="1600" dirty="0" err="1">
                <a:solidFill>
                  <a:srgbClr val="000000"/>
                </a:solidFill>
                <a:latin typeface="Consolas"/>
              </a:rPr>
              <a:t>getCustomerByName</a:t>
            </a:r>
            <a:r>
              <a:rPr lang="en-US" sz="1600" dirty="0">
                <a:solidFill>
                  <a:srgbClr val="000000"/>
                </a:solidFill>
                <a:latin typeface="Consolas"/>
              </a:rPr>
              <a:t>: </a:t>
            </a:r>
            <a:r>
              <a:rPr lang="en-US" sz="1600" dirty="0">
                <a:solidFill>
                  <a:srgbClr val="7F0055"/>
                </a:solidFill>
                <a:latin typeface="Consolas"/>
              </a:rPr>
              <a:t>function</a:t>
            </a:r>
            <a:r>
              <a:rPr lang="en-US" sz="1600" dirty="0">
                <a:solidFill>
                  <a:srgbClr val="000000"/>
                </a:solidFill>
                <a:latin typeface="Consolas"/>
              </a:rPr>
              <a:t>(name) {</a:t>
            </a:r>
          </a:p>
          <a:p>
            <a:pPr>
              <a:spcBef>
                <a:spcPts val="0"/>
              </a:spcBef>
            </a:pPr>
            <a:r>
              <a:rPr lang="en-US" sz="1600" dirty="0">
                <a:solidFill>
                  <a:srgbClr val="000000"/>
                </a:solidFill>
                <a:latin typeface="Consolas"/>
              </a:rPr>
              <a:t>    </a:t>
            </a:r>
            <a:r>
              <a:rPr lang="en-US" sz="1600" dirty="0" smtClean="0">
                <a:solidFill>
                  <a:srgbClr val="000000"/>
                </a:solidFill>
                <a:latin typeface="Consolas"/>
              </a:rPr>
              <a:t>            </a:t>
            </a:r>
            <a:r>
              <a:rPr lang="en-US" sz="1600" dirty="0">
                <a:solidFill>
                  <a:srgbClr val="7F0055"/>
                </a:solidFill>
                <a:latin typeface="Consolas"/>
              </a:rPr>
              <a:t>return</a:t>
            </a:r>
            <a:r>
              <a:rPr lang="en-US" sz="1600" dirty="0">
                <a:solidFill>
                  <a:srgbClr val="000000"/>
                </a:solidFill>
                <a:latin typeface="Consolas"/>
              </a:rPr>
              <a:t> $</a:t>
            </a:r>
            <a:r>
              <a:rPr lang="en-US" sz="1600" dirty="0" err="1">
                <a:solidFill>
                  <a:srgbClr val="000000"/>
                </a:solidFill>
                <a:latin typeface="Consolas"/>
              </a:rPr>
              <a:t>http.get</a:t>
            </a:r>
            <a:r>
              <a:rPr lang="en-US" sz="1600" dirty="0">
                <a:solidFill>
                  <a:srgbClr val="000000"/>
                </a:solidFill>
                <a:latin typeface="Consolas"/>
              </a:rPr>
              <a:t>(</a:t>
            </a:r>
            <a:r>
              <a:rPr lang="en-US" sz="1600" dirty="0">
                <a:solidFill>
                  <a:srgbClr val="2A00FF"/>
                </a:solidFill>
                <a:latin typeface="Consolas"/>
              </a:rPr>
              <a:t>'rest/customer/'</a:t>
            </a:r>
            <a:r>
              <a:rPr lang="en-US" sz="1600" dirty="0">
                <a:solidFill>
                  <a:srgbClr val="000000"/>
                </a:solidFill>
                <a:latin typeface="Consolas"/>
              </a:rPr>
              <a:t> + name);</a:t>
            </a:r>
          </a:p>
          <a:p>
            <a:pPr>
              <a:spcBef>
                <a:spcPts val="0"/>
              </a:spcBef>
            </a:pPr>
            <a:r>
              <a:rPr lang="en-US" sz="1600" dirty="0">
                <a:solidFill>
                  <a:srgbClr val="000000"/>
                </a:solidFill>
                <a:latin typeface="Consolas"/>
              </a:rPr>
              <a:t>    </a:t>
            </a:r>
            <a:r>
              <a:rPr lang="en-US" sz="1600" dirty="0" smtClean="0">
                <a:solidFill>
                  <a:srgbClr val="000000"/>
                </a:solidFill>
                <a:latin typeface="Consolas"/>
              </a:rPr>
              <a:t>        </a:t>
            </a:r>
            <a:r>
              <a:rPr lang="en-US" sz="1600" dirty="0">
                <a:solidFill>
                  <a:srgbClr val="000000"/>
                </a:solidFill>
                <a:latin typeface="Consolas"/>
              </a:rPr>
              <a:t>}</a:t>
            </a:r>
          </a:p>
          <a:p>
            <a:pPr>
              <a:spcBef>
                <a:spcPts val="0"/>
              </a:spcBef>
            </a:pPr>
            <a:r>
              <a:rPr lang="en-US" sz="1600" dirty="0">
                <a:solidFill>
                  <a:srgbClr val="000000"/>
                </a:solidFill>
                <a:latin typeface="Consolas"/>
              </a:rPr>
              <a:t>    </a:t>
            </a:r>
            <a:r>
              <a:rPr lang="en-US" sz="1600" dirty="0" smtClean="0">
                <a:solidFill>
                  <a:srgbClr val="000000"/>
                </a:solidFill>
                <a:latin typeface="Consolas"/>
              </a:rPr>
              <a:t>    </a:t>
            </a:r>
            <a:r>
              <a:rPr lang="en-US" sz="1600" dirty="0">
                <a:solidFill>
                  <a:srgbClr val="000000"/>
                </a:solidFill>
                <a:latin typeface="Consolas"/>
              </a:rPr>
              <a:t>};   </a:t>
            </a:r>
          </a:p>
          <a:p>
            <a:pPr>
              <a:spcBef>
                <a:spcPts val="0"/>
              </a:spcBef>
            </a:pPr>
            <a:r>
              <a:rPr lang="en-US" sz="1600" dirty="0">
                <a:solidFill>
                  <a:srgbClr val="000000"/>
                </a:solidFill>
                <a:latin typeface="Consolas"/>
              </a:rPr>
              <a:t>    </a:t>
            </a:r>
            <a:r>
              <a:rPr lang="en-US" sz="1600" dirty="0" smtClean="0">
                <a:solidFill>
                  <a:srgbClr val="000000"/>
                </a:solidFill>
                <a:latin typeface="Consolas"/>
              </a:rPr>
              <a:t>})</a:t>
            </a:r>
            <a:endParaRPr lang="en-US" sz="1600" dirty="0">
              <a:solidFill>
                <a:srgbClr val="000000"/>
              </a:solidFill>
              <a:latin typeface="Consolas"/>
            </a:endParaRPr>
          </a:p>
          <a:p>
            <a:pPr>
              <a:spcBef>
                <a:spcPts val="0"/>
              </a:spcBef>
            </a:pPr>
            <a:r>
              <a:rPr lang="en-US" sz="1600" dirty="0">
                <a:solidFill>
                  <a:srgbClr val="000000"/>
                </a:solidFill>
                <a:latin typeface="Consolas"/>
              </a:rPr>
              <a:t>    </a:t>
            </a:r>
            <a:r>
              <a:rPr lang="en-US" sz="1600" dirty="0" smtClean="0">
                <a:solidFill>
                  <a:srgbClr val="000000"/>
                </a:solidFill>
                <a:latin typeface="Consolas"/>
              </a:rPr>
              <a:t>.</a:t>
            </a:r>
            <a:r>
              <a:rPr lang="en-US" sz="1600" dirty="0">
                <a:solidFill>
                  <a:srgbClr val="000000"/>
                </a:solidFill>
                <a:latin typeface="Consolas"/>
              </a:rPr>
              <a:t>controller(</a:t>
            </a:r>
            <a:r>
              <a:rPr lang="en-US" sz="1600" dirty="0">
                <a:solidFill>
                  <a:srgbClr val="2A00FF"/>
                </a:solidFill>
                <a:latin typeface="Consolas"/>
              </a:rPr>
              <a:t>'</a:t>
            </a:r>
            <a:r>
              <a:rPr lang="en-US" sz="1600" dirty="0" err="1">
                <a:solidFill>
                  <a:srgbClr val="2A00FF"/>
                </a:solidFill>
                <a:latin typeface="Consolas"/>
              </a:rPr>
              <a:t>helloController</a:t>
            </a:r>
            <a:r>
              <a:rPr lang="en-US" sz="1600" dirty="0">
                <a:solidFill>
                  <a:srgbClr val="2A00FF"/>
                </a:solidFill>
                <a:latin typeface="Consolas"/>
              </a:rPr>
              <a:t>'</a:t>
            </a:r>
            <a:r>
              <a:rPr lang="en-US" sz="1600" dirty="0">
                <a:solidFill>
                  <a:srgbClr val="000000"/>
                </a:solidFill>
                <a:latin typeface="Consolas"/>
              </a:rPr>
              <a:t>, </a:t>
            </a:r>
            <a:r>
              <a:rPr lang="en-US" sz="1600" dirty="0">
                <a:solidFill>
                  <a:srgbClr val="7F0055"/>
                </a:solidFill>
                <a:latin typeface="Consolas"/>
              </a:rPr>
              <a:t>function</a:t>
            </a:r>
            <a:r>
              <a:rPr lang="en-US" sz="1600" dirty="0">
                <a:solidFill>
                  <a:srgbClr val="000000"/>
                </a:solidFill>
                <a:latin typeface="Consolas"/>
              </a:rPr>
              <a:t>($scope, </a:t>
            </a:r>
            <a:r>
              <a:rPr lang="en-US" sz="1600" dirty="0" err="1">
                <a:solidFill>
                  <a:srgbClr val="000000"/>
                </a:solidFill>
                <a:latin typeface="Consolas"/>
              </a:rPr>
              <a:t>customerService</a:t>
            </a:r>
            <a:r>
              <a:rPr lang="en-US" sz="1600" dirty="0">
                <a:solidFill>
                  <a:srgbClr val="000000"/>
                </a:solidFill>
                <a:latin typeface="Consolas"/>
              </a:rPr>
              <a:t>) </a:t>
            </a:r>
            <a:r>
              <a:rPr lang="en-US" sz="1600" dirty="0" smtClean="0">
                <a:solidFill>
                  <a:srgbClr val="000000"/>
                </a:solidFill>
                <a:latin typeface="Consolas"/>
              </a:rPr>
              <a:t>{</a:t>
            </a:r>
          </a:p>
          <a:p>
            <a:pPr>
              <a:spcBef>
                <a:spcPts val="0"/>
              </a:spcBef>
            </a:pPr>
            <a:r>
              <a:rPr lang="en-US" sz="1600" dirty="0" smtClean="0">
                <a:solidFill>
                  <a:srgbClr val="000000"/>
                </a:solidFill>
                <a:latin typeface="Consolas"/>
              </a:rPr>
              <a:t>        </a:t>
            </a:r>
            <a:r>
              <a:rPr lang="en-US" sz="1600" dirty="0" err="1" smtClean="0">
                <a:solidFill>
                  <a:srgbClr val="000000"/>
                </a:solidFill>
                <a:latin typeface="Consolas"/>
              </a:rPr>
              <a:t>customerService.getCustomerByName</a:t>
            </a:r>
            <a:r>
              <a:rPr lang="en-US" sz="1600" dirty="0">
                <a:solidFill>
                  <a:srgbClr val="000000"/>
                </a:solidFill>
                <a:latin typeface="Consolas"/>
              </a:rPr>
              <a:t>(</a:t>
            </a:r>
            <a:r>
              <a:rPr lang="en-US" sz="1600" dirty="0">
                <a:solidFill>
                  <a:srgbClr val="2A00FF"/>
                </a:solidFill>
                <a:latin typeface="Consolas"/>
              </a:rPr>
              <a:t>'Apple</a:t>
            </a:r>
            <a:r>
              <a:rPr lang="en-US" sz="1600" dirty="0" smtClean="0">
                <a:solidFill>
                  <a:srgbClr val="2A00FF"/>
                </a:solidFill>
                <a:latin typeface="Consolas"/>
              </a:rPr>
              <a:t>'</a:t>
            </a:r>
            <a:r>
              <a:rPr lang="en-US" sz="1600" dirty="0" smtClean="0">
                <a:solidFill>
                  <a:srgbClr val="000000"/>
                </a:solidFill>
                <a:latin typeface="Consolas"/>
              </a:rPr>
              <a:t>)</a:t>
            </a:r>
          </a:p>
          <a:p>
            <a:pPr>
              <a:spcBef>
                <a:spcPts val="0"/>
              </a:spcBef>
            </a:pPr>
            <a:r>
              <a:rPr lang="en-US" sz="1600" dirty="0" smtClean="0">
                <a:solidFill>
                  <a:srgbClr val="000000"/>
                </a:solidFill>
                <a:latin typeface="Consolas"/>
              </a:rPr>
              <a:t>            .</a:t>
            </a:r>
            <a:r>
              <a:rPr lang="en-US" sz="1600" dirty="0">
                <a:solidFill>
                  <a:srgbClr val="000000"/>
                </a:solidFill>
                <a:latin typeface="Consolas"/>
              </a:rPr>
              <a:t>then(</a:t>
            </a:r>
            <a:r>
              <a:rPr lang="en-US" sz="1600" dirty="0">
                <a:solidFill>
                  <a:srgbClr val="7F0055"/>
                </a:solidFill>
                <a:latin typeface="Consolas"/>
              </a:rPr>
              <a:t>function</a:t>
            </a:r>
            <a:r>
              <a:rPr lang="en-US" sz="1600" dirty="0">
                <a:solidFill>
                  <a:srgbClr val="000000"/>
                </a:solidFill>
                <a:latin typeface="Consolas"/>
              </a:rPr>
              <a:t>(result) {</a:t>
            </a:r>
          </a:p>
          <a:p>
            <a:pPr>
              <a:spcBef>
                <a:spcPts val="0"/>
              </a:spcBef>
            </a:pPr>
            <a:r>
              <a:rPr lang="en-US" sz="1600" dirty="0">
                <a:solidFill>
                  <a:srgbClr val="000000"/>
                </a:solidFill>
                <a:latin typeface="Consolas"/>
              </a:rPr>
              <a:t>                $</a:t>
            </a:r>
            <a:r>
              <a:rPr lang="en-US" sz="1600" dirty="0" err="1">
                <a:solidFill>
                  <a:srgbClr val="000000"/>
                </a:solidFill>
                <a:latin typeface="Consolas"/>
              </a:rPr>
              <a:t>scope.customer</a:t>
            </a:r>
            <a:r>
              <a:rPr lang="en-US" sz="1600" dirty="0">
                <a:solidFill>
                  <a:srgbClr val="000000"/>
                </a:solidFill>
                <a:latin typeface="Consolas"/>
              </a:rPr>
              <a:t> = </a:t>
            </a:r>
            <a:r>
              <a:rPr lang="en-US" sz="1600" dirty="0" err="1">
                <a:solidFill>
                  <a:srgbClr val="000000"/>
                </a:solidFill>
                <a:latin typeface="Consolas"/>
              </a:rPr>
              <a:t>result.data</a:t>
            </a:r>
            <a:r>
              <a:rPr lang="en-US" sz="1600" dirty="0">
                <a:solidFill>
                  <a:srgbClr val="000000"/>
                </a:solidFill>
                <a:latin typeface="Consolas"/>
              </a:rPr>
              <a:t>;</a:t>
            </a:r>
          </a:p>
          <a:p>
            <a:pPr>
              <a:spcBef>
                <a:spcPts val="0"/>
              </a:spcBef>
            </a:pPr>
            <a:r>
              <a:rPr lang="en-US" sz="1600" dirty="0">
                <a:solidFill>
                  <a:srgbClr val="000000"/>
                </a:solidFill>
                <a:latin typeface="Consolas"/>
              </a:rPr>
              <a:t>            });</a:t>
            </a:r>
          </a:p>
          <a:p>
            <a:pPr>
              <a:spcBef>
                <a:spcPts val="0"/>
              </a:spcBef>
            </a:pPr>
            <a:r>
              <a:rPr lang="en-US" sz="1600" dirty="0">
                <a:solidFill>
                  <a:srgbClr val="000000"/>
                </a:solidFill>
                <a:latin typeface="Consolas"/>
              </a:rPr>
              <a:t>        </a:t>
            </a:r>
            <a:r>
              <a:rPr lang="en-US" sz="1600" dirty="0" smtClean="0">
                <a:solidFill>
                  <a:srgbClr val="000000"/>
                </a:solidFill>
                <a:latin typeface="Consolas"/>
              </a:rPr>
              <a:t>});</a:t>
            </a:r>
          </a:p>
          <a:p>
            <a:pPr>
              <a:spcBef>
                <a:spcPts val="0"/>
              </a:spcBef>
            </a:pPr>
            <a:endParaRPr lang="en-US" sz="1600" dirty="0" smtClean="0">
              <a:solidFill>
                <a:srgbClr val="000000"/>
              </a:solidFill>
              <a:latin typeface="Consolas"/>
            </a:endParaRPr>
          </a:p>
          <a:p>
            <a:pPr>
              <a:spcBef>
                <a:spcPts val="0"/>
              </a:spcBef>
            </a:pPr>
            <a:endParaRPr lang="en-US" sz="1600" dirty="0">
              <a:solidFill>
                <a:srgbClr val="000000"/>
              </a:solidFill>
              <a:latin typeface="Consolas"/>
            </a:endParaRPr>
          </a:p>
          <a:p>
            <a:pPr>
              <a:spcBef>
                <a:spcPts val="0"/>
              </a:spcBef>
            </a:pPr>
            <a:r>
              <a:rPr lang="en-US" sz="1600" dirty="0">
                <a:solidFill>
                  <a:srgbClr val="008080"/>
                </a:solidFill>
                <a:latin typeface="Consolas"/>
              </a:rPr>
              <a:t>&lt;</a:t>
            </a:r>
            <a:r>
              <a:rPr lang="en-US" sz="1600" dirty="0">
                <a:solidFill>
                  <a:srgbClr val="3F7F7F"/>
                </a:solidFill>
                <a:latin typeface="Consolas"/>
              </a:rPr>
              <a:t>body </a:t>
            </a:r>
            <a:r>
              <a:rPr lang="en-US" sz="1600" dirty="0" err="1">
                <a:solidFill>
                  <a:srgbClr val="7F007F"/>
                </a:solidFill>
                <a:latin typeface="Consolas"/>
              </a:rPr>
              <a:t>ng</a:t>
            </a:r>
            <a:r>
              <a:rPr lang="en-US" sz="1600" dirty="0">
                <a:solidFill>
                  <a:srgbClr val="7F007F"/>
                </a:solidFill>
                <a:latin typeface="Consolas"/>
              </a:rPr>
              <a:t>-controller</a:t>
            </a:r>
            <a:r>
              <a:rPr lang="en-US" sz="1600" dirty="0">
                <a:solidFill>
                  <a:srgbClr val="000000"/>
                </a:solidFill>
                <a:latin typeface="Consolas"/>
              </a:rPr>
              <a:t>=</a:t>
            </a:r>
            <a:r>
              <a:rPr lang="en-US" sz="1600" i="1" dirty="0">
                <a:solidFill>
                  <a:srgbClr val="2A00FF"/>
                </a:solidFill>
                <a:latin typeface="Consolas"/>
              </a:rPr>
              <a:t>"</a:t>
            </a:r>
            <a:r>
              <a:rPr lang="en-US" sz="1600" i="1" dirty="0" err="1">
                <a:solidFill>
                  <a:srgbClr val="2A00FF"/>
                </a:solidFill>
                <a:latin typeface="Consolas"/>
              </a:rPr>
              <a:t>helloController</a:t>
            </a:r>
            <a:r>
              <a:rPr lang="en-US" sz="1600" i="1" dirty="0">
                <a:solidFill>
                  <a:srgbClr val="2A00FF"/>
                </a:solidFill>
                <a:latin typeface="Consolas"/>
              </a:rPr>
              <a:t>"</a:t>
            </a:r>
            <a:r>
              <a:rPr lang="en-US" sz="1600" i="1" dirty="0">
                <a:solidFill>
                  <a:srgbClr val="008080"/>
                </a:solidFill>
                <a:latin typeface="Consolas"/>
              </a:rPr>
              <a:t>&gt;</a:t>
            </a:r>
          </a:p>
          <a:p>
            <a:pPr>
              <a:spcBef>
                <a:spcPts val="0"/>
              </a:spcBef>
            </a:pPr>
            <a:r>
              <a:rPr lang="en-US" sz="1600" dirty="0" smtClean="0">
                <a:solidFill>
                  <a:srgbClr val="008080"/>
                </a:solidFill>
                <a:latin typeface="Consolas"/>
              </a:rPr>
              <a:t>    &lt;</a:t>
            </a:r>
            <a:r>
              <a:rPr lang="en-US" sz="1600" dirty="0">
                <a:solidFill>
                  <a:srgbClr val="3F7F7F"/>
                </a:solidFill>
                <a:latin typeface="Consolas"/>
              </a:rPr>
              <a:t>div</a:t>
            </a:r>
            <a:r>
              <a:rPr lang="en-US" sz="1600" dirty="0">
                <a:solidFill>
                  <a:srgbClr val="008080"/>
                </a:solidFill>
                <a:latin typeface="Consolas"/>
              </a:rPr>
              <a:t>&gt;</a:t>
            </a:r>
          </a:p>
          <a:p>
            <a:pPr>
              <a:spcBef>
                <a:spcPts val="0"/>
              </a:spcBef>
            </a:pPr>
            <a:r>
              <a:rPr lang="en-US" sz="1600" dirty="0">
                <a:solidFill>
                  <a:srgbClr val="000000"/>
                </a:solidFill>
                <a:latin typeface="Consolas"/>
              </a:rPr>
              <a:t>    </a:t>
            </a:r>
            <a:r>
              <a:rPr lang="en-US" sz="1600" dirty="0" smtClean="0">
                <a:solidFill>
                  <a:srgbClr val="000000"/>
                </a:solidFill>
                <a:latin typeface="Consolas"/>
              </a:rPr>
              <a:t>    </a:t>
            </a:r>
            <a:r>
              <a:rPr lang="en-US" sz="1600" smtClean="0">
                <a:solidFill>
                  <a:srgbClr val="000000"/>
                </a:solidFill>
                <a:latin typeface="Consolas"/>
              </a:rPr>
              <a:t>{{</a:t>
            </a:r>
            <a:r>
              <a:rPr lang="en-US" sz="1600" smtClean="0">
                <a:solidFill>
                  <a:srgbClr val="000000"/>
                </a:solidFill>
                <a:latin typeface="Consolas"/>
              </a:rPr>
              <a:t>customer}}</a:t>
            </a:r>
            <a:endParaRPr lang="en-US" sz="1600" dirty="0">
              <a:solidFill>
                <a:srgbClr val="000000"/>
              </a:solidFill>
              <a:latin typeface="Consolas"/>
            </a:endParaRPr>
          </a:p>
          <a:p>
            <a:pPr>
              <a:spcBef>
                <a:spcPts val="0"/>
              </a:spcBef>
            </a:pPr>
            <a:r>
              <a:rPr lang="en-US" sz="1600" dirty="0">
                <a:solidFill>
                  <a:srgbClr val="000000"/>
                </a:solidFill>
                <a:latin typeface="Consolas"/>
              </a:rPr>
              <a:t>    </a:t>
            </a:r>
            <a:r>
              <a:rPr lang="en-US" sz="1600" dirty="0" smtClean="0">
                <a:solidFill>
                  <a:srgbClr val="008080"/>
                </a:solidFill>
                <a:latin typeface="Consolas"/>
              </a:rPr>
              <a:t>&lt;/</a:t>
            </a:r>
            <a:r>
              <a:rPr lang="en-US" sz="1600" dirty="0">
                <a:solidFill>
                  <a:srgbClr val="3F7F7F"/>
                </a:solidFill>
                <a:latin typeface="Consolas"/>
              </a:rPr>
              <a:t>div</a:t>
            </a:r>
            <a:r>
              <a:rPr lang="en-US" sz="1600" dirty="0">
                <a:solidFill>
                  <a:srgbClr val="008080"/>
                </a:solidFill>
                <a:latin typeface="Consolas"/>
              </a:rPr>
              <a:t>&gt;</a:t>
            </a:r>
          </a:p>
          <a:p>
            <a:pPr>
              <a:spcBef>
                <a:spcPts val="0"/>
              </a:spcBef>
            </a:pPr>
            <a:r>
              <a:rPr lang="en-US" sz="1600" dirty="0" smtClean="0">
                <a:solidFill>
                  <a:srgbClr val="008080"/>
                </a:solidFill>
                <a:latin typeface="Consolas"/>
              </a:rPr>
              <a:t>&lt;/</a:t>
            </a:r>
            <a:r>
              <a:rPr lang="en-US" sz="1600" dirty="0">
                <a:solidFill>
                  <a:srgbClr val="3F7F7F"/>
                </a:solidFill>
                <a:latin typeface="Consolas"/>
              </a:rPr>
              <a:t>body</a:t>
            </a:r>
            <a:r>
              <a:rPr lang="en-US" sz="1600" dirty="0">
                <a:solidFill>
                  <a:srgbClr val="008080"/>
                </a:solidFill>
                <a:latin typeface="Consolas"/>
              </a:rPr>
              <a:t>&gt;</a:t>
            </a:r>
            <a:endParaRPr lang="en-US" sz="1600" dirty="0" smtClean="0"/>
          </a:p>
        </p:txBody>
      </p:sp>
    </p:spTree>
    <p:extLst>
      <p:ext uri="{BB962C8B-B14F-4D97-AF65-F5344CB8AC3E}">
        <p14:creationId xmlns:p14="http://schemas.microsoft.com/office/powerpoint/2010/main" val="1092168668"/>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bg-BG" dirty="0" smtClean="0"/>
              <a:t>Благодаря за вниманието!</a:t>
            </a:r>
            <a:endParaRPr lang="en-US" dirty="0"/>
          </a:p>
        </p:txBody>
      </p:sp>
      <p:sp>
        <p:nvSpPr>
          <p:cNvPr id="3" name="Text Placeholder 2"/>
          <p:cNvSpPr>
            <a:spLocks noGrp="1"/>
          </p:cNvSpPr>
          <p:nvPr>
            <p:ph type="body" sz="quarter" idx="10"/>
          </p:nvPr>
        </p:nvSpPr>
        <p:spPr>
          <a:xfrm>
            <a:off x="324000" y="4363656"/>
            <a:ext cx="8496300" cy="1718057"/>
          </a:xfrm>
        </p:spPr>
        <p:txBody>
          <a:bodyPr/>
          <a:lstStyle/>
          <a:p>
            <a:r>
              <a:rPr lang="bg-BG" dirty="0" smtClean="0"/>
              <a:t>За контакти</a:t>
            </a:r>
            <a:r>
              <a:rPr lang="en-US" dirty="0" smtClean="0"/>
              <a:t>:</a:t>
            </a:r>
          </a:p>
          <a:p>
            <a:endParaRPr lang="en-US" dirty="0" smtClean="0"/>
          </a:p>
          <a:p>
            <a:r>
              <a:rPr lang="en-US" dirty="0" smtClean="0">
                <a:solidFill>
                  <a:srgbClr val="FF0000"/>
                </a:solidFill>
              </a:rPr>
              <a:t>ivan.ivanov@sap.com</a:t>
            </a:r>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02 91 57 690</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Въведение</a:t>
            </a:r>
            <a:endParaRPr lang="en-US" sz="3200" dirty="0"/>
          </a:p>
        </p:txBody>
      </p:sp>
      <p:sp>
        <p:nvSpPr>
          <p:cNvPr id="4" name="Text Placeholder 3"/>
          <p:cNvSpPr>
            <a:spLocks noGrp="1"/>
          </p:cNvSpPr>
          <p:nvPr>
            <p:ph type="body" sz="quarter" idx="11"/>
          </p:nvPr>
        </p:nvSpPr>
        <p:spPr>
          <a:xfrm>
            <a:off x="323999" y="1747776"/>
            <a:ext cx="8319258" cy="3449257"/>
          </a:xfrm>
        </p:spPr>
        <p:txBody>
          <a:bodyPr/>
          <a:lstStyle/>
          <a:p>
            <a:pPr lvl="0"/>
            <a:r>
              <a:rPr lang="bg-BG" sz="2400" dirty="0" smtClean="0"/>
              <a:t>Библиотека спомагаща разработката на едно-странични </a:t>
            </a:r>
            <a:r>
              <a:rPr lang="en-US" sz="2400" dirty="0" smtClean="0"/>
              <a:t>web </a:t>
            </a:r>
            <a:r>
              <a:rPr lang="bg-BG" sz="2400" dirty="0" smtClean="0"/>
              <a:t>приложения</a:t>
            </a:r>
          </a:p>
          <a:p>
            <a:pPr lvl="0"/>
            <a:r>
              <a:rPr lang="bg-BG" sz="2400" dirty="0" smtClean="0"/>
              <a:t>Осъществява </a:t>
            </a:r>
            <a:r>
              <a:rPr lang="en-US" sz="2400" dirty="0" smtClean="0"/>
              <a:t>Model View Controller pattern</a:t>
            </a:r>
            <a:r>
              <a:rPr lang="bg-BG" sz="2400" dirty="0" smtClean="0"/>
              <a:t>-а</a:t>
            </a:r>
          </a:p>
          <a:p>
            <a:pPr lvl="0"/>
            <a:r>
              <a:rPr lang="bg-BG" sz="2400" dirty="0" smtClean="0"/>
              <a:t>Разширява </a:t>
            </a:r>
            <a:r>
              <a:rPr lang="en-US" sz="2400" dirty="0" smtClean="0"/>
              <a:t>HTML</a:t>
            </a:r>
            <a:r>
              <a:rPr lang="bg-BG" sz="2400" dirty="0" smtClean="0"/>
              <a:t> езика с </a:t>
            </a:r>
            <a:r>
              <a:rPr lang="bg-BG" sz="2400" dirty="0" smtClean="0"/>
              <a:t>директиви</a:t>
            </a:r>
            <a:endParaRPr lang="en-US" sz="2400" dirty="0" smtClean="0"/>
          </a:p>
          <a:p>
            <a:pPr lvl="0"/>
            <a:r>
              <a:rPr lang="bg-BG" sz="2400" dirty="0" smtClean="0"/>
              <a:t>Възможност за работа с шаблони</a:t>
            </a:r>
            <a:endParaRPr lang="bg-BG" sz="2400" dirty="0" smtClean="0"/>
          </a:p>
          <a:p>
            <a:pPr lvl="0"/>
            <a:r>
              <a:rPr lang="bg-BG" sz="2400" dirty="0" smtClean="0"/>
              <a:t>С отворен код, разработката се води от </a:t>
            </a:r>
            <a:r>
              <a:rPr lang="en-US" sz="2400" dirty="0" smtClean="0"/>
              <a:t>Google</a:t>
            </a:r>
          </a:p>
          <a:p>
            <a:pPr lvl="0"/>
            <a:endParaRPr lang="en-US" sz="2000" dirty="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err="1" smtClean="0"/>
              <a:t>Архитекура</a:t>
            </a:r>
            <a:r>
              <a:rPr lang="en-US" sz="3200" dirty="0" smtClean="0"/>
              <a:t> </a:t>
            </a:r>
            <a:endParaRPr lang="en-US" sz="3200" dirty="0"/>
          </a:p>
        </p:txBody>
      </p:sp>
      <p:sp>
        <p:nvSpPr>
          <p:cNvPr id="5" name="Rectangle 4"/>
          <p:cNvSpPr/>
          <p:nvPr/>
        </p:nvSpPr>
        <p:spPr bwMode="gray">
          <a:xfrm>
            <a:off x="3309255" y="1306286"/>
            <a:ext cx="2318657" cy="2296885"/>
          </a:xfrm>
          <a:prstGeom prst="rect">
            <a:avLst/>
          </a:prstGeom>
          <a:solidFill>
            <a:schemeClr val="accent1"/>
          </a:solidFill>
          <a:ln w="6350" algn="ctr">
            <a:solidFill>
              <a:schemeClr val="tx1"/>
            </a:solidFill>
            <a:miter lim="800000"/>
            <a:headEnd/>
            <a:tailEnd/>
          </a:ln>
        </p:spPr>
        <p:txBody>
          <a:bodyPr lIns="90000" tIns="72000" rIns="90000" bIns="72000" rtlCol="0" anchor="t" anchorCtr="0"/>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sz="2800" b="1" i="0" u="sng" strike="noStrike" kern="0" cap="none" spc="0" normalizeH="0" baseline="0" noProof="0" dirty="0" smtClean="0">
                <a:ln>
                  <a:noFill/>
                </a:ln>
                <a:effectLst/>
                <a:uLnTx/>
                <a:uFillTx/>
                <a:ea typeface="Arial Unicode MS" pitchFamily="34" charset="-128"/>
                <a:cs typeface="Arial Unicode MS" pitchFamily="34" charset="-128"/>
              </a:rPr>
              <a:t>Контролер</a:t>
            </a:r>
            <a:endParaRPr kumimoji="0" lang="en-US" sz="2800" b="1" i="0" u="sng"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6" name="Rectangle 5"/>
          <p:cNvSpPr/>
          <p:nvPr/>
        </p:nvSpPr>
        <p:spPr bwMode="gray">
          <a:xfrm>
            <a:off x="6052447" y="3418115"/>
            <a:ext cx="2318657" cy="2296885"/>
          </a:xfrm>
          <a:prstGeom prst="rect">
            <a:avLst/>
          </a:prstGeom>
          <a:solidFill>
            <a:schemeClr val="accent1"/>
          </a:solidFill>
          <a:ln w="6350" algn="ctr">
            <a:solidFill>
              <a:schemeClr val="tx1"/>
            </a:solidFill>
            <a:miter lim="800000"/>
            <a:headEnd/>
            <a:tailEnd/>
          </a:ln>
        </p:spPr>
        <p:txBody>
          <a:bodyPr lIns="90000" tIns="72000" rIns="90000" bIns="72000" rtlCol="0" anchor="t" anchorCtr="0"/>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sz="2800" b="1" i="0" u="sng" strike="noStrike" kern="0" cap="none" spc="0" normalizeH="0" baseline="0" noProof="0" dirty="0" smtClean="0">
                <a:ln>
                  <a:noFill/>
                </a:ln>
                <a:effectLst/>
                <a:uLnTx/>
                <a:uFillTx/>
                <a:ea typeface="Arial Unicode MS" pitchFamily="34" charset="-128"/>
                <a:cs typeface="Arial Unicode MS" pitchFamily="34" charset="-128"/>
              </a:rPr>
              <a:t>Изглед</a:t>
            </a:r>
            <a:endParaRPr kumimoji="0" lang="en-US" sz="2800" b="1" i="0" u="sng"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Rectangle 6"/>
          <p:cNvSpPr/>
          <p:nvPr/>
        </p:nvSpPr>
        <p:spPr bwMode="gray">
          <a:xfrm>
            <a:off x="653143" y="3418115"/>
            <a:ext cx="2318657" cy="2296885"/>
          </a:xfrm>
          <a:prstGeom prst="rect">
            <a:avLst/>
          </a:prstGeom>
          <a:solidFill>
            <a:schemeClr val="accent1"/>
          </a:solidFill>
          <a:ln w="6350" algn="ctr">
            <a:solidFill>
              <a:schemeClr val="tx1"/>
            </a:solidFill>
            <a:miter lim="800000"/>
            <a:headEnd/>
            <a:tailEnd/>
          </a:ln>
        </p:spPr>
        <p:txBody>
          <a:bodyPr lIns="90000" tIns="72000" rIns="90000" bIns="72000" rtlCol="0" anchor="t" anchorCtr="0"/>
          <a:lstStyle/>
          <a:p>
            <a:pPr marR="0" algn="ctr" defTabSz="914400" eaLnBrk="1" fontAlgn="base" latinLnBrk="0" hangingPunct="1">
              <a:lnSpc>
                <a:spcPct val="100000"/>
              </a:lnSpc>
              <a:spcBef>
                <a:spcPct val="50000"/>
              </a:spcBef>
              <a:spcAft>
                <a:spcPct val="0"/>
              </a:spcAft>
              <a:buClr>
                <a:srgbClr val="F0AB00"/>
              </a:buClr>
              <a:buSzPct val="80000"/>
              <a:tabLst/>
            </a:pPr>
            <a:r>
              <a:rPr kumimoji="0" lang="bg-BG" sz="2800" b="1" i="0" u="sng" strike="noStrike" kern="0" cap="none" spc="0" normalizeH="0" baseline="0" noProof="0" dirty="0" smtClean="0">
                <a:ln>
                  <a:noFill/>
                </a:ln>
                <a:effectLst/>
                <a:uLnTx/>
                <a:uFillTx/>
                <a:ea typeface="Arial Unicode MS" pitchFamily="34" charset="-128"/>
                <a:cs typeface="Arial Unicode MS" pitchFamily="34" charset="-128"/>
              </a:rPr>
              <a:t>Модел</a:t>
            </a:r>
            <a:endParaRPr kumimoji="0" lang="en-US" sz="2800" b="1" i="0" u="sng" strike="noStrike" kern="0" cap="none" spc="0" normalizeH="0" baseline="0" noProof="0" dirty="0" smtClean="0">
              <a:ln>
                <a:noFill/>
              </a:ln>
              <a:effectLst/>
              <a:uLnTx/>
              <a:uFillTx/>
              <a:ea typeface="Arial Unicode MS" pitchFamily="34" charset="-128"/>
              <a:cs typeface="Arial Unicode MS" pitchFamily="34" charset="-128"/>
            </a:endParaRPr>
          </a:p>
        </p:txBody>
      </p:sp>
      <p:cxnSp>
        <p:nvCxnSpPr>
          <p:cNvPr id="9" name="Elbow Connector 8"/>
          <p:cNvCxnSpPr>
            <a:stCxn id="5" idx="3"/>
            <a:endCxn id="6" idx="0"/>
          </p:cNvCxnSpPr>
          <p:nvPr/>
        </p:nvCxnSpPr>
        <p:spPr>
          <a:xfrm>
            <a:off x="5627912" y="2454729"/>
            <a:ext cx="1583864" cy="963386"/>
          </a:xfrm>
          <a:prstGeom prst="bentConnector2">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Elbow Connector 10"/>
          <p:cNvCxnSpPr>
            <a:stCxn id="5" idx="1"/>
            <a:endCxn id="7" idx="0"/>
          </p:cNvCxnSpPr>
          <p:nvPr/>
        </p:nvCxnSpPr>
        <p:spPr>
          <a:xfrm rot="10800000" flipV="1">
            <a:off x="1812473" y="2454729"/>
            <a:ext cx="1496783" cy="963386"/>
          </a:xfrm>
          <a:prstGeom prst="bentConnector2">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53143" y="4607004"/>
            <a:ext cx="2318657" cy="1107996"/>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bg-BG" b="1" i="1" kern="0" dirty="0" smtClean="0">
                <a:ea typeface="Arial Unicode MS" pitchFamily="34" charset="-128"/>
                <a:cs typeface="Arial Unicode MS" pitchFamily="34" charset="-128"/>
              </a:rPr>
              <a:t>Услуги</a:t>
            </a:r>
          </a:p>
          <a:p>
            <a:pPr algn="ctr" fontAlgn="base">
              <a:spcBef>
                <a:spcPct val="50000"/>
              </a:spcBef>
              <a:spcAft>
                <a:spcPct val="0"/>
              </a:spcAft>
              <a:buClr>
                <a:srgbClr val="F0AB00"/>
              </a:buClr>
              <a:buSzPct val="80000"/>
            </a:pPr>
            <a:r>
              <a:rPr lang="bg-BG" b="1" i="1" kern="0" dirty="0" smtClean="0">
                <a:ea typeface="Arial Unicode MS" pitchFamily="34" charset="-128"/>
                <a:cs typeface="Arial Unicode MS" pitchFamily="34" charset="-128"/>
              </a:rPr>
              <a:t>Бизнес логика</a:t>
            </a:r>
          </a:p>
          <a:p>
            <a:pPr algn="ctr" fontAlgn="base">
              <a:spcBef>
                <a:spcPct val="50000"/>
              </a:spcBef>
              <a:spcAft>
                <a:spcPct val="0"/>
              </a:spcAft>
              <a:buClr>
                <a:srgbClr val="F0AB00"/>
              </a:buClr>
              <a:buSzPct val="80000"/>
            </a:pPr>
            <a:r>
              <a:rPr lang="en-US" b="1" i="1" kern="0" dirty="0" smtClean="0">
                <a:ea typeface="Arial Unicode MS" pitchFamily="34" charset="-128"/>
                <a:cs typeface="Arial Unicode MS" pitchFamily="34" charset="-128"/>
              </a:rPr>
              <a:t>Server </a:t>
            </a:r>
            <a:r>
              <a:rPr lang="bg-BG" b="1" i="1" kern="0" dirty="0" smtClean="0">
                <a:ea typeface="Arial Unicode MS" pitchFamily="34" charset="-128"/>
                <a:cs typeface="Arial Unicode MS" pitchFamily="34" charset="-128"/>
              </a:rPr>
              <a:t>комуникация</a:t>
            </a:r>
            <a:endParaRPr lang="en-US" b="1" i="1" kern="0" dirty="0" err="1" smtClean="0">
              <a:ea typeface="Arial Unicode MS" pitchFamily="34" charset="-128"/>
              <a:cs typeface="Arial Unicode MS" pitchFamily="34" charset="-128"/>
            </a:endParaRPr>
          </a:p>
        </p:txBody>
      </p:sp>
      <p:sp>
        <p:nvSpPr>
          <p:cNvPr id="19" name="TextBox 18"/>
          <p:cNvSpPr txBox="1"/>
          <p:nvPr/>
        </p:nvSpPr>
        <p:spPr>
          <a:xfrm>
            <a:off x="6052446" y="4607004"/>
            <a:ext cx="2318657" cy="692497"/>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bg-BG" b="1" i="1" kern="0" dirty="0" smtClean="0">
                <a:ea typeface="Arial Unicode MS" pitchFamily="34" charset="-128"/>
                <a:cs typeface="Arial Unicode MS" pitchFamily="34" charset="-128"/>
              </a:rPr>
              <a:t>Шаблони</a:t>
            </a:r>
          </a:p>
          <a:p>
            <a:pPr algn="ctr" fontAlgn="base">
              <a:spcBef>
                <a:spcPct val="50000"/>
              </a:spcBef>
              <a:spcAft>
                <a:spcPct val="0"/>
              </a:spcAft>
              <a:buClr>
                <a:srgbClr val="F0AB00"/>
              </a:buClr>
              <a:buSzPct val="80000"/>
            </a:pPr>
            <a:r>
              <a:rPr lang="bg-BG" b="1" i="1" kern="0" dirty="0" smtClean="0">
                <a:ea typeface="Arial Unicode MS" pitchFamily="34" charset="-128"/>
                <a:cs typeface="Arial Unicode MS" pitchFamily="34" charset="-128"/>
              </a:rPr>
              <a:t>Директиви</a:t>
            </a:r>
            <a:endParaRPr lang="en-US" b="1" i="1" kern="0" dirty="0" err="1" smtClean="0">
              <a:ea typeface="Arial Unicode MS" pitchFamily="34" charset="-128"/>
              <a:cs typeface="Arial Unicode MS" pitchFamily="34" charset="-128"/>
            </a:endParaRPr>
          </a:p>
        </p:txBody>
      </p:sp>
      <p:sp>
        <p:nvSpPr>
          <p:cNvPr id="21" name="TextBox 20"/>
          <p:cNvSpPr txBox="1"/>
          <p:nvPr/>
        </p:nvSpPr>
        <p:spPr>
          <a:xfrm>
            <a:off x="5949036" y="2046513"/>
            <a:ext cx="2906491"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bg-BG" sz="1800" b="1" kern="0" dirty="0" smtClean="0">
                <a:ea typeface="Arial Unicode MS" pitchFamily="34" charset="-128"/>
                <a:cs typeface="Arial Unicode MS" pitchFamily="34" charset="-128"/>
              </a:rPr>
              <a:t>Двупосочно обвързване</a:t>
            </a:r>
            <a:endParaRPr lang="en-US" sz="1800" b="1" kern="0" dirty="0" err="1" smtClean="0">
              <a:ea typeface="Arial Unicode MS" pitchFamily="34" charset="-128"/>
              <a:cs typeface="Arial Unicode MS" pitchFamily="34" charset="-128"/>
            </a:endParaRPr>
          </a:p>
        </p:txBody>
      </p:sp>
      <p:sp>
        <p:nvSpPr>
          <p:cNvPr id="22" name="TextBox 21"/>
          <p:cNvSpPr txBox="1"/>
          <p:nvPr/>
        </p:nvSpPr>
        <p:spPr>
          <a:xfrm>
            <a:off x="3407229" y="3127214"/>
            <a:ext cx="2286000" cy="276999"/>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bg-BG" b="1" i="1" kern="0" dirty="0" smtClean="0">
                <a:ea typeface="Arial Unicode MS" pitchFamily="34" charset="-128"/>
                <a:cs typeface="Arial Unicode MS" pitchFamily="34" charset="-128"/>
              </a:rPr>
              <a:t>$</a:t>
            </a:r>
            <a:r>
              <a:rPr lang="en-US" b="1" i="1" kern="0" dirty="0" smtClean="0">
                <a:ea typeface="Arial Unicode MS" pitchFamily="34" charset="-128"/>
                <a:cs typeface="Arial Unicode MS" pitchFamily="34" charset="-128"/>
              </a:rPr>
              <a:t>scope</a:t>
            </a:r>
          </a:p>
        </p:txBody>
      </p:sp>
      <p:sp>
        <p:nvSpPr>
          <p:cNvPr id="35" name="TextBox 34"/>
          <p:cNvSpPr txBox="1"/>
          <p:nvPr/>
        </p:nvSpPr>
        <p:spPr>
          <a:xfrm>
            <a:off x="653143" y="2046512"/>
            <a:ext cx="2525486"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b="1" kern="0" dirty="0" smtClean="0">
                <a:ea typeface="Arial Unicode MS" pitchFamily="34" charset="-128"/>
                <a:cs typeface="Arial Unicode MS" pitchFamily="34" charset="-128"/>
              </a:rPr>
              <a:t>Dependency injection</a:t>
            </a: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Hello, world!</a:t>
            </a:r>
            <a:endParaRPr lang="en-US" sz="32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359" y="1296760"/>
            <a:ext cx="7058025" cy="306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Hello, world!</a:t>
            </a:r>
            <a:endParaRPr lang="en-US" sz="3200" dirty="0"/>
          </a:p>
        </p:txBody>
      </p:sp>
      <p:pic>
        <p:nvPicPr>
          <p:cNvPr id="1026"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50359" y="1296760"/>
            <a:ext cx="7058025" cy="306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3564" y="4146095"/>
            <a:ext cx="7753350" cy="120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8749786"/>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Hello, world!</a:t>
            </a:r>
            <a:endParaRPr lang="en-US" sz="3200" dirty="0"/>
          </a:p>
        </p:txBody>
      </p:sp>
      <p:pic>
        <p:nvPicPr>
          <p:cNvPr id="1026"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50359" y="1296760"/>
            <a:ext cx="7058025" cy="306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303564" y="4146095"/>
            <a:ext cx="7753350" cy="120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9895" y="1955345"/>
            <a:ext cx="6562725"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8749786"/>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Модули</a:t>
            </a:r>
            <a:r>
              <a:rPr lang="en-US" sz="3200" dirty="0" smtClean="0"/>
              <a:t> </a:t>
            </a:r>
            <a:endParaRPr lang="en-US" sz="3200" dirty="0"/>
          </a:p>
        </p:txBody>
      </p:sp>
      <p:sp>
        <p:nvSpPr>
          <p:cNvPr id="3" name="Text Placeholder 2"/>
          <p:cNvSpPr>
            <a:spLocks noGrp="1"/>
          </p:cNvSpPr>
          <p:nvPr>
            <p:ph type="body" sz="quarter" idx="10"/>
          </p:nvPr>
        </p:nvSpPr>
        <p:spPr>
          <a:xfrm>
            <a:off x="324000" y="1365813"/>
            <a:ext cx="8494713" cy="4715900"/>
          </a:xfrm>
        </p:spPr>
        <p:txBody>
          <a:bodyPr/>
          <a:lstStyle/>
          <a:p>
            <a:pPr lvl="0"/>
            <a:r>
              <a:rPr lang="bg-BG" sz="2400" dirty="0" smtClean="0"/>
              <a:t>Инициализират и свързват приложението</a:t>
            </a:r>
          </a:p>
          <a:p>
            <a:pPr lvl="0"/>
            <a:r>
              <a:rPr lang="bg-BG" sz="2400" dirty="0" smtClean="0"/>
              <a:t>Декларират контролери, </a:t>
            </a:r>
            <a:r>
              <a:rPr lang="bg-BG" sz="2400" dirty="0" smtClean="0"/>
              <a:t>услуги</a:t>
            </a:r>
            <a:r>
              <a:rPr lang="bg-BG" sz="2400" dirty="0" smtClean="0"/>
              <a:t>, </a:t>
            </a:r>
            <a:r>
              <a:rPr lang="bg-BG" sz="2400" dirty="0" smtClean="0"/>
              <a:t>директиви</a:t>
            </a:r>
            <a:r>
              <a:rPr lang="en-US" sz="2400" dirty="0" smtClean="0"/>
              <a:t>, </a:t>
            </a:r>
            <a:r>
              <a:rPr lang="bg-BG" sz="2400" dirty="0" smtClean="0"/>
              <a:t>маршрути</a:t>
            </a:r>
          </a:p>
          <a:p>
            <a:pPr lvl="0"/>
            <a:endParaRPr lang="bg-BG" sz="2400" dirty="0"/>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Модули</a:t>
            </a:r>
            <a:r>
              <a:rPr lang="en-US" sz="3200" dirty="0" smtClean="0"/>
              <a:t> </a:t>
            </a:r>
            <a:endParaRPr lang="en-US" sz="3200" dirty="0"/>
          </a:p>
        </p:txBody>
      </p:sp>
      <p:sp>
        <p:nvSpPr>
          <p:cNvPr id="3" name="Text Placeholder 2"/>
          <p:cNvSpPr>
            <a:spLocks noGrp="1"/>
          </p:cNvSpPr>
          <p:nvPr>
            <p:ph type="body" sz="quarter" idx="10"/>
          </p:nvPr>
        </p:nvSpPr>
        <p:spPr>
          <a:xfrm>
            <a:off x="324000" y="1365813"/>
            <a:ext cx="8494713" cy="4715900"/>
          </a:xfrm>
          <a:noFill/>
          <a:ln>
            <a:solidFill>
              <a:schemeClr val="bg1"/>
            </a:solidFill>
          </a:ln>
        </p:spPr>
        <p:txBody>
          <a:bodyPr/>
          <a:lstStyle/>
          <a:p>
            <a:pPr lvl="0"/>
            <a:r>
              <a:rPr lang="bg-BG" sz="2400" dirty="0"/>
              <a:t>Инициализират и свързват приложението</a:t>
            </a:r>
          </a:p>
          <a:p>
            <a:pPr lvl="0"/>
            <a:r>
              <a:rPr lang="bg-BG" sz="2400" dirty="0"/>
              <a:t>Декларират контролери, услуги, директиви</a:t>
            </a:r>
            <a:r>
              <a:rPr lang="en-US" sz="2400" dirty="0"/>
              <a:t>, </a:t>
            </a:r>
            <a:r>
              <a:rPr lang="bg-BG" sz="2400" dirty="0"/>
              <a:t>маршрути</a:t>
            </a:r>
          </a:p>
          <a:p>
            <a:pPr lvl="0"/>
            <a:endParaRPr lang="bg-BG" sz="2400" dirty="0" smtClean="0"/>
          </a:p>
          <a:p>
            <a:pPr>
              <a:lnSpc>
                <a:spcPct val="115000"/>
              </a:lnSpc>
              <a:spcBef>
                <a:spcPts val="0"/>
              </a:spcBef>
            </a:pPr>
            <a:r>
              <a:rPr lang="en-US" sz="2400" dirty="0">
                <a:solidFill>
                  <a:srgbClr val="008080"/>
                </a:solidFill>
                <a:latin typeface="Consolas"/>
                <a:ea typeface="Calibri"/>
                <a:cs typeface="Times New Roman"/>
              </a:rPr>
              <a:t>&lt;</a:t>
            </a:r>
            <a:r>
              <a:rPr lang="en-US" sz="2400" dirty="0">
                <a:solidFill>
                  <a:srgbClr val="3F7F7F"/>
                </a:solidFill>
                <a:latin typeface="Consolas"/>
                <a:ea typeface="Calibri"/>
                <a:cs typeface="Times New Roman"/>
              </a:rPr>
              <a:t>html</a:t>
            </a:r>
            <a:r>
              <a:rPr lang="en-US" sz="2400" dirty="0">
                <a:latin typeface="Consolas"/>
                <a:ea typeface="Calibri"/>
                <a:cs typeface="Times New Roman"/>
              </a:rPr>
              <a:t> </a:t>
            </a:r>
            <a:r>
              <a:rPr lang="en-US" sz="2400" dirty="0" err="1">
                <a:solidFill>
                  <a:srgbClr val="7F007F"/>
                </a:solidFill>
                <a:latin typeface="Consolas"/>
                <a:ea typeface="Calibri"/>
                <a:cs typeface="Times New Roman"/>
              </a:rPr>
              <a:t>ng</a:t>
            </a:r>
            <a:r>
              <a:rPr lang="en-US" sz="2400" dirty="0">
                <a:solidFill>
                  <a:srgbClr val="7F007F"/>
                </a:solidFill>
                <a:latin typeface="Consolas"/>
                <a:ea typeface="Calibri"/>
                <a:cs typeface="Times New Roman"/>
              </a:rPr>
              <a:t>-app</a:t>
            </a:r>
            <a:r>
              <a:rPr lang="en-US" sz="2400" dirty="0">
                <a:solidFill>
                  <a:srgbClr val="000000"/>
                </a:solidFill>
                <a:latin typeface="Consolas"/>
                <a:ea typeface="Calibri"/>
                <a:cs typeface="Times New Roman"/>
              </a:rPr>
              <a:t>=</a:t>
            </a:r>
            <a:r>
              <a:rPr lang="en-US" sz="2400" i="1" dirty="0">
                <a:solidFill>
                  <a:srgbClr val="2A00FF"/>
                </a:solidFill>
                <a:latin typeface="Consolas"/>
                <a:ea typeface="Calibri"/>
                <a:cs typeface="Times New Roman"/>
              </a:rPr>
              <a:t>"</a:t>
            </a:r>
            <a:r>
              <a:rPr lang="en-US" sz="2400" i="1" dirty="0" err="1">
                <a:solidFill>
                  <a:srgbClr val="2A00FF"/>
                </a:solidFill>
                <a:latin typeface="Consolas"/>
                <a:ea typeface="Calibri"/>
                <a:cs typeface="Times New Roman"/>
              </a:rPr>
              <a:t>helloApp</a:t>
            </a:r>
            <a:r>
              <a:rPr lang="en-US" sz="2400" i="1" dirty="0">
                <a:solidFill>
                  <a:srgbClr val="2A00FF"/>
                </a:solidFill>
                <a:latin typeface="Consolas"/>
                <a:ea typeface="Calibri"/>
                <a:cs typeface="Times New Roman"/>
              </a:rPr>
              <a:t>"</a:t>
            </a:r>
            <a:r>
              <a:rPr lang="en-US" sz="2400" dirty="0">
                <a:solidFill>
                  <a:srgbClr val="008080"/>
                </a:solidFill>
                <a:latin typeface="Consolas"/>
                <a:ea typeface="Calibri"/>
                <a:cs typeface="Times New Roman"/>
              </a:rPr>
              <a:t>&gt;</a:t>
            </a:r>
            <a:endParaRPr lang="en-US" sz="1600" dirty="0">
              <a:latin typeface="Georgia"/>
              <a:ea typeface="Calibri"/>
              <a:cs typeface="Times New Roman"/>
            </a:endParaRPr>
          </a:p>
          <a:p>
            <a:endParaRPr lang="bg-BG" sz="2400" b="0" dirty="0" smtClean="0">
              <a:latin typeface="Consolas" panose="020B0609020204030204" pitchFamily="49" charset="0"/>
              <a:cs typeface="Consolas" panose="020B0609020204030204" pitchFamily="49" charset="0"/>
            </a:endParaRPr>
          </a:p>
          <a:p>
            <a:r>
              <a:rPr lang="en-US" sz="2400" dirty="0" err="1" smtClean="0">
                <a:solidFill>
                  <a:srgbClr val="7F0055"/>
                </a:solidFill>
                <a:latin typeface="Consolas"/>
              </a:rPr>
              <a:t>var</a:t>
            </a:r>
            <a:r>
              <a:rPr lang="en-US" sz="2400" dirty="0" smtClean="0">
                <a:solidFill>
                  <a:srgbClr val="000000"/>
                </a:solidFill>
                <a:latin typeface="Consolas"/>
              </a:rPr>
              <a:t> </a:t>
            </a:r>
            <a:r>
              <a:rPr lang="en-US" sz="2400" dirty="0">
                <a:solidFill>
                  <a:srgbClr val="000000"/>
                </a:solidFill>
                <a:latin typeface="Consolas"/>
              </a:rPr>
              <a:t>module = </a:t>
            </a:r>
            <a:r>
              <a:rPr lang="en-US" sz="2400" dirty="0" err="1">
                <a:solidFill>
                  <a:srgbClr val="000000"/>
                </a:solidFill>
                <a:latin typeface="Consolas"/>
              </a:rPr>
              <a:t>angular.module</a:t>
            </a:r>
            <a:r>
              <a:rPr lang="en-US" sz="2400" dirty="0">
                <a:solidFill>
                  <a:srgbClr val="000000"/>
                </a:solidFill>
                <a:latin typeface="Consolas"/>
              </a:rPr>
              <a:t>(</a:t>
            </a:r>
            <a:r>
              <a:rPr lang="en-US" sz="2400" dirty="0">
                <a:solidFill>
                  <a:srgbClr val="2A00FF"/>
                </a:solidFill>
                <a:latin typeface="Consolas"/>
              </a:rPr>
              <a:t>'</a:t>
            </a:r>
            <a:r>
              <a:rPr lang="en-US" sz="2400" dirty="0" err="1">
                <a:solidFill>
                  <a:srgbClr val="2A00FF"/>
                </a:solidFill>
                <a:latin typeface="Consolas"/>
              </a:rPr>
              <a:t>helloApp</a:t>
            </a:r>
            <a:r>
              <a:rPr lang="en-US" sz="2400" dirty="0">
                <a:solidFill>
                  <a:srgbClr val="2A00FF"/>
                </a:solidFill>
                <a:latin typeface="Consolas"/>
              </a:rPr>
              <a:t>'</a:t>
            </a:r>
            <a:r>
              <a:rPr lang="en-US" sz="2400" dirty="0">
                <a:solidFill>
                  <a:srgbClr val="000000"/>
                </a:solidFill>
                <a:latin typeface="Consolas"/>
              </a:rPr>
              <a:t>, []);</a:t>
            </a:r>
          </a:p>
          <a:p>
            <a:pPr lvl="0"/>
            <a:endParaRPr lang="en-US" sz="2400" b="0" dirty="0" smtClean="0">
              <a:latin typeface="Consolas" panose="020B0609020204030204" pitchFamily="49" charset="0"/>
              <a:cs typeface="Consolas" panose="020B0609020204030204" pitchFamily="49" charset="0"/>
            </a:endParaRPr>
          </a:p>
          <a:p>
            <a:pPr lvl="0"/>
            <a:r>
              <a:rPr lang="en-US" sz="2400" dirty="0" err="1">
                <a:solidFill>
                  <a:srgbClr val="000000"/>
                </a:solidFill>
                <a:latin typeface="Consolas"/>
              </a:rPr>
              <a:t>module.controller</a:t>
            </a:r>
            <a:r>
              <a:rPr lang="en-US" sz="2400" dirty="0" smtClean="0">
                <a:solidFill>
                  <a:srgbClr val="000000"/>
                </a:solidFill>
                <a:latin typeface="Consolas"/>
              </a:rPr>
              <a:t>(</a:t>
            </a:r>
            <a:r>
              <a:rPr lang="bg-BG" sz="2400" dirty="0" smtClean="0">
                <a:solidFill>
                  <a:srgbClr val="000000"/>
                </a:solidFill>
                <a:latin typeface="Consolas"/>
              </a:rPr>
              <a:t>...)</a:t>
            </a:r>
            <a:r>
              <a:rPr lang="en-US" sz="2400" b="0" dirty="0" smtClean="0">
                <a:latin typeface="Consolas" panose="020B0609020204030204" pitchFamily="49" charset="0"/>
                <a:cs typeface="Consolas" panose="020B0609020204030204" pitchFamily="49" charset="0"/>
              </a:rPr>
              <a:t/>
            </a:r>
            <a:br>
              <a:rPr lang="en-US" sz="2400" b="0" dirty="0" smtClean="0">
                <a:latin typeface="Consolas" panose="020B0609020204030204" pitchFamily="49" charset="0"/>
                <a:cs typeface="Consolas" panose="020B0609020204030204" pitchFamily="49" charset="0"/>
              </a:rPr>
            </a:br>
            <a:r>
              <a:rPr lang="en-US" sz="2400" dirty="0" err="1" smtClean="0">
                <a:solidFill>
                  <a:srgbClr val="000000"/>
                </a:solidFill>
                <a:latin typeface="Consolas"/>
              </a:rPr>
              <a:t>module.f</a:t>
            </a:r>
            <a:r>
              <a:rPr lang="en-US" sz="2400" dirty="0" err="1" smtClean="0">
                <a:solidFill>
                  <a:srgbClr val="000000"/>
                </a:solidFill>
                <a:latin typeface="Consolas"/>
              </a:rPr>
              <a:t>actory</a:t>
            </a:r>
            <a:r>
              <a:rPr lang="en-US" sz="2400" dirty="0" smtClean="0">
                <a:solidFill>
                  <a:srgbClr val="000000"/>
                </a:solidFill>
                <a:latin typeface="Consolas"/>
              </a:rPr>
              <a:t>(</a:t>
            </a:r>
            <a:r>
              <a:rPr lang="bg-BG" sz="2400" dirty="0">
                <a:solidFill>
                  <a:srgbClr val="000000"/>
                </a:solidFill>
                <a:latin typeface="Consolas"/>
              </a:rPr>
              <a:t>...)</a:t>
            </a:r>
            <a:endParaRPr lang="en-US" sz="2400" b="0"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93015453"/>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z="3200" dirty="0" smtClean="0"/>
              <a:t>Контролери</a:t>
            </a:r>
            <a:endParaRPr lang="en-US" sz="3200" dirty="0"/>
          </a:p>
        </p:txBody>
      </p:sp>
      <p:sp>
        <p:nvSpPr>
          <p:cNvPr id="3" name="Text Placeholder 2"/>
          <p:cNvSpPr>
            <a:spLocks noGrp="1"/>
          </p:cNvSpPr>
          <p:nvPr>
            <p:ph type="body" sz="quarter" idx="10"/>
          </p:nvPr>
        </p:nvSpPr>
        <p:spPr>
          <a:xfrm>
            <a:off x="324000" y="1251857"/>
            <a:ext cx="8494713" cy="5181599"/>
          </a:xfrm>
        </p:spPr>
        <p:txBody>
          <a:bodyPr/>
          <a:lstStyle/>
          <a:p>
            <a:pPr lvl="0"/>
            <a:r>
              <a:rPr lang="bg-BG" sz="2400" dirty="0" smtClean="0"/>
              <a:t>Предоставят функции за разширяване на </a:t>
            </a:r>
            <a:r>
              <a:rPr lang="en-US" sz="2400" dirty="0"/>
              <a:t>Angular </a:t>
            </a:r>
            <a:r>
              <a:rPr lang="en-US" sz="2400" dirty="0" smtClean="0"/>
              <a:t> </a:t>
            </a:r>
            <a:r>
              <a:rPr lang="bg-BG" sz="2400" dirty="0" smtClean="0"/>
              <a:t>модела</a:t>
            </a:r>
          </a:p>
          <a:p>
            <a:pPr lvl="0"/>
            <a:r>
              <a:rPr lang="bg-BG" sz="2400" dirty="0" smtClean="0"/>
              <a:t>Връзка между услугите и изгледите</a:t>
            </a:r>
            <a:r>
              <a:rPr lang="en-US" sz="2400" dirty="0" smtClean="0"/>
              <a:t/>
            </a:r>
            <a:br>
              <a:rPr lang="en-US" sz="2400" dirty="0" smtClean="0"/>
            </a:br>
            <a:endParaRPr lang="bg-BG" sz="2400" dirty="0" smtClean="0"/>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3189</TotalTime>
  <Words>535</Words>
  <Application>Microsoft Office PowerPoint</Application>
  <PresentationFormat>On-screen Show (4:3)</PresentationFormat>
  <Paragraphs>144</Paragraphs>
  <Slides>18</Slides>
  <Notes>18</Notes>
  <HiddenSlides>1</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SAP_2012_v1.1</vt:lpstr>
      <vt:lpstr>AngularJS</vt:lpstr>
      <vt:lpstr>Въведение</vt:lpstr>
      <vt:lpstr>Архитекура </vt:lpstr>
      <vt:lpstr>Hello, world!</vt:lpstr>
      <vt:lpstr>Hello, world!</vt:lpstr>
      <vt:lpstr>Hello, world!</vt:lpstr>
      <vt:lpstr>Модули </vt:lpstr>
      <vt:lpstr>Модули </vt:lpstr>
      <vt:lpstr>Контролери</vt:lpstr>
      <vt:lpstr>Контролери</vt:lpstr>
      <vt:lpstr>Директиви</vt:lpstr>
      <vt:lpstr>Служебни директиви</vt:lpstr>
      <vt:lpstr>Дефиниране на директиви</vt:lpstr>
      <vt:lpstr>Услуги</vt:lpstr>
      <vt:lpstr>Използване на услуги</vt:lpstr>
      <vt:lpstr>Дефиниране на услуги</vt:lpstr>
      <vt:lpstr>Благодаря за вниманието!</vt:lpstr>
      <vt:lpstr>PowerPoint Presentation</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Ivanov, Ivan St.</cp:lastModifiedBy>
  <cp:revision>125</cp:revision>
  <dcterms:created xsi:type="dcterms:W3CDTF">2012-01-25T11:08:33Z</dcterms:created>
  <dcterms:modified xsi:type="dcterms:W3CDTF">2014-01-14T21:37:24Z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