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18"/>
  </p:notesMasterIdLst>
  <p:sldIdLst>
    <p:sldId id="256" r:id="rId2"/>
    <p:sldId id="257" r:id="rId3"/>
    <p:sldId id="296" r:id="rId4"/>
    <p:sldId id="297" r:id="rId5"/>
    <p:sldId id="299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98" r:id="rId17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bg-BG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bg-BG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bg-BG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628CB45-8FE7-44DE-BF0D-3AC98BDC041B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82165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34819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34820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184 w 5184"/>
                  <a:gd name="T3" fmla="*/ 3159 h 3159"/>
                  <a:gd name="T4" fmla="*/ 5184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821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56 w 556"/>
                  <a:gd name="T5" fmla="*/ 3159 h 3159"/>
                  <a:gd name="T6" fmla="*/ 556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34822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34823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1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1 w 251"/>
                <a:gd name="T7" fmla="*/ 12 h 12"/>
                <a:gd name="T8" fmla="*/ 251 w 251"/>
                <a:gd name="T9" fmla="*/ 0 h 12"/>
                <a:gd name="T10" fmla="*/ 251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34824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251 w 251"/>
                <a:gd name="T5" fmla="*/ 12 h 12"/>
                <a:gd name="T6" fmla="*/ 2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grpSp>
          <p:nvGrpSpPr>
            <p:cNvPr id="34825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34826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827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828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829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830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4831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</p:grpSp>
      <p:sp>
        <p:nvSpPr>
          <p:cNvPr id="3483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bg-BG" noProof="0" smtClean="0"/>
              <a:t>Click to edit Master title style</a:t>
            </a:r>
          </a:p>
        </p:txBody>
      </p:sp>
      <p:sp>
        <p:nvSpPr>
          <p:cNvPr id="3483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bg-BG" noProof="0" smtClean="0"/>
              <a:t>Click to edit Master subtitle style</a:t>
            </a:r>
          </a:p>
        </p:txBody>
      </p:sp>
      <p:sp>
        <p:nvSpPr>
          <p:cNvPr id="34834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34835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34836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D14370D-3112-47D7-A290-0602F7FF2205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87F6F-1909-44CF-A767-4AF88A2E4484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61447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B5AF-E70D-4667-BC14-6FB0B1500546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63611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75438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8D0235D-D4AD-439F-A313-EF81185DCB4A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0606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75438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366D4BF-F1B2-4A2F-B19D-6A3817CCAA3C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17721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BDE79-2F40-4C8F-AF6D-01E5A2D145BA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76947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9A355-1FA6-4B51-A11D-386D3864A748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29375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2540C-28AD-4F27-91B7-FC1C032F1BBB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25096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C48B1-5185-45AA-BDE6-8655C3F349E9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42479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13BBA-E24D-457D-867E-D47580D4C28B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1003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6D7BA-9A55-4438-A8BC-41A7A8077C5B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1859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F5604-3A4D-48C3-A6C1-B4E9BF289A48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67622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74A46-23E8-45E7-8576-033BC26704BE}" type="slidenum">
              <a:rPr lang="bg-BG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89075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33795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184 w 5184"/>
                <a:gd name="T3" fmla="*/ 3159 h 3159"/>
                <a:gd name="T4" fmla="*/ 5184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33796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56 w 556"/>
                <a:gd name="T5" fmla="*/ 3159 h 3159"/>
                <a:gd name="T6" fmla="*/ 556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grpSp>
          <p:nvGrpSpPr>
            <p:cNvPr id="33797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33798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799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800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2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24 w 4724"/>
                  <a:gd name="T7" fmla="*/ 12 h 12"/>
                  <a:gd name="T8" fmla="*/ 4724 w 4724"/>
                  <a:gd name="T9" fmla="*/ 0 h 12"/>
                  <a:gd name="T10" fmla="*/ 4724 w 472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801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802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80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804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251 w 251"/>
                  <a:gd name="T5" fmla="*/ 12 h 12"/>
                  <a:gd name="T6" fmla="*/ 25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805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1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1 w 251"/>
                  <a:gd name="T7" fmla="*/ 12 h 12"/>
                  <a:gd name="T8" fmla="*/ 251 w 251"/>
                  <a:gd name="T9" fmla="*/ 0 h 12"/>
                  <a:gd name="T10" fmla="*/ 251 w 25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80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</p:grpSp>
      <p:sp>
        <p:nvSpPr>
          <p:cNvPr id="3380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3380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3380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bg-BG"/>
              <a:t>Д. Гоцева</a:t>
            </a:r>
          </a:p>
        </p:txBody>
      </p:sp>
      <p:sp>
        <p:nvSpPr>
          <p:cNvPr id="33810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bg-BG"/>
              <a:t>БД-лекции</a:t>
            </a:r>
          </a:p>
        </p:txBody>
      </p:sp>
      <p:sp>
        <p:nvSpPr>
          <p:cNvPr id="33811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339F463-282D-492C-8D89-DDC579295F83}" type="slidenum">
              <a:rPr lang="bg-BG"/>
              <a:pPr/>
              <a:t>‹#›</a:t>
            </a:fld>
            <a:endParaRPr lang="bg-BG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dgotseva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6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E238CBBB-0380-41E0-8A05-21C2779C5D65}" type="slidenum">
              <a:rPr lang="bg-BG"/>
              <a:pPr/>
              <a:t>1</a:t>
            </a:fld>
            <a:endParaRPr lang="bg-BG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 connector</a:t>
            </a:r>
            <a:endParaRPr lang="bg-BG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/>
              <a:t>Доц. Д-р Даниела Гоцева</a:t>
            </a:r>
          </a:p>
          <a:p>
            <a:r>
              <a:rPr lang="en-US">
                <a:hlinkClick r:id="rId2"/>
              </a:rPr>
              <a:t>http://dgotseva.com</a:t>
            </a:r>
            <a:r>
              <a:rPr lang="en-US"/>
              <a:t> </a:t>
            </a:r>
            <a:endParaRPr lang="bg-BG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81B54-4C57-4887-886C-BE5F43E2B75D}" type="slidenum">
              <a:rPr lang="bg-BG"/>
              <a:pPr/>
              <a:t>10</a:t>
            </a:fld>
            <a:endParaRPr lang="bg-BG"/>
          </a:p>
        </p:txBody>
      </p:sp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API</a:t>
            </a:r>
            <a:r>
              <a:rPr lang="bg-BG" dirty="0"/>
              <a:t> компоненти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80000"/>
              </a:lnSpc>
            </a:pPr>
            <a:r>
              <a:rPr lang="bg-BG" sz="2400" dirty="0" smtClean="0"/>
              <a:t>Броят на колоните на резултата може да се получи с: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err="1"/>
              <a:t>int</a:t>
            </a:r>
            <a:r>
              <a:rPr lang="en-US" sz="2400" dirty="0"/>
              <a:t> </a:t>
            </a:r>
            <a:r>
              <a:rPr lang="en-US" sz="2400" dirty="0" err="1"/>
              <a:t>num_fields</a:t>
            </a:r>
            <a:r>
              <a:rPr lang="en-US" sz="2400" dirty="0"/>
              <a:t> = </a:t>
            </a:r>
            <a:r>
              <a:rPr lang="en-US" sz="2400" dirty="0" err="1"/>
              <a:t>mysql_num_fields</a:t>
            </a:r>
            <a:r>
              <a:rPr lang="en-US" sz="2400" dirty="0"/>
              <a:t>(result</a:t>
            </a:r>
            <a:r>
              <a:rPr lang="en-US" sz="2400" dirty="0" smtClean="0"/>
              <a:t>);</a:t>
            </a:r>
            <a:endParaRPr lang="bg-BG" sz="2400" dirty="0" smtClean="0"/>
          </a:p>
          <a:p>
            <a:pPr marL="0" indent="0">
              <a:lnSpc>
                <a:spcPct val="80000"/>
              </a:lnSpc>
              <a:buNone/>
            </a:pPr>
            <a:endParaRPr lang="bg-BG" sz="2400" dirty="0" smtClean="0"/>
          </a:p>
          <a:p>
            <a:pPr lvl="1">
              <a:lnSpc>
                <a:spcPct val="80000"/>
              </a:lnSpc>
            </a:pPr>
            <a:r>
              <a:rPr lang="bg-BG" sz="2400" dirty="0" smtClean="0"/>
              <a:t>А достъпът до информацията е по редове в цикъл посредтвом: </a:t>
            </a:r>
          </a:p>
          <a:p>
            <a:pPr marL="114300" indent="0">
              <a:lnSpc>
                <a:spcPct val="80000"/>
              </a:lnSpc>
              <a:buNone/>
            </a:pPr>
            <a:r>
              <a:rPr lang="en-US" sz="2000" dirty="0"/>
              <a:t>MYSQL_ROW row</a:t>
            </a:r>
            <a:r>
              <a:rPr lang="en-US" sz="2000" dirty="0" smtClean="0"/>
              <a:t>;</a:t>
            </a:r>
            <a:endParaRPr lang="bg-BG" sz="2000" dirty="0" smtClean="0"/>
          </a:p>
          <a:p>
            <a:pPr marL="114300" indent="0">
              <a:lnSpc>
                <a:spcPct val="80000"/>
              </a:lnSpc>
              <a:buNone/>
            </a:pPr>
            <a:r>
              <a:rPr lang="en-US" sz="2000" dirty="0"/>
              <a:t>while ((row = </a:t>
            </a:r>
            <a:r>
              <a:rPr lang="en-US" sz="2000" dirty="0" err="1"/>
              <a:t>mysql_fetch_row</a:t>
            </a:r>
            <a:r>
              <a:rPr lang="en-US" sz="2000" dirty="0"/>
              <a:t>(result))) </a:t>
            </a:r>
            <a:r>
              <a:rPr lang="en-US" sz="2000" dirty="0" smtClean="0"/>
              <a:t>{</a:t>
            </a:r>
          </a:p>
          <a:p>
            <a:pPr marL="114300" indent="0">
              <a:lnSpc>
                <a:spcPct val="80000"/>
              </a:lnSpc>
              <a:buNone/>
            </a:pPr>
            <a:r>
              <a:rPr lang="en-US" sz="2000" dirty="0" smtClean="0"/>
              <a:t>   for(</a:t>
            </a:r>
            <a:r>
              <a:rPr lang="en-US" sz="2000" dirty="0" err="1" smtClean="0"/>
              <a:t>int</a:t>
            </a:r>
            <a:r>
              <a:rPr lang="en-US" sz="2000" dirty="0" smtClean="0"/>
              <a:t> </a:t>
            </a:r>
            <a:r>
              <a:rPr lang="en-US" sz="2000" dirty="0" err="1"/>
              <a:t>i</a:t>
            </a:r>
            <a:r>
              <a:rPr lang="en-US" sz="2000" dirty="0"/>
              <a:t> = 0; </a:t>
            </a:r>
            <a:r>
              <a:rPr lang="en-US" sz="2000" dirty="0" err="1"/>
              <a:t>i</a:t>
            </a:r>
            <a:r>
              <a:rPr lang="en-US" sz="2000" dirty="0"/>
              <a:t> &lt; </a:t>
            </a:r>
            <a:r>
              <a:rPr lang="en-US" sz="2000" dirty="0" err="1"/>
              <a:t>num_fields</a:t>
            </a:r>
            <a:r>
              <a:rPr lang="en-US" sz="2000" dirty="0"/>
              <a:t>; </a:t>
            </a:r>
            <a:r>
              <a:rPr lang="en-US" sz="2000" dirty="0" err="1"/>
              <a:t>i</a:t>
            </a:r>
            <a:r>
              <a:rPr lang="en-US" sz="2000" dirty="0"/>
              <a:t>++) { </a:t>
            </a:r>
            <a:r>
              <a:rPr lang="en-US" sz="2000" dirty="0" smtClean="0"/>
              <a:t>  </a:t>
            </a:r>
          </a:p>
          <a:p>
            <a:pPr marL="114300" indent="0">
              <a:lnSpc>
                <a:spcPct val="80000"/>
              </a:lnSpc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</a:t>
            </a:r>
            <a:r>
              <a:rPr lang="en-US" sz="2000" dirty="0" err="1" smtClean="0"/>
              <a:t>printf</a:t>
            </a:r>
            <a:r>
              <a:rPr lang="en-US" sz="2000" dirty="0"/>
              <a:t>("%s ", row[</a:t>
            </a:r>
            <a:r>
              <a:rPr lang="en-US" sz="2000" dirty="0" err="1"/>
              <a:t>i</a:t>
            </a:r>
            <a:r>
              <a:rPr lang="en-US" sz="2000" dirty="0"/>
              <a:t>] ? row[</a:t>
            </a:r>
            <a:r>
              <a:rPr lang="en-US" sz="2000" dirty="0" err="1"/>
              <a:t>i</a:t>
            </a:r>
            <a:r>
              <a:rPr lang="en-US" sz="2000" dirty="0"/>
              <a:t>] : "NULL"); } </a:t>
            </a:r>
            <a:endParaRPr lang="en-US" sz="2000" dirty="0" smtClean="0"/>
          </a:p>
          <a:p>
            <a:pPr marL="114300" indent="0">
              <a:lnSpc>
                <a:spcPct val="80000"/>
              </a:lnSpc>
              <a:buNone/>
            </a:pPr>
            <a:r>
              <a:rPr lang="en-US" sz="2000" dirty="0"/>
              <a:t> </a:t>
            </a:r>
            <a:r>
              <a:rPr lang="en-US" sz="2000" dirty="0" smtClean="0"/>
              <a:t>  </a:t>
            </a:r>
            <a:r>
              <a:rPr lang="en-US" sz="2000" dirty="0" err="1" smtClean="0"/>
              <a:t>printf</a:t>
            </a:r>
            <a:r>
              <a:rPr lang="en-US" sz="2000" dirty="0"/>
              <a:t>("\n"); } </a:t>
            </a:r>
            <a:endParaRPr lang="en-US" sz="2000" dirty="0" smtClean="0"/>
          </a:p>
          <a:p>
            <a:pPr marL="114300" indent="0">
              <a:lnSpc>
                <a:spcPct val="80000"/>
              </a:lnSpc>
              <a:buNone/>
            </a:pPr>
            <a:r>
              <a:rPr lang="en-US" sz="2000" dirty="0" err="1" smtClean="0"/>
              <a:t>mysql_free_result</a:t>
            </a:r>
            <a:r>
              <a:rPr lang="en-US" sz="2000" dirty="0" smtClean="0"/>
              <a:t>(result</a:t>
            </a:r>
            <a:r>
              <a:rPr lang="en-US" sz="2000" dirty="0"/>
              <a:t>);</a:t>
            </a:r>
            <a:endParaRPr lang="bg-BG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78C0D-2666-42E2-9FBE-B0A4DB9FC07E}" type="slidenum">
              <a:rPr lang="bg-BG"/>
              <a:pPr/>
              <a:t>11</a:t>
            </a:fld>
            <a:endParaRPr lang="bg-BG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API</a:t>
            </a:r>
            <a:r>
              <a:rPr lang="bg-BG" dirty="0"/>
              <a:t> компоненти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Ако в таблицата има поле </a:t>
            </a:r>
            <a:r>
              <a:rPr lang="en-US" dirty="0" smtClean="0"/>
              <a:t>AUTO_INCREMENT</a:t>
            </a:r>
            <a:r>
              <a:rPr lang="bg-BG" dirty="0" smtClean="0"/>
              <a:t>, получаване на последната добавена стойност става с:</a:t>
            </a:r>
          </a:p>
          <a:p>
            <a:pPr marL="0" indent="0">
              <a:buNone/>
            </a:pPr>
            <a:r>
              <a:rPr lang="en-US" dirty="0" err="1"/>
              <a:t>int</a:t>
            </a:r>
            <a:r>
              <a:rPr lang="en-US" dirty="0"/>
              <a:t> id = </a:t>
            </a:r>
            <a:r>
              <a:rPr lang="en-US" dirty="0" err="1"/>
              <a:t>mysql_insert_id</a:t>
            </a:r>
            <a:r>
              <a:rPr lang="en-US" dirty="0"/>
              <a:t>(con);</a:t>
            </a:r>
            <a:endParaRPr lang="bg-BG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 dirty="0"/>
              <a:t>Д. Гоцева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dirty="0"/>
              <a:t>БД-лекции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0D8B9-DD51-439C-B8EE-7F009C2D88FA}" type="slidenum">
              <a:rPr lang="bg-BG"/>
              <a:pPr/>
              <a:t>12</a:t>
            </a:fld>
            <a:endParaRPr lang="bg-BG"/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API</a:t>
            </a:r>
            <a:r>
              <a:rPr lang="bg-BG" dirty="0"/>
              <a:t> компоненти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2800" dirty="0" smtClean="0"/>
              <a:t>Информация за колоните в дадена таблица се получават чрез дефиниране на данна от вида:</a:t>
            </a:r>
          </a:p>
          <a:p>
            <a:pPr marL="0" indent="0">
              <a:buNone/>
            </a:pPr>
            <a:r>
              <a:rPr lang="en-US" sz="2000" dirty="0"/>
              <a:t>MYSQL_FIELD *field</a:t>
            </a:r>
            <a:r>
              <a:rPr lang="en-US" sz="2000" dirty="0" smtClean="0"/>
              <a:t>;</a:t>
            </a:r>
            <a:endParaRPr lang="bg-BG" sz="2000" dirty="0" smtClean="0"/>
          </a:p>
          <a:p>
            <a:r>
              <a:rPr lang="bg-BG" sz="2800" dirty="0" smtClean="0"/>
              <a:t>Която съдържа информация за името, типа и размера на данната и се ползва чрез:</a:t>
            </a:r>
          </a:p>
          <a:p>
            <a:pPr marL="0" indent="0">
              <a:buNone/>
            </a:pPr>
            <a:r>
              <a:rPr lang="en-US" sz="2000" dirty="0"/>
              <a:t>while(field = </a:t>
            </a:r>
            <a:r>
              <a:rPr lang="en-US" sz="2000" dirty="0" err="1"/>
              <a:t>mysql_fetch_field</a:t>
            </a:r>
            <a:r>
              <a:rPr lang="en-US" sz="2000" dirty="0"/>
              <a:t>(result)) { </a:t>
            </a:r>
            <a:endParaRPr lang="bg-BG" sz="2000" dirty="0" smtClean="0"/>
          </a:p>
          <a:p>
            <a:pPr marL="0" indent="0">
              <a:buNone/>
            </a:pPr>
            <a:r>
              <a:rPr lang="bg-BG" sz="2000" dirty="0"/>
              <a:t> </a:t>
            </a:r>
            <a:r>
              <a:rPr lang="bg-BG" sz="2000" dirty="0" smtClean="0"/>
              <a:t>  </a:t>
            </a:r>
            <a:r>
              <a:rPr lang="en-US" sz="2000" dirty="0" err="1" smtClean="0"/>
              <a:t>printf</a:t>
            </a:r>
            <a:r>
              <a:rPr lang="en-US" sz="2000" dirty="0"/>
              <a:t>("%s ", field-&gt;name); } </a:t>
            </a:r>
            <a:endParaRPr lang="bg-BG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0541-1C65-4DE7-A299-E40AD76F906E}" type="slidenum">
              <a:rPr lang="bg-BG"/>
              <a:pPr/>
              <a:t>13</a:t>
            </a:fld>
            <a:endParaRPr lang="bg-BG"/>
          </a:p>
        </p:txBody>
      </p:sp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API</a:t>
            </a:r>
            <a:r>
              <a:rPr lang="bg-BG" dirty="0"/>
              <a:t> компоненти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bg-BG" dirty="0" smtClean="0"/>
              <a:t>При необходимост могат да се изпълнят повече от една заявка с едно извикване на функция от С, като се разделят с ;</a:t>
            </a:r>
          </a:p>
          <a:p>
            <a:pPr marL="0" indent="0">
              <a:lnSpc>
                <a:spcPct val="90000"/>
              </a:lnSpc>
              <a:buNone/>
            </a:pPr>
            <a:endParaRPr lang="bg-BG" sz="20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err="1" smtClean="0"/>
              <a:t>mysql_query</a:t>
            </a:r>
            <a:r>
              <a:rPr lang="en-US" sz="2000" dirty="0" smtClean="0"/>
              <a:t>(con</a:t>
            </a:r>
            <a:r>
              <a:rPr lang="en-US" sz="2000" dirty="0"/>
              <a:t>, </a:t>
            </a:r>
            <a:endParaRPr lang="bg-BG" sz="20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smtClean="0"/>
              <a:t>"</a:t>
            </a:r>
            <a:r>
              <a:rPr lang="en-US" sz="2000" dirty="0"/>
              <a:t>SELECT Name FROM Cars WHERE Id=2</a:t>
            </a:r>
            <a:r>
              <a:rPr lang="en-US" sz="2000" dirty="0" smtClean="0"/>
              <a:t>; </a:t>
            </a:r>
            <a:endParaRPr lang="bg-BG" sz="20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smtClean="0"/>
              <a:t>SELECT </a:t>
            </a:r>
            <a:r>
              <a:rPr lang="en-US" sz="2000" dirty="0"/>
              <a:t>Name FROM Cars WHERE Id=3</a:t>
            </a:r>
            <a:r>
              <a:rPr lang="en-US" sz="2000" dirty="0" smtClean="0"/>
              <a:t>;</a:t>
            </a:r>
            <a:endParaRPr lang="bg-BG" sz="20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000" dirty="0" smtClean="0"/>
              <a:t>SELECT </a:t>
            </a:r>
            <a:r>
              <a:rPr lang="en-US" sz="2000" dirty="0"/>
              <a:t>Name FROM Cars WHERE Id=6")</a:t>
            </a:r>
            <a:endParaRPr lang="bg-BG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E722-6CC6-41BD-8A2E-DECB07CC930F}" type="slidenum">
              <a:rPr lang="bg-BG"/>
              <a:pPr/>
              <a:t>14</a:t>
            </a:fld>
            <a:endParaRPr lang="bg-BG"/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API</a:t>
            </a:r>
            <a:r>
              <a:rPr lang="bg-BG" dirty="0"/>
              <a:t> компоненти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Работа с </a:t>
            </a:r>
            <a:r>
              <a:rPr lang="en-US" dirty="0" smtClean="0"/>
              <a:t>BLOB (Binary Large Objects)</a:t>
            </a:r>
          </a:p>
          <a:p>
            <a:pPr lvl="1"/>
            <a:r>
              <a:rPr lang="bg-BG" dirty="0" smtClean="0"/>
              <a:t>Ще създадем таблица, която да съхранява двоични големи обекти чрез:</a:t>
            </a:r>
            <a:endParaRPr lang="bg-BG" dirty="0"/>
          </a:p>
          <a:p>
            <a:pPr marL="57150" indent="0">
              <a:buNone/>
            </a:pPr>
            <a:r>
              <a:rPr lang="en-US" sz="2000" dirty="0"/>
              <a:t>CREATE TABLE Images(Id INT PRIMARY KEY, Data MEDIUMBLOB</a:t>
            </a:r>
            <a:r>
              <a:rPr lang="en-US" sz="2000" dirty="0" smtClean="0"/>
              <a:t>);</a:t>
            </a:r>
            <a:endParaRPr lang="bg-BG" sz="2000" dirty="0" smtClean="0"/>
          </a:p>
          <a:p>
            <a:pPr marL="800100" lvl="1"/>
            <a:endParaRPr lang="bg-BG" sz="2000" dirty="0"/>
          </a:p>
          <a:p>
            <a:pPr marL="800100" lvl="1"/>
            <a:r>
              <a:rPr lang="en-US" sz="2000" dirty="0" smtClean="0"/>
              <a:t>MEDIUMBLOB </a:t>
            </a:r>
            <a:r>
              <a:rPr lang="bg-BG" sz="2000" dirty="0" smtClean="0"/>
              <a:t>поддържа размери до 16 МВ.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60BEC-4A4A-4525-811B-7AB62BF8EADC}" type="slidenum">
              <a:rPr lang="bg-BG"/>
              <a:pPr/>
              <a:t>15</a:t>
            </a:fld>
            <a:endParaRPr lang="bg-BG"/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API</a:t>
            </a:r>
            <a:r>
              <a:rPr lang="bg-BG" dirty="0"/>
              <a:t> компоненти</a:t>
            </a: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009650" lvl="1" indent="-609600">
              <a:lnSpc>
                <a:spcPct val="80000"/>
              </a:lnSpc>
            </a:pPr>
            <a:r>
              <a:rPr lang="bg-BG" sz="2000" dirty="0" smtClean="0"/>
              <a:t>Следва прочитане в С на картинката и запазването й като набор от байтове</a:t>
            </a:r>
          </a:p>
          <a:p>
            <a:pPr marL="1009650" lvl="1" indent="-609600">
              <a:lnSpc>
                <a:spcPct val="80000"/>
              </a:lnSpc>
            </a:pPr>
            <a:r>
              <a:rPr lang="bg-BG" sz="2000" dirty="0" smtClean="0"/>
              <a:t>Накрая се осъществява връзка с БД и осредством </a:t>
            </a:r>
            <a:r>
              <a:rPr lang="en-US" sz="2000" dirty="0" smtClean="0"/>
              <a:t>INSERT</a:t>
            </a:r>
            <a:r>
              <a:rPr lang="bg-BG" sz="2000" dirty="0" smtClean="0"/>
              <a:t> заявка се записва набора от байтове</a:t>
            </a:r>
          </a:p>
          <a:p>
            <a:pPr marL="609600" indent="-609600">
              <a:lnSpc>
                <a:spcPct val="80000"/>
              </a:lnSpc>
            </a:pPr>
            <a:endParaRPr lang="bg-BG" sz="2400" dirty="0"/>
          </a:p>
          <a:p>
            <a:pPr marL="609600" indent="-609600">
              <a:lnSpc>
                <a:spcPct val="80000"/>
              </a:lnSpc>
            </a:pPr>
            <a:r>
              <a:rPr lang="bg-BG" sz="2400" dirty="0" smtClean="0"/>
              <a:t>При обратната операция (</a:t>
            </a:r>
            <a:r>
              <a:rPr lang="en-US" sz="2400" dirty="0" smtClean="0"/>
              <a:t>SELECT</a:t>
            </a:r>
            <a:r>
              <a:rPr lang="bg-BG" sz="2400" dirty="0" smtClean="0"/>
              <a:t> от БД) се получава резултата от заявка</a:t>
            </a:r>
            <a:r>
              <a:rPr lang="en-US" sz="2400" dirty="0" smtClean="0"/>
              <a:t>:</a:t>
            </a:r>
          </a:p>
          <a:p>
            <a:pPr marL="0" indent="0">
              <a:lnSpc>
                <a:spcPct val="80000"/>
              </a:lnSpc>
              <a:buNone/>
            </a:pPr>
            <a:endParaRPr lang="bg-BG" sz="20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US" sz="2000" dirty="0" err="1" smtClean="0"/>
              <a:t>mysql_query</a:t>
            </a:r>
            <a:r>
              <a:rPr lang="en-US" sz="2000" dirty="0" smtClean="0"/>
              <a:t>(con</a:t>
            </a:r>
            <a:r>
              <a:rPr lang="en-US" sz="2000" dirty="0"/>
              <a:t>, "SELECT Data FROM Images WHERE Id=1</a:t>
            </a:r>
            <a:r>
              <a:rPr lang="en-US" sz="2000" dirty="0" smtClean="0"/>
              <a:t>")</a:t>
            </a:r>
          </a:p>
          <a:p>
            <a:pPr>
              <a:lnSpc>
                <a:spcPct val="80000"/>
              </a:lnSpc>
            </a:pPr>
            <a:endParaRPr lang="bg-BG" sz="2400" dirty="0" smtClean="0"/>
          </a:p>
          <a:p>
            <a:pPr>
              <a:lnSpc>
                <a:spcPct val="80000"/>
              </a:lnSpc>
            </a:pPr>
            <a:r>
              <a:rPr lang="bg-BG" sz="2400" dirty="0" smtClean="0"/>
              <a:t>И се записва в двоичен файл.</a:t>
            </a:r>
            <a:endParaRPr lang="bg-BG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Представен е пример </a:t>
            </a:r>
            <a:r>
              <a:rPr lang="en-US" dirty="0" smtClean="0"/>
              <a:t>DB-Sample</a:t>
            </a:r>
            <a:r>
              <a:rPr lang="bg-BG" dirty="0" smtClean="0"/>
              <a:t>, който показва всички споменати тук команди как се изполват.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 smtClean="0"/>
              <a:t>Д. Гоцева</a:t>
            </a: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БД-лекции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BDE79-2F40-4C8F-AF6D-01E5A2D145BA}" type="slidenum">
              <a:rPr lang="bg-BG" smtClean="0"/>
              <a:pPr/>
              <a:t>16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3601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2AA1C-8516-4FDA-B942-74D8FA5E7893}" type="slidenum">
              <a:rPr lang="bg-BG"/>
              <a:pPr/>
              <a:t>2</a:t>
            </a:fld>
            <a:endParaRPr lang="bg-BG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Въведение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C connector e C</a:t>
            </a:r>
            <a:r>
              <a:rPr lang="bg-BG" sz="2800" dirty="0" smtClean="0"/>
              <a:t> </a:t>
            </a:r>
            <a:r>
              <a:rPr lang="bg-BG" sz="2800" dirty="0"/>
              <a:t>API </a:t>
            </a:r>
            <a:r>
              <a:rPr lang="bg-BG" sz="2800" dirty="0" smtClean="0"/>
              <a:t>създадено </a:t>
            </a:r>
            <a:r>
              <a:rPr lang="bg-BG" sz="2800" dirty="0"/>
              <a:t>да достъпва произволни таблични данни, </a:t>
            </a:r>
            <a:r>
              <a:rPr lang="bg-BG" sz="2800" dirty="0" smtClean="0"/>
              <a:t>съхранени </a:t>
            </a:r>
            <a:r>
              <a:rPr lang="bg-BG" sz="2800" dirty="0"/>
              <a:t>в </a:t>
            </a:r>
            <a:r>
              <a:rPr lang="en-US" sz="2800" dirty="0" smtClean="0"/>
              <a:t>MySQL.</a:t>
            </a:r>
            <a:r>
              <a:rPr lang="bg-BG" sz="2800" dirty="0" smtClean="0"/>
              <a:t> </a:t>
            </a:r>
            <a:endParaRPr lang="bg-BG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C API</a:t>
            </a:r>
            <a:r>
              <a:rPr lang="bg-BG" sz="2800" dirty="0" smtClean="0"/>
              <a:t> </a:t>
            </a:r>
            <a:r>
              <a:rPr lang="bg-BG" sz="2800" dirty="0"/>
              <a:t>подпомага създаването на приложения на </a:t>
            </a:r>
            <a:r>
              <a:rPr lang="bg-BG" sz="2800" dirty="0" smtClean="0"/>
              <a:t>С като:</a:t>
            </a:r>
            <a:endParaRPr lang="bg-BG" sz="2800" dirty="0"/>
          </a:p>
          <a:p>
            <a:pPr lvl="1">
              <a:lnSpc>
                <a:spcPct val="90000"/>
              </a:lnSpc>
            </a:pPr>
            <a:r>
              <a:rPr lang="bg-BG" sz="2400" dirty="0"/>
              <a:t>Свързване с източник на данни (database)</a:t>
            </a:r>
          </a:p>
          <a:p>
            <a:pPr lvl="1">
              <a:lnSpc>
                <a:spcPct val="90000"/>
              </a:lnSpc>
            </a:pPr>
            <a:r>
              <a:rPr lang="bg-BG" sz="2400" dirty="0"/>
              <a:t>Изпращане на заявки и update на БД</a:t>
            </a:r>
          </a:p>
          <a:p>
            <a:pPr lvl="1">
              <a:lnSpc>
                <a:spcPct val="90000"/>
              </a:lnSpc>
            </a:pPr>
            <a:r>
              <a:rPr lang="bg-BG" sz="2400" dirty="0"/>
              <a:t>Извличане и обработка на резултатите от заявките към БД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Въведение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За да се използва С </a:t>
            </a:r>
            <a:r>
              <a:rPr lang="en-US" dirty="0" smtClean="0"/>
              <a:t>API</a:t>
            </a:r>
            <a:r>
              <a:rPr lang="bg-BG" dirty="0" smtClean="0"/>
              <a:t> трябва да се работи с еднаква версия (х86 или х64) на </a:t>
            </a:r>
            <a:r>
              <a:rPr lang="en-US" dirty="0" smtClean="0"/>
              <a:t>MySQL, </a:t>
            </a:r>
            <a:r>
              <a:rPr lang="bg-BG" dirty="0" smtClean="0"/>
              <a:t>библиотеката и приложението на С:</a:t>
            </a:r>
          </a:p>
          <a:p>
            <a:pPr lvl="1"/>
            <a:r>
              <a:rPr lang="bg-BG" dirty="0" smtClean="0"/>
              <a:t>Ако се ползва </a:t>
            </a:r>
            <a:r>
              <a:rPr lang="en-US" dirty="0" smtClean="0"/>
              <a:t>Express Edition, </a:t>
            </a:r>
            <a:r>
              <a:rPr lang="bg-BG" dirty="0" smtClean="0"/>
              <a:t>той компилира само за х86 машини и следователно трябва да се свали и разархивира версия х86 на конектора и БД.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 smtClean="0"/>
              <a:t>Д. Гоцева</a:t>
            </a: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БД-лекции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BDE79-2F40-4C8F-AF6D-01E5A2D145BA}" type="slidenum">
              <a:rPr lang="bg-BG" smtClean="0"/>
              <a:pPr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11628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Въведение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За успешно компилиране на приложението трябва да се добавят пътищата към </a:t>
            </a:r>
            <a:r>
              <a:rPr lang="en-US" dirty="0" smtClean="0"/>
              <a:t>include </a:t>
            </a:r>
            <a:r>
              <a:rPr lang="bg-BG" dirty="0" smtClean="0"/>
              <a:t>и </a:t>
            </a:r>
            <a:r>
              <a:rPr lang="en-US" dirty="0" smtClean="0"/>
              <a:t>lib </a:t>
            </a:r>
            <a:r>
              <a:rPr lang="bg-BG" dirty="0" smtClean="0"/>
              <a:t>директории на конектора.</a:t>
            </a:r>
          </a:p>
          <a:p>
            <a:r>
              <a:rPr lang="bg-BG" dirty="0" smtClean="0"/>
              <a:t>За успешно изпълнение на приложението трябва да се сложи </a:t>
            </a:r>
            <a:r>
              <a:rPr lang="en-US" dirty="0" err="1" smtClean="0"/>
              <a:t>dll</a:t>
            </a:r>
            <a:r>
              <a:rPr lang="bg-BG" dirty="0" smtClean="0"/>
              <a:t> за връзка с БД в </a:t>
            </a:r>
            <a:r>
              <a:rPr lang="en-US" dirty="0" smtClean="0"/>
              <a:t>System32 </a:t>
            </a:r>
            <a:r>
              <a:rPr lang="bg-BG" dirty="0" smtClean="0"/>
              <a:t>или директорията на изпълния код.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 smtClean="0"/>
              <a:t>Д. Гоцева</a:t>
            </a: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БД-лекции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BDE79-2F40-4C8F-AF6D-01E5A2D145BA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662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Въведение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При работа със </a:t>
            </a:r>
            <a:r>
              <a:rPr lang="en-US" dirty="0" err="1" smtClean="0"/>
              <a:t>CodeBlocks</a:t>
            </a:r>
            <a:r>
              <a:rPr lang="en-US" dirty="0" smtClean="0"/>
              <a:t> </a:t>
            </a:r>
            <a:r>
              <a:rPr lang="bg-BG" dirty="0" smtClean="0"/>
              <a:t>среда, трябва да се свърже и </a:t>
            </a:r>
            <a:r>
              <a:rPr lang="en-US" dirty="0" smtClean="0"/>
              <a:t>libmysql.lib </a:t>
            </a:r>
            <a:r>
              <a:rPr lang="bg-BG" dirty="0" smtClean="0"/>
              <a:t>файла </a:t>
            </a:r>
            <a:r>
              <a:rPr lang="en-US" dirty="0" smtClean="0"/>
              <a:t>(Build Options-&gt;Linker Settings-&gt;Link Libraries).</a:t>
            </a:r>
          </a:p>
          <a:p>
            <a:r>
              <a:rPr lang="bg-BG" smtClean="0"/>
              <a:t>При компилация всички грешни редове се заграждат в коментар.</a:t>
            </a: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 smtClean="0"/>
              <a:t>Д. Гоцева</a:t>
            </a: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 smtClean="0"/>
              <a:t>БД-лекции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BDE79-2F40-4C8F-AF6D-01E5A2D145BA}" type="slidenum">
              <a:rPr lang="bg-BG" smtClean="0"/>
              <a:pPr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26086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B5DC-A89C-48F7-9452-E2F5E4F5F9B5}" type="slidenum">
              <a:rPr lang="bg-BG"/>
              <a:pPr/>
              <a:t>6</a:t>
            </a:fld>
            <a:endParaRPr lang="bg-BG"/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Въведение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Пример – проверка на версията на клиента: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3284984"/>
            <a:ext cx="704869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7B7EB-5CF3-4583-83BF-04920C868C4A}" type="slidenum">
              <a:rPr lang="bg-BG"/>
              <a:pPr/>
              <a:t>7</a:t>
            </a:fld>
            <a:endParaRPr lang="bg-BG"/>
          </a:p>
        </p:txBody>
      </p:sp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 API</a:t>
            </a:r>
            <a:r>
              <a:rPr lang="bg-BG" dirty="0" smtClean="0"/>
              <a:t> </a:t>
            </a:r>
            <a:r>
              <a:rPr lang="bg-BG" dirty="0"/>
              <a:t>компоненти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lnSpc>
                <a:spcPct val="90000"/>
              </a:lnSpc>
            </a:pPr>
            <a:r>
              <a:rPr lang="bg-BG" sz="2400" b="1" dirty="0" smtClean="0"/>
              <a:t>Връзка с БД</a:t>
            </a:r>
          </a:p>
          <a:p>
            <a:pPr marL="857250" lvl="1" indent="-457200">
              <a:lnSpc>
                <a:spcPct val="90000"/>
              </a:lnSpc>
            </a:pPr>
            <a:r>
              <a:rPr lang="bg-BG" sz="2000" b="1" dirty="0" smtClean="0"/>
              <a:t>Всяко едно действие с БД преминава през отваряне на връзка към нея</a:t>
            </a:r>
            <a:endParaRPr lang="en-US" sz="2000" b="1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MYSQL </a:t>
            </a:r>
            <a:r>
              <a:rPr lang="en-US" sz="2400" dirty="0"/>
              <a:t>*con = </a:t>
            </a:r>
            <a:r>
              <a:rPr lang="en-US" sz="2400" dirty="0" err="1"/>
              <a:t>mysql_init</a:t>
            </a:r>
            <a:r>
              <a:rPr lang="en-US" sz="2400" dirty="0"/>
              <a:t>(NULL</a:t>
            </a:r>
            <a:r>
              <a:rPr lang="en-US" sz="2400" dirty="0" smtClean="0"/>
              <a:t>);</a:t>
            </a:r>
            <a:endParaRPr lang="bg-BG" sz="2400" dirty="0" smtClean="0"/>
          </a:p>
          <a:p>
            <a:pPr marL="0" indent="0">
              <a:buNone/>
            </a:pPr>
            <a:r>
              <a:rPr lang="en-US" sz="1400" dirty="0"/>
              <a:t>MYSQL </a:t>
            </a:r>
            <a:r>
              <a:rPr lang="en-US" sz="1400" dirty="0" smtClean="0"/>
              <a:t>*</a:t>
            </a:r>
            <a:r>
              <a:rPr lang="en-US" sz="1400" dirty="0"/>
              <a:t> </a:t>
            </a:r>
            <a:r>
              <a:rPr lang="en-US" sz="1400" dirty="0" err="1" smtClean="0"/>
              <a:t>mysql_real_connect</a:t>
            </a:r>
            <a:r>
              <a:rPr lang="en-US" sz="1400" dirty="0" smtClean="0"/>
              <a:t>(MYSQL </a:t>
            </a:r>
            <a:r>
              <a:rPr lang="en-US" sz="1400" dirty="0"/>
              <a:t>*</a:t>
            </a:r>
            <a:r>
              <a:rPr lang="en-US" sz="1400" dirty="0" err="1"/>
              <a:t>mysql</a:t>
            </a:r>
            <a:r>
              <a:rPr lang="en-US" sz="1400" dirty="0"/>
              <a:t>, </a:t>
            </a:r>
            <a:r>
              <a:rPr lang="en-US" sz="1400" dirty="0" err="1"/>
              <a:t>const</a:t>
            </a:r>
            <a:r>
              <a:rPr lang="en-US" sz="1400" dirty="0"/>
              <a:t> char *host,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err="1" smtClean="0"/>
              <a:t>const</a:t>
            </a:r>
            <a:r>
              <a:rPr lang="en-US" sz="1400" dirty="0" smtClean="0"/>
              <a:t> </a:t>
            </a:r>
            <a:r>
              <a:rPr lang="en-US" sz="1400" dirty="0"/>
              <a:t>char *user</a:t>
            </a:r>
            <a:r>
              <a:rPr lang="en-US" sz="1400" dirty="0" smtClean="0"/>
              <a:t>, </a:t>
            </a:r>
            <a:r>
              <a:rPr lang="en-US" sz="1400" dirty="0" err="1" smtClean="0"/>
              <a:t>const</a:t>
            </a:r>
            <a:r>
              <a:rPr lang="en-US" sz="1400" dirty="0" smtClean="0"/>
              <a:t> </a:t>
            </a:r>
            <a:r>
              <a:rPr lang="en-US" sz="1400" dirty="0"/>
              <a:t>char *</a:t>
            </a:r>
            <a:r>
              <a:rPr lang="en-US" sz="1400" dirty="0" err="1"/>
              <a:t>passwd</a:t>
            </a:r>
            <a:r>
              <a:rPr lang="en-US" sz="1400" dirty="0" smtClean="0"/>
              <a:t>, </a:t>
            </a:r>
            <a:r>
              <a:rPr lang="en-US" sz="1400" dirty="0" err="1" smtClean="0"/>
              <a:t>const</a:t>
            </a:r>
            <a:r>
              <a:rPr lang="en-US" sz="1400" dirty="0" smtClean="0"/>
              <a:t> </a:t>
            </a:r>
            <a:r>
              <a:rPr lang="en-US" sz="1400" dirty="0"/>
              <a:t>char *</a:t>
            </a:r>
            <a:r>
              <a:rPr lang="en-US" sz="1400" dirty="0" err="1"/>
              <a:t>db</a:t>
            </a:r>
            <a:r>
              <a:rPr lang="en-US" sz="1400" dirty="0"/>
              <a:t>,</a:t>
            </a:r>
          </a:p>
          <a:p>
            <a:pPr marL="0" indent="0">
              <a:buNone/>
            </a:pPr>
            <a:r>
              <a:rPr lang="en-US" sz="1400" dirty="0"/>
              <a:t>	</a:t>
            </a:r>
            <a:r>
              <a:rPr lang="en-US" sz="1400" dirty="0" smtClean="0"/>
              <a:t>unsigned </a:t>
            </a:r>
            <a:r>
              <a:rPr lang="en-US" sz="1400" dirty="0" err="1"/>
              <a:t>int</a:t>
            </a:r>
            <a:r>
              <a:rPr lang="en-US" sz="1400" dirty="0"/>
              <a:t> port</a:t>
            </a:r>
            <a:r>
              <a:rPr lang="en-US" sz="1400" dirty="0" smtClean="0"/>
              <a:t>, </a:t>
            </a:r>
            <a:r>
              <a:rPr lang="en-US" sz="1400" dirty="0" err="1" smtClean="0"/>
              <a:t>const</a:t>
            </a:r>
            <a:r>
              <a:rPr lang="en-US" sz="1400" dirty="0" smtClean="0"/>
              <a:t> </a:t>
            </a:r>
            <a:r>
              <a:rPr lang="en-US" sz="1400" dirty="0"/>
              <a:t>char *</a:t>
            </a:r>
            <a:r>
              <a:rPr lang="en-US" sz="1400" dirty="0" err="1"/>
              <a:t>unix_socket</a:t>
            </a:r>
            <a:r>
              <a:rPr lang="en-US" sz="1400" dirty="0" smtClean="0"/>
              <a:t>, unsigned </a:t>
            </a:r>
            <a:r>
              <a:rPr lang="en-US" sz="1400" dirty="0"/>
              <a:t>long </a:t>
            </a:r>
            <a:r>
              <a:rPr lang="en-US" sz="1400" dirty="0" err="1"/>
              <a:t>clientflag</a:t>
            </a:r>
            <a:r>
              <a:rPr lang="en-US" sz="1400" dirty="0" smtClean="0"/>
              <a:t>);</a:t>
            </a:r>
          </a:p>
          <a:p>
            <a:pPr marL="0" indent="0">
              <a:buNone/>
            </a:pPr>
            <a:endParaRPr lang="en-US" sz="1400" dirty="0"/>
          </a:p>
          <a:p>
            <a:pPr marL="857250" lvl="1" indent="-457200">
              <a:lnSpc>
                <a:spcPct val="90000"/>
              </a:lnSpc>
            </a:pPr>
            <a:r>
              <a:rPr lang="bg-BG" sz="2000" b="1" dirty="0" smtClean="0"/>
              <a:t>Всяко едно действие приключва със затваряне на връзка към БД</a:t>
            </a:r>
            <a:endParaRPr lang="en-US" sz="2000" b="1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err="1"/>
              <a:t>mysql_close</a:t>
            </a:r>
            <a:r>
              <a:rPr lang="en-US" sz="2400" dirty="0"/>
              <a:t>(con);</a:t>
            </a:r>
            <a:endParaRPr lang="bg-BG" sz="2400" b="1" dirty="0" smtClean="0"/>
          </a:p>
          <a:p>
            <a:pPr marL="857250" lvl="1" indent="-457200">
              <a:lnSpc>
                <a:spcPct val="90000"/>
              </a:lnSpc>
            </a:pPr>
            <a:endParaRPr lang="bg-BG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B0807-C240-48BE-8105-71AB4E494216}" type="slidenum">
              <a:rPr lang="bg-BG"/>
              <a:pPr/>
              <a:t>8</a:t>
            </a:fld>
            <a:endParaRPr lang="bg-BG"/>
          </a:p>
        </p:txBody>
      </p:sp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API</a:t>
            </a:r>
            <a:r>
              <a:rPr lang="bg-BG" dirty="0"/>
              <a:t> компоненти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bg-BG" sz="2400" dirty="0" smtClean="0"/>
              <a:t>Изпълнение на заявка – изпълнява се след установяване на успешна връзка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err="1" smtClean="0"/>
              <a:t>int</a:t>
            </a:r>
            <a:r>
              <a:rPr lang="bg-BG" sz="2400" dirty="0" smtClean="0"/>
              <a:t> </a:t>
            </a:r>
            <a:r>
              <a:rPr lang="en-US" sz="2400" dirty="0" err="1" smtClean="0"/>
              <a:t>mysql_query</a:t>
            </a:r>
            <a:r>
              <a:rPr lang="en-US" sz="2400" dirty="0" smtClean="0"/>
              <a:t>(MYSQL </a:t>
            </a:r>
            <a:r>
              <a:rPr lang="en-US" sz="2400" dirty="0"/>
              <a:t>*</a:t>
            </a:r>
            <a:r>
              <a:rPr lang="en-US" sz="2400" dirty="0" err="1"/>
              <a:t>mysql</a:t>
            </a:r>
            <a:r>
              <a:rPr lang="en-US" sz="2400" dirty="0"/>
              <a:t>, </a:t>
            </a:r>
            <a:r>
              <a:rPr lang="en-US" sz="2400" dirty="0" err="1"/>
              <a:t>const</a:t>
            </a:r>
            <a:r>
              <a:rPr lang="en-US" sz="2400" dirty="0"/>
              <a:t> char *q</a:t>
            </a:r>
            <a:r>
              <a:rPr lang="en-US" sz="2400" dirty="0" smtClean="0"/>
              <a:t>);</a:t>
            </a:r>
            <a:endParaRPr lang="bg-BG" sz="2400" dirty="0" smtClean="0"/>
          </a:p>
          <a:p>
            <a:pPr marL="0" indent="0">
              <a:lnSpc>
                <a:spcPct val="90000"/>
              </a:lnSpc>
              <a:buNone/>
            </a:pPr>
            <a:endParaRPr lang="bg-BG" sz="2400" dirty="0"/>
          </a:p>
          <a:p>
            <a:pPr marL="0" indent="0">
              <a:lnSpc>
                <a:spcPct val="90000"/>
              </a:lnSpc>
              <a:buNone/>
            </a:pPr>
            <a:r>
              <a:rPr lang="bg-BG" sz="2400" dirty="0" smtClean="0"/>
              <a:t>Където първият параметър е установената връзка, а втория – заявката като текст на </a:t>
            </a:r>
            <a:r>
              <a:rPr lang="en-US" sz="2400" dirty="0" smtClean="0"/>
              <a:t>SQL.</a:t>
            </a:r>
            <a:r>
              <a:rPr lang="bg-BG" sz="2400" dirty="0" smtClean="0"/>
              <a:t> Функцията връща 0 при успех и !=0 при грешка.</a:t>
            </a:r>
            <a:endParaRPr lang="en-US" sz="2400" dirty="0"/>
          </a:p>
          <a:p>
            <a:pPr marL="0" indent="0">
              <a:lnSpc>
                <a:spcPct val="90000"/>
              </a:lnSpc>
              <a:buNone/>
            </a:pPr>
            <a:endParaRPr lang="bg-BG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bg-BG"/>
              <a:t>Д. Гоцева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g-BG"/>
              <a:t>БД-лекции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A95D0-2417-4898-941D-1D813E055405}" type="slidenum">
              <a:rPr lang="bg-BG"/>
              <a:pPr/>
              <a:t>9</a:t>
            </a:fld>
            <a:endParaRPr lang="bg-BG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API</a:t>
            </a:r>
            <a:r>
              <a:rPr lang="bg-BG" dirty="0"/>
              <a:t> компоненти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Получаване на информация от БД</a:t>
            </a:r>
          </a:p>
          <a:p>
            <a:pPr lvl="1"/>
            <a:r>
              <a:rPr lang="bg-BG" dirty="0" smtClean="0"/>
              <a:t>Трябва да се дефинира данна от вида:</a:t>
            </a:r>
          </a:p>
          <a:p>
            <a:pPr marL="57150" indent="0">
              <a:buNone/>
            </a:pPr>
            <a:r>
              <a:rPr lang="en-US" dirty="0"/>
              <a:t>MYSQL_RES *</a:t>
            </a:r>
            <a:r>
              <a:rPr lang="en-US" dirty="0" smtClean="0"/>
              <a:t>result</a:t>
            </a:r>
            <a:r>
              <a:rPr lang="bg-BG" dirty="0" smtClean="0"/>
              <a:t>;</a:t>
            </a:r>
            <a:endParaRPr lang="bg-BG" dirty="0"/>
          </a:p>
          <a:p>
            <a:pPr lvl="1"/>
            <a:r>
              <a:rPr lang="bg-BG" dirty="0" smtClean="0"/>
              <a:t>и се присвои на резултата:</a:t>
            </a:r>
          </a:p>
          <a:p>
            <a:pPr marL="57150" indent="0">
              <a:buNone/>
            </a:pPr>
            <a:r>
              <a:rPr lang="en-US" dirty="0"/>
              <a:t>result = </a:t>
            </a:r>
            <a:r>
              <a:rPr lang="en-US" dirty="0" err="1"/>
              <a:t>mysql_store_result</a:t>
            </a:r>
            <a:r>
              <a:rPr lang="en-US" dirty="0"/>
              <a:t>(con);</a:t>
            </a:r>
            <a:endParaRPr lang="bg-BG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4204</TotalTime>
  <Words>716</Words>
  <Application>Microsoft Office PowerPoint</Application>
  <PresentationFormat>On-screen Show (4:3)</PresentationFormat>
  <Paragraphs>133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Shimmer</vt:lpstr>
      <vt:lpstr>C connector</vt:lpstr>
      <vt:lpstr>Въведение</vt:lpstr>
      <vt:lpstr>Въведение</vt:lpstr>
      <vt:lpstr>Въведение</vt:lpstr>
      <vt:lpstr>Въведение</vt:lpstr>
      <vt:lpstr>Въведение</vt:lpstr>
      <vt:lpstr>C API компоненти</vt:lpstr>
      <vt:lpstr>C API компоненти</vt:lpstr>
      <vt:lpstr>C API компоненти</vt:lpstr>
      <vt:lpstr>C API компоненти</vt:lpstr>
      <vt:lpstr>C API компоненти</vt:lpstr>
      <vt:lpstr>C API компоненти</vt:lpstr>
      <vt:lpstr>C API компоненти</vt:lpstr>
      <vt:lpstr>C API компоненти</vt:lpstr>
      <vt:lpstr>C API компоненти</vt:lpstr>
      <vt:lpstr>Пример</vt:lpstr>
    </vt:vector>
  </TitlesOfParts>
  <Company>NBU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Бази данни</dc:title>
  <dc:creator>NBU</dc:creator>
  <cp:lastModifiedBy>Admin</cp:lastModifiedBy>
  <cp:revision>245</cp:revision>
  <dcterms:created xsi:type="dcterms:W3CDTF">2008-02-13T09:05:34Z</dcterms:created>
  <dcterms:modified xsi:type="dcterms:W3CDTF">2014-05-25T14:15:21Z</dcterms:modified>
</cp:coreProperties>
</file>