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1"/>
  </p:notesMasterIdLst>
  <p:handoutMasterIdLst>
    <p:handoutMasterId r:id="rId92"/>
  </p:handoutMasterIdLst>
  <p:sldIdLst>
    <p:sldId id="485" r:id="rId2"/>
    <p:sldId id="599" r:id="rId3"/>
    <p:sldId id="595" r:id="rId4"/>
    <p:sldId id="596" r:id="rId5"/>
    <p:sldId id="597" r:id="rId6"/>
    <p:sldId id="598" r:id="rId7"/>
    <p:sldId id="600" r:id="rId8"/>
    <p:sldId id="650" r:id="rId9"/>
    <p:sldId id="651" r:id="rId10"/>
    <p:sldId id="659" r:id="rId11"/>
    <p:sldId id="660" r:id="rId12"/>
    <p:sldId id="654" r:id="rId13"/>
    <p:sldId id="655" r:id="rId14"/>
    <p:sldId id="656" r:id="rId15"/>
    <p:sldId id="657" r:id="rId16"/>
    <p:sldId id="658" r:id="rId17"/>
    <p:sldId id="565" r:id="rId18"/>
    <p:sldId id="601" r:id="rId19"/>
    <p:sldId id="602" r:id="rId20"/>
    <p:sldId id="566" r:id="rId21"/>
    <p:sldId id="604" r:id="rId22"/>
    <p:sldId id="608" r:id="rId23"/>
    <p:sldId id="612" r:id="rId24"/>
    <p:sldId id="567" r:id="rId25"/>
    <p:sldId id="568" r:id="rId26"/>
    <p:sldId id="569" r:id="rId27"/>
    <p:sldId id="613" r:id="rId28"/>
    <p:sldId id="614" r:id="rId29"/>
    <p:sldId id="615" r:id="rId30"/>
    <p:sldId id="616" r:id="rId31"/>
    <p:sldId id="617" r:id="rId32"/>
    <p:sldId id="570" r:id="rId33"/>
    <p:sldId id="618" r:id="rId34"/>
    <p:sldId id="619" r:id="rId35"/>
    <p:sldId id="620" r:id="rId36"/>
    <p:sldId id="621" r:id="rId37"/>
    <p:sldId id="622" r:id="rId38"/>
    <p:sldId id="623" r:id="rId39"/>
    <p:sldId id="624" r:id="rId40"/>
    <p:sldId id="571" r:id="rId41"/>
    <p:sldId id="572" r:id="rId42"/>
    <p:sldId id="625" r:id="rId43"/>
    <p:sldId id="574" r:id="rId44"/>
    <p:sldId id="626" r:id="rId45"/>
    <p:sldId id="627" r:id="rId46"/>
    <p:sldId id="628" r:id="rId47"/>
    <p:sldId id="575" r:id="rId48"/>
    <p:sldId id="576" r:id="rId49"/>
    <p:sldId id="577" r:id="rId50"/>
    <p:sldId id="578" r:id="rId51"/>
    <p:sldId id="648" r:id="rId52"/>
    <p:sldId id="682" r:id="rId53"/>
    <p:sldId id="683" r:id="rId54"/>
    <p:sldId id="684" r:id="rId55"/>
    <p:sldId id="685" r:id="rId56"/>
    <p:sldId id="686" r:id="rId57"/>
    <p:sldId id="687" r:id="rId58"/>
    <p:sldId id="688" r:id="rId59"/>
    <p:sldId id="689" r:id="rId60"/>
    <p:sldId id="681" r:id="rId61"/>
    <p:sldId id="649" r:id="rId62"/>
    <p:sldId id="630" r:id="rId63"/>
    <p:sldId id="631" r:id="rId64"/>
    <p:sldId id="632" r:id="rId65"/>
    <p:sldId id="633" r:id="rId66"/>
    <p:sldId id="634" r:id="rId67"/>
    <p:sldId id="635" r:id="rId68"/>
    <p:sldId id="636" r:id="rId69"/>
    <p:sldId id="637" r:id="rId70"/>
    <p:sldId id="580" r:id="rId71"/>
    <p:sldId id="638" r:id="rId72"/>
    <p:sldId id="639" r:id="rId73"/>
    <p:sldId id="640" r:id="rId74"/>
    <p:sldId id="582" r:id="rId75"/>
    <p:sldId id="583" r:id="rId76"/>
    <p:sldId id="584" r:id="rId77"/>
    <p:sldId id="585" r:id="rId78"/>
    <p:sldId id="586" r:id="rId79"/>
    <p:sldId id="641" r:id="rId80"/>
    <p:sldId id="667" r:id="rId81"/>
    <p:sldId id="662" r:id="rId82"/>
    <p:sldId id="668" r:id="rId83"/>
    <p:sldId id="664" r:id="rId84"/>
    <p:sldId id="665" r:id="rId85"/>
    <p:sldId id="666" r:id="rId86"/>
    <p:sldId id="644" r:id="rId87"/>
    <p:sldId id="646" r:id="rId88"/>
    <p:sldId id="647" r:id="rId89"/>
    <p:sldId id="541" r:id="rId90"/>
  </p:sldIdLst>
  <p:sldSz cx="9144000" cy="6858000" type="screen4x3"/>
  <p:notesSz cx="6699250" cy="9836150"/>
  <p:custDataLst>
    <p:tags r:id="rId93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D4F7C"/>
    <a:srgbClr val="8E6C00"/>
    <a:srgbClr val="B4D2EE"/>
    <a:srgbClr val="539AD5"/>
    <a:srgbClr val="1E51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018" autoAdjust="0"/>
  </p:normalViewPr>
  <p:slideViewPr>
    <p:cSldViewPr snapToGrid="0">
      <p:cViewPr>
        <p:scale>
          <a:sx n="100" d="100"/>
          <a:sy n="100" d="100"/>
        </p:scale>
        <p:origin x="-696" y="96"/>
      </p:cViewPr>
      <p:guideLst>
        <p:guide orient="horz" pos="4319"/>
        <p:guide pos="213"/>
        <p:guide pos="5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166" y="-84"/>
      </p:cViewPr>
      <p:guideLst>
        <p:guide orient="horz" pos="3098"/>
        <p:guide pos="2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9527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t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3388"/>
            <a:ext cx="28781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defTabSz="889000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59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323388"/>
            <a:ext cx="29527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01" tIns="44550" rIns="89101" bIns="44550" numCol="1" anchor="b" anchorCtr="0" compatLnSpc="1">
            <a:prstTxWarp prst="textNoShape">
              <a:avLst/>
            </a:prstTxWarp>
          </a:bodyPr>
          <a:lstStyle>
            <a:lvl1pPr algn="r" defTabSz="889000" eaLnBrk="1" hangingPunct="1">
              <a:defRPr sz="1200"/>
            </a:lvl1pPr>
          </a:lstStyle>
          <a:p>
            <a:pPr>
              <a:defRPr/>
            </a:pPr>
            <a:fld id="{E2DA38F8-F869-4E2A-AFC7-5B9147AA72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246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1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0588" y="738188"/>
            <a:ext cx="4919662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672013"/>
            <a:ext cx="4911725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Klicken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Sie</a:t>
            </a:r>
            <a:r>
              <a:rPr lang="en-GB" altLang="en-US" noProof="0" dirty="0" smtClean="0"/>
              <a:t>, um die </a:t>
            </a:r>
            <a:r>
              <a:rPr lang="en-GB" altLang="en-US" noProof="0" dirty="0" err="1" smtClean="0"/>
              <a:t>Formate</a:t>
            </a:r>
            <a:r>
              <a:rPr lang="en-GB" altLang="en-US" noProof="0" dirty="0" smtClean="0"/>
              <a:t> des </a:t>
            </a:r>
            <a:r>
              <a:rPr lang="en-GB" altLang="en-US" noProof="0" dirty="0" err="1" smtClean="0"/>
              <a:t>Vorlagentextes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zu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bearbeiten</a:t>
            </a:r>
            <a:endParaRPr lang="en-GB" altLang="en-US" noProof="0" dirty="0" smtClean="0"/>
          </a:p>
          <a:p>
            <a:pPr lvl="1"/>
            <a:r>
              <a:rPr lang="en-GB" altLang="en-US" noProof="0" dirty="0" err="1" smtClean="0"/>
              <a:t>Zweite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2"/>
            <a:r>
              <a:rPr lang="en-GB" altLang="en-US" noProof="0" dirty="0" err="1" smtClean="0"/>
              <a:t>Dritte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3"/>
            <a:r>
              <a:rPr lang="en-GB" altLang="en-US" noProof="0" dirty="0" err="1" smtClean="0"/>
              <a:t>Vierte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  <a:p>
            <a:pPr lvl="4"/>
            <a:r>
              <a:rPr lang="en-GB" altLang="en-US" noProof="0" dirty="0" err="1" smtClean="0"/>
              <a:t>Fünfte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Ebene</a:t>
            </a:r>
            <a:endParaRPr lang="en-GB" altLang="en-US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3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345613"/>
            <a:ext cx="29019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75" tIns="47239" rIns="94475" bIns="47239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300"/>
            </a:lvl1pPr>
          </a:lstStyle>
          <a:p>
            <a:pPr>
              <a:defRPr/>
            </a:pPr>
            <a:fld id="{4E4E0800-D968-4387-A2D3-DA96740F31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4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29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29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29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29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29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082EB7-0BE5-4299-BEFF-9B3389320399}" type="slidenum">
              <a:rPr lang="en-GB" altLang="en-US" smtClean="0"/>
              <a:pPr/>
              <a:t>1</a:t>
            </a:fld>
            <a:endParaRPr lang="en-GB" altLang="en-US" dirty="0" smtClean="0"/>
          </a:p>
        </p:txBody>
      </p:sp>
      <p:sp>
        <p:nvSpPr>
          <p:cNvPr id="51203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42888" y="5253038"/>
            <a:ext cx="6283325" cy="4051300"/>
          </a:xfrm>
          <a:noFill/>
        </p:spPr>
        <p:txBody>
          <a:bodyPr lIns="89384" tIns="44694" rIns="89384" bIns="4469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51204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6696075" cy="502285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Monotype Sorts" pitchFamily="2" charset="2"/>
              <a:buNone/>
            </a:pPr>
            <a:r>
              <a:rPr lang="en-GB" altLang="en-US" dirty="0" smtClean="0"/>
              <a:t>Notice distinction: </a:t>
            </a:r>
          </a:p>
          <a:p>
            <a:pPr lvl="2"/>
            <a:r>
              <a:rPr lang="en-GB" altLang="en-US" dirty="0" smtClean="0"/>
              <a:t>tufts show flow past a fixed point (</a:t>
            </a:r>
            <a:r>
              <a:rPr lang="en-GB" altLang="en-US" dirty="0" err="1" smtClean="0"/>
              <a:t>Eulerian</a:t>
            </a:r>
            <a:r>
              <a:rPr lang="en-GB" altLang="en-US" dirty="0" smtClean="0"/>
              <a:t>)</a:t>
            </a:r>
          </a:p>
          <a:p>
            <a:pPr lvl="2"/>
            <a:r>
              <a:rPr lang="en-GB" altLang="en-US" dirty="0" smtClean="0"/>
              <a:t>bubbles </a:t>
            </a:r>
            <a:r>
              <a:rPr lang="en-GB" altLang="en-US" dirty="0" err="1" smtClean="0"/>
              <a:t>etc</a:t>
            </a:r>
            <a:r>
              <a:rPr lang="en-GB" altLang="en-US" dirty="0" smtClean="0"/>
              <a:t> show the flow from point of view of a floating object (</a:t>
            </a:r>
            <a:r>
              <a:rPr lang="en-GB" altLang="en-US" dirty="0" err="1" smtClean="0"/>
              <a:t>Lagrangian</a:t>
            </a:r>
            <a:r>
              <a:rPr lang="en-GB" alt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2718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77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795843" y="9344690"/>
            <a:ext cx="2903407" cy="49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/>
            <a:fld id="{8273D11E-D992-4784-B0D3-1255A2ABC860}" type="slidenum">
              <a:rPr lang="en-US" altLang="en-US" sz="1200"/>
              <a:pPr algn="r"/>
              <a:t>60</a:t>
            </a:fld>
            <a:endParaRPr lang="en-US" altLang="en-US" sz="120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4E0800-D968-4387-A2D3-DA96740F3160}" type="slidenum">
              <a:rPr lang="en-GB" altLang="en-US" smtClean="0"/>
              <a:pPr>
                <a:defRPr/>
              </a:pPr>
              <a:t>71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697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Unbenannt-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2887663"/>
            <a:ext cx="13811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79331" y="1485900"/>
            <a:ext cx="6983657" cy="1401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anchor="b"/>
          <a:lstStyle>
            <a:lvl1pPr>
              <a:defRPr sz="4400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  <a:endParaRPr lang="de-DE" altLang="en-US" noProof="0" dirty="0" smtClean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0590" y="5519738"/>
            <a:ext cx="6088063" cy="904875"/>
          </a:xfrm>
        </p:spPr>
        <p:txBody>
          <a:bodyPr lIns="91440" rIns="91440" anchor="ctr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535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842151FD-D1F1-4A77-884A-53873480082D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390004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1950" y="622300"/>
            <a:ext cx="2132013" cy="5286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622300"/>
            <a:ext cx="6245225" cy="5286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19815726-55DC-4ABE-90C5-5D483FB2EA24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01688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915AEB-8243-4D6A-8936-CF79E48FE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47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046"/>
            <a:ext cx="8515350" cy="668337"/>
          </a:xfrm>
        </p:spPr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7"/>
            <a:ext cx="8524875" cy="4555265"/>
          </a:xfrm>
        </p:spPr>
        <p:txBody>
          <a:bodyPr/>
          <a:lstStyle>
            <a:lvl1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1pPr>
            <a:lvl2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2pPr>
            <a:lvl3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3pPr>
            <a:lvl4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4pPr>
            <a:lvl5pPr>
              <a:spcBef>
                <a:spcPts val="300"/>
              </a:spcBef>
              <a:defRPr>
                <a:latin typeface="Candara" panose="020E0502030303020204" pitchFamily="34" charset="0"/>
                <a:ea typeface="Adobe Fan Heiti Std B" pitchFamily="34" charset="-128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4150" y="6543675"/>
            <a:ext cx="2762250" cy="247650"/>
          </a:xfrm>
        </p:spPr>
        <p:txBody>
          <a:bodyPr/>
          <a:lstStyle>
            <a:lvl1pPr>
              <a:defRPr sz="1000"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DD131E06-883F-431D-A911-18BD93FCB55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513070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859D721-7C1B-4BBD-9AC4-1E43E05049C8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672827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9088" y="1879600"/>
            <a:ext cx="4186237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879600"/>
            <a:ext cx="4186238" cy="4029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5FAB66A0-069E-40DD-8F6A-264FC8AD0D97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762924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DF73773-9A81-406C-B36F-11ABC1426A2A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972550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7E417ED3-4009-4698-BA8C-1072E865F21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5986752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05641B4A-E73D-4B16-99AA-6F68D8EEBA7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184745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F88AEDCC-390E-47AC-A7AE-63F6881FEBC1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641017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BA6C3C77-B45C-4BCD-8457-A17AF9B19C96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699380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54038"/>
            <a:ext cx="85153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de-DE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652588"/>
            <a:ext cx="85248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e-DE" altLang="en-US" smtClean="0"/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9550" y="6475413"/>
            <a:ext cx="2762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2"/>
                </a:solidFill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r>
              <a:rPr lang="de-DE" altLang="en-US"/>
              <a:t>SciVis 2013  -  page </a:t>
            </a:r>
            <a:fld id="{94AAD0E3-B60B-43C3-A05C-2E7C9D9B7CAC}" type="slidenum">
              <a:rPr lang="de-DE" altLang="en-US"/>
              <a:pPr>
                <a:defRPr/>
              </a:pPr>
              <a:t>‹#›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7" r:id="rId12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ü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36575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"/>
        <a:defRPr sz="2400">
          <a:solidFill>
            <a:schemeClr val="tx1"/>
          </a:solidFill>
          <a:latin typeface="Calibri" panose="020F0502020204030204" pitchFamily="34" charset="0"/>
        </a:defRPr>
      </a:lvl2pPr>
      <a:lvl3pPr marL="896938" indent="-350838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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169988" indent="-27305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"/>
        <a:defRPr>
          <a:solidFill>
            <a:schemeClr val="tx1"/>
          </a:solidFill>
          <a:latin typeface="Calibri" panose="020F0502020204030204" pitchFamily="34" charset="0"/>
        </a:defRPr>
      </a:lvl4pPr>
      <a:lvl5pPr marL="1347788" indent="-207963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Calibri" panose="020F0502020204030204" pitchFamily="34" charset="0"/>
        </a:defRPr>
      </a:lvl5pPr>
      <a:lvl6pPr marL="14192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8764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3336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790825" indent="-207963" algn="l" rtl="0" fontAlgn="base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Movies\ibfv1.mpg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7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9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79575" y="1485900"/>
            <a:ext cx="6983413" cy="1401763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 dirty="0" smtClean="0"/>
              <a:t>Science Visualization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20712" y="5519738"/>
            <a:ext cx="7875587" cy="904875"/>
          </a:xfrm>
        </p:spPr>
        <p:txBody>
          <a:bodyPr/>
          <a:lstStyle/>
          <a:p>
            <a:pPr eaLnBrk="1" hangingPunct="1"/>
            <a:r>
              <a:rPr lang="de-DE" altLang="en-US" sz="3600" dirty="0" smtClean="0"/>
              <a:t>Vector Visualization Techniques</a:t>
            </a:r>
            <a:endParaRPr lang="de-DE" alt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i="1" dirty="0"/>
              <a:t>phase portrait</a:t>
            </a:r>
            <a:r>
              <a:rPr lang="en-US" altLang="en-US" dirty="0"/>
              <a:t> is a depiction of these integral curves: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289528"/>
              </p:ext>
            </p:extLst>
          </p:nvPr>
        </p:nvGraphicFramePr>
        <p:xfrm>
          <a:off x="2149184" y="2381250"/>
          <a:ext cx="5531431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8723810" imgH="5390476" progId="Paint.Picture">
                  <p:embed/>
                </p:oleObj>
              </mc:Choice>
              <mc:Fallback>
                <p:oleObj name="Bitmap Image" r:id="rId3" imgW="8723810" imgH="5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0000" contrast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184" y="2381250"/>
                        <a:ext cx="5531431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00200" y="5911850"/>
            <a:ext cx="662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Image: A Combinatorial Introduction to Topology, Michael Henle</a:t>
            </a:r>
          </a:p>
        </p:txBody>
      </p:sp>
    </p:spTree>
    <p:extLst>
      <p:ext uri="{BB962C8B-B14F-4D97-AF65-F5344CB8AC3E}">
        <p14:creationId xmlns:p14="http://schemas.microsoft.com/office/powerpoint/2010/main" val="1698409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Critical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i="1" dirty="0"/>
              <a:t>critical point</a:t>
            </a:r>
            <a:r>
              <a:rPr lang="en-US" altLang="en-US" dirty="0"/>
              <a:t> is a singularity in the field such that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i="1" dirty="0" smtClean="0">
                <a:latin typeface="Times New Roman" charset="0"/>
              </a:rPr>
              <a:t>v(x</a:t>
            </a:r>
            <a:r>
              <a:rPr lang="en-US" altLang="en-US" i="1" dirty="0">
                <a:latin typeface="Times New Roman" charset="0"/>
              </a:rPr>
              <a:t>) = 0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Critical points are classified by eigenvalues of the </a:t>
            </a:r>
            <a:r>
              <a:rPr lang="en-US" altLang="en-US" dirty="0" err="1"/>
              <a:t>Jacobian</a:t>
            </a:r>
            <a:r>
              <a:rPr lang="en-US" altLang="en-US" dirty="0"/>
              <a:t> matrix, </a:t>
            </a:r>
            <a:r>
              <a:rPr lang="en-US" altLang="en-US" i="1" dirty="0">
                <a:latin typeface="Times New Roman" charset="0"/>
              </a:rPr>
              <a:t>J</a:t>
            </a:r>
            <a:r>
              <a:rPr lang="en-US" altLang="en-US" dirty="0"/>
              <a:t>, of the VF at their position:</a:t>
            </a:r>
          </a:p>
          <a:p>
            <a:pPr lvl="1"/>
            <a:r>
              <a:rPr lang="en-US" altLang="en-US" dirty="0"/>
              <a:t>e.g. in 2d,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If </a:t>
            </a:r>
            <a:r>
              <a:rPr lang="en-US" altLang="en-US" i="1" dirty="0">
                <a:latin typeface="Times New Roman" charset="0"/>
              </a:rPr>
              <a:t>J</a:t>
            </a:r>
            <a:r>
              <a:rPr lang="en-US" altLang="en-US" dirty="0"/>
              <a:t> has full rank, the critical point is called </a:t>
            </a:r>
            <a:r>
              <a:rPr lang="en-US" altLang="en-US" i="1" dirty="0"/>
              <a:t>linear</a:t>
            </a:r>
            <a:r>
              <a:rPr lang="en-US" altLang="en-US" dirty="0"/>
              <a:t> or </a:t>
            </a:r>
            <a:r>
              <a:rPr lang="en-US" altLang="en-US" i="1" dirty="0"/>
              <a:t>first-order</a:t>
            </a:r>
          </a:p>
          <a:p>
            <a:r>
              <a:rPr lang="en-US" altLang="en-US" i="1" dirty="0"/>
              <a:t>Hyperbolic </a:t>
            </a:r>
            <a:r>
              <a:rPr lang="en-US" altLang="en-US" dirty="0"/>
              <a:t>critical points have nonzero real parts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11</a:t>
            </a:fld>
            <a:endParaRPr lang="de-DE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3657600"/>
          <a:ext cx="28956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333500" imgH="482600" progId="Equation.3">
                  <p:embed/>
                </p:oleObj>
              </mc:Choice>
              <mc:Fallback>
                <p:oleObj name="Equation" r:id="rId3" imgW="1333500" imgH="482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57600"/>
                        <a:ext cx="28956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981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Critical Points</a:t>
            </a:r>
          </a:p>
        </p:txBody>
      </p:sp>
      <p:graphicFrame>
        <p:nvGraphicFramePr>
          <p:cNvPr id="14345" name="Object 9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680371"/>
              </p:ext>
            </p:extLst>
          </p:nvPr>
        </p:nvGraphicFramePr>
        <p:xfrm>
          <a:off x="1943100" y="1724025"/>
          <a:ext cx="6636558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3" imgW="6638095" imgH="3895238" progId="Paint.Picture">
                  <p:embed/>
                </p:oleObj>
              </mc:Choice>
              <mc:Fallback>
                <p:oleObj name="Bitmap Image" r:id="rId3" imgW="6638095" imgH="38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724025"/>
                        <a:ext cx="6636558" cy="389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28600" y="5743575"/>
            <a:ext cx="883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Image: Surface representations of 2- and 3-dimensional fluid flow topology, </a:t>
            </a:r>
            <a:r>
              <a:rPr lang="en-US" altLang="en-US" sz="1600" dirty="0" err="1"/>
              <a:t>Helman</a:t>
            </a:r>
            <a:r>
              <a:rPr lang="en-US" altLang="en-US" sz="1600" dirty="0"/>
              <a:t> &amp; </a:t>
            </a:r>
            <a:r>
              <a:rPr lang="en-US" altLang="en-US" sz="1600" dirty="0" err="1"/>
              <a:t>Hesselink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2255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Critical 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Generally:</a:t>
            </a:r>
          </a:p>
          <a:p>
            <a:pPr lvl="1"/>
            <a:r>
              <a:rPr lang="en-US" altLang="en-US" i="1">
                <a:latin typeface="Times New Roman" charset="0"/>
              </a:rPr>
              <a:t>R &gt; 0</a:t>
            </a:r>
            <a:r>
              <a:rPr lang="en-US" altLang="en-US"/>
              <a:t> refers to repulsion</a:t>
            </a:r>
          </a:p>
          <a:p>
            <a:pPr lvl="1"/>
            <a:r>
              <a:rPr lang="en-US" altLang="en-US" i="1">
                <a:latin typeface="Times New Roman" charset="0"/>
              </a:rPr>
              <a:t>R &lt; 0</a:t>
            </a:r>
            <a:r>
              <a:rPr lang="en-US" altLang="en-US"/>
              <a:t> refers to attraction</a:t>
            </a:r>
          </a:p>
          <a:p>
            <a:pPr lvl="2"/>
            <a:r>
              <a:rPr lang="en-US" altLang="en-US"/>
              <a:t>e.g. a saddle both repels and attracts</a:t>
            </a:r>
          </a:p>
          <a:p>
            <a:pPr lvl="1"/>
            <a:r>
              <a:rPr lang="en-US" altLang="en-US" i="1">
                <a:latin typeface="Times New Roman" charset="0"/>
              </a:rPr>
              <a:t>I ≠ 0</a:t>
            </a:r>
            <a:r>
              <a:rPr lang="en-US" altLang="en-US"/>
              <a:t> refers to rotation</a:t>
            </a:r>
          </a:p>
          <a:p>
            <a:pPr lvl="2"/>
            <a:r>
              <a:rPr lang="en-US" altLang="en-US"/>
              <a:t>e.g. a focus and a center</a:t>
            </a:r>
          </a:p>
          <a:p>
            <a:pPr lvl="1"/>
            <a:r>
              <a:rPr lang="en-US" altLang="en-US"/>
              <a:t>Note in 2d case </a:t>
            </a:r>
            <a:r>
              <a:rPr lang="en-US" altLang="en-US" i="1">
                <a:latin typeface="Times New Roman" charset="0"/>
              </a:rPr>
              <a:t>I</a:t>
            </a:r>
            <a:r>
              <a:rPr lang="en-US" altLang="en-US" i="1" baseline="-25000">
                <a:latin typeface="Times New Roman" charset="0"/>
              </a:rPr>
              <a:t>1</a:t>
            </a:r>
            <a:r>
              <a:rPr lang="en-US" altLang="en-US" i="1">
                <a:latin typeface="Times New Roman" charset="0"/>
              </a:rPr>
              <a:t> = -I</a:t>
            </a:r>
            <a:r>
              <a:rPr lang="en-US" altLang="en-US" i="1" baseline="-25000">
                <a:latin typeface="Times New Roman" charset="0"/>
              </a:rPr>
              <a:t>2</a:t>
            </a:r>
            <a:endParaRPr lang="en-US" altLang="en-US" i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Sectors &amp; Separatrices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the vicinity of a critical point, there are various </a:t>
            </a:r>
            <a:r>
              <a:rPr lang="en-US" altLang="en-US" i="1"/>
              <a:t>sectors</a:t>
            </a:r>
            <a:r>
              <a:rPr lang="en-US" altLang="en-US"/>
              <a:t> or regions of different flow type: </a:t>
            </a:r>
          </a:p>
          <a:p>
            <a:pPr lvl="1"/>
            <a:r>
              <a:rPr lang="en-US" altLang="en-US" i="1"/>
              <a:t>hyperbolic</a:t>
            </a:r>
            <a:r>
              <a:rPr lang="en-US" altLang="en-US"/>
              <a:t>: paths do not ever reach c.p.</a:t>
            </a:r>
            <a:endParaRPr lang="en-US" altLang="en-US" i="1"/>
          </a:p>
          <a:p>
            <a:pPr lvl="1"/>
            <a:r>
              <a:rPr lang="en-US" altLang="en-US" i="1"/>
              <a:t>parabolic</a:t>
            </a:r>
            <a:r>
              <a:rPr lang="en-US" altLang="en-US"/>
              <a:t>: one end of all paths is at c.p.</a:t>
            </a:r>
            <a:endParaRPr lang="en-US" altLang="en-US" i="1"/>
          </a:p>
          <a:p>
            <a:pPr lvl="1"/>
            <a:r>
              <a:rPr lang="en-US" altLang="en-US" i="1"/>
              <a:t>elliptic</a:t>
            </a:r>
            <a:r>
              <a:rPr lang="en-US" altLang="en-US"/>
              <a:t>: all paths begin &amp; end at c.p.</a:t>
            </a:r>
          </a:p>
          <a:p>
            <a:r>
              <a:rPr lang="en-US" altLang="en-US"/>
              <a:t>A </a:t>
            </a:r>
            <a:r>
              <a:rPr lang="en-US" altLang="en-US" i="1"/>
              <a:t>separatrix</a:t>
            </a:r>
            <a:r>
              <a:rPr lang="en-US" altLang="en-US"/>
              <a:t> is the bounding curve (or surface) which separates these regions</a:t>
            </a:r>
          </a:p>
        </p:txBody>
      </p:sp>
    </p:spTree>
    <p:extLst>
      <p:ext uri="{BB962C8B-B14F-4D97-AF65-F5344CB8AC3E}">
        <p14:creationId xmlns:p14="http://schemas.microsoft.com/office/powerpoint/2010/main" val="278934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Sectors &amp; Separatrices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889202"/>
              </p:ext>
            </p:extLst>
          </p:nvPr>
        </p:nvGraphicFramePr>
        <p:xfrm>
          <a:off x="438150" y="2324100"/>
          <a:ext cx="8229600" cy="307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Bitmap Image" r:id="rId3" imgW="6601746" imgH="2467319" progId="Paint.Picture">
                  <p:embed/>
                </p:oleObj>
              </mc:Choice>
              <mc:Fallback>
                <p:oleObj name="Bitmap Image" r:id="rId3" imgW="6601746" imgH="246731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324100"/>
                        <a:ext cx="8229600" cy="307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85800" y="5562600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Images: A topology simplification method for 2D vector fields. Xavier Tricoche, Gerik Scheuermann, &amp; Hans Hagen</a:t>
            </a:r>
          </a:p>
        </p:txBody>
      </p:sp>
    </p:spTree>
    <p:extLst>
      <p:ext uri="{BB962C8B-B14F-4D97-AF65-F5344CB8AC3E}">
        <p14:creationId xmlns:p14="http://schemas.microsoft.com/office/powerpoint/2010/main" val="1129666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Sectors &amp; Separatrices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>
            <p:ph idx="1"/>
          </p:nvPr>
        </p:nvGraphicFramePr>
        <p:xfrm>
          <a:off x="2209800" y="1600200"/>
          <a:ext cx="449580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3" imgW="3476190" imgH="3029373" progId="Paint.Picture">
                  <p:embed/>
                </p:oleObj>
              </mc:Choice>
              <mc:Fallback>
                <p:oleObj name="Bitmap Image" r:id="rId3" imgW="3476190" imgH="302937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495800" cy="391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5800" y="5676900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Images: A topology simplification method for 2D vector fields. Xavier </a:t>
            </a:r>
            <a:r>
              <a:rPr lang="en-US" altLang="en-US" sz="1600" dirty="0" err="1"/>
              <a:t>Tricoche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Gerik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Scheuermann</a:t>
            </a:r>
            <a:r>
              <a:rPr lang="en-US" altLang="en-US" sz="1600" dirty="0"/>
              <a:t>, &amp; Hans Hagen</a:t>
            </a:r>
          </a:p>
        </p:txBody>
      </p:sp>
    </p:spTree>
    <p:extLst>
      <p:ext uri="{BB962C8B-B14F-4D97-AF65-F5344CB8AC3E}">
        <p14:creationId xmlns:p14="http://schemas.microsoft.com/office/powerpoint/2010/main" val="3067809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</a:rPr>
              <a:t>A vector field:   </a:t>
            </a:r>
            <a:endParaRPr lang="en-US" altLang="en-US" dirty="0" smtClean="0">
              <a:latin typeface="Times New Roman" charset="0"/>
            </a:endParaRPr>
          </a:p>
          <a:p>
            <a:pPr marL="0" indent="0" algn="ctr">
              <a:buNone/>
            </a:pPr>
            <a:r>
              <a:rPr lang="en-US" altLang="en-US" dirty="0" smtClean="0">
                <a:latin typeface="Times New Roman" charset="0"/>
              </a:rPr>
              <a:t>F(U</a:t>
            </a:r>
            <a:r>
              <a:rPr lang="en-US" altLang="en-US" dirty="0">
                <a:latin typeface="Times New Roman" charset="0"/>
              </a:rPr>
              <a:t>) = V </a:t>
            </a:r>
            <a:r>
              <a:rPr lang="en-US" altLang="en-US" dirty="0" smtClean="0">
                <a:latin typeface="Times New Roman" charset="0"/>
              </a:rPr>
              <a:t>				</a:t>
            </a:r>
            <a:endParaRPr lang="en-US" altLang="en-US" dirty="0">
              <a:latin typeface="Times New Roman" charset="0"/>
            </a:endParaRPr>
          </a:p>
          <a:p>
            <a:pPr lvl="1"/>
            <a:r>
              <a:rPr lang="en-US" altLang="en-US" dirty="0" smtClean="0">
                <a:latin typeface="Times New Roman" charset="0"/>
              </a:rPr>
              <a:t>U</a:t>
            </a:r>
            <a:r>
              <a:rPr lang="en-US" altLang="en-US" dirty="0">
                <a:latin typeface="Times New Roman" charset="0"/>
              </a:rPr>
              <a:t>:  field domain </a:t>
            </a:r>
            <a:endParaRPr lang="en-US" altLang="en-US" dirty="0" smtClean="0">
              <a:latin typeface="Times New Roman" charset="0"/>
            </a:endParaRPr>
          </a:p>
          <a:p>
            <a:pPr lvl="2"/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dirty="0" err="1">
                <a:latin typeface="Times New Roman" charset="0"/>
              </a:rPr>
              <a:t>x,y</a:t>
            </a:r>
            <a:r>
              <a:rPr lang="en-US" altLang="en-US" dirty="0">
                <a:latin typeface="Times New Roman" charset="0"/>
              </a:rPr>
              <a:t>) in 2D </a:t>
            </a:r>
            <a:endParaRPr lang="en-US" altLang="en-US" dirty="0" smtClean="0">
              <a:latin typeface="Times New Roman" charset="0"/>
            </a:endParaRPr>
          </a:p>
          <a:p>
            <a:pPr lvl="2"/>
            <a:r>
              <a:rPr lang="en-US" altLang="en-US" dirty="0" smtClean="0">
                <a:latin typeface="Times New Roman" charset="0"/>
              </a:rPr>
              <a:t>(</a:t>
            </a:r>
            <a:r>
              <a:rPr lang="en-US" altLang="en-US" dirty="0" err="1">
                <a:latin typeface="Times New Roman" charset="0"/>
              </a:rPr>
              <a:t>x,y,z</a:t>
            </a:r>
            <a:r>
              <a:rPr lang="en-US" altLang="en-US" dirty="0">
                <a:latin typeface="Times New Roman" charset="0"/>
              </a:rPr>
              <a:t>) in 3D </a:t>
            </a:r>
          </a:p>
          <a:p>
            <a:pPr lvl="1"/>
            <a:r>
              <a:rPr lang="en-US" altLang="en-US" dirty="0" smtClean="0">
                <a:latin typeface="Times New Roman" charset="0"/>
              </a:rPr>
              <a:t>V</a:t>
            </a:r>
            <a:r>
              <a:rPr lang="en-US" altLang="en-US" dirty="0">
                <a:latin typeface="Times New Roman" charset="0"/>
              </a:rPr>
              <a:t>:  vector (</a:t>
            </a:r>
            <a:r>
              <a:rPr lang="en-US" altLang="en-US" dirty="0" err="1">
                <a:latin typeface="Times New Roman" charset="0"/>
              </a:rPr>
              <a:t>u,v</a:t>
            </a:r>
            <a:r>
              <a:rPr lang="en-US" altLang="en-US" dirty="0">
                <a:latin typeface="Times New Roman" charset="0"/>
              </a:rPr>
              <a:t>)  or (</a:t>
            </a:r>
            <a:r>
              <a:rPr lang="en-US" altLang="en-US" dirty="0" err="1">
                <a:latin typeface="Times New Roman" charset="0"/>
              </a:rPr>
              <a:t>u,v,w</a:t>
            </a:r>
            <a:r>
              <a:rPr lang="en-US" altLang="en-US" dirty="0">
                <a:latin typeface="Times New Roman" charset="0"/>
              </a:rPr>
              <a:t>) </a:t>
            </a:r>
          </a:p>
          <a:p>
            <a:r>
              <a:rPr lang="en-US" altLang="en-US" dirty="0" smtClean="0">
                <a:latin typeface="Times New Roman" charset="0"/>
              </a:rPr>
              <a:t>Like </a:t>
            </a:r>
            <a:r>
              <a:rPr lang="en-US" altLang="en-US" dirty="0">
                <a:latin typeface="Times New Roman" charset="0"/>
              </a:rPr>
              <a:t>scalar fields, vectors are defined at discrete points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17</a:t>
            </a:fld>
            <a:endParaRPr lang="de-DE" alt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800725" y="4819650"/>
            <a:ext cx="2514600" cy="1524000"/>
            <a:chOff x="1200" y="2112"/>
            <a:chExt cx="1776" cy="1200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 flipV="1">
              <a:off x="1776" y="2304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208" y="235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2592" y="244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536" y="2784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1872" y="2880"/>
              <a:ext cx="2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2352" y="292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1584" y="2352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392" y="273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352" y="273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968" y="264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200" y="2112"/>
              <a:ext cx="1776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08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Direct</a:t>
            </a:r>
          </a:p>
          <a:p>
            <a:pPr lvl="1"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Overview </a:t>
            </a:r>
            <a:r>
              <a:rPr lang="en-GB" altLang="zh-CN" dirty="0">
                <a:latin typeface="Times New Roman" charset="0"/>
              </a:rPr>
              <a:t>of vector field, minimal computation, e.g. </a:t>
            </a:r>
            <a:r>
              <a:rPr lang="en-GB" altLang="zh-CN" dirty="0">
                <a:latin typeface="Times New Roman" charset="0"/>
              </a:rPr>
              <a:t>glyphs, colour mapping</a:t>
            </a:r>
          </a:p>
          <a:p>
            <a:pPr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Feature-based</a:t>
            </a:r>
          </a:p>
          <a:p>
            <a:pPr lvl="1"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Provides </a:t>
            </a:r>
            <a:r>
              <a:rPr lang="en-GB" altLang="zh-CN" dirty="0">
                <a:latin typeface="Times New Roman" charset="0"/>
              </a:rPr>
              <a:t>suggestive visualization by extracting subsets of data before visualization, e.g. </a:t>
            </a:r>
            <a:r>
              <a:rPr lang="en-GB" altLang="zh-CN" dirty="0">
                <a:latin typeface="Times New Roman" charset="0"/>
              </a:rPr>
              <a:t>vector field clustering</a:t>
            </a:r>
            <a:endParaRPr lang="en-US" altLang="zh-CN" dirty="0">
              <a:latin typeface="Times New Roman" charset="0"/>
            </a:endParaRPr>
          </a:p>
          <a:p>
            <a:pPr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Texture-based</a:t>
            </a:r>
          </a:p>
          <a:p>
            <a:pPr lvl="1"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Covers </a:t>
            </a:r>
            <a:r>
              <a:rPr lang="en-GB" altLang="zh-CN" dirty="0">
                <a:latin typeface="Times New Roman" charset="0"/>
              </a:rPr>
              <a:t>domain with a convolved texture, e.g., Spot Noise, LIC, ISA, IBFV(S)</a:t>
            </a:r>
          </a:p>
          <a:p>
            <a:pPr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Geometric</a:t>
            </a:r>
          </a:p>
          <a:p>
            <a:pPr lvl="1">
              <a:spcBef>
                <a:spcPts val="0"/>
              </a:spcBef>
            </a:pPr>
            <a:r>
              <a:rPr lang="en-GB" altLang="zh-CN" dirty="0" smtClean="0">
                <a:latin typeface="Times New Roman" charset="0"/>
              </a:rPr>
              <a:t>Coherent </a:t>
            </a:r>
            <a:r>
              <a:rPr lang="en-GB" altLang="zh-CN" dirty="0">
                <a:latin typeface="Times New Roman" charset="0"/>
              </a:rPr>
              <a:t>representation, integration-based geometric techniques, e.g. </a:t>
            </a:r>
            <a:r>
              <a:rPr lang="en-GB" altLang="zh-CN" dirty="0" smtClean="0">
                <a:latin typeface="Times New Roman" charset="0"/>
              </a:rPr>
              <a:t>streamlines</a:t>
            </a:r>
            <a:endParaRPr lang="en-GB" altLang="zh-CN" dirty="0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52653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 </a:t>
            </a:r>
            <a:r>
              <a:rPr lang="en-US" altLang="en-US" dirty="0" smtClean="0"/>
              <a:t>Visualization </a:t>
            </a:r>
            <a:r>
              <a:rPr lang="en-US" altLang="en-US" dirty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19</a:t>
            </a:fld>
            <a:endParaRPr lang="de-DE" altLang="en-US"/>
          </a:p>
        </p:txBody>
      </p:sp>
      <p:pic>
        <p:nvPicPr>
          <p:cNvPr id="10" name="Picture 11" descr="cylinder_h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963739"/>
            <a:ext cx="36068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ylinder_v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7" y="1963738"/>
            <a:ext cx="36068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410032" y="5680869"/>
            <a:ext cx="3105318" cy="3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413" tIns="44931" rIns="88413" bIns="44931">
            <a:spAutoFit/>
          </a:bodyPr>
          <a:lstStyle>
            <a:lvl1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>
              <a:spcBef>
                <a:spcPct val="20000"/>
              </a:spcBef>
              <a:buFont typeface="Wingdings" pitchFamily="2" charset="2"/>
              <a:buNone/>
            </a:pPr>
            <a:r>
              <a:rPr lang="en-GB" altLang="zh-CN" sz="2000" b="1" dirty="0"/>
              <a:t>Vector </a:t>
            </a:r>
            <a:r>
              <a:rPr lang="en-GB" altLang="zh-CN" sz="2000" b="1" dirty="0">
                <a:latin typeface="Calibri" panose="020F0502020204030204" pitchFamily="34" charset="0"/>
              </a:rPr>
              <a:t>field</a:t>
            </a:r>
            <a:r>
              <a:rPr lang="en-GB" altLang="zh-CN" sz="2000" b="1" dirty="0"/>
              <a:t> clustering</a:t>
            </a:r>
            <a:endParaRPr lang="en-US" altLang="zh-CN" sz="2000" b="1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339850" y="5680870"/>
            <a:ext cx="2038036" cy="39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13" tIns="44931" rIns="88413" bIns="44931">
            <a:spAutoFit/>
          </a:bodyPr>
          <a:lstStyle>
            <a:lvl1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GB" altLang="zh-CN" sz="2000" b="1" dirty="0"/>
              <a:t>Hedgehog  </a:t>
            </a:r>
          </a:p>
        </p:txBody>
      </p:sp>
    </p:spTree>
    <p:extLst>
      <p:ext uri="{BB962C8B-B14F-4D97-AF65-F5344CB8AC3E}">
        <p14:creationId xmlns:p14="http://schemas.microsoft.com/office/powerpoint/2010/main" val="1388104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zh-CN" sz="2700" dirty="0"/>
              <a:t>What’s Vector Field Visualization?</a:t>
            </a:r>
            <a:endParaRPr lang="en-US" altLang="zh-CN" sz="2700" dirty="0"/>
          </a:p>
          <a:p>
            <a:pPr lvl="1"/>
            <a:r>
              <a:rPr lang="en-US" altLang="zh-CN" sz="2300" dirty="0"/>
              <a:t>A sub-branch of scientific visualization</a:t>
            </a:r>
          </a:p>
          <a:p>
            <a:pPr lvl="1"/>
            <a:r>
              <a:rPr lang="en-GB" altLang="zh-CN" sz="2300" dirty="0"/>
              <a:t>Depiction of magnitude + direction (as opposed to scalar field </a:t>
            </a:r>
            <a:r>
              <a:rPr lang="en-GB" altLang="zh-CN" sz="2300" dirty="0" smtClean="0"/>
              <a:t>visualization)</a:t>
            </a:r>
            <a:endParaRPr lang="en-GB" altLang="zh-CN" sz="2300" dirty="0"/>
          </a:p>
          <a:p>
            <a:pPr lvl="1"/>
            <a:r>
              <a:rPr lang="en-GB" altLang="zh-CN" sz="2300" dirty="0"/>
              <a:t>Various applications in our daily life: automotive simulation, aerodynamics, turbo machinery, meteorology, oceanography, medical visualization</a:t>
            </a:r>
          </a:p>
          <a:p>
            <a:endParaRPr lang="en-US" sz="2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610738"/>
            <a:ext cx="3560762" cy="139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34" y="4334841"/>
            <a:ext cx="2490787" cy="161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41139" y="6008686"/>
            <a:ext cx="4689852" cy="36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13" tIns="44931" rIns="88413" bIns="44931">
            <a:spAutoFit/>
          </a:bodyPr>
          <a:lstStyle>
            <a:lvl1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</a:pPr>
            <a:r>
              <a:rPr lang="zh-CN" altLang="en-US" b="1" dirty="0"/>
              <a:t> </a:t>
            </a:r>
            <a:r>
              <a:rPr lang="en-US" altLang="zh-CN" sz="1200" b="1" dirty="0"/>
              <a:t>Visualization of flow around a car </a:t>
            </a:r>
            <a:r>
              <a:rPr lang="en-US" altLang="zh-CN" sz="1200" b="1" dirty="0" smtClean="0"/>
              <a:t>[source: Garth, 2008</a:t>
            </a:r>
            <a:r>
              <a:rPr lang="en-US" altLang="zh-CN" sz="1200" b="1" dirty="0"/>
              <a:t>]</a:t>
            </a:r>
            <a:endParaRPr lang="zh-CN" altLang="en-US" sz="1200" b="1" dirty="0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5401776" y="5967564"/>
            <a:ext cx="3504593" cy="4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413" tIns="44931" rIns="88413" bIns="44931"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 dirty="0"/>
              <a:t>Arrows showing the wind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1" dirty="0"/>
              <a:t>direction and magnitude  </a:t>
            </a:r>
            <a:r>
              <a:rPr lang="en-US" altLang="zh-CN" sz="1200" b="1" dirty="0" smtClean="0"/>
              <a:t>[source: Turk, 1996</a:t>
            </a:r>
            <a:r>
              <a:rPr lang="en-US" altLang="zh-CN" sz="1200" b="1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0263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 </a:t>
            </a:r>
            <a:r>
              <a:rPr lang="en-US" altLang="en-US" dirty="0" smtClean="0"/>
              <a:t>Visualization </a:t>
            </a:r>
            <a:r>
              <a:rPr lang="en-US" altLang="en-US" dirty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20</a:t>
            </a:fld>
            <a:endParaRPr lang="de-DE" altLang="en-US"/>
          </a:p>
        </p:txBody>
      </p:sp>
      <p:pic>
        <p:nvPicPr>
          <p:cNvPr id="5" name="Picture 3" descr="Z:\788\notes\0501\p_richardson1m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0" y="2330450"/>
            <a:ext cx="3886200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9925" y="5638800"/>
            <a:ext cx="39851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latin typeface="Calibri" panose="020F0502020204030204" pitchFamily="34" charset="0"/>
              </a:rPr>
              <a:t>Computational Fluid Dynamics</a:t>
            </a:r>
          </a:p>
        </p:txBody>
      </p:sp>
      <p:pic>
        <p:nvPicPr>
          <p:cNvPr id="7" name="Picture 6" descr="Z:\788\notes\0501\earth9_4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67" y="2330450"/>
            <a:ext cx="31623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332413" y="5638800"/>
            <a:ext cx="2579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dirty="0">
                <a:latin typeface="Calibri" panose="020F0502020204030204" pitchFamily="34" charset="0"/>
              </a:rPr>
              <a:t>Weather modeling </a:t>
            </a:r>
          </a:p>
        </p:txBody>
      </p:sp>
    </p:spTree>
    <p:extLst>
      <p:ext uri="{BB962C8B-B14F-4D97-AF65-F5344CB8AC3E}">
        <p14:creationId xmlns:p14="http://schemas.microsoft.com/office/powerpoint/2010/main" val="52249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sz="3600" dirty="0"/>
              <a:t>Applications of Vector Field Visualization</a:t>
            </a:r>
          </a:p>
        </p:txBody>
      </p:sp>
      <p:sp>
        <p:nvSpPr>
          <p:cNvPr id="2027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The major application area is Computational Fluid Dynamics where we wish to visualize the velocity field within a volume, or on a surface</a:t>
            </a:r>
          </a:p>
          <a:p>
            <a:r>
              <a:rPr lang="en-GB" altLang="en-US" dirty="0"/>
              <a:t>... but has applications to any other discipline where 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flow</a:t>
            </a:r>
            <a:r>
              <a:rPr lang="en-GB" altLang="en-US" dirty="0"/>
              <a:t> is involved</a:t>
            </a:r>
          </a:p>
          <a:p>
            <a:pPr lvl="1"/>
            <a:r>
              <a:rPr lang="en-GB" altLang="en-US" dirty="0"/>
              <a:t>for example, the flow of population in social sciences</a:t>
            </a:r>
          </a:p>
          <a:p>
            <a:r>
              <a:rPr lang="en-GB" altLang="en-US" dirty="0"/>
              <a:t>Important distinction between 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steady</a:t>
            </a:r>
            <a:r>
              <a:rPr lang="en-GB" altLang="en-US" dirty="0"/>
              <a:t> and </a:t>
            </a:r>
            <a:r>
              <a:rPr lang="en-GB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unsteady</a:t>
            </a:r>
            <a:r>
              <a:rPr lang="en-GB" altLang="en-US" dirty="0"/>
              <a:t> (time-dependent) flow</a:t>
            </a:r>
          </a:p>
        </p:txBody>
      </p:sp>
    </p:spTree>
    <p:extLst>
      <p:ext uri="{BB962C8B-B14F-4D97-AF65-F5344CB8AC3E}">
        <p14:creationId xmlns:p14="http://schemas.microsoft.com/office/powerpoint/2010/main" val="1277727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/>
              <a:t>Applications of Vector Field Visualization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Experimental </a:t>
            </a:r>
            <a:r>
              <a:rPr lang="en-GB" altLang="en-US" dirty="0"/>
              <a:t>fluid dynamics:</a:t>
            </a:r>
          </a:p>
          <a:p>
            <a:pPr lvl="1"/>
            <a:r>
              <a:rPr lang="en-GB" altLang="en-US" dirty="0"/>
              <a:t>aim to get impression of flow around a scale model of object (</a:t>
            </a:r>
            <a:r>
              <a:rPr lang="en-GB" altLang="en-US" dirty="0" err="1"/>
              <a:t>eg</a:t>
            </a:r>
            <a:r>
              <a:rPr lang="en-GB" altLang="en-US" dirty="0"/>
              <a:t> smoke in wind tunnel)</a:t>
            </a:r>
          </a:p>
          <a:p>
            <a:pPr lvl="1"/>
            <a:r>
              <a:rPr lang="en-GB" altLang="en-US" dirty="0"/>
              <a:t>disadvantages in cost, time and integrity</a:t>
            </a:r>
          </a:p>
          <a:p>
            <a:r>
              <a:rPr lang="en-GB" altLang="en-US" dirty="0"/>
              <a:t>Computational fluid dynamics</a:t>
            </a:r>
          </a:p>
          <a:p>
            <a:pPr lvl="1"/>
            <a:r>
              <a:rPr lang="en-GB" altLang="en-US" dirty="0"/>
              <a:t>simulation of the flow (</a:t>
            </a:r>
            <a:r>
              <a:rPr lang="en-GB" altLang="en-US" dirty="0" err="1"/>
              <a:t>Navier</a:t>
            </a:r>
            <a:r>
              <a:rPr lang="en-GB" altLang="en-US" dirty="0"/>
              <a:t>-Stokes equations)</a:t>
            </a:r>
          </a:p>
          <a:p>
            <a:pPr lvl="1"/>
            <a:r>
              <a:rPr lang="en-GB" altLang="en-US" dirty="0"/>
              <a:t>visualization of the resulting velocity field so as to mimic the experimental </a:t>
            </a:r>
            <a:r>
              <a:rPr lang="en-GB" altLang="en-US" dirty="0" smtClean="0"/>
              <a:t>techniques</a:t>
            </a:r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01120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3600" dirty="0"/>
              <a:t>Applications of Vector Field Visualization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Techniques</a:t>
            </a:r>
          </a:p>
          <a:p>
            <a:pPr lvl="1"/>
            <a:r>
              <a:rPr lang="en-GB" altLang="en-US" dirty="0"/>
              <a:t>Time lines</a:t>
            </a:r>
          </a:p>
          <a:p>
            <a:pPr lvl="2"/>
            <a:r>
              <a:rPr lang="en-GB" altLang="en-US" dirty="0"/>
              <a:t>row of small particles (hydrogen bubbles) released at right angles to flow - motion of ‘line’ shows the fluid flow</a:t>
            </a:r>
          </a:p>
          <a:p>
            <a:pPr lvl="1"/>
            <a:r>
              <a:rPr lang="en-GB" altLang="en-US" dirty="0"/>
              <a:t>Streak line</a:t>
            </a:r>
          </a:p>
          <a:p>
            <a:pPr lvl="2"/>
            <a:r>
              <a:rPr lang="en-GB" altLang="en-US" dirty="0"/>
              <a:t>dye injected from fixed position for period of time - tracer of dye shows the fluid flow</a:t>
            </a:r>
          </a:p>
          <a:p>
            <a:pPr lvl="1"/>
            <a:r>
              <a:rPr lang="en-GB" altLang="en-US" dirty="0"/>
              <a:t>Path line</a:t>
            </a:r>
          </a:p>
          <a:p>
            <a:pPr lvl="2"/>
            <a:r>
              <a:rPr lang="en-GB" altLang="en-US" dirty="0"/>
              <a:t>small particles (magnesium powder in liquid; oil drops in gas) - velocity measured by photographing motion with known exposure </a:t>
            </a:r>
            <a:r>
              <a:rPr lang="en-GB" altLang="en-US" dirty="0" smtClean="0"/>
              <a:t>time</a:t>
            </a:r>
          </a:p>
          <a:p>
            <a:pPr lvl="1"/>
            <a:r>
              <a:rPr lang="en-GB" altLang="en-US" dirty="0"/>
              <a:t>Visualization of flow field on surface of object achieved by fixing tufts at several points on surface - orientation of threads indicates direction of flow</a:t>
            </a:r>
          </a:p>
          <a:p>
            <a:pPr lvl="2"/>
            <a:endParaRPr lang="en-GB" altLang="en-US" dirty="0"/>
          </a:p>
          <a:p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61621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 Visualization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</a:rPr>
              <a:t>General </a:t>
            </a:r>
            <a:r>
              <a:rPr lang="en-US" altLang="en-US" dirty="0" smtClean="0">
                <a:latin typeface="Times New Roman" charset="0"/>
              </a:rPr>
              <a:t>Goal</a:t>
            </a:r>
          </a:p>
          <a:p>
            <a:pPr lvl="1"/>
            <a:r>
              <a:rPr lang="en-US" altLang="en-US" dirty="0" smtClean="0">
                <a:latin typeface="Times New Roman" charset="0"/>
              </a:rPr>
              <a:t>Display </a:t>
            </a:r>
            <a:r>
              <a:rPr lang="en-US" altLang="en-US" dirty="0">
                <a:latin typeface="Times New Roman" charset="0"/>
              </a:rPr>
              <a:t>the field’s directional information</a:t>
            </a:r>
          </a:p>
          <a:p>
            <a:r>
              <a:rPr lang="en-US" altLang="en-US" dirty="0" smtClean="0">
                <a:latin typeface="Times New Roman" charset="0"/>
              </a:rPr>
              <a:t>Domain </a:t>
            </a:r>
            <a:r>
              <a:rPr lang="en-US" altLang="en-US" dirty="0">
                <a:latin typeface="Times New Roman" charset="0"/>
              </a:rPr>
              <a:t>Specific:  </a:t>
            </a:r>
            <a:endParaRPr lang="en-US" altLang="en-US" dirty="0" smtClean="0">
              <a:latin typeface="Times New Roman" charset="0"/>
            </a:endParaRPr>
          </a:p>
          <a:p>
            <a:pPr lvl="1"/>
            <a:r>
              <a:rPr lang="en-US" altLang="en-US" dirty="0" smtClean="0">
                <a:latin typeface="Times New Roman" charset="0"/>
              </a:rPr>
              <a:t>Detect </a:t>
            </a:r>
            <a:r>
              <a:rPr lang="en-US" altLang="en-US" dirty="0">
                <a:latin typeface="Times New Roman" charset="0"/>
              </a:rPr>
              <a:t>certain </a:t>
            </a:r>
            <a:r>
              <a:rPr lang="en-US" altLang="en-US" dirty="0" smtClean="0">
                <a:latin typeface="Times New Roman" charset="0"/>
              </a:rPr>
              <a:t>features, Vortex </a:t>
            </a:r>
            <a:r>
              <a:rPr lang="en-US" altLang="en-US" dirty="0">
                <a:latin typeface="Times New Roman" charset="0"/>
              </a:rPr>
              <a:t>cores, Swirl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24</a:t>
            </a:fld>
            <a:endParaRPr lang="de-DE" altLang="en-US"/>
          </a:p>
        </p:txBody>
      </p:sp>
      <p:pic>
        <p:nvPicPr>
          <p:cNvPr id="5" name="Picture 4" descr="Z:\788\notes\0501\l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581400"/>
            <a:ext cx="27368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788\notes\0501\vorte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581400"/>
            <a:ext cx="3429000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96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 Visualization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/>
              <a:t>A good vector field visualization is difficult to get: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Displaying </a:t>
            </a:r>
            <a:r>
              <a:rPr lang="en-US" altLang="en-US" dirty="0"/>
              <a:t>a vector requires more visual attributes</a:t>
            </a:r>
          </a:p>
          <a:p>
            <a:pPr marL="263525" lvl="1" indent="0" algn="ctr">
              <a:spcBef>
                <a:spcPts val="1800"/>
              </a:spcBef>
              <a:buNone/>
            </a:pPr>
            <a:r>
              <a:rPr lang="en-US" altLang="en-US" dirty="0" smtClean="0"/>
              <a:t>(</a:t>
            </a:r>
            <a:r>
              <a:rPr lang="en-US" altLang="en-US" dirty="0" err="1"/>
              <a:t>u,v,w</a:t>
            </a:r>
            <a:r>
              <a:rPr lang="en-US" altLang="en-US" dirty="0"/>
              <a:t>): direction and magnitude </a:t>
            </a:r>
            <a:r>
              <a:rPr lang="en-US" altLang="en-US" dirty="0" smtClean="0"/>
              <a:t>			</a:t>
            </a:r>
            <a:endParaRPr lang="en-US" altLang="en-US" dirty="0"/>
          </a:p>
          <a:p>
            <a:pPr lvl="1">
              <a:spcBef>
                <a:spcPts val="600"/>
              </a:spcBef>
            </a:pPr>
            <a:endParaRPr lang="en-US" altLang="en-US" dirty="0" smtClean="0"/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Displaying </a:t>
            </a:r>
            <a:r>
              <a:rPr lang="en-US" altLang="en-US" dirty="0"/>
              <a:t>a vector requires more screen space  </a:t>
            </a:r>
          </a:p>
          <a:p>
            <a:pPr lvl="2">
              <a:spcBef>
                <a:spcPts val="600"/>
              </a:spcBef>
            </a:pPr>
            <a:r>
              <a:rPr lang="en-US" altLang="en-US" dirty="0" smtClean="0"/>
              <a:t>more </a:t>
            </a:r>
            <a:r>
              <a:rPr lang="en-US" altLang="en-US" dirty="0"/>
              <a:t>than one pixel is required to display an arrow </a:t>
            </a:r>
          </a:p>
          <a:p>
            <a:pPr lvl="2">
              <a:spcBef>
                <a:spcPts val="600"/>
              </a:spcBef>
            </a:pPr>
            <a:r>
              <a:rPr lang="en-US" altLang="en-US" dirty="0" smtClean="0"/>
              <a:t>==&gt; </a:t>
            </a:r>
            <a:r>
              <a:rPr lang="en-US" altLang="en-US" dirty="0"/>
              <a:t>It becomes more challenging to display a dense vector field 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25</a:t>
            </a:fld>
            <a:endParaRPr lang="de-DE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877050" y="2828925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2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Field Visualization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Local technique: 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Particle Advection: Display </a:t>
            </a:r>
            <a:r>
              <a:rPr lang="en-US" altLang="en-US" dirty="0"/>
              <a:t>the trajectory of a </a:t>
            </a:r>
            <a:r>
              <a:rPr lang="en-US" altLang="en-US" dirty="0" smtClean="0"/>
              <a:t>particle starting </a:t>
            </a:r>
            <a:r>
              <a:rPr lang="en-US" altLang="en-US" dirty="0"/>
              <a:t>from a particular location</a:t>
            </a:r>
          </a:p>
          <a:p>
            <a:r>
              <a:rPr lang="en-US" altLang="en-US" dirty="0" smtClean="0"/>
              <a:t>Global </a:t>
            </a:r>
            <a:r>
              <a:rPr lang="en-US" altLang="en-US" dirty="0"/>
              <a:t>technique: </a:t>
            </a:r>
            <a:endParaRPr lang="en-US" altLang="en-US" dirty="0" smtClean="0"/>
          </a:p>
          <a:p>
            <a:pPr lvl="1"/>
            <a:r>
              <a:rPr lang="en-US" altLang="en-US" dirty="0"/>
              <a:t>Display the flow direction everywhere in the field</a:t>
            </a:r>
          </a:p>
          <a:p>
            <a:pPr lvl="1"/>
            <a:r>
              <a:rPr lang="en-US" altLang="en-US" dirty="0" smtClean="0"/>
              <a:t>Hedgehogs</a:t>
            </a:r>
            <a:r>
              <a:rPr lang="en-US" altLang="en-US" dirty="0"/>
              <a:t>, Line Integral Convolution, </a:t>
            </a:r>
            <a:r>
              <a:rPr lang="en-US" altLang="en-US" dirty="0" smtClean="0"/>
              <a:t>Texture </a:t>
            </a:r>
            <a:r>
              <a:rPr lang="en-US" altLang="en-US" dirty="0"/>
              <a:t>Splats </a:t>
            </a:r>
            <a:r>
              <a:rPr lang="en-US" alt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26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7331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Computer Flow Visualization</a:t>
            </a:r>
          </a:p>
        </p:txBody>
      </p:sp>
      <p:sp>
        <p:nvSpPr>
          <p:cNvPr id="1966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Now look at methods for computer aided flow visualization</a:t>
            </a:r>
          </a:p>
          <a:p>
            <a:r>
              <a:rPr lang="en-GB" altLang="en-US"/>
              <a:t>Assume initially velocity field given on 3D Cartesian grid</a:t>
            </a:r>
          </a:p>
        </p:txBody>
      </p:sp>
      <p:sp>
        <p:nvSpPr>
          <p:cNvPr id="196628" name="Rectangle 1044"/>
          <p:cNvSpPr>
            <a:spLocks noChangeArrowheads="1"/>
          </p:cNvSpPr>
          <p:nvPr/>
        </p:nvSpPr>
        <p:spPr bwMode="auto">
          <a:xfrm>
            <a:off x="6532563" y="4170363"/>
            <a:ext cx="233045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altLang="en-US" sz="2400" b="1"/>
              <a:t>velocity</a:t>
            </a:r>
          </a:p>
          <a:p>
            <a:r>
              <a:rPr lang="en-GB" altLang="en-US" sz="2400" b="1"/>
              <a:t>v</a:t>
            </a:r>
            <a:r>
              <a:rPr lang="en-GB" altLang="en-US" sz="2400" b="1" baseline="-25000"/>
              <a:t>x</a:t>
            </a:r>
            <a:r>
              <a:rPr lang="en-GB" altLang="en-US" sz="2400" b="1"/>
              <a:t>, v</a:t>
            </a:r>
            <a:r>
              <a:rPr lang="en-GB" altLang="en-US" sz="2400" b="1" baseline="-25000"/>
              <a:t>y</a:t>
            </a:r>
            <a:r>
              <a:rPr lang="en-GB" altLang="en-US" sz="2400" b="1"/>
              <a:t>, v</a:t>
            </a:r>
            <a:r>
              <a:rPr lang="en-GB" altLang="en-US" sz="2400" b="1" baseline="-25000"/>
              <a:t>z</a:t>
            </a:r>
            <a:endParaRPr lang="en-GB" altLang="en-US" sz="2400" b="1"/>
          </a:p>
          <a:p>
            <a:r>
              <a:rPr lang="en-GB" altLang="en-US" sz="2400" b="1"/>
              <a:t>given at each </a:t>
            </a:r>
          </a:p>
          <a:p>
            <a:r>
              <a:rPr lang="en-GB" altLang="en-US" sz="2400" b="1"/>
              <a:t>grid point</a:t>
            </a:r>
          </a:p>
        </p:txBody>
      </p:sp>
      <p:sp>
        <p:nvSpPr>
          <p:cNvPr id="196631" name="Rectangle 1047"/>
          <p:cNvSpPr>
            <a:spLocks noChangeArrowheads="1"/>
          </p:cNvSpPr>
          <p:nvPr/>
        </p:nvSpPr>
        <p:spPr bwMode="auto">
          <a:xfrm>
            <a:off x="1127125" y="6232525"/>
            <a:ext cx="7477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Text Box 1048"/>
          <p:cNvSpPr txBox="1">
            <a:spLocks noChangeArrowheads="1"/>
          </p:cNvSpPr>
          <p:nvPr/>
        </p:nvSpPr>
        <p:spPr bwMode="auto">
          <a:xfrm>
            <a:off x="365125" y="4505325"/>
            <a:ext cx="1601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/>
              <a:t>hexahedral</a:t>
            </a:r>
          </a:p>
          <a:p>
            <a:r>
              <a:rPr lang="en-GB" altLang="en-US" b="1"/>
              <a:t>cells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0" y="4108450"/>
            <a:ext cx="5340350" cy="1835150"/>
            <a:chOff x="1066800" y="4108450"/>
            <a:chExt cx="5340350" cy="1835150"/>
          </a:xfrm>
        </p:grpSpPr>
        <p:sp>
          <p:nvSpPr>
            <p:cNvPr id="196612" name="Rectangle 1028"/>
            <p:cNvSpPr>
              <a:spLocks noChangeArrowheads="1"/>
            </p:cNvSpPr>
            <p:nvPr/>
          </p:nvSpPr>
          <p:spPr bwMode="auto">
            <a:xfrm>
              <a:off x="2444750" y="4654550"/>
              <a:ext cx="2120900" cy="128270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3" name="Line 1029"/>
            <p:cNvSpPr>
              <a:spLocks noChangeShapeType="1"/>
            </p:cNvSpPr>
            <p:nvPr/>
          </p:nvSpPr>
          <p:spPr bwMode="auto">
            <a:xfrm flipV="1">
              <a:off x="2444750" y="4108450"/>
              <a:ext cx="1282700" cy="546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4" name="Line 1030"/>
            <p:cNvSpPr>
              <a:spLocks noChangeShapeType="1"/>
            </p:cNvSpPr>
            <p:nvPr/>
          </p:nvSpPr>
          <p:spPr bwMode="auto">
            <a:xfrm>
              <a:off x="3740150" y="4114800"/>
              <a:ext cx="18161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5" name="Line 1031"/>
            <p:cNvSpPr>
              <a:spLocks noChangeShapeType="1"/>
            </p:cNvSpPr>
            <p:nvPr/>
          </p:nvSpPr>
          <p:spPr bwMode="auto">
            <a:xfrm flipH="1">
              <a:off x="4565650" y="4121150"/>
              <a:ext cx="1003300" cy="520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6" name="Line 1032"/>
            <p:cNvSpPr>
              <a:spLocks noChangeShapeType="1"/>
            </p:cNvSpPr>
            <p:nvPr/>
          </p:nvSpPr>
          <p:spPr bwMode="auto">
            <a:xfrm>
              <a:off x="5562600" y="4121150"/>
              <a:ext cx="0" cy="1282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7" name="Line 1033"/>
            <p:cNvSpPr>
              <a:spLocks noChangeShapeType="1"/>
            </p:cNvSpPr>
            <p:nvPr/>
          </p:nvSpPr>
          <p:spPr bwMode="auto">
            <a:xfrm flipV="1">
              <a:off x="4572000" y="5403850"/>
              <a:ext cx="984250" cy="53975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8" name="Line 1034"/>
            <p:cNvSpPr>
              <a:spLocks noChangeShapeType="1"/>
            </p:cNvSpPr>
            <p:nvPr/>
          </p:nvSpPr>
          <p:spPr bwMode="auto">
            <a:xfrm>
              <a:off x="3505200" y="4654550"/>
              <a:ext cx="0" cy="1282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19" name="Line 1035"/>
            <p:cNvSpPr>
              <a:spLocks noChangeShapeType="1"/>
            </p:cNvSpPr>
            <p:nvPr/>
          </p:nvSpPr>
          <p:spPr bwMode="auto">
            <a:xfrm>
              <a:off x="2971800" y="4654550"/>
              <a:ext cx="0" cy="1282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0" name="Line 1036"/>
            <p:cNvSpPr>
              <a:spLocks noChangeShapeType="1"/>
            </p:cNvSpPr>
            <p:nvPr/>
          </p:nvSpPr>
          <p:spPr bwMode="auto">
            <a:xfrm>
              <a:off x="4038600" y="4654550"/>
              <a:ext cx="0" cy="1282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1" name="Line 1037"/>
            <p:cNvSpPr>
              <a:spLocks noChangeShapeType="1"/>
            </p:cNvSpPr>
            <p:nvPr/>
          </p:nvSpPr>
          <p:spPr bwMode="auto">
            <a:xfrm flipV="1">
              <a:off x="2978150" y="4108450"/>
              <a:ext cx="1130300" cy="546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2" name="Line 1038"/>
            <p:cNvSpPr>
              <a:spLocks noChangeShapeType="1"/>
            </p:cNvSpPr>
            <p:nvPr/>
          </p:nvSpPr>
          <p:spPr bwMode="auto">
            <a:xfrm flipV="1">
              <a:off x="3511550" y="4108450"/>
              <a:ext cx="977900" cy="546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3" name="Line 1039"/>
            <p:cNvSpPr>
              <a:spLocks noChangeShapeType="1"/>
            </p:cNvSpPr>
            <p:nvPr/>
          </p:nvSpPr>
          <p:spPr bwMode="auto">
            <a:xfrm flipV="1">
              <a:off x="4044950" y="4108450"/>
              <a:ext cx="901700" cy="546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4" name="Line 1040"/>
            <p:cNvSpPr>
              <a:spLocks noChangeShapeType="1"/>
            </p:cNvSpPr>
            <p:nvPr/>
          </p:nvSpPr>
          <p:spPr bwMode="auto">
            <a:xfrm>
              <a:off x="3121025" y="4360863"/>
              <a:ext cx="19685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5" name="Line 1041"/>
            <p:cNvSpPr>
              <a:spLocks noChangeShapeType="1"/>
            </p:cNvSpPr>
            <p:nvPr/>
          </p:nvSpPr>
          <p:spPr bwMode="auto">
            <a:xfrm>
              <a:off x="2444750" y="5257800"/>
              <a:ext cx="21209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6" name="Line 1042"/>
            <p:cNvSpPr>
              <a:spLocks noChangeShapeType="1"/>
            </p:cNvSpPr>
            <p:nvPr/>
          </p:nvSpPr>
          <p:spPr bwMode="auto">
            <a:xfrm flipV="1">
              <a:off x="4578350" y="4718050"/>
              <a:ext cx="977900" cy="546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7" name="Line 1043"/>
            <p:cNvSpPr>
              <a:spLocks noChangeShapeType="1"/>
            </p:cNvSpPr>
            <p:nvPr/>
          </p:nvSpPr>
          <p:spPr bwMode="auto">
            <a:xfrm>
              <a:off x="5105400" y="4349750"/>
              <a:ext cx="0" cy="132397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29" name="Oval 1045"/>
            <p:cNvSpPr>
              <a:spLocks noChangeArrowheads="1"/>
            </p:cNvSpPr>
            <p:nvPr/>
          </p:nvSpPr>
          <p:spPr bwMode="auto">
            <a:xfrm>
              <a:off x="5035550" y="4883150"/>
              <a:ext cx="139700" cy="139700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0" name="Line 1046"/>
            <p:cNvSpPr>
              <a:spLocks noChangeShapeType="1"/>
            </p:cNvSpPr>
            <p:nvPr/>
          </p:nvSpPr>
          <p:spPr bwMode="auto">
            <a:xfrm flipH="1">
              <a:off x="5251450" y="4806950"/>
              <a:ext cx="1155700" cy="139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633" name="Line 1049"/>
            <p:cNvSpPr>
              <a:spLocks noChangeShapeType="1"/>
            </p:cNvSpPr>
            <p:nvPr/>
          </p:nvSpPr>
          <p:spPr bwMode="auto">
            <a:xfrm flipV="1">
              <a:off x="1066800" y="4953000"/>
              <a:ext cx="1600200" cy="3048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76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Using Scalar Techniques</a:t>
            </a:r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Sometimes it is useful to derive scalar quantities from the velocity field</a:t>
            </a:r>
          </a:p>
          <a:p>
            <a:r>
              <a:rPr lang="en-GB" altLang="en-US"/>
              <a:t>For example, velocity magnitude</a:t>
            </a:r>
          </a:p>
          <a:p>
            <a:pPr lvl="1"/>
            <a:r>
              <a:rPr lang="en-GB" altLang="en-US"/>
              <a:t>speed = sqrt (v</a:t>
            </a:r>
            <a:r>
              <a:rPr lang="en-GB" altLang="en-US" baseline="-25000"/>
              <a:t>x</a:t>
            </a:r>
            <a:r>
              <a:rPr lang="en-GB" altLang="en-US" baseline="30000"/>
              <a:t>2</a:t>
            </a:r>
            <a:r>
              <a:rPr lang="en-GB" altLang="en-US"/>
              <a:t> + v</a:t>
            </a:r>
            <a:r>
              <a:rPr lang="en-GB" altLang="en-US" baseline="-25000"/>
              <a:t>y</a:t>
            </a:r>
            <a:r>
              <a:rPr lang="en-GB" altLang="en-US" baseline="30000"/>
              <a:t>2</a:t>
            </a:r>
            <a:r>
              <a:rPr lang="en-GB" altLang="en-US"/>
              <a:t> + v</a:t>
            </a:r>
            <a:r>
              <a:rPr lang="en-GB" altLang="en-US" baseline="-25000"/>
              <a:t>z</a:t>
            </a:r>
            <a:r>
              <a:rPr lang="en-GB" altLang="en-US" baseline="30000"/>
              <a:t>2</a:t>
            </a:r>
            <a:r>
              <a:rPr lang="en-GB" altLang="en-US"/>
              <a:t>)</a:t>
            </a:r>
          </a:p>
          <a:p>
            <a:r>
              <a:rPr lang="en-GB" altLang="en-US"/>
              <a:t>How would these be visualized?</a:t>
            </a:r>
          </a:p>
        </p:txBody>
      </p:sp>
    </p:spTree>
    <p:extLst>
      <p:ext uri="{BB962C8B-B14F-4D97-AF65-F5344CB8AC3E}">
        <p14:creationId xmlns:p14="http://schemas.microsoft.com/office/powerpoint/2010/main" val="326807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Arrows</a:t>
            </a: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Very simple technique</a:t>
            </a:r>
          </a:p>
          <a:p>
            <a:r>
              <a:rPr lang="en-GB" altLang="en-US"/>
              <a:t>Arrow drawn at each grid point showing direction and size of velocity</a:t>
            </a:r>
          </a:p>
        </p:txBody>
      </p:sp>
      <p:sp>
        <p:nvSpPr>
          <p:cNvPr id="194564" name="Line 1028"/>
          <p:cNvSpPr>
            <a:spLocks noChangeShapeType="1"/>
          </p:cNvSpPr>
          <p:nvPr/>
        </p:nvSpPr>
        <p:spPr bwMode="auto">
          <a:xfrm>
            <a:off x="2444750" y="4191000"/>
            <a:ext cx="4445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5" name="Line 1029"/>
          <p:cNvSpPr>
            <a:spLocks noChangeShapeType="1"/>
          </p:cNvSpPr>
          <p:nvPr/>
        </p:nvSpPr>
        <p:spPr bwMode="auto">
          <a:xfrm>
            <a:off x="3206750" y="4191000"/>
            <a:ext cx="4445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Line 1030"/>
          <p:cNvSpPr>
            <a:spLocks noChangeShapeType="1"/>
          </p:cNvSpPr>
          <p:nvPr/>
        </p:nvSpPr>
        <p:spPr bwMode="auto">
          <a:xfrm>
            <a:off x="3892550" y="4197350"/>
            <a:ext cx="292100" cy="292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7" name="Line 1031"/>
          <p:cNvSpPr>
            <a:spLocks noChangeShapeType="1"/>
          </p:cNvSpPr>
          <p:nvPr/>
        </p:nvSpPr>
        <p:spPr bwMode="auto">
          <a:xfrm flipV="1">
            <a:off x="2063750" y="4260850"/>
            <a:ext cx="215900" cy="3175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8" name="Line 1032"/>
          <p:cNvSpPr>
            <a:spLocks noChangeShapeType="1"/>
          </p:cNvSpPr>
          <p:nvPr/>
        </p:nvSpPr>
        <p:spPr bwMode="auto">
          <a:xfrm>
            <a:off x="2057400" y="4730750"/>
            <a:ext cx="0" cy="368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9" name="Line 1033"/>
          <p:cNvSpPr>
            <a:spLocks noChangeShapeType="1"/>
          </p:cNvSpPr>
          <p:nvPr/>
        </p:nvSpPr>
        <p:spPr bwMode="auto">
          <a:xfrm>
            <a:off x="2063750" y="5340350"/>
            <a:ext cx="292100" cy="2921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0" name="Line 1034"/>
          <p:cNvSpPr>
            <a:spLocks noChangeShapeType="1"/>
          </p:cNvSpPr>
          <p:nvPr/>
        </p:nvSpPr>
        <p:spPr bwMode="auto">
          <a:xfrm>
            <a:off x="2520950" y="5638800"/>
            <a:ext cx="4445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Line 1035"/>
          <p:cNvSpPr>
            <a:spLocks noChangeShapeType="1"/>
          </p:cNvSpPr>
          <p:nvPr/>
        </p:nvSpPr>
        <p:spPr bwMode="auto">
          <a:xfrm>
            <a:off x="3206750" y="5638800"/>
            <a:ext cx="4445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2" name="Line 1036"/>
          <p:cNvSpPr>
            <a:spLocks noChangeShapeType="1"/>
          </p:cNvSpPr>
          <p:nvPr/>
        </p:nvSpPr>
        <p:spPr bwMode="auto">
          <a:xfrm flipV="1">
            <a:off x="3892550" y="5251450"/>
            <a:ext cx="215900" cy="3175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Line 1037"/>
          <p:cNvSpPr>
            <a:spLocks noChangeShapeType="1"/>
          </p:cNvSpPr>
          <p:nvPr/>
        </p:nvSpPr>
        <p:spPr bwMode="auto">
          <a:xfrm flipV="1">
            <a:off x="4191000" y="4718050"/>
            <a:ext cx="0" cy="3937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4" name="Line 1038"/>
          <p:cNvSpPr>
            <a:spLocks noChangeShapeType="1"/>
          </p:cNvSpPr>
          <p:nvPr/>
        </p:nvSpPr>
        <p:spPr bwMode="auto">
          <a:xfrm flipH="1">
            <a:off x="2584450" y="4502150"/>
            <a:ext cx="317500" cy="215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5" name="Line 1039"/>
          <p:cNvSpPr>
            <a:spLocks noChangeShapeType="1"/>
          </p:cNvSpPr>
          <p:nvPr/>
        </p:nvSpPr>
        <p:spPr bwMode="auto">
          <a:xfrm>
            <a:off x="2597150" y="5035550"/>
            <a:ext cx="292100" cy="2159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6" name="Line 1040"/>
          <p:cNvSpPr>
            <a:spLocks noChangeShapeType="1"/>
          </p:cNvSpPr>
          <p:nvPr/>
        </p:nvSpPr>
        <p:spPr bwMode="auto">
          <a:xfrm flipV="1">
            <a:off x="3282950" y="5022850"/>
            <a:ext cx="215900" cy="241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7" name="Line 1041"/>
          <p:cNvSpPr>
            <a:spLocks noChangeShapeType="1"/>
          </p:cNvSpPr>
          <p:nvPr/>
        </p:nvSpPr>
        <p:spPr bwMode="auto">
          <a:xfrm flipH="1" flipV="1">
            <a:off x="3194050" y="4489450"/>
            <a:ext cx="317500" cy="2413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8" name="Rectangle 1042"/>
          <p:cNvSpPr>
            <a:spLocks noChangeArrowheads="1"/>
          </p:cNvSpPr>
          <p:nvPr/>
        </p:nvSpPr>
        <p:spPr bwMode="auto">
          <a:xfrm>
            <a:off x="5160963" y="4094163"/>
            <a:ext cx="32543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altLang="en-US" sz="2400" b="1"/>
              <a:t>This works effectively</a:t>
            </a:r>
          </a:p>
          <a:p>
            <a:r>
              <a:rPr lang="en-GB" altLang="en-US" sz="2400" b="1"/>
              <a:t>enough in 2D</a:t>
            </a:r>
          </a:p>
        </p:txBody>
      </p:sp>
    </p:spTree>
    <p:extLst>
      <p:ext uri="{BB962C8B-B14F-4D97-AF65-F5344CB8AC3E}">
        <p14:creationId xmlns:p14="http://schemas.microsoft.com/office/powerpoint/2010/main" val="2786684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700" dirty="0"/>
              <a:t>Data set is given by a vector component and its </a:t>
            </a:r>
            <a:r>
              <a:rPr lang="en-US" altLang="en-US" sz="2700" dirty="0" smtClean="0"/>
              <a:t>magnitude often </a:t>
            </a:r>
            <a:r>
              <a:rPr lang="en-US" altLang="en-US" sz="2700" dirty="0"/>
              <a:t>results from study of fluid flow or by looking at derivatives (rate of change) of some </a:t>
            </a:r>
            <a:r>
              <a:rPr lang="en-US" altLang="en-US" sz="2700" dirty="0" smtClean="0"/>
              <a:t>quantity trying </a:t>
            </a:r>
            <a:r>
              <a:rPr lang="en-US" altLang="en-US" sz="2700" dirty="0"/>
              <a:t>to find out what to see and how!</a:t>
            </a:r>
          </a:p>
          <a:p>
            <a:r>
              <a:rPr lang="en-US" altLang="en-US" sz="2700" dirty="0"/>
              <a:t>Many visualization techniques </a:t>
            </a:r>
            <a:r>
              <a:rPr lang="en-US" altLang="en-US" sz="2700" dirty="0" smtClean="0"/>
              <a:t>proposed</a:t>
            </a:r>
          </a:p>
          <a:p>
            <a:pPr lvl="1"/>
            <a:r>
              <a:rPr lang="en-US" altLang="en-US" sz="2300" dirty="0"/>
              <a:t>Hedgehogs/glyphs</a:t>
            </a:r>
          </a:p>
          <a:p>
            <a:pPr lvl="1"/>
            <a:r>
              <a:rPr lang="en-US" altLang="en-US" sz="2300" dirty="0"/>
              <a:t>Particle tracing</a:t>
            </a:r>
          </a:p>
          <a:p>
            <a:pPr lvl="1"/>
            <a:r>
              <a:rPr lang="en-US" altLang="en-US" sz="2300" dirty="0"/>
              <a:t>stream-, streak-, time- &amp; path-lines</a:t>
            </a:r>
          </a:p>
          <a:p>
            <a:pPr lvl="1"/>
            <a:r>
              <a:rPr lang="en-US" altLang="en-US" sz="2300" dirty="0"/>
              <a:t>stream-ribbon, stream-surfaces, stream-polygons, stream-tube</a:t>
            </a:r>
          </a:p>
          <a:p>
            <a:pPr lvl="1"/>
            <a:r>
              <a:rPr lang="en-US" altLang="en-US" sz="2300" dirty="0"/>
              <a:t>hyper-streamlines</a:t>
            </a:r>
          </a:p>
          <a:p>
            <a:pPr lvl="1"/>
            <a:r>
              <a:rPr lang="en-US" altLang="en-US" sz="2300" dirty="0"/>
              <a:t>Line Integral </a:t>
            </a:r>
            <a:r>
              <a:rPr lang="en-US" altLang="en-US" sz="2300" dirty="0" smtClean="0"/>
              <a:t>Convolution</a:t>
            </a:r>
            <a:endParaRPr lang="en-US" altLang="en-US" sz="23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6089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Arrows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But in 3D it suffers from perception problems: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10481" y="3206750"/>
            <a:ext cx="1130300" cy="1225550"/>
            <a:chOff x="1310481" y="2901950"/>
            <a:chExt cx="1130300" cy="1225550"/>
          </a:xfrm>
        </p:grpSpPr>
        <p:sp>
          <p:nvSpPr>
            <p:cNvPr id="193540" name="Line 4"/>
            <p:cNvSpPr>
              <a:spLocks noChangeShapeType="1"/>
            </p:cNvSpPr>
            <p:nvPr/>
          </p:nvSpPr>
          <p:spPr bwMode="auto">
            <a:xfrm>
              <a:off x="1837531" y="2921000"/>
              <a:ext cx="0" cy="12065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1" name="Line 5"/>
            <p:cNvSpPr>
              <a:spLocks noChangeShapeType="1"/>
            </p:cNvSpPr>
            <p:nvPr/>
          </p:nvSpPr>
          <p:spPr bwMode="auto">
            <a:xfrm>
              <a:off x="1310481" y="3524250"/>
              <a:ext cx="11303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 flipV="1">
              <a:off x="1462881" y="3213100"/>
              <a:ext cx="749300" cy="6223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V="1">
              <a:off x="1850231" y="2901950"/>
              <a:ext cx="355600" cy="635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15681" y="2520950"/>
            <a:ext cx="1282700" cy="1149350"/>
            <a:chOff x="4815681" y="2520950"/>
            <a:chExt cx="1282700" cy="1149350"/>
          </a:xfrm>
        </p:grpSpPr>
        <p:sp>
          <p:nvSpPr>
            <p:cNvPr id="193544" name="Line 8"/>
            <p:cNvSpPr>
              <a:spLocks noChangeShapeType="1"/>
            </p:cNvSpPr>
            <p:nvPr/>
          </p:nvSpPr>
          <p:spPr bwMode="auto">
            <a:xfrm>
              <a:off x="5418931" y="2616200"/>
              <a:ext cx="0" cy="1054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5" name="Line 9"/>
            <p:cNvSpPr>
              <a:spLocks noChangeShapeType="1"/>
            </p:cNvSpPr>
            <p:nvPr/>
          </p:nvSpPr>
          <p:spPr bwMode="auto">
            <a:xfrm>
              <a:off x="4815681" y="3143250"/>
              <a:ext cx="12827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V="1">
              <a:off x="4891881" y="2755900"/>
              <a:ext cx="977900" cy="8509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2" name="Line 16"/>
            <p:cNvSpPr>
              <a:spLocks noChangeShapeType="1"/>
            </p:cNvSpPr>
            <p:nvPr/>
          </p:nvSpPr>
          <p:spPr bwMode="auto">
            <a:xfrm flipV="1">
              <a:off x="5431631" y="2520950"/>
              <a:ext cx="355600" cy="635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4" name="Line 18"/>
            <p:cNvSpPr>
              <a:spLocks noChangeShapeType="1"/>
            </p:cNvSpPr>
            <p:nvPr/>
          </p:nvSpPr>
          <p:spPr bwMode="auto">
            <a:xfrm>
              <a:off x="5120481" y="3448050"/>
              <a:ext cx="6731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5" name="Line 19"/>
            <p:cNvSpPr>
              <a:spLocks noChangeShapeType="1"/>
            </p:cNvSpPr>
            <p:nvPr/>
          </p:nvSpPr>
          <p:spPr bwMode="auto">
            <a:xfrm flipV="1">
              <a:off x="5806281" y="3136900"/>
              <a:ext cx="292100" cy="3175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6" name="Line 20"/>
            <p:cNvSpPr>
              <a:spLocks noChangeShapeType="1"/>
            </p:cNvSpPr>
            <p:nvPr/>
          </p:nvSpPr>
          <p:spPr bwMode="auto">
            <a:xfrm>
              <a:off x="5799931" y="2540000"/>
              <a:ext cx="0" cy="901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91881" y="4197350"/>
            <a:ext cx="1282700" cy="1149350"/>
            <a:chOff x="4891881" y="4197350"/>
            <a:chExt cx="1282700" cy="1149350"/>
          </a:xfrm>
        </p:grpSpPr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>
              <a:off x="5495131" y="4292600"/>
              <a:ext cx="0" cy="1054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8" name="Line 12"/>
            <p:cNvSpPr>
              <a:spLocks noChangeShapeType="1"/>
            </p:cNvSpPr>
            <p:nvPr/>
          </p:nvSpPr>
          <p:spPr bwMode="auto">
            <a:xfrm>
              <a:off x="4891881" y="4819650"/>
              <a:ext cx="12827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49" name="Line 13"/>
            <p:cNvSpPr>
              <a:spLocks noChangeShapeType="1"/>
            </p:cNvSpPr>
            <p:nvPr/>
          </p:nvSpPr>
          <p:spPr bwMode="auto">
            <a:xfrm flipV="1">
              <a:off x="4968081" y="4432300"/>
              <a:ext cx="977900" cy="8509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3" name="Line 17"/>
            <p:cNvSpPr>
              <a:spLocks noChangeShapeType="1"/>
            </p:cNvSpPr>
            <p:nvPr/>
          </p:nvSpPr>
          <p:spPr bwMode="auto">
            <a:xfrm flipV="1">
              <a:off x="5507831" y="4197350"/>
              <a:ext cx="355600" cy="635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7" name="Line 21"/>
            <p:cNvSpPr>
              <a:spLocks noChangeShapeType="1"/>
            </p:cNvSpPr>
            <p:nvPr/>
          </p:nvSpPr>
          <p:spPr bwMode="auto">
            <a:xfrm>
              <a:off x="5876131" y="4216400"/>
              <a:ext cx="0" cy="4445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8" name="Line 22"/>
            <p:cNvSpPr>
              <a:spLocks noChangeShapeType="1"/>
            </p:cNvSpPr>
            <p:nvPr/>
          </p:nvSpPr>
          <p:spPr bwMode="auto">
            <a:xfrm>
              <a:off x="5730081" y="4667250"/>
              <a:ext cx="139700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559" name="Line 23"/>
            <p:cNvSpPr>
              <a:spLocks noChangeShapeType="1"/>
            </p:cNvSpPr>
            <p:nvPr/>
          </p:nvSpPr>
          <p:spPr bwMode="auto">
            <a:xfrm flipH="1">
              <a:off x="5717381" y="4673600"/>
              <a:ext cx="165100" cy="139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3560" name="Rectangle 24"/>
          <p:cNvSpPr>
            <a:spLocks noChangeArrowheads="1"/>
          </p:cNvSpPr>
          <p:nvPr/>
        </p:nvSpPr>
        <p:spPr bwMode="auto">
          <a:xfrm>
            <a:off x="1054894" y="5637213"/>
            <a:ext cx="7134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altLang="en-US" sz="2400" b="1" dirty="0"/>
              <a:t>Of course the picture quickly gets cluttered too</a:t>
            </a:r>
          </a:p>
        </p:txBody>
      </p:sp>
      <p:sp>
        <p:nvSpPr>
          <p:cNvPr id="5" name="Right Arrow 4"/>
          <p:cNvSpPr/>
          <p:nvPr/>
        </p:nvSpPr>
        <p:spPr bwMode="auto">
          <a:xfrm rot="20333578">
            <a:off x="3381376" y="3415893"/>
            <a:ext cx="657225" cy="15557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877334">
            <a:off x="3384403" y="4138612"/>
            <a:ext cx="657225" cy="15557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14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Arrows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Arrows can be used successfully in 3D as follows:</a:t>
            </a:r>
          </a:p>
          <a:p>
            <a:pPr lvl="1"/>
            <a:r>
              <a:rPr lang="en-GB" altLang="en-US" dirty="0"/>
              <a:t>by slicing the volume, and attaching arrows (with shadow effects) to the slice plane - this gives a hedgehog effect</a:t>
            </a:r>
          </a:p>
          <a:p>
            <a:pPr lvl="1"/>
            <a:r>
              <a:rPr lang="en-GB" altLang="en-US" dirty="0"/>
              <a:t>by giving more spatial cues - drawing arrows as true 3D objects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93938" y="4475162"/>
            <a:ext cx="1168400" cy="1011238"/>
            <a:chOff x="2293938" y="4475162"/>
            <a:chExt cx="1168400" cy="1011238"/>
          </a:xfrm>
        </p:grpSpPr>
        <p:sp>
          <p:nvSpPr>
            <p:cNvPr id="192516" name="Line 4"/>
            <p:cNvSpPr>
              <a:spLocks noChangeShapeType="1"/>
            </p:cNvSpPr>
            <p:nvPr/>
          </p:nvSpPr>
          <p:spPr bwMode="auto">
            <a:xfrm flipV="1">
              <a:off x="2319338" y="4640262"/>
              <a:ext cx="673100" cy="54610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7" name="Line 5"/>
            <p:cNvSpPr>
              <a:spLocks noChangeShapeType="1"/>
            </p:cNvSpPr>
            <p:nvPr/>
          </p:nvSpPr>
          <p:spPr bwMode="auto">
            <a:xfrm flipV="1">
              <a:off x="2547938" y="4923630"/>
              <a:ext cx="622300" cy="491331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18" name="Freeform 6"/>
            <p:cNvSpPr>
              <a:spLocks/>
            </p:cNvSpPr>
            <p:nvPr/>
          </p:nvSpPr>
          <p:spPr bwMode="auto">
            <a:xfrm>
              <a:off x="2293938" y="5141912"/>
              <a:ext cx="306388" cy="344488"/>
            </a:xfrm>
            <a:custGeom>
              <a:avLst/>
              <a:gdLst>
                <a:gd name="T0" fmla="*/ 156 w 193"/>
                <a:gd name="T1" fmla="*/ 168 h 217"/>
                <a:gd name="T2" fmla="*/ 168 w 193"/>
                <a:gd name="T3" fmla="*/ 132 h 217"/>
                <a:gd name="T4" fmla="*/ 144 w 193"/>
                <a:gd name="T5" fmla="*/ 96 h 217"/>
                <a:gd name="T6" fmla="*/ 120 w 193"/>
                <a:gd name="T7" fmla="*/ 48 h 217"/>
                <a:gd name="T8" fmla="*/ 72 w 193"/>
                <a:gd name="T9" fmla="*/ 24 h 217"/>
                <a:gd name="T10" fmla="*/ 36 w 193"/>
                <a:gd name="T11" fmla="*/ 0 h 217"/>
                <a:gd name="T12" fmla="*/ 12 w 193"/>
                <a:gd name="T13" fmla="*/ 36 h 217"/>
                <a:gd name="T14" fmla="*/ 0 w 193"/>
                <a:gd name="T15" fmla="*/ 72 h 217"/>
                <a:gd name="T16" fmla="*/ 12 w 193"/>
                <a:gd name="T17" fmla="*/ 108 h 217"/>
                <a:gd name="T18" fmla="*/ 24 w 193"/>
                <a:gd name="T19" fmla="*/ 144 h 217"/>
                <a:gd name="T20" fmla="*/ 72 w 193"/>
                <a:gd name="T21" fmla="*/ 180 h 217"/>
                <a:gd name="T22" fmla="*/ 108 w 193"/>
                <a:gd name="T23" fmla="*/ 216 h 217"/>
                <a:gd name="T24" fmla="*/ 144 w 193"/>
                <a:gd name="T25" fmla="*/ 216 h 217"/>
                <a:gd name="T26" fmla="*/ 180 w 193"/>
                <a:gd name="T27" fmla="*/ 204 h 217"/>
                <a:gd name="T28" fmla="*/ 192 w 193"/>
                <a:gd name="T29" fmla="*/ 168 h 217"/>
                <a:gd name="T30" fmla="*/ 156 w 193"/>
                <a:gd name="T31" fmla="*/ 16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17">
                  <a:moveTo>
                    <a:pt x="156" y="168"/>
                  </a:moveTo>
                  <a:lnTo>
                    <a:pt x="168" y="132"/>
                  </a:lnTo>
                  <a:lnTo>
                    <a:pt x="144" y="96"/>
                  </a:lnTo>
                  <a:lnTo>
                    <a:pt x="120" y="48"/>
                  </a:lnTo>
                  <a:lnTo>
                    <a:pt x="72" y="24"/>
                  </a:lnTo>
                  <a:lnTo>
                    <a:pt x="36" y="0"/>
                  </a:lnTo>
                  <a:lnTo>
                    <a:pt x="12" y="36"/>
                  </a:lnTo>
                  <a:lnTo>
                    <a:pt x="0" y="72"/>
                  </a:lnTo>
                  <a:lnTo>
                    <a:pt x="12" y="108"/>
                  </a:lnTo>
                  <a:lnTo>
                    <a:pt x="24" y="144"/>
                  </a:lnTo>
                  <a:lnTo>
                    <a:pt x="72" y="180"/>
                  </a:lnTo>
                  <a:lnTo>
                    <a:pt x="108" y="216"/>
                  </a:lnTo>
                  <a:lnTo>
                    <a:pt x="144" y="216"/>
                  </a:lnTo>
                  <a:lnTo>
                    <a:pt x="180" y="204"/>
                  </a:lnTo>
                  <a:lnTo>
                    <a:pt x="192" y="168"/>
                  </a:lnTo>
                  <a:lnTo>
                    <a:pt x="156" y="168"/>
                  </a:lnTo>
                </a:path>
              </a:pathLst>
            </a:custGeom>
            <a:noFill/>
            <a:ln w="22225" cap="rnd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19" name="Freeform 7"/>
            <p:cNvSpPr>
              <a:spLocks/>
            </p:cNvSpPr>
            <p:nvPr/>
          </p:nvSpPr>
          <p:spPr bwMode="auto">
            <a:xfrm>
              <a:off x="2998788" y="4646611"/>
              <a:ext cx="173038" cy="277019"/>
            </a:xfrm>
            <a:custGeom>
              <a:avLst/>
              <a:gdLst>
                <a:gd name="T0" fmla="*/ 0 w 109"/>
                <a:gd name="T1" fmla="*/ 0 h 157"/>
                <a:gd name="T2" fmla="*/ 36 w 109"/>
                <a:gd name="T3" fmla="*/ 24 h 157"/>
                <a:gd name="T4" fmla="*/ 72 w 109"/>
                <a:gd name="T5" fmla="*/ 48 h 157"/>
                <a:gd name="T6" fmla="*/ 72 w 109"/>
                <a:gd name="T7" fmla="*/ 84 h 157"/>
                <a:gd name="T8" fmla="*/ 84 w 109"/>
                <a:gd name="T9" fmla="*/ 120 h 157"/>
                <a:gd name="T10" fmla="*/ 108 w 109"/>
                <a:gd name="T11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157">
                  <a:moveTo>
                    <a:pt x="0" y="0"/>
                  </a:moveTo>
                  <a:lnTo>
                    <a:pt x="36" y="24"/>
                  </a:lnTo>
                  <a:lnTo>
                    <a:pt x="72" y="48"/>
                  </a:lnTo>
                  <a:lnTo>
                    <a:pt x="72" y="84"/>
                  </a:lnTo>
                  <a:lnTo>
                    <a:pt x="84" y="120"/>
                  </a:lnTo>
                  <a:lnTo>
                    <a:pt x="108" y="156"/>
                  </a:lnTo>
                </a:path>
              </a:pathLst>
            </a:custGeom>
            <a:noFill/>
            <a:ln w="22225" cap="rnd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0" name="Line 8"/>
            <p:cNvSpPr>
              <a:spLocks noChangeShapeType="1"/>
            </p:cNvSpPr>
            <p:nvPr/>
          </p:nvSpPr>
          <p:spPr bwMode="auto">
            <a:xfrm>
              <a:off x="2859088" y="4475162"/>
              <a:ext cx="603250" cy="1905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1" name="Line 9"/>
            <p:cNvSpPr>
              <a:spLocks noChangeShapeType="1"/>
            </p:cNvSpPr>
            <p:nvPr/>
          </p:nvSpPr>
          <p:spPr bwMode="auto">
            <a:xfrm flipH="1">
              <a:off x="3273106" y="4500562"/>
              <a:ext cx="189232" cy="596900"/>
            </a:xfrm>
            <a:prstGeom prst="line">
              <a:avLst/>
            </a:pr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22" name="Freeform 10"/>
            <p:cNvSpPr>
              <a:spLocks/>
            </p:cNvSpPr>
            <p:nvPr/>
          </p:nvSpPr>
          <p:spPr bwMode="auto">
            <a:xfrm>
              <a:off x="2846388" y="4475162"/>
              <a:ext cx="382588" cy="249238"/>
            </a:xfrm>
            <a:custGeom>
              <a:avLst/>
              <a:gdLst>
                <a:gd name="T0" fmla="*/ 240 w 241"/>
                <a:gd name="T1" fmla="*/ 156 h 157"/>
                <a:gd name="T2" fmla="*/ 228 w 241"/>
                <a:gd name="T3" fmla="*/ 120 h 157"/>
                <a:gd name="T4" fmla="*/ 192 w 241"/>
                <a:gd name="T5" fmla="*/ 96 h 157"/>
                <a:gd name="T6" fmla="*/ 156 w 241"/>
                <a:gd name="T7" fmla="*/ 60 h 157"/>
                <a:gd name="T8" fmla="*/ 120 w 241"/>
                <a:gd name="T9" fmla="*/ 48 h 157"/>
                <a:gd name="T10" fmla="*/ 84 w 241"/>
                <a:gd name="T11" fmla="*/ 24 h 157"/>
                <a:gd name="T12" fmla="*/ 48 w 241"/>
                <a:gd name="T13" fmla="*/ 0 h 157"/>
                <a:gd name="T14" fmla="*/ 12 w 241"/>
                <a:gd name="T15" fmla="*/ 0 h 157"/>
                <a:gd name="T16" fmla="*/ 0 w 241"/>
                <a:gd name="T17" fmla="*/ 12 h 157"/>
                <a:gd name="T18" fmla="*/ 0 w 241"/>
                <a:gd name="T19" fmla="*/ 1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1" h="157">
                  <a:moveTo>
                    <a:pt x="240" y="156"/>
                  </a:moveTo>
                  <a:lnTo>
                    <a:pt x="228" y="120"/>
                  </a:lnTo>
                  <a:lnTo>
                    <a:pt x="192" y="96"/>
                  </a:lnTo>
                  <a:lnTo>
                    <a:pt x="156" y="60"/>
                  </a:lnTo>
                  <a:lnTo>
                    <a:pt x="120" y="48"/>
                  </a:lnTo>
                  <a:lnTo>
                    <a:pt x="84" y="24"/>
                  </a:lnTo>
                  <a:lnTo>
                    <a:pt x="48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noFill/>
            <a:ln w="22225" cap="rnd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3" name="Freeform 11"/>
            <p:cNvSpPr>
              <a:spLocks/>
            </p:cNvSpPr>
            <p:nvPr/>
          </p:nvSpPr>
          <p:spPr bwMode="auto">
            <a:xfrm>
              <a:off x="3227387" y="4722812"/>
              <a:ext cx="45719" cy="374650"/>
            </a:xfrm>
            <a:custGeom>
              <a:avLst/>
              <a:gdLst>
                <a:gd name="T0" fmla="*/ 0 w 25"/>
                <a:gd name="T1" fmla="*/ 0 h 253"/>
                <a:gd name="T2" fmla="*/ 24 w 25"/>
                <a:gd name="T3" fmla="*/ 36 h 253"/>
                <a:gd name="T4" fmla="*/ 24 w 25"/>
                <a:gd name="T5" fmla="*/ 72 h 253"/>
                <a:gd name="T6" fmla="*/ 24 w 25"/>
                <a:gd name="T7" fmla="*/ 108 h 253"/>
                <a:gd name="T8" fmla="*/ 24 w 25"/>
                <a:gd name="T9" fmla="*/ 144 h 253"/>
                <a:gd name="T10" fmla="*/ 24 w 25"/>
                <a:gd name="T11" fmla="*/ 180 h 253"/>
                <a:gd name="T12" fmla="*/ 24 w 25"/>
                <a:gd name="T13" fmla="*/ 216 h 253"/>
                <a:gd name="T14" fmla="*/ 24 w 25"/>
                <a:gd name="T15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3">
                  <a:moveTo>
                    <a:pt x="0" y="0"/>
                  </a:moveTo>
                  <a:lnTo>
                    <a:pt x="24" y="36"/>
                  </a:lnTo>
                  <a:lnTo>
                    <a:pt x="24" y="72"/>
                  </a:lnTo>
                  <a:lnTo>
                    <a:pt x="24" y="108"/>
                  </a:lnTo>
                  <a:lnTo>
                    <a:pt x="24" y="144"/>
                  </a:lnTo>
                  <a:lnTo>
                    <a:pt x="24" y="180"/>
                  </a:lnTo>
                  <a:lnTo>
                    <a:pt x="24" y="216"/>
                  </a:lnTo>
                  <a:lnTo>
                    <a:pt x="24" y="252"/>
                  </a:lnTo>
                </a:path>
              </a:pathLst>
            </a:custGeom>
            <a:noFill/>
            <a:ln w="22225" cap="rnd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4" name="Freeform 12"/>
            <p:cNvSpPr>
              <a:spLocks/>
            </p:cNvSpPr>
            <p:nvPr/>
          </p:nvSpPr>
          <p:spPr bwMode="auto">
            <a:xfrm>
              <a:off x="2846388" y="4494212"/>
              <a:ext cx="58738" cy="230188"/>
            </a:xfrm>
            <a:custGeom>
              <a:avLst/>
              <a:gdLst>
                <a:gd name="T0" fmla="*/ 0 w 37"/>
                <a:gd name="T1" fmla="*/ 0 h 145"/>
                <a:gd name="T2" fmla="*/ 24 w 37"/>
                <a:gd name="T3" fmla="*/ 36 h 145"/>
                <a:gd name="T4" fmla="*/ 12 w 37"/>
                <a:gd name="T5" fmla="*/ 72 h 145"/>
                <a:gd name="T6" fmla="*/ 12 w 37"/>
                <a:gd name="T7" fmla="*/ 108 h 145"/>
                <a:gd name="T8" fmla="*/ 36 w 37"/>
                <a:gd name="T9" fmla="*/ 14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5">
                  <a:moveTo>
                    <a:pt x="0" y="0"/>
                  </a:moveTo>
                  <a:lnTo>
                    <a:pt x="24" y="36"/>
                  </a:lnTo>
                  <a:lnTo>
                    <a:pt x="12" y="72"/>
                  </a:lnTo>
                  <a:lnTo>
                    <a:pt x="12" y="108"/>
                  </a:lnTo>
                  <a:lnTo>
                    <a:pt x="36" y="144"/>
                  </a:lnTo>
                </a:path>
              </a:pathLst>
            </a:custGeom>
            <a:noFill/>
            <a:ln w="22225" cap="rnd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525" name="Freeform 13"/>
            <p:cNvSpPr>
              <a:spLocks/>
            </p:cNvSpPr>
            <p:nvPr/>
          </p:nvSpPr>
          <p:spPr bwMode="auto">
            <a:xfrm>
              <a:off x="3170238" y="4935536"/>
              <a:ext cx="96838" cy="161926"/>
            </a:xfrm>
            <a:custGeom>
              <a:avLst/>
              <a:gdLst>
                <a:gd name="T0" fmla="*/ 96 w 97"/>
                <a:gd name="T1" fmla="*/ 48 h 49"/>
                <a:gd name="T2" fmla="*/ 84 w 97"/>
                <a:gd name="T3" fmla="*/ 12 h 49"/>
                <a:gd name="T4" fmla="*/ 72 w 97"/>
                <a:gd name="T5" fmla="*/ 48 h 49"/>
                <a:gd name="T6" fmla="*/ 36 w 97"/>
                <a:gd name="T7" fmla="*/ 36 h 49"/>
                <a:gd name="T8" fmla="*/ 0 w 97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49">
                  <a:moveTo>
                    <a:pt x="96" y="48"/>
                  </a:moveTo>
                  <a:lnTo>
                    <a:pt x="84" y="12"/>
                  </a:lnTo>
                  <a:lnTo>
                    <a:pt x="72" y="48"/>
                  </a:lnTo>
                  <a:lnTo>
                    <a:pt x="36" y="36"/>
                  </a:ln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526" name="Rectangle 14"/>
          <p:cNvSpPr>
            <a:spLocks noChangeArrowheads="1"/>
          </p:cNvSpPr>
          <p:nvPr/>
        </p:nvSpPr>
        <p:spPr bwMode="auto">
          <a:xfrm>
            <a:off x="5288755" y="4359274"/>
            <a:ext cx="298926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altLang="en-US" sz="2400" b="1" dirty="0"/>
              <a:t>but clutter again a </a:t>
            </a:r>
          </a:p>
          <a:p>
            <a:r>
              <a:rPr lang="en-GB" altLang="en-US" sz="2400" b="1" dirty="0"/>
              <a:t>problem!</a:t>
            </a:r>
          </a:p>
        </p:txBody>
      </p:sp>
      <p:sp>
        <p:nvSpPr>
          <p:cNvPr id="192527" name="Text Box 15"/>
          <p:cNvSpPr txBox="1">
            <a:spLocks noChangeArrowheads="1"/>
          </p:cNvSpPr>
          <p:nvPr/>
        </p:nvSpPr>
        <p:spPr bwMode="auto">
          <a:xfrm>
            <a:off x="4918075" y="5495925"/>
            <a:ext cx="3997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{BTW - </a:t>
            </a:r>
            <a:r>
              <a:rPr lang="en-GB" altLang="en-US" dirty="0" err="1"/>
              <a:t>Eulerian</a:t>
            </a:r>
            <a:r>
              <a:rPr lang="en-GB" altLang="en-US" dirty="0"/>
              <a:t> or </a:t>
            </a:r>
            <a:r>
              <a:rPr lang="en-GB" altLang="en-US" dirty="0" err="1"/>
              <a:t>Lagrangian</a:t>
            </a:r>
            <a:r>
              <a:rPr lang="en-GB" altLang="en-US" dirty="0"/>
              <a:t>?}</a:t>
            </a:r>
          </a:p>
        </p:txBody>
      </p:sp>
    </p:spTree>
    <p:extLst>
      <p:ext uri="{BB962C8B-B14F-4D97-AF65-F5344CB8AC3E}">
        <p14:creationId xmlns:p14="http://schemas.microsoft.com/office/powerpoint/2010/main" val="1666084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technique - Particle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</a:rPr>
              <a:t>Visualizing the flow directions by releasing particles </a:t>
            </a:r>
            <a:r>
              <a:rPr lang="en-US" altLang="en-US" dirty="0" smtClean="0">
                <a:latin typeface="Times New Roman" charset="0"/>
              </a:rPr>
              <a:t>and calculating </a:t>
            </a:r>
            <a:r>
              <a:rPr lang="en-US" altLang="en-US" dirty="0">
                <a:latin typeface="Times New Roman" charset="0"/>
              </a:rPr>
              <a:t>a series of particle positions based on the </a:t>
            </a:r>
            <a:r>
              <a:rPr lang="en-US" altLang="en-US" dirty="0" smtClean="0">
                <a:latin typeface="Times New Roman" charset="0"/>
              </a:rPr>
              <a:t> vector field </a:t>
            </a:r>
            <a:endParaRPr lang="en-US" altLang="en-US" dirty="0">
              <a:latin typeface="Times New Roman" charset="0"/>
            </a:endParaRPr>
          </a:p>
          <a:p>
            <a:r>
              <a:rPr lang="en-US" altLang="en-US" dirty="0" smtClean="0">
                <a:latin typeface="Times New Roman" charset="0"/>
              </a:rPr>
              <a:t>The </a:t>
            </a:r>
            <a:r>
              <a:rPr lang="en-US" altLang="en-US" dirty="0">
                <a:latin typeface="Times New Roman" charset="0"/>
              </a:rPr>
              <a:t>motion of particle:      dx/</a:t>
            </a:r>
            <a:r>
              <a:rPr lang="en-US" altLang="en-US" dirty="0" err="1">
                <a:latin typeface="Times New Roman" charset="0"/>
              </a:rPr>
              <a:t>dt</a:t>
            </a:r>
            <a:r>
              <a:rPr lang="en-US" altLang="en-US" dirty="0">
                <a:latin typeface="Times New Roman" charset="0"/>
              </a:rPr>
              <a:t> = v(x) </a:t>
            </a:r>
          </a:p>
          <a:p>
            <a:pPr lvl="1"/>
            <a:r>
              <a:rPr lang="en-US" altLang="en-US" dirty="0" smtClean="0">
                <a:latin typeface="Times New Roman" charset="0"/>
              </a:rPr>
              <a:t>x</a:t>
            </a:r>
            <a:r>
              <a:rPr lang="en-US" altLang="en-US" dirty="0">
                <a:latin typeface="Times New Roman" charset="0"/>
              </a:rPr>
              <a:t>: particle position (</a:t>
            </a:r>
            <a:r>
              <a:rPr lang="en-US" altLang="en-US" dirty="0" err="1">
                <a:latin typeface="Times New Roman" charset="0"/>
              </a:rPr>
              <a:t>x,y,z</a:t>
            </a:r>
            <a:r>
              <a:rPr lang="en-US" altLang="en-US" dirty="0">
                <a:latin typeface="Times New Roman" charset="0"/>
              </a:rPr>
              <a:t>)</a:t>
            </a:r>
          </a:p>
          <a:p>
            <a:pPr lvl="1"/>
            <a:r>
              <a:rPr lang="en-US" altLang="en-US" dirty="0">
                <a:latin typeface="Times New Roman" charset="0"/>
              </a:rPr>
              <a:t>v(x): the vector (velocity) field </a:t>
            </a:r>
          </a:p>
          <a:p>
            <a:r>
              <a:rPr lang="en-US" altLang="en-US" dirty="0" smtClean="0">
                <a:latin typeface="Times New Roman" charset="0"/>
              </a:rPr>
              <a:t>Use </a:t>
            </a:r>
            <a:r>
              <a:rPr lang="en-US" altLang="en-US" dirty="0">
                <a:latin typeface="Times New Roman" charset="0"/>
              </a:rPr>
              <a:t>numerical integration to compute a new particle position</a:t>
            </a:r>
          </a:p>
          <a:p>
            <a:pPr lvl="1"/>
            <a:r>
              <a:rPr lang="en-US" altLang="en-US" dirty="0" smtClean="0">
                <a:latin typeface="Times New Roman" charset="0"/>
              </a:rPr>
              <a:t>x(</a:t>
            </a:r>
            <a:r>
              <a:rPr lang="en-US" altLang="en-US" dirty="0" err="1" smtClean="0">
                <a:latin typeface="Times New Roman" charset="0"/>
              </a:rPr>
              <a:t>t+dt</a:t>
            </a:r>
            <a:r>
              <a:rPr lang="en-US" altLang="en-US" dirty="0">
                <a:latin typeface="Times New Roman" charset="0"/>
              </a:rPr>
              <a:t>) =  x(t)  +  Integration( v(x(t)) </a:t>
            </a:r>
            <a:r>
              <a:rPr lang="en-US" altLang="en-US" dirty="0" err="1">
                <a:latin typeface="Times New Roman" charset="0"/>
              </a:rPr>
              <a:t>dt</a:t>
            </a:r>
            <a:r>
              <a:rPr lang="en-US" altLang="en-US" dirty="0">
                <a:latin typeface="Times New Roman" charset="0"/>
              </a:rPr>
              <a:t> 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32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30434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Tufts</a:t>
            </a:r>
          </a:p>
        </p:txBody>
      </p:sp>
      <p:pic>
        <p:nvPicPr>
          <p:cNvPr id="188419" name="Picture 3" descr="tu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54006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063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Particle Traces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dirty="0"/>
              <a:t>This is analogous to experimental path lines - we imagine following the path of a weightless particle </a:t>
            </a:r>
            <a:endParaRPr lang="en-GB" altLang="en-US" dirty="0" smtClean="0"/>
          </a:p>
          <a:p>
            <a:pPr>
              <a:lnSpc>
                <a:spcPct val="80000"/>
              </a:lnSpc>
            </a:pPr>
            <a:r>
              <a:rPr lang="en-GB" altLang="en-US" dirty="0" smtClean="0"/>
              <a:t>Suppose </a:t>
            </a:r>
            <a:r>
              <a:rPr lang="en-GB" altLang="en-US" dirty="0"/>
              <a:t>initial position </a:t>
            </a:r>
            <a:r>
              <a:rPr lang="en-GB" altLang="en-US" dirty="0" smtClean="0"/>
              <a:t>(</a:t>
            </a:r>
            <a:r>
              <a:rPr lang="en-GB" altLang="en-US" b="1" i="1" dirty="0" smtClean="0"/>
              <a:t>seed point</a:t>
            </a:r>
            <a:r>
              <a:rPr lang="en-GB" altLang="en-US" i="1" dirty="0" smtClean="0"/>
              <a:t>) </a:t>
            </a:r>
            <a:r>
              <a:rPr lang="en-GB" altLang="en-US" dirty="0" smtClean="0"/>
              <a:t> </a:t>
            </a:r>
            <a:r>
              <a:rPr lang="en-GB" altLang="en-US" dirty="0"/>
              <a:t>is</a:t>
            </a:r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endParaRPr lang="en-GB" altLang="en-US" dirty="0" smtClean="0"/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en-GB" altLang="en-US" dirty="0" smtClean="0"/>
              <a:t>(</a:t>
            </a:r>
            <a:r>
              <a:rPr lang="en-GB" altLang="en-US" dirty="0"/>
              <a:t>x</a:t>
            </a:r>
            <a:r>
              <a:rPr lang="en-GB" altLang="en-US" baseline="-25000" dirty="0"/>
              <a:t>0</a:t>
            </a:r>
            <a:r>
              <a:rPr lang="en-GB" altLang="en-US" dirty="0"/>
              <a:t>, y</a:t>
            </a:r>
            <a:r>
              <a:rPr lang="en-GB" altLang="en-US" baseline="-25000" dirty="0"/>
              <a:t>0</a:t>
            </a:r>
            <a:r>
              <a:rPr lang="en-GB" altLang="en-US" dirty="0"/>
              <a:t>, z</a:t>
            </a:r>
            <a:r>
              <a:rPr lang="en-GB" altLang="en-US" baseline="-25000" dirty="0"/>
              <a:t>0</a:t>
            </a:r>
            <a:r>
              <a:rPr lang="en-GB" altLang="en-US" dirty="0"/>
              <a:t>)</a:t>
            </a:r>
          </a:p>
          <a:p>
            <a:pPr>
              <a:lnSpc>
                <a:spcPct val="80000"/>
              </a:lnSpc>
            </a:pPr>
            <a:endParaRPr lang="en-GB" altLang="en-US" dirty="0" smtClean="0"/>
          </a:p>
          <a:p>
            <a:pPr>
              <a:lnSpc>
                <a:spcPct val="80000"/>
              </a:lnSpc>
            </a:pPr>
            <a:r>
              <a:rPr lang="en-GB" altLang="en-US" dirty="0" smtClean="0"/>
              <a:t>The </a:t>
            </a:r>
            <a:r>
              <a:rPr lang="en-GB" altLang="en-US" dirty="0"/>
              <a:t>aim is to find how the path develops over </a:t>
            </a:r>
            <a:r>
              <a:rPr lang="en-GB" altLang="en-US" dirty="0" smtClean="0"/>
              <a:t>time</a:t>
            </a:r>
          </a:p>
          <a:p>
            <a:pPr>
              <a:lnSpc>
                <a:spcPct val="80000"/>
              </a:lnSpc>
            </a:pPr>
            <a:endParaRPr lang="en-GB" altLang="en-US" dirty="0"/>
          </a:p>
          <a:p>
            <a:pPr algn="ctr">
              <a:lnSpc>
                <a:spcPct val="80000"/>
              </a:lnSpc>
              <a:buFont typeface="Monotype Sorts" pitchFamily="2" charset="2"/>
              <a:buNone/>
            </a:pPr>
            <a:r>
              <a:rPr lang="en-GB" altLang="en-US" dirty="0"/>
              <a:t>( x(t), y(t), z(t) )</a:t>
            </a:r>
          </a:p>
          <a:p>
            <a:pPr>
              <a:lnSpc>
                <a:spcPct val="80000"/>
              </a:lnSpc>
            </a:pPr>
            <a:endParaRPr lang="en-GB" altLang="en-US" dirty="0" smtClean="0"/>
          </a:p>
          <a:p>
            <a:pPr>
              <a:lnSpc>
                <a:spcPct val="80000"/>
              </a:lnSpc>
            </a:pPr>
            <a:r>
              <a:rPr lang="en-GB" altLang="en-US" dirty="0" smtClean="0"/>
              <a:t>Also </a:t>
            </a:r>
            <a:r>
              <a:rPr lang="en-GB" altLang="en-US" dirty="0"/>
              <a:t>called </a:t>
            </a:r>
            <a:r>
              <a:rPr lang="en-GB" altLang="en-US" i="1" dirty="0"/>
              <a:t>particle advection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07238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Particle Traces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GB" altLang="en-US" dirty="0"/>
              <a:t>Motion of a particle is given by: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altLang="en-US" dirty="0" smtClean="0"/>
              <a:t>dx/</a:t>
            </a:r>
            <a:r>
              <a:rPr lang="en-GB" altLang="en-US" dirty="0" err="1" smtClean="0"/>
              <a:t>dt</a:t>
            </a:r>
            <a:r>
              <a:rPr lang="en-GB" altLang="en-US" dirty="0" smtClean="0"/>
              <a:t> </a:t>
            </a:r>
            <a:r>
              <a:rPr lang="en-GB" altLang="en-US" dirty="0"/>
              <a:t>= 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x</a:t>
            </a:r>
            <a:r>
              <a:rPr lang="en-GB" altLang="en-US" dirty="0"/>
              <a:t>; </a:t>
            </a:r>
            <a:r>
              <a:rPr lang="en-GB" altLang="en-US" dirty="0" err="1"/>
              <a:t>dy</a:t>
            </a:r>
            <a:r>
              <a:rPr lang="en-GB" altLang="en-US" dirty="0"/>
              <a:t>/</a:t>
            </a:r>
            <a:r>
              <a:rPr lang="en-GB" altLang="en-US" dirty="0" err="1"/>
              <a:t>dt</a:t>
            </a:r>
            <a:r>
              <a:rPr lang="en-GB" altLang="en-US" dirty="0"/>
              <a:t> = 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y</a:t>
            </a:r>
            <a:r>
              <a:rPr lang="en-GB" altLang="en-US" dirty="0"/>
              <a:t>; </a:t>
            </a:r>
            <a:r>
              <a:rPr lang="en-GB" altLang="en-US" dirty="0" err="1"/>
              <a:t>dz</a:t>
            </a:r>
            <a:r>
              <a:rPr lang="en-GB" altLang="en-US" dirty="0"/>
              <a:t>/</a:t>
            </a:r>
            <a:r>
              <a:rPr lang="en-GB" altLang="en-US" dirty="0" err="1"/>
              <a:t>dt</a:t>
            </a:r>
            <a:r>
              <a:rPr lang="en-GB" altLang="en-US" dirty="0"/>
              <a:t> = </a:t>
            </a:r>
            <a:r>
              <a:rPr lang="en-GB" altLang="en-US" dirty="0" err="1" smtClean="0"/>
              <a:t>v</a:t>
            </a:r>
            <a:r>
              <a:rPr lang="en-GB" altLang="en-US" baseline="-25000" dirty="0" err="1" smtClean="0"/>
              <a:t>z</a:t>
            </a:r>
            <a:endParaRPr lang="en-GB" altLang="en-US" baseline="-25000" dirty="0" smtClean="0"/>
          </a:p>
          <a:p>
            <a:pPr lvl="1">
              <a:lnSpc>
                <a:spcPct val="80000"/>
              </a:lnSpc>
            </a:pPr>
            <a:r>
              <a:rPr lang="en-GB" altLang="en-US" dirty="0" smtClean="0"/>
              <a:t>Three </a:t>
            </a:r>
            <a:r>
              <a:rPr lang="en-GB" altLang="en-US" dirty="0"/>
              <a:t>ordinary differential equations with initial conditions at time zero:</a:t>
            </a:r>
          </a:p>
          <a:p>
            <a:pPr marL="263525" lvl="1" indent="0" algn="ctr">
              <a:lnSpc>
                <a:spcPct val="80000"/>
              </a:lnSpc>
              <a:buNone/>
            </a:pPr>
            <a:r>
              <a:rPr lang="en-GB" altLang="en-US" dirty="0"/>
              <a:t>x(0) = x</a:t>
            </a:r>
            <a:r>
              <a:rPr lang="en-GB" altLang="en-US" baseline="-25000" dirty="0"/>
              <a:t>0</a:t>
            </a:r>
            <a:r>
              <a:rPr lang="en-GB" altLang="en-US" dirty="0"/>
              <a:t>; y(0) = y</a:t>
            </a:r>
            <a:r>
              <a:rPr lang="en-GB" altLang="en-US" baseline="-25000" dirty="0"/>
              <a:t>0</a:t>
            </a:r>
            <a:r>
              <a:rPr lang="en-GB" altLang="en-US" dirty="0"/>
              <a:t>; z(0) = z</a:t>
            </a:r>
            <a:r>
              <a:rPr lang="en-GB" altLang="en-US" baseline="-25000" dirty="0"/>
              <a:t>0</a:t>
            </a:r>
            <a:endParaRPr lang="en-GB" altLang="en-US" baseline="-250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31913" y="4721226"/>
            <a:ext cx="7407275" cy="1597025"/>
            <a:chOff x="947" y="3251"/>
            <a:chExt cx="4666" cy="100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932" y="3268"/>
              <a:ext cx="856" cy="712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947" y="3251"/>
              <a:ext cx="154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In 2D, we have: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339" y="3971"/>
              <a:ext cx="677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(x</a:t>
              </a:r>
              <a:r>
                <a:rPr lang="en-GB" altLang="en-US" sz="2400" b="1" baseline="-25000"/>
                <a:t>0</a:t>
              </a:r>
              <a:r>
                <a:rPr lang="en-GB" altLang="en-US" sz="2400" b="1"/>
                <a:t>,y</a:t>
              </a:r>
              <a:r>
                <a:rPr lang="en-GB" altLang="en-US" sz="2400" b="1" baseline="-25000"/>
                <a:t>0</a:t>
              </a:r>
              <a:r>
                <a:rPr lang="en-GB" altLang="en-US" sz="2400" b="1"/>
                <a:t>)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3172" y="3788"/>
              <a:ext cx="136" cy="2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4115" y="3347"/>
              <a:ext cx="1498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(v</a:t>
              </a:r>
              <a:r>
                <a:rPr lang="en-GB" altLang="en-US" sz="2400" b="1" baseline="-25000"/>
                <a:t>x</a:t>
              </a:r>
              <a:r>
                <a:rPr lang="en-GB" altLang="en-US" sz="2400" b="1"/>
                <a:t>,v</a:t>
              </a:r>
              <a:r>
                <a:rPr lang="en-GB" altLang="en-US" sz="2400" b="1" baseline="-25000"/>
                <a:t>y</a:t>
              </a:r>
              <a:r>
                <a:rPr lang="en-GB" altLang="en-US" sz="2400" b="1"/>
                <a:t>) is</a:t>
              </a:r>
            </a:p>
            <a:p>
              <a:r>
                <a:rPr lang="en-GB" altLang="en-US" sz="2400" b="1"/>
                <a:t>rate of change</a:t>
              </a:r>
            </a:p>
            <a:p>
              <a:r>
                <a:rPr lang="en-GB" altLang="en-US" sz="2400" b="1"/>
                <a:t>of position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3412" y="3692"/>
              <a:ext cx="712" cy="2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5447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Numerical Techniques for Integrating the ODEs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Simplest </a:t>
            </a:r>
            <a:r>
              <a:rPr lang="en-GB" altLang="en-US" dirty="0"/>
              <a:t>technique is Euler’s method: </a:t>
            </a:r>
          </a:p>
          <a:p>
            <a:pPr lvl="1" algn="ctr">
              <a:buNone/>
            </a:pPr>
            <a:r>
              <a:rPr lang="en-GB" altLang="en-US" dirty="0"/>
              <a:t>dx/</a:t>
            </a:r>
            <a:r>
              <a:rPr lang="en-GB" altLang="en-US" dirty="0" err="1"/>
              <a:t>dt</a:t>
            </a:r>
            <a:r>
              <a:rPr lang="en-GB" altLang="en-US" dirty="0"/>
              <a:t> = ( x(t+</a:t>
            </a:r>
            <a:r>
              <a:rPr lang="en-GB" altLang="en-US" dirty="0">
                <a:latin typeface="Symbol" pitchFamily="18" charset="2"/>
              </a:rPr>
              <a:t></a:t>
            </a:r>
            <a:r>
              <a:rPr lang="en-GB" altLang="en-US" dirty="0"/>
              <a:t>t) - x(t)) / </a:t>
            </a:r>
            <a:r>
              <a:rPr lang="en-GB" altLang="en-US" dirty="0">
                <a:latin typeface="Symbol" pitchFamily="18" charset="2"/>
              </a:rPr>
              <a:t></a:t>
            </a:r>
            <a:r>
              <a:rPr lang="en-GB" altLang="en-US" dirty="0"/>
              <a:t>t = 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x</a:t>
            </a:r>
            <a:r>
              <a:rPr lang="en-GB" altLang="en-US" dirty="0"/>
              <a:t>(</a:t>
            </a:r>
            <a:r>
              <a:rPr lang="en-GB" altLang="en-US" u="sng" dirty="0"/>
              <a:t>p</a:t>
            </a:r>
            <a:r>
              <a:rPr lang="en-GB" altLang="en-US" dirty="0"/>
              <a:t>(t</a:t>
            </a:r>
            <a:r>
              <a:rPr lang="en-GB" altLang="en-US" dirty="0" smtClean="0"/>
              <a:t>)), </a:t>
            </a:r>
            <a:r>
              <a:rPr lang="en-GB" altLang="en-US" u="sng" dirty="0"/>
              <a:t>p</a:t>
            </a:r>
            <a:r>
              <a:rPr lang="en-GB" altLang="en-US" dirty="0"/>
              <a:t>=(</a:t>
            </a:r>
            <a:r>
              <a:rPr lang="en-GB" altLang="en-US" dirty="0" err="1"/>
              <a:t>x,y,z</a:t>
            </a:r>
            <a:r>
              <a:rPr lang="en-GB" altLang="en-US" dirty="0"/>
              <a:t>)</a:t>
            </a:r>
            <a:endParaRPr lang="en-GB" altLang="en-US" dirty="0"/>
          </a:p>
          <a:p>
            <a:pPr lvl="1">
              <a:buFont typeface="Monotype Sorts" pitchFamily="2" charset="2"/>
              <a:buNone/>
            </a:pPr>
            <a:r>
              <a:rPr lang="en-GB" altLang="en-US" dirty="0"/>
              <a:t>hence</a:t>
            </a:r>
          </a:p>
          <a:p>
            <a:pPr lvl="1" algn="ctr">
              <a:buFont typeface="Monotype Sorts" pitchFamily="2" charset="2"/>
              <a:buNone/>
            </a:pPr>
            <a:r>
              <a:rPr lang="en-GB" altLang="en-US" dirty="0"/>
              <a:t>x(t+</a:t>
            </a:r>
            <a:r>
              <a:rPr lang="en-GB" altLang="en-US" dirty="0">
                <a:latin typeface="Symbol" pitchFamily="18" charset="2"/>
              </a:rPr>
              <a:t></a:t>
            </a:r>
            <a:r>
              <a:rPr lang="en-GB" altLang="en-US" dirty="0"/>
              <a:t>t) = x(t) + </a:t>
            </a:r>
            <a:r>
              <a:rPr lang="en-GB" altLang="en-US" dirty="0">
                <a:latin typeface="Symbol" pitchFamily="18" charset="2"/>
              </a:rPr>
              <a:t></a:t>
            </a:r>
            <a:r>
              <a:rPr lang="en-GB" altLang="en-US" dirty="0" err="1"/>
              <a:t>t.v</a:t>
            </a:r>
            <a:r>
              <a:rPr lang="en-GB" altLang="en-US" baseline="-25000" dirty="0" err="1"/>
              <a:t>x</a:t>
            </a:r>
            <a:r>
              <a:rPr lang="en-GB" altLang="en-US" dirty="0"/>
              <a:t>(</a:t>
            </a:r>
            <a:r>
              <a:rPr lang="en-GB" altLang="en-US" u="sng" dirty="0"/>
              <a:t>p</a:t>
            </a:r>
            <a:r>
              <a:rPr lang="en-GB" altLang="en-US" dirty="0"/>
              <a:t>(t))</a:t>
            </a:r>
          </a:p>
          <a:p>
            <a:pPr lvl="1"/>
            <a:r>
              <a:rPr lang="en-GB" altLang="en-US" dirty="0"/>
              <a:t>Similarly, for y(t) and z(t)</a:t>
            </a:r>
            <a:endParaRPr lang="en-GB" altLang="en-US" baseline="-25000" dirty="0"/>
          </a:p>
          <a:p>
            <a:pPr>
              <a:buFont typeface="Monotype Sorts" pitchFamily="2" charset="2"/>
              <a:buNone/>
            </a:pPr>
            <a:endParaRPr lang="en-GB" altLang="en-US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33513" y="4686301"/>
            <a:ext cx="6527800" cy="1597025"/>
            <a:chOff x="1433513" y="4686301"/>
            <a:chExt cx="6527800" cy="1597025"/>
          </a:xfrm>
        </p:grpSpPr>
        <p:sp>
          <p:nvSpPr>
            <p:cNvPr id="211972" name="Rectangle 4"/>
            <p:cNvSpPr>
              <a:spLocks noChangeArrowheads="1"/>
            </p:cNvSpPr>
            <p:nvPr/>
          </p:nvSpPr>
          <p:spPr bwMode="auto">
            <a:xfrm>
              <a:off x="4584700" y="4713288"/>
              <a:ext cx="1358900" cy="1130300"/>
            </a:xfrm>
            <a:prstGeom prst="rect">
              <a:avLst/>
            </a:prstGeom>
            <a:noFill/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3" name="Rectangle 5"/>
            <p:cNvSpPr>
              <a:spLocks noChangeArrowheads="1"/>
            </p:cNvSpPr>
            <p:nvPr/>
          </p:nvSpPr>
          <p:spPr bwMode="auto">
            <a:xfrm>
              <a:off x="1433513" y="4686301"/>
              <a:ext cx="2452687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In 2D, we have:</a:t>
              </a:r>
            </a:p>
          </p:txBody>
        </p:sp>
        <p:sp>
          <p:nvSpPr>
            <p:cNvPr id="211974" name="Rectangle 6"/>
            <p:cNvSpPr>
              <a:spLocks noChangeArrowheads="1"/>
            </p:cNvSpPr>
            <p:nvPr/>
          </p:nvSpPr>
          <p:spPr bwMode="auto">
            <a:xfrm>
              <a:off x="3643313" y="5829301"/>
              <a:ext cx="1074737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(x</a:t>
              </a:r>
              <a:r>
                <a:rPr lang="en-GB" altLang="en-US" sz="2400" b="1" baseline="-25000"/>
                <a:t>0</a:t>
              </a:r>
              <a:r>
                <a:rPr lang="en-GB" altLang="en-US" sz="2400" b="1"/>
                <a:t>,y</a:t>
              </a:r>
              <a:r>
                <a:rPr lang="en-GB" altLang="en-US" sz="2400" b="1" baseline="-25000"/>
                <a:t>0</a:t>
              </a:r>
              <a:r>
                <a:rPr lang="en-GB" altLang="en-US" sz="2400" b="1"/>
                <a:t>)</a:t>
              </a:r>
            </a:p>
          </p:txBody>
        </p:sp>
        <p:sp>
          <p:nvSpPr>
            <p:cNvPr id="211975" name="Line 7"/>
            <p:cNvSpPr>
              <a:spLocks noChangeShapeType="1"/>
            </p:cNvSpPr>
            <p:nvPr/>
          </p:nvSpPr>
          <p:spPr bwMode="auto">
            <a:xfrm flipV="1">
              <a:off x="4965700" y="5386388"/>
              <a:ext cx="292100" cy="4699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6" name="Oval 8"/>
            <p:cNvSpPr>
              <a:spLocks noChangeArrowheads="1"/>
            </p:cNvSpPr>
            <p:nvPr/>
          </p:nvSpPr>
          <p:spPr bwMode="auto">
            <a:xfrm>
              <a:off x="4889500" y="5780088"/>
              <a:ext cx="139700" cy="139700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7" name="Oval 9"/>
            <p:cNvSpPr>
              <a:spLocks noChangeArrowheads="1"/>
            </p:cNvSpPr>
            <p:nvPr/>
          </p:nvSpPr>
          <p:spPr bwMode="auto">
            <a:xfrm>
              <a:off x="5194300" y="5322888"/>
              <a:ext cx="139700" cy="139700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978" name="Rectangle 10"/>
            <p:cNvSpPr>
              <a:spLocks noChangeArrowheads="1"/>
            </p:cNvSpPr>
            <p:nvPr/>
          </p:nvSpPr>
          <p:spPr bwMode="auto">
            <a:xfrm>
              <a:off x="4100513" y="4914901"/>
              <a:ext cx="1074737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(x</a:t>
              </a:r>
              <a:r>
                <a:rPr lang="en-GB" altLang="en-US" sz="2400" b="1" baseline="-25000"/>
                <a:t>1</a:t>
              </a:r>
              <a:r>
                <a:rPr lang="en-GB" altLang="en-US" sz="2400" b="1"/>
                <a:t>,y</a:t>
              </a:r>
              <a:r>
                <a:rPr lang="en-GB" altLang="en-US" sz="2400" b="1" baseline="-25000"/>
                <a:t>1</a:t>
              </a:r>
              <a:r>
                <a:rPr lang="en-GB" altLang="en-US" sz="2400" b="1"/>
                <a:t>)</a:t>
              </a:r>
            </a:p>
          </p:txBody>
        </p:sp>
        <p:sp>
          <p:nvSpPr>
            <p:cNvPr id="211979" name="Rectangle 11"/>
            <p:cNvSpPr>
              <a:spLocks noChangeArrowheads="1"/>
            </p:cNvSpPr>
            <p:nvPr/>
          </p:nvSpPr>
          <p:spPr bwMode="auto">
            <a:xfrm>
              <a:off x="6157913" y="5600701"/>
              <a:ext cx="1803400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(</a:t>
              </a:r>
              <a:r>
                <a:rPr lang="en-GB" altLang="en-US" sz="2400" b="1">
                  <a:latin typeface="Symbol" pitchFamily="18" charset="2"/>
                </a:rPr>
                <a:t></a:t>
              </a:r>
              <a:r>
                <a:rPr lang="en-GB" altLang="en-US" sz="2400" b="1"/>
                <a:t>t.v</a:t>
              </a:r>
              <a:r>
                <a:rPr lang="en-GB" altLang="en-US" sz="2400" b="1" baseline="-25000"/>
                <a:t>x</a:t>
              </a:r>
              <a:r>
                <a:rPr lang="en-GB" altLang="en-US" sz="2400" b="1"/>
                <a:t>,</a:t>
              </a:r>
              <a:r>
                <a:rPr lang="en-GB" altLang="en-US" sz="2400" b="1">
                  <a:latin typeface="Symbol" pitchFamily="18" charset="2"/>
                </a:rPr>
                <a:t></a:t>
              </a:r>
              <a:r>
                <a:rPr lang="en-GB" altLang="en-US" sz="2400" b="1"/>
                <a:t>t.v</a:t>
              </a:r>
              <a:r>
                <a:rPr lang="en-GB" altLang="en-US" sz="2400" b="1" baseline="-25000"/>
                <a:t>y</a:t>
              </a:r>
              <a:r>
                <a:rPr lang="en-GB" altLang="en-US" sz="2400" b="1"/>
                <a:t>)</a:t>
              </a:r>
            </a:p>
          </p:txBody>
        </p:sp>
        <p:sp>
          <p:nvSpPr>
            <p:cNvPr id="211980" name="Line 12"/>
            <p:cNvSpPr>
              <a:spLocks noChangeShapeType="1"/>
            </p:cNvSpPr>
            <p:nvPr/>
          </p:nvSpPr>
          <p:spPr bwMode="auto">
            <a:xfrm>
              <a:off x="5270500" y="5703888"/>
              <a:ext cx="977900" cy="139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Particle </a:t>
            </a:r>
            <a:r>
              <a:rPr lang="en-GB" altLang="en-US" dirty="0" smtClean="0"/>
              <a:t>Tracing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5185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 smtClean="0"/>
              <a:t>Interpolation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As the solution proceeds, we need velocity values at interior points</a:t>
            </a:r>
          </a:p>
          <a:p>
            <a:pPr lvl="1">
              <a:lnSpc>
                <a:spcPct val="90000"/>
              </a:lnSpc>
            </a:pPr>
            <a:r>
              <a:rPr lang="en-GB" altLang="en-US" dirty="0"/>
              <a:t>(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x</a:t>
            </a:r>
            <a:r>
              <a:rPr lang="en-GB" altLang="en-US" dirty="0"/>
              <a:t>, </a:t>
            </a:r>
            <a:r>
              <a:rPr lang="en-GB" altLang="en-US" dirty="0" err="1"/>
              <a:t>v</a:t>
            </a:r>
            <a:r>
              <a:rPr lang="en-GB" altLang="en-US" baseline="-25000" dirty="0" err="1"/>
              <a:t>y</a:t>
            </a:r>
            <a:r>
              <a:rPr lang="en-GB" altLang="en-US" dirty="0"/>
              <a:t>, </a:t>
            </a:r>
            <a:r>
              <a:rPr lang="en-GB" altLang="en-US" dirty="0" err="1" smtClean="0"/>
              <a:t>v</a:t>
            </a:r>
            <a:r>
              <a:rPr lang="en-GB" altLang="en-US" baseline="-25000" dirty="0" err="1" smtClean="0"/>
              <a:t>z</a:t>
            </a:r>
            <a:r>
              <a:rPr lang="en-GB" altLang="en-US" dirty="0"/>
              <a:t>) is calculated at current point (</a:t>
            </a:r>
            <a:r>
              <a:rPr lang="en-GB" altLang="en-US" dirty="0" err="1" smtClean="0"/>
              <a:t>x,y,z</a:t>
            </a:r>
            <a:r>
              <a:rPr lang="en-GB" altLang="en-US" dirty="0"/>
              <a:t>) - by </a:t>
            </a:r>
            <a:r>
              <a:rPr lang="en-GB" altLang="en-US" dirty="0" err="1"/>
              <a:t>trilinear</a:t>
            </a:r>
            <a:r>
              <a:rPr lang="en-GB" altLang="en-US" dirty="0"/>
              <a:t> interpolation for example.</a:t>
            </a:r>
          </a:p>
          <a:p>
            <a:pPr>
              <a:buFont typeface="Monotype Sorts" pitchFamily="2" charset="2"/>
              <a:buNone/>
            </a:pPr>
            <a:endParaRPr lang="en-GB" alt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Tracing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373187" y="4706938"/>
            <a:ext cx="7451725" cy="1597025"/>
            <a:chOff x="1503363" y="5160963"/>
            <a:chExt cx="7451725" cy="1597025"/>
          </a:xfrm>
        </p:grpSpPr>
        <p:sp>
          <p:nvSpPr>
            <p:cNvPr id="16" name="Rectangle 4"/>
            <p:cNvSpPr>
              <a:spLocks noChangeArrowheads="1"/>
            </p:cNvSpPr>
            <p:nvPr/>
          </p:nvSpPr>
          <p:spPr bwMode="auto">
            <a:xfrm>
              <a:off x="1503363" y="5160963"/>
              <a:ext cx="2452687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In 2D, we have:</a:t>
              </a:r>
            </a:p>
          </p:txBody>
        </p: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3713163" y="5187950"/>
              <a:ext cx="2300287" cy="1570038"/>
              <a:chOff x="2339" y="3268"/>
              <a:chExt cx="1449" cy="989"/>
            </a:xfrm>
          </p:grpSpPr>
          <p:grpSp>
            <p:nvGrpSpPr>
              <p:cNvPr id="20" name="Group 6"/>
              <p:cNvGrpSpPr>
                <a:grpSpLocks/>
              </p:cNvGrpSpPr>
              <p:nvPr/>
            </p:nvGrpSpPr>
            <p:grpSpPr bwMode="auto">
              <a:xfrm>
                <a:off x="2339" y="3395"/>
                <a:ext cx="965" cy="862"/>
                <a:chOff x="2339" y="3395"/>
                <a:chExt cx="965" cy="862"/>
              </a:xfrm>
            </p:grpSpPr>
            <p:sp>
              <p:nvSpPr>
                <p:cNvPr id="27" name="Rectangle 7"/>
                <p:cNvSpPr>
                  <a:spLocks noChangeArrowheads="1"/>
                </p:cNvSpPr>
                <p:nvPr/>
              </p:nvSpPr>
              <p:spPr bwMode="auto">
                <a:xfrm>
                  <a:off x="2339" y="3971"/>
                  <a:ext cx="677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GB" altLang="en-US" sz="2400" b="1"/>
                    <a:t>(x</a:t>
                  </a:r>
                  <a:r>
                    <a:rPr lang="en-GB" altLang="en-US" sz="2400" b="1" baseline="-25000"/>
                    <a:t>0</a:t>
                  </a:r>
                  <a:r>
                    <a:rPr lang="en-GB" altLang="en-US" sz="2400" b="1"/>
                    <a:t>,y</a:t>
                  </a:r>
                  <a:r>
                    <a:rPr lang="en-GB" altLang="en-US" sz="2400" b="1" baseline="-25000"/>
                    <a:t>0</a:t>
                  </a:r>
                  <a:r>
                    <a:rPr lang="en-GB" altLang="en-US" sz="2400" b="1"/>
                    <a:t>)</a:t>
                  </a:r>
                </a:p>
              </p:txBody>
            </p:sp>
            <p:sp>
              <p:nvSpPr>
                <p:cNvPr id="28" name="Rectangle 8"/>
                <p:cNvSpPr>
                  <a:spLocks noChangeArrowheads="1"/>
                </p:cNvSpPr>
                <p:nvPr/>
              </p:nvSpPr>
              <p:spPr bwMode="auto">
                <a:xfrm>
                  <a:off x="2627" y="3395"/>
                  <a:ext cx="677" cy="2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GB" altLang="en-US" sz="2400" b="1"/>
                    <a:t>(x</a:t>
                  </a:r>
                  <a:r>
                    <a:rPr lang="en-GB" altLang="en-US" sz="2400" b="1" baseline="-25000"/>
                    <a:t>1</a:t>
                  </a:r>
                  <a:r>
                    <a:rPr lang="en-GB" altLang="en-US" sz="2400" b="1"/>
                    <a:t>,y</a:t>
                  </a:r>
                  <a:r>
                    <a:rPr lang="en-GB" altLang="en-US" sz="2400" b="1" baseline="-25000"/>
                    <a:t>1</a:t>
                  </a:r>
                  <a:r>
                    <a:rPr lang="en-GB" altLang="en-US" sz="2400" b="1"/>
                    <a:t>)</a:t>
                  </a:r>
                </a:p>
              </p:txBody>
            </p:sp>
          </p:grpSp>
          <p:grpSp>
            <p:nvGrpSpPr>
              <p:cNvPr id="21" name="Group 9"/>
              <p:cNvGrpSpPr>
                <a:grpSpLocks/>
              </p:cNvGrpSpPr>
              <p:nvPr/>
            </p:nvGrpSpPr>
            <p:grpSpPr bwMode="auto">
              <a:xfrm>
                <a:off x="2932" y="3268"/>
                <a:ext cx="856" cy="760"/>
                <a:chOff x="2932" y="3268"/>
                <a:chExt cx="856" cy="760"/>
              </a:xfrm>
            </p:grpSpPr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2932" y="3268"/>
                  <a:ext cx="856" cy="712"/>
                </a:xfrm>
                <a:prstGeom prst="rect">
                  <a:avLst/>
                </a:prstGeom>
                <a:noFill/>
                <a:ln w="127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172" y="3692"/>
                  <a:ext cx="184" cy="296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2"/>
                <p:cNvSpPr>
                  <a:spLocks noChangeArrowheads="1"/>
                </p:cNvSpPr>
                <p:nvPr/>
              </p:nvSpPr>
              <p:spPr bwMode="auto">
                <a:xfrm>
                  <a:off x="3124" y="3940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13"/>
                <p:cNvSpPr>
                  <a:spLocks noChangeArrowheads="1"/>
                </p:cNvSpPr>
                <p:nvPr/>
              </p:nvSpPr>
              <p:spPr bwMode="auto">
                <a:xfrm>
                  <a:off x="3316" y="3652"/>
                  <a:ext cx="88" cy="88"/>
                </a:xfrm>
                <a:prstGeom prst="ellips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364" y="3596"/>
                  <a:ext cx="328" cy="104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456363" y="5389563"/>
              <a:ext cx="2498725" cy="118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b="1"/>
                <a:t>(v</a:t>
              </a:r>
              <a:r>
                <a:rPr lang="en-GB" altLang="en-US" sz="2400" b="1" baseline="-25000"/>
                <a:t>x</a:t>
              </a:r>
              <a:r>
                <a:rPr lang="en-GB" altLang="en-US" sz="2400" b="1"/>
                <a:t>,v</a:t>
              </a:r>
              <a:r>
                <a:rPr lang="en-GB" altLang="en-US" sz="2400" b="1" baseline="-25000"/>
                <a:t>y</a:t>
              </a:r>
              <a:r>
                <a:rPr lang="en-GB" altLang="en-US" sz="2400" b="1"/>
                <a:t>) found</a:t>
              </a:r>
            </a:p>
            <a:p>
              <a:r>
                <a:rPr lang="en-GB" altLang="en-US" sz="2400" b="1"/>
                <a:t>by interpolation</a:t>
              </a:r>
            </a:p>
            <a:p>
              <a:r>
                <a:rPr lang="en-GB" altLang="en-US" sz="2400" b="1"/>
                <a:t>(bilinear)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5492750" y="5861050"/>
              <a:ext cx="901700" cy="889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6795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Particle </a:t>
            </a:r>
            <a:r>
              <a:rPr lang="en-GB" altLang="en-US" dirty="0" smtClean="0"/>
              <a:t>Tracing</a:t>
            </a:r>
            <a:endParaRPr lang="en-GB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Point Location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When </a:t>
            </a:r>
            <a:r>
              <a:rPr lang="en-GB" altLang="en-US" dirty="0"/>
              <a:t>we leave one cell, we need to determine which cell the new point belongs to</a:t>
            </a:r>
          </a:p>
        </p:txBody>
      </p:sp>
      <p:grpSp>
        <p:nvGrpSpPr>
          <p:cNvPr id="214020" name="Group 4"/>
          <p:cNvGrpSpPr>
            <a:grpSpLocks/>
          </p:cNvGrpSpPr>
          <p:nvPr/>
        </p:nvGrpSpPr>
        <p:grpSpPr bwMode="auto">
          <a:xfrm>
            <a:off x="2133600" y="3810000"/>
            <a:ext cx="2300288" cy="1570038"/>
            <a:chOff x="2339" y="3268"/>
            <a:chExt cx="1449" cy="989"/>
          </a:xfrm>
        </p:grpSpPr>
        <p:grpSp>
          <p:nvGrpSpPr>
            <p:cNvPr id="214021" name="Group 5"/>
            <p:cNvGrpSpPr>
              <a:grpSpLocks/>
            </p:cNvGrpSpPr>
            <p:nvPr/>
          </p:nvGrpSpPr>
          <p:grpSpPr bwMode="auto">
            <a:xfrm>
              <a:off x="2339" y="3395"/>
              <a:ext cx="965" cy="862"/>
              <a:chOff x="2339" y="3395"/>
              <a:chExt cx="965" cy="862"/>
            </a:xfrm>
          </p:grpSpPr>
          <p:sp>
            <p:nvSpPr>
              <p:cNvPr id="214022" name="Rectangle 6"/>
              <p:cNvSpPr>
                <a:spLocks noChangeArrowheads="1"/>
              </p:cNvSpPr>
              <p:nvPr/>
            </p:nvSpPr>
            <p:spPr bwMode="auto">
              <a:xfrm>
                <a:off x="2339" y="3971"/>
                <a:ext cx="677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altLang="en-US" sz="2400" b="1"/>
                  <a:t>(x</a:t>
                </a:r>
                <a:r>
                  <a:rPr lang="en-GB" altLang="en-US" sz="2400" b="1" baseline="-25000"/>
                  <a:t>0</a:t>
                </a:r>
                <a:r>
                  <a:rPr lang="en-GB" altLang="en-US" sz="2400" b="1"/>
                  <a:t>,y</a:t>
                </a:r>
                <a:r>
                  <a:rPr lang="en-GB" altLang="en-US" sz="2400" b="1" baseline="-25000"/>
                  <a:t>0</a:t>
                </a:r>
                <a:r>
                  <a:rPr lang="en-GB" altLang="en-US" sz="2400" b="1"/>
                  <a:t>)</a:t>
                </a:r>
              </a:p>
            </p:txBody>
          </p:sp>
          <p:sp>
            <p:nvSpPr>
              <p:cNvPr id="214023" name="Rectangle 7"/>
              <p:cNvSpPr>
                <a:spLocks noChangeArrowheads="1"/>
              </p:cNvSpPr>
              <p:nvPr/>
            </p:nvSpPr>
            <p:spPr bwMode="auto">
              <a:xfrm>
                <a:off x="2627" y="3395"/>
                <a:ext cx="677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GB" altLang="en-US" sz="2400" b="1"/>
                  <a:t>(x</a:t>
                </a:r>
                <a:r>
                  <a:rPr lang="en-GB" altLang="en-US" sz="2400" b="1" baseline="-25000"/>
                  <a:t>1</a:t>
                </a:r>
                <a:r>
                  <a:rPr lang="en-GB" altLang="en-US" sz="2400" b="1"/>
                  <a:t>,y</a:t>
                </a:r>
                <a:r>
                  <a:rPr lang="en-GB" altLang="en-US" sz="2400" b="1" baseline="-25000"/>
                  <a:t>1</a:t>
                </a:r>
                <a:r>
                  <a:rPr lang="en-GB" altLang="en-US" sz="2400" b="1"/>
                  <a:t>)</a:t>
                </a:r>
              </a:p>
            </p:txBody>
          </p:sp>
        </p:grpSp>
        <p:grpSp>
          <p:nvGrpSpPr>
            <p:cNvPr id="214024" name="Group 8"/>
            <p:cNvGrpSpPr>
              <a:grpSpLocks/>
            </p:cNvGrpSpPr>
            <p:nvPr/>
          </p:nvGrpSpPr>
          <p:grpSpPr bwMode="auto">
            <a:xfrm>
              <a:off x="2932" y="3268"/>
              <a:ext cx="856" cy="760"/>
              <a:chOff x="2932" y="3268"/>
              <a:chExt cx="856" cy="760"/>
            </a:xfrm>
          </p:grpSpPr>
          <p:sp>
            <p:nvSpPr>
              <p:cNvPr id="214025" name="Rectangle 9"/>
              <p:cNvSpPr>
                <a:spLocks noChangeArrowheads="1"/>
              </p:cNvSpPr>
              <p:nvPr/>
            </p:nvSpPr>
            <p:spPr bwMode="auto">
              <a:xfrm>
                <a:off x="2932" y="3268"/>
                <a:ext cx="856" cy="712"/>
              </a:xfrm>
              <a:prstGeom prst="rect">
                <a:avLst/>
              </a:prstGeom>
              <a:noFill/>
              <a:ln w="12700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6" name="Line 10"/>
              <p:cNvSpPr>
                <a:spLocks noChangeShapeType="1"/>
              </p:cNvSpPr>
              <p:nvPr/>
            </p:nvSpPr>
            <p:spPr bwMode="auto">
              <a:xfrm flipV="1">
                <a:off x="3172" y="3692"/>
                <a:ext cx="184" cy="29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7" name="Oval 11"/>
              <p:cNvSpPr>
                <a:spLocks noChangeArrowheads="1"/>
              </p:cNvSpPr>
              <p:nvPr/>
            </p:nvSpPr>
            <p:spPr bwMode="auto">
              <a:xfrm>
                <a:off x="3124" y="3940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8" name="Oval 12"/>
              <p:cNvSpPr>
                <a:spLocks noChangeArrowheads="1"/>
              </p:cNvSpPr>
              <p:nvPr/>
            </p:nvSpPr>
            <p:spPr bwMode="auto">
              <a:xfrm>
                <a:off x="3316" y="3652"/>
                <a:ext cx="88" cy="88"/>
              </a:xfrm>
              <a:prstGeom prst="ellips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029" name="Line 13"/>
              <p:cNvSpPr>
                <a:spLocks noChangeShapeType="1"/>
              </p:cNvSpPr>
              <p:nvPr/>
            </p:nvSpPr>
            <p:spPr bwMode="auto">
              <a:xfrm flipV="1">
                <a:off x="3364" y="3596"/>
                <a:ext cx="328" cy="10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030" name="Oval 14"/>
          <p:cNvSpPr>
            <a:spLocks noChangeArrowheads="1"/>
          </p:cNvSpPr>
          <p:nvPr/>
        </p:nvSpPr>
        <p:spPr bwMode="auto">
          <a:xfrm>
            <a:off x="4191000" y="4267200"/>
            <a:ext cx="152400" cy="1524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4031" name="Group 15"/>
          <p:cNvGrpSpPr>
            <a:grpSpLocks/>
          </p:cNvGrpSpPr>
          <p:nvPr/>
        </p:nvGrpSpPr>
        <p:grpSpPr bwMode="auto">
          <a:xfrm>
            <a:off x="4281488" y="3810000"/>
            <a:ext cx="1371600" cy="1135063"/>
            <a:chOff x="2688" y="2400"/>
            <a:chExt cx="864" cy="720"/>
          </a:xfrm>
        </p:grpSpPr>
        <p:sp>
          <p:nvSpPr>
            <p:cNvPr id="214032" name="Rectangle 16"/>
            <p:cNvSpPr>
              <a:spLocks noChangeArrowheads="1"/>
            </p:cNvSpPr>
            <p:nvPr/>
          </p:nvSpPr>
          <p:spPr bwMode="auto">
            <a:xfrm>
              <a:off x="2784" y="2400"/>
              <a:ext cx="768" cy="720"/>
            </a:xfrm>
            <a:prstGeom prst="rect">
              <a:avLst/>
            </a:prstGeom>
            <a:noFill/>
            <a:ln w="127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3" name="Line 17"/>
            <p:cNvSpPr>
              <a:spLocks noChangeShapeType="1"/>
            </p:cNvSpPr>
            <p:nvPr/>
          </p:nvSpPr>
          <p:spPr bwMode="auto">
            <a:xfrm>
              <a:off x="2688" y="2736"/>
              <a:ext cx="336" cy="48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034" name="Oval 18"/>
            <p:cNvSpPr>
              <a:spLocks noChangeArrowheads="1"/>
            </p:cNvSpPr>
            <p:nvPr/>
          </p:nvSpPr>
          <p:spPr bwMode="auto">
            <a:xfrm>
              <a:off x="2976" y="2736"/>
              <a:ext cx="96" cy="96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035" name="Text Box 19"/>
          <p:cNvSpPr txBox="1">
            <a:spLocks noChangeArrowheads="1"/>
          </p:cNvSpPr>
          <p:nvPr/>
        </p:nvSpPr>
        <p:spPr bwMode="auto">
          <a:xfrm>
            <a:off x="6124575" y="3971925"/>
            <a:ext cx="28003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b="1" dirty="0" smtClean="0"/>
              <a:t>- this </a:t>
            </a:r>
            <a:r>
              <a:rPr lang="en-GB" altLang="en-US" b="1" dirty="0"/>
              <a:t>is </a:t>
            </a:r>
            <a:r>
              <a:rPr lang="en-GB" altLang="en-US" b="1" dirty="0" smtClean="0"/>
              <a:t>quite straightforward for Cartesian grids</a:t>
            </a:r>
            <a:endParaRPr lang="en-GB" altLang="en-US" b="1" dirty="0"/>
          </a:p>
        </p:txBody>
      </p:sp>
    </p:spTree>
    <p:extLst>
      <p:ext uri="{BB962C8B-B14F-4D97-AF65-F5344CB8AC3E}">
        <p14:creationId xmlns:p14="http://schemas.microsoft.com/office/powerpoint/2010/main" val="20375137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Particle Tracing - Algorithm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r>
              <a:rPr lang="en-GB" altLang="en-US" dirty="0"/>
              <a:t>Algorithm</a:t>
            </a:r>
            <a:endParaRPr lang="en-GB" altLang="en-US" dirty="0"/>
          </a:p>
          <a:p>
            <a:pPr>
              <a:buFont typeface="Monotype Sorts" pitchFamily="2" charset="2"/>
              <a:buNone/>
            </a:pPr>
            <a:endParaRPr lang="en-GB" altLang="en-US" sz="20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2933700"/>
            <a:ext cx="6400800" cy="3139321"/>
          </a:xfrm>
          <a:prstGeom prst="rect">
            <a:avLst/>
          </a:prstGeom>
          <a:solidFill>
            <a:srgbClr val="FCCF52"/>
          </a:solidFill>
        </p:spPr>
        <p:txBody>
          <a:bodyPr wrap="square" rtlCol="0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find cell containing initial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algn="ctr">
              <a:buFont typeface="Monotype Sorts" pitchFamily="2" charset="2"/>
              <a:buNone/>
            </a:pPr>
            <a:r>
              <a:rPr lang="en-GB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{point </a:t>
            </a:r>
            <a:r>
              <a:rPr lang="en-GB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location}</a:t>
            </a:r>
          </a:p>
          <a:p>
            <a:pPr>
              <a:buFont typeface="Monotype Sorts" pitchFamily="2" charset="2"/>
              <a:buNone/>
            </a:pPr>
            <a:r>
              <a:rPr lang="en-GB" altLang="en-US" i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en-US" i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hile</a:t>
            </a:r>
            <a:r>
              <a:rPr lang="en-GB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in grid</a:t>
            </a:r>
          </a:p>
          <a:p>
            <a:pPr>
              <a:buFont typeface="Monotype Sorts" pitchFamily="2" charset="2"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velocity at current position</a:t>
            </a:r>
          </a:p>
          <a:p>
            <a:pPr algn="ctr">
              <a:buFont typeface="Monotype Sorts" pitchFamily="2" charset="2"/>
              <a:buNone/>
            </a:pPr>
            <a:r>
              <a:rPr lang="en-GB" alt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{</a:t>
            </a:r>
            <a:r>
              <a:rPr lang="en-GB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interpolation}</a:t>
            </a:r>
          </a:p>
          <a:p>
            <a:pPr>
              <a:buFont typeface="Monotype Sorts" pitchFamily="2" charset="2"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new position</a:t>
            </a:r>
          </a:p>
          <a:p>
            <a:pPr algn="ctr">
              <a:buFont typeface="Monotype Sorts" pitchFamily="2" charset="2"/>
              <a:buNone/>
            </a:pPr>
            <a:r>
              <a:rPr lang="en-GB" alt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{</a:t>
            </a:r>
            <a:r>
              <a:rPr lang="en-GB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integration}</a:t>
            </a:r>
          </a:p>
          <a:p>
            <a:pPr>
              <a:buFont typeface="Monotype Sorts" pitchFamily="2" charset="2"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cell containing new position</a:t>
            </a:r>
          </a:p>
          <a:p>
            <a:pPr algn="ctr">
              <a:buFont typeface="Monotype Sorts" pitchFamily="2" charset="2"/>
              <a:buNone/>
            </a:pPr>
            <a:r>
              <a:rPr lang="en-GB" altLang="en-US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{</a:t>
            </a:r>
            <a:r>
              <a:rPr lang="en-GB" alt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location}</a:t>
            </a:r>
          </a:p>
          <a:p>
            <a:pPr>
              <a:buFont typeface="Monotype Sorts" pitchFamily="2" charset="2"/>
              <a:buNone/>
            </a:pPr>
            <a:r>
              <a:rPr lang="en-GB" altLang="en-US" i="1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Endwhile</a:t>
            </a:r>
            <a:endParaRPr lang="en-GB" altLang="en-US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87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Vector Visualization - </a:t>
            </a:r>
            <a:r>
              <a:rPr lang="en-US" altLang="en-US" sz="3600" dirty="0"/>
              <a:t>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Where are those methods coming from??</a:t>
            </a:r>
          </a:p>
          <a:p>
            <a:pPr lvl="1"/>
            <a:r>
              <a:rPr lang="en-US" altLang="en-US" dirty="0"/>
              <a:t>Rich field of Fluid Flow </a:t>
            </a:r>
            <a:r>
              <a:rPr lang="en-US" altLang="en-US" dirty="0" smtClean="0"/>
              <a:t>Visualization</a:t>
            </a:r>
          </a:p>
          <a:p>
            <a:pPr lvl="1"/>
            <a:r>
              <a:rPr lang="en-US" altLang="en-US" dirty="0" smtClean="0"/>
              <a:t>Modern </a:t>
            </a:r>
            <a:r>
              <a:rPr lang="en-US" altLang="en-US" dirty="0"/>
              <a:t>domain - Computational Field </a:t>
            </a:r>
            <a:r>
              <a:rPr lang="en-US" altLang="en-US" dirty="0" smtClean="0"/>
              <a:t>Simulations</a:t>
            </a:r>
          </a:p>
          <a:p>
            <a:r>
              <a:rPr lang="en-US" altLang="en-US" dirty="0" smtClean="0"/>
              <a:t>Vector visualization</a:t>
            </a:r>
          </a:p>
          <a:p>
            <a:pPr lvl="1"/>
            <a:r>
              <a:rPr lang="en-US" altLang="en-US" dirty="0"/>
              <a:t>Gaseous flow:</a:t>
            </a:r>
          </a:p>
          <a:p>
            <a:pPr lvl="2"/>
            <a:r>
              <a:rPr lang="en-US" altLang="en-US" dirty="0"/>
              <a:t>development of cars, aircraft, spacecraft</a:t>
            </a:r>
          </a:p>
          <a:p>
            <a:pPr lvl="2"/>
            <a:r>
              <a:rPr lang="en-US" altLang="en-US" dirty="0"/>
              <a:t>design of machines - turbines, combustion engines</a:t>
            </a:r>
          </a:p>
          <a:p>
            <a:pPr lvl="1"/>
            <a:r>
              <a:rPr lang="en-US" altLang="en-US" dirty="0"/>
              <a:t>Liquid Flow:</a:t>
            </a:r>
          </a:p>
          <a:p>
            <a:pPr lvl="2"/>
            <a:r>
              <a:rPr lang="en-US" altLang="en-US" dirty="0"/>
              <a:t>naval applications - ship design</a:t>
            </a:r>
          </a:p>
          <a:p>
            <a:pPr lvl="2"/>
            <a:r>
              <a:rPr lang="en-US" altLang="en-US" dirty="0"/>
              <a:t>civil engineering - harbor design, coastal protection</a:t>
            </a:r>
          </a:p>
          <a:p>
            <a:pPr lvl="1"/>
            <a:r>
              <a:rPr lang="en-US" altLang="en-US" dirty="0"/>
              <a:t>Chemistry - fluid flow in reactor tanks</a:t>
            </a:r>
          </a:p>
          <a:p>
            <a:pPr lvl="1"/>
            <a:r>
              <a:rPr lang="en-US" altLang="en-US" dirty="0"/>
              <a:t>Medicine - blood vessels, SPECT, fMRI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1493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Numerical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</a:rPr>
              <a:t>First Order Euler method: </a:t>
            </a:r>
          </a:p>
          <a:p>
            <a:pPr marL="0" indent="0">
              <a:buNone/>
            </a:pPr>
            <a:r>
              <a:rPr lang="en-US" altLang="en-US" dirty="0">
                <a:latin typeface="Times New Roman" charset="0"/>
              </a:rPr>
              <a:t>           x(</a:t>
            </a:r>
            <a:r>
              <a:rPr lang="en-US" altLang="en-US" dirty="0" err="1">
                <a:latin typeface="Times New Roman" charset="0"/>
              </a:rPr>
              <a:t>t+dt</a:t>
            </a:r>
            <a:r>
              <a:rPr lang="en-US" altLang="en-US" dirty="0">
                <a:latin typeface="Times New Roman" charset="0"/>
              </a:rPr>
              <a:t>) = x(t) + v(x(t)) * </a:t>
            </a:r>
            <a:r>
              <a:rPr lang="en-US" altLang="en-US" dirty="0" err="1">
                <a:latin typeface="Times New Roman" charset="0"/>
              </a:rPr>
              <a:t>dt</a:t>
            </a:r>
            <a:endParaRPr lang="en-US" altLang="en-US" dirty="0">
              <a:latin typeface="Times New Roman" charset="0"/>
            </a:endParaRPr>
          </a:p>
          <a:p>
            <a:pPr lvl="1"/>
            <a:r>
              <a:rPr lang="en-US" altLang="en-US" dirty="0" smtClean="0">
                <a:latin typeface="Times New Roman" charset="0"/>
              </a:rPr>
              <a:t>Not </a:t>
            </a:r>
            <a:r>
              <a:rPr lang="en-US" altLang="en-US" dirty="0">
                <a:latin typeface="Times New Roman" charset="0"/>
              </a:rPr>
              <a:t>very accurate, but fast  </a:t>
            </a:r>
          </a:p>
          <a:p>
            <a:pPr lvl="1"/>
            <a:r>
              <a:rPr lang="en-US" altLang="en-US" dirty="0" smtClean="0">
                <a:latin typeface="Times New Roman" charset="0"/>
              </a:rPr>
              <a:t>Other </a:t>
            </a:r>
            <a:r>
              <a:rPr lang="en-US" altLang="en-US" dirty="0">
                <a:latin typeface="Times New Roman" charset="0"/>
              </a:rPr>
              <a:t>higher order methods are </a:t>
            </a:r>
            <a:r>
              <a:rPr lang="en-US" altLang="en-US" dirty="0" smtClean="0">
                <a:latin typeface="Times New Roman" charset="0"/>
              </a:rPr>
              <a:t>available</a:t>
            </a:r>
            <a:r>
              <a:rPr lang="en-US" altLang="en-US" dirty="0">
                <a:latin typeface="Times New Roman" charset="0"/>
              </a:rPr>
              <a:t>: </a:t>
            </a:r>
            <a:endParaRPr lang="en-US" altLang="en-US" dirty="0" smtClean="0">
              <a:latin typeface="Times New Roman" charset="0"/>
            </a:endParaRPr>
          </a:p>
          <a:p>
            <a:pPr lvl="2"/>
            <a:r>
              <a:rPr lang="en-US" altLang="en-US" dirty="0" err="1" smtClean="0">
                <a:latin typeface="Times New Roman" charset="0"/>
              </a:rPr>
              <a:t>Runge-Kutta</a:t>
            </a:r>
            <a:r>
              <a:rPr lang="en-US" altLang="en-US" dirty="0" smtClean="0">
                <a:latin typeface="Times New Roman" charset="0"/>
              </a:rPr>
              <a:t> second </a:t>
            </a:r>
            <a:r>
              <a:rPr lang="en-US" altLang="en-US" dirty="0">
                <a:latin typeface="Times New Roman" charset="0"/>
              </a:rPr>
              <a:t>and fourth order integration methods (more </a:t>
            </a:r>
            <a:r>
              <a:rPr lang="en-US" altLang="en-US" dirty="0" smtClean="0">
                <a:latin typeface="Times New Roman" charset="0"/>
              </a:rPr>
              <a:t>popular </a:t>
            </a:r>
            <a:r>
              <a:rPr lang="en-US" altLang="en-US" dirty="0">
                <a:latin typeface="Times New Roman" charset="0"/>
              </a:rPr>
              <a:t>due to their accuracy)</a:t>
            </a:r>
          </a:p>
          <a:p>
            <a:endParaRPr lang="en-US" dirty="0">
              <a:latin typeface="Albertus" panose="020E07020403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40</a:t>
            </a:fld>
            <a:endParaRPr lang="de-DE" altLang="en-US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5810250" y="5656864"/>
            <a:ext cx="2428875" cy="62191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905000" y="4143375"/>
            <a:ext cx="4114800" cy="1828800"/>
            <a:chOff x="1056" y="1584"/>
            <a:chExt cx="2880" cy="1392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1104" y="2736"/>
              <a:ext cx="148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2592" y="2304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3360" y="1584"/>
              <a:ext cx="57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1056" y="288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59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3360" y="22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1152" y="2832"/>
              <a:ext cx="72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1872" y="254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256" y="2160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448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 flipV="1">
              <a:off x="3072" y="2544"/>
              <a:ext cx="62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5810250" y="5632450"/>
            <a:ext cx="248640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b="1" dirty="0">
                <a:latin typeface="Times New Roman" charset="0"/>
              </a:rPr>
              <a:t>Result of first </a:t>
            </a:r>
            <a:r>
              <a:rPr lang="en-US" altLang="en-US" b="1" dirty="0" smtClean="0">
                <a:latin typeface="Times New Roman" charset="0"/>
              </a:rPr>
              <a:t>order Euler </a:t>
            </a:r>
            <a:r>
              <a:rPr lang="en-US" altLang="en-US" b="1" dirty="0">
                <a:latin typeface="Times New Roman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363312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Numerical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Second </a:t>
            </a:r>
            <a:r>
              <a:rPr lang="en-US" altLang="en-US" dirty="0" err="1"/>
              <a:t>Runge-Kutta</a:t>
            </a:r>
            <a:r>
              <a:rPr lang="en-US" altLang="en-US" dirty="0"/>
              <a:t> Method</a:t>
            </a:r>
          </a:p>
          <a:p>
            <a:pPr marL="263525" lvl="1" indent="0">
              <a:buNone/>
            </a:pPr>
            <a:r>
              <a:rPr lang="en-US" altLang="en-US" dirty="0" smtClean="0"/>
              <a:t>	x(</a:t>
            </a:r>
            <a:r>
              <a:rPr lang="en-US" altLang="en-US" dirty="0" err="1" smtClean="0"/>
              <a:t>t+dt</a:t>
            </a:r>
            <a:r>
              <a:rPr lang="en-US" altLang="en-US" dirty="0"/>
              <a:t>) = x(t) +  </a:t>
            </a:r>
            <a:r>
              <a:rPr lang="en-US" altLang="en-US" dirty="0" smtClean="0"/>
              <a:t>0.5 </a:t>
            </a:r>
            <a:r>
              <a:rPr lang="en-US" altLang="en-US" dirty="0"/>
              <a:t>* (K</a:t>
            </a:r>
            <a:r>
              <a:rPr lang="en-US" altLang="en-US" baseline="-25000" dirty="0"/>
              <a:t>1</a:t>
            </a:r>
            <a:r>
              <a:rPr lang="en-US" altLang="en-US" dirty="0"/>
              <a:t> + K</a:t>
            </a:r>
            <a:r>
              <a:rPr lang="en-US" altLang="en-US" baseline="-25000" dirty="0"/>
              <a:t>2</a:t>
            </a:r>
            <a:r>
              <a:rPr lang="en-US" altLang="en-US" dirty="0"/>
              <a:t>) </a:t>
            </a:r>
          </a:p>
          <a:p>
            <a:pPr marL="263525" lvl="1" indent="0">
              <a:buNone/>
            </a:pPr>
            <a:r>
              <a:rPr lang="en-US" altLang="en-US" dirty="0"/>
              <a:t>          </a:t>
            </a:r>
            <a:r>
              <a:rPr lang="en-US" altLang="en-US" dirty="0" smtClean="0"/>
              <a:t>k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dt</a:t>
            </a:r>
            <a:r>
              <a:rPr lang="en-US" altLang="en-US" dirty="0"/>
              <a:t> * v(x(t))</a:t>
            </a:r>
          </a:p>
          <a:p>
            <a:pPr marL="263525" lvl="1" indent="0">
              <a:buNone/>
            </a:pPr>
            <a:r>
              <a:rPr lang="en-US" altLang="en-US" dirty="0"/>
              <a:t>          </a:t>
            </a:r>
            <a:r>
              <a:rPr lang="en-US" altLang="en-US" dirty="0" smtClean="0"/>
              <a:t>k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dt</a:t>
            </a:r>
            <a:r>
              <a:rPr lang="en-US" altLang="en-US" dirty="0"/>
              <a:t> * v(x(t)+k</a:t>
            </a:r>
            <a:r>
              <a:rPr lang="en-US" altLang="en-US" baseline="-25000" dirty="0"/>
              <a:t>1</a:t>
            </a:r>
            <a:r>
              <a:rPr lang="en-US" altLang="en-US" dirty="0" smtClean="0"/>
              <a:t>)</a:t>
            </a:r>
          </a:p>
          <a:p>
            <a:pPr marL="273050" lvl="1">
              <a:buFont typeface="Wingdings" pitchFamily="2" charset="2"/>
              <a:buChar char="ü"/>
            </a:pPr>
            <a:r>
              <a:rPr lang="en-US" altLang="en-US" sz="2800" dirty="0"/>
              <a:t>Standard Method: </a:t>
            </a:r>
            <a:r>
              <a:rPr lang="en-US" altLang="en-US" sz="2800" dirty="0" err="1"/>
              <a:t>Runge-Kutta</a:t>
            </a:r>
            <a:r>
              <a:rPr lang="en-US" altLang="en-US" sz="2800" dirty="0"/>
              <a:t> fourth </a:t>
            </a:r>
            <a:r>
              <a:rPr lang="en-US" altLang="en-US" sz="2800" dirty="0" smtClean="0"/>
              <a:t>order</a:t>
            </a:r>
          </a:p>
          <a:p>
            <a:pPr marL="263525" lvl="1" indent="0">
              <a:buNone/>
            </a:pPr>
            <a:r>
              <a:rPr lang="en-US" altLang="en-US" dirty="0" smtClean="0"/>
              <a:t>	x(</a:t>
            </a:r>
            <a:r>
              <a:rPr lang="en-US" altLang="en-US" dirty="0" err="1" smtClean="0"/>
              <a:t>t+dt</a:t>
            </a:r>
            <a:r>
              <a:rPr lang="en-US" altLang="en-US" dirty="0"/>
              <a:t>) = x(t) + 1/6 </a:t>
            </a:r>
            <a:r>
              <a:rPr lang="en-US" altLang="en-US" dirty="0" smtClean="0"/>
              <a:t>*(</a:t>
            </a:r>
            <a:r>
              <a:rPr lang="en-US" altLang="en-US" dirty="0"/>
              <a:t>k</a:t>
            </a:r>
            <a:r>
              <a:rPr lang="en-US" altLang="en-US" sz="1400" dirty="0"/>
              <a:t>1</a:t>
            </a:r>
            <a:r>
              <a:rPr lang="en-US" altLang="en-US" dirty="0"/>
              <a:t> + </a:t>
            </a:r>
            <a:r>
              <a:rPr lang="en-US" altLang="en-US" dirty="0" smtClean="0"/>
              <a:t>2*k</a:t>
            </a:r>
            <a:r>
              <a:rPr lang="en-US" altLang="en-US" sz="14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+ </a:t>
            </a:r>
            <a:r>
              <a:rPr lang="en-US" altLang="en-US" dirty="0" smtClean="0"/>
              <a:t>2*k</a:t>
            </a:r>
            <a:r>
              <a:rPr lang="en-US" altLang="en-US" sz="1400" dirty="0" smtClean="0"/>
              <a:t>3 </a:t>
            </a:r>
            <a:r>
              <a:rPr lang="en-US" altLang="en-US" dirty="0"/>
              <a:t>+ k</a:t>
            </a:r>
            <a:r>
              <a:rPr lang="en-US" altLang="en-US" sz="1400" dirty="0"/>
              <a:t>4</a:t>
            </a:r>
            <a:r>
              <a:rPr lang="en-US" altLang="en-US" dirty="0"/>
              <a:t>)</a:t>
            </a:r>
          </a:p>
          <a:p>
            <a:pPr marL="263525" lvl="1" indent="0">
              <a:buNone/>
            </a:pPr>
            <a:r>
              <a:rPr lang="en-US" altLang="en-US" dirty="0" smtClean="0"/>
              <a:t>	k</a:t>
            </a:r>
            <a:r>
              <a:rPr lang="en-US" altLang="en-US" sz="1400" dirty="0" smtClean="0"/>
              <a:t>1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dt</a:t>
            </a:r>
            <a:r>
              <a:rPr lang="en-US" altLang="en-US" dirty="0"/>
              <a:t> * v(t);  k</a:t>
            </a:r>
            <a:r>
              <a:rPr lang="en-US" altLang="en-US" sz="1400" dirty="0"/>
              <a:t>2</a:t>
            </a:r>
            <a:r>
              <a:rPr lang="en-US" altLang="en-US" dirty="0"/>
              <a:t> = </a:t>
            </a:r>
            <a:r>
              <a:rPr lang="en-US" altLang="en-US" dirty="0" err="1"/>
              <a:t>dt</a:t>
            </a:r>
            <a:r>
              <a:rPr lang="en-US" altLang="en-US" dirty="0"/>
              <a:t> * v(x(t) + k</a:t>
            </a:r>
            <a:r>
              <a:rPr lang="en-US" altLang="en-US" baseline="-25000" dirty="0"/>
              <a:t>1</a:t>
            </a:r>
            <a:r>
              <a:rPr lang="en-US" altLang="en-US" dirty="0"/>
              <a:t>/2)</a:t>
            </a:r>
          </a:p>
          <a:p>
            <a:pPr marL="263525" lvl="1" indent="0">
              <a:buNone/>
            </a:pPr>
            <a:r>
              <a:rPr lang="en-US" altLang="en-US" dirty="0" smtClean="0"/>
              <a:t>	k</a:t>
            </a:r>
            <a:r>
              <a:rPr lang="en-US" altLang="en-US" sz="1400" dirty="0" smtClean="0"/>
              <a:t>3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/>
              <a:t>dt</a:t>
            </a:r>
            <a:r>
              <a:rPr lang="en-US" altLang="en-US" dirty="0"/>
              <a:t> * v(x(t) + k</a:t>
            </a:r>
            <a:r>
              <a:rPr lang="en-US" altLang="en-US" baseline="-25000" dirty="0"/>
              <a:t>2</a:t>
            </a:r>
            <a:r>
              <a:rPr lang="en-US" altLang="en-US" dirty="0"/>
              <a:t>/2);  k</a:t>
            </a:r>
            <a:r>
              <a:rPr lang="en-US" altLang="en-US" sz="1400" dirty="0"/>
              <a:t>4</a:t>
            </a:r>
            <a:r>
              <a:rPr lang="en-US" altLang="en-US" dirty="0"/>
              <a:t> = </a:t>
            </a:r>
            <a:r>
              <a:rPr lang="en-US" altLang="en-US" dirty="0" err="1"/>
              <a:t>dt</a:t>
            </a:r>
            <a:r>
              <a:rPr lang="en-US" altLang="en-US" dirty="0"/>
              <a:t> * v(x(t) + k</a:t>
            </a:r>
            <a:r>
              <a:rPr lang="en-US" altLang="en-US" baseline="-25000" dirty="0"/>
              <a:t>3</a:t>
            </a:r>
            <a:r>
              <a:rPr lang="en-US" altLang="en-US" dirty="0"/>
              <a:t>)</a:t>
            </a:r>
          </a:p>
          <a:p>
            <a:pPr marL="273050" lvl="1">
              <a:buFont typeface="Wingdings" pitchFamily="2" charset="2"/>
              <a:buChar char="ü"/>
            </a:pP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 marL="263525" lvl="1" indent="0">
              <a:buNone/>
            </a:pPr>
            <a:endParaRPr lang="en-US" altLang="en-US" dirty="0"/>
          </a:p>
          <a:p>
            <a:endParaRPr lang="en-US" dirty="0">
              <a:latin typeface="Albertus" panose="020E07020403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41</a:t>
            </a:fld>
            <a:endParaRPr lang="de-DE" altLang="en-US"/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3772166" y="3579242"/>
            <a:ext cx="4861317" cy="2614354"/>
            <a:chOff x="902" y="2352"/>
            <a:chExt cx="3333" cy="1793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1152" y="2352"/>
              <a:ext cx="2208" cy="1344"/>
              <a:chOff x="576" y="2592"/>
              <a:chExt cx="1392" cy="115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576" y="36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V="1">
                <a:off x="672" y="3600"/>
                <a:ext cx="72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flipV="1">
                <a:off x="1392" y="3312"/>
                <a:ext cx="38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flipV="1">
                <a:off x="1776" y="2928"/>
                <a:ext cx="19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flipV="1">
                <a:off x="1968" y="259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V="1">
              <a:off x="1800" y="3456"/>
              <a:ext cx="55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 flipV="1">
              <a:off x="2150" y="3528"/>
              <a:ext cx="346" cy="312"/>
            </a:xfrm>
            <a:prstGeom prst="line">
              <a:avLst/>
            </a:prstGeom>
            <a:noFill/>
            <a:ln w="15875">
              <a:solidFill>
                <a:srgbClr val="C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871" y="3871"/>
              <a:ext cx="2364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 smtClean="0"/>
                <a:t>0.5 </a:t>
              </a:r>
              <a:r>
                <a:rPr lang="en-US" altLang="en-US" sz="2000" dirty="0"/>
                <a:t>* [v(x(t))+v(x(t)+</a:t>
              </a:r>
              <a:r>
                <a:rPr lang="en-US" altLang="en-US" sz="2000" dirty="0" err="1"/>
                <a:t>dt</a:t>
              </a:r>
              <a:r>
                <a:rPr lang="en-US" altLang="en-US" sz="2000" dirty="0"/>
                <a:t>*v(x(t))]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1296" y="3360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2256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2150" y="2980"/>
              <a:ext cx="68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x(t+dt)</a:t>
              </a:r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902" y="3317"/>
              <a:ext cx="404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x(t)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25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Stream Lines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Mathematically, stream lines are lines everywhere tangential to the flow</a:t>
            </a:r>
          </a:p>
          <a:p>
            <a:r>
              <a:rPr lang="en-GB" altLang="en-US" dirty="0"/>
              <a:t>For a steady flow 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What </a:t>
            </a:r>
            <a:r>
              <a:rPr lang="en-GB" altLang="en-US" dirty="0"/>
              <a:t>is the relation between stream lines and particle traces</a:t>
            </a:r>
            <a:r>
              <a:rPr lang="en-GB" altLang="en-US" dirty="0" smtClean="0"/>
              <a:t>?</a:t>
            </a:r>
          </a:p>
          <a:p>
            <a:pPr lvl="1"/>
            <a:r>
              <a:rPr lang="en-US" altLang="en-US" dirty="0"/>
              <a:t>A curves that connect all the particle positions </a:t>
            </a:r>
          </a:p>
          <a:p>
            <a:pPr lvl="1"/>
            <a:endParaRPr lang="en-GB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008981" y="4352925"/>
            <a:ext cx="5504657" cy="1639888"/>
            <a:chOff x="2008981" y="4352925"/>
            <a:chExt cx="5504657" cy="1639888"/>
          </a:xfrm>
        </p:grpSpPr>
        <p:grpSp>
          <p:nvGrpSpPr>
            <p:cNvPr id="2" name="Group 1"/>
            <p:cNvGrpSpPr/>
            <p:nvPr/>
          </p:nvGrpSpPr>
          <p:grpSpPr>
            <a:xfrm>
              <a:off x="2008981" y="4352925"/>
              <a:ext cx="3144838" cy="1639888"/>
              <a:chOff x="2514600" y="4686300"/>
              <a:chExt cx="3144838" cy="1639888"/>
            </a:xfrm>
          </p:grpSpPr>
          <p:sp>
            <p:nvSpPr>
              <p:cNvPr id="220164" name="Freeform 4"/>
              <p:cNvSpPr>
                <a:spLocks/>
              </p:cNvSpPr>
              <p:nvPr/>
            </p:nvSpPr>
            <p:spPr bwMode="auto">
              <a:xfrm>
                <a:off x="2514600" y="4686300"/>
                <a:ext cx="2725738" cy="1182688"/>
              </a:xfrm>
              <a:custGeom>
                <a:avLst/>
                <a:gdLst>
                  <a:gd name="T0" fmla="*/ 0 w 1717"/>
                  <a:gd name="T1" fmla="*/ 744 h 745"/>
                  <a:gd name="T2" fmla="*/ 336 w 1717"/>
                  <a:gd name="T3" fmla="*/ 420 h 745"/>
                  <a:gd name="T4" fmla="*/ 432 w 1717"/>
                  <a:gd name="T5" fmla="*/ 324 h 745"/>
                  <a:gd name="T6" fmla="*/ 468 w 1717"/>
                  <a:gd name="T7" fmla="*/ 300 h 745"/>
                  <a:gd name="T8" fmla="*/ 516 w 1717"/>
                  <a:gd name="T9" fmla="*/ 276 h 745"/>
                  <a:gd name="T10" fmla="*/ 564 w 1717"/>
                  <a:gd name="T11" fmla="*/ 264 h 745"/>
                  <a:gd name="T12" fmla="*/ 612 w 1717"/>
                  <a:gd name="T13" fmla="*/ 252 h 745"/>
                  <a:gd name="T14" fmla="*/ 660 w 1717"/>
                  <a:gd name="T15" fmla="*/ 228 h 745"/>
                  <a:gd name="T16" fmla="*/ 708 w 1717"/>
                  <a:gd name="T17" fmla="*/ 216 h 745"/>
                  <a:gd name="T18" fmla="*/ 756 w 1717"/>
                  <a:gd name="T19" fmla="*/ 204 h 745"/>
                  <a:gd name="T20" fmla="*/ 792 w 1717"/>
                  <a:gd name="T21" fmla="*/ 204 h 745"/>
                  <a:gd name="T22" fmla="*/ 828 w 1717"/>
                  <a:gd name="T23" fmla="*/ 204 h 745"/>
                  <a:gd name="T24" fmla="*/ 864 w 1717"/>
                  <a:gd name="T25" fmla="*/ 204 h 745"/>
                  <a:gd name="T26" fmla="*/ 912 w 1717"/>
                  <a:gd name="T27" fmla="*/ 204 h 745"/>
                  <a:gd name="T28" fmla="*/ 948 w 1717"/>
                  <a:gd name="T29" fmla="*/ 204 h 745"/>
                  <a:gd name="T30" fmla="*/ 984 w 1717"/>
                  <a:gd name="T31" fmla="*/ 204 h 745"/>
                  <a:gd name="T32" fmla="*/ 1020 w 1717"/>
                  <a:gd name="T33" fmla="*/ 192 h 745"/>
                  <a:gd name="T34" fmla="*/ 1068 w 1717"/>
                  <a:gd name="T35" fmla="*/ 168 h 745"/>
                  <a:gd name="T36" fmla="*/ 1116 w 1717"/>
                  <a:gd name="T37" fmla="*/ 156 h 745"/>
                  <a:gd name="T38" fmla="*/ 1176 w 1717"/>
                  <a:gd name="T39" fmla="*/ 132 h 745"/>
                  <a:gd name="T40" fmla="*/ 1236 w 1717"/>
                  <a:gd name="T41" fmla="*/ 108 h 745"/>
                  <a:gd name="T42" fmla="*/ 1356 w 1717"/>
                  <a:gd name="T43" fmla="*/ 96 h 745"/>
                  <a:gd name="T44" fmla="*/ 1500 w 1717"/>
                  <a:gd name="T45" fmla="*/ 72 h 745"/>
                  <a:gd name="T46" fmla="*/ 1620 w 1717"/>
                  <a:gd name="T47" fmla="*/ 60 h 745"/>
                  <a:gd name="T48" fmla="*/ 1656 w 1717"/>
                  <a:gd name="T49" fmla="*/ 24 h 745"/>
                  <a:gd name="T50" fmla="*/ 1716 w 1717"/>
                  <a:gd name="T51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7" h="745">
                    <a:moveTo>
                      <a:pt x="0" y="744"/>
                    </a:moveTo>
                    <a:lnTo>
                      <a:pt x="336" y="420"/>
                    </a:lnTo>
                    <a:lnTo>
                      <a:pt x="432" y="324"/>
                    </a:lnTo>
                    <a:lnTo>
                      <a:pt x="468" y="300"/>
                    </a:lnTo>
                    <a:lnTo>
                      <a:pt x="516" y="276"/>
                    </a:lnTo>
                    <a:lnTo>
                      <a:pt x="564" y="264"/>
                    </a:lnTo>
                    <a:lnTo>
                      <a:pt x="612" y="252"/>
                    </a:lnTo>
                    <a:lnTo>
                      <a:pt x="660" y="228"/>
                    </a:lnTo>
                    <a:lnTo>
                      <a:pt x="708" y="216"/>
                    </a:lnTo>
                    <a:lnTo>
                      <a:pt x="756" y="204"/>
                    </a:lnTo>
                    <a:lnTo>
                      <a:pt x="792" y="204"/>
                    </a:lnTo>
                    <a:lnTo>
                      <a:pt x="828" y="204"/>
                    </a:lnTo>
                    <a:lnTo>
                      <a:pt x="864" y="204"/>
                    </a:lnTo>
                    <a:lnTo>
                      <a:pt x="912" y="204"/>
                    </a:lnTo>
                    <a:lnTo>
                      <a:pt x="948" y="204"/>
                    </a:lnTo>
                    <a:lnTo>
                      <a:pt x="984" y="204"/>
                    </a:lnTo>
                    <a:lnTo>
                      <a:pt x="1020" y="192"/>
                    </a:lnTo>
                    <a:lnTo>
                      <a:pt x="1068" y="168"/>
                    </a:lnTo>
                    <a:lnTo>
                      <a:pt x="1116" y="156"/>
                    </a:lnTo>
                    <a:lnTo>
                      <a:pt x="1176" y="132"/>
                    </a:lnTo>
                    <a:lnTo>
                      <a:pt x="1236" y="108"/>
                    </a:lnTo>
                    <a:lnTo>
                      <a:pt x="1356" y="96"/>
                    </a:lnTo>
                    <a:lnTo>
                      <a:pt x="1500" y="72"/>
                    </a:lnTo>
                    <a:lnTo>
                      <a:pt x="1620" y="60"/>
                    </a:lnTo>
                    <a:lnTo>
                      <a:pt x="1656" y="24"/>
                    </a:lnTo>
                    <a:lnTo>
                      <a:pt x="1716" y="0"/>
                    </a:lnTo>
                  </a:path>
                </a:pathLst>
              </a:custGeom>
              <a:noFill/>
              <a:ln w="25400" cap="rnd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65" name="Freeform 5"/>
              <p:cNvSpPr>
                <a:spLocks/>
              </p:cNvSpPr>
              <p:nvPr/>
            </p:nvSpPr>
            <p:spPr bwMode="auto">
              <a:xfrm>
                <a:off x="2971800" y="4876800"/>
                <a:ext cx="2420938" cy="1220788"/>
              </a:xfrm>
              <a:custGeom>
                <a:avLst/>
                <a:gdLst>
                  <a:gd name="T0" fmla="*/ 0 w 1525"/>
                  <a:gd name="T1" fmla="*/ 768 h 769"/>
                  <a:gd name="T2" fmla="*/ 36 w 1525"/>
                  <a:gd name="T3" fmla="*/ 756 h 769"/>
                  <a:gd name="T4" fmla="*/ 72 w 1525"/>
                  <a:gd name="T5" fmla="*/ 708 h 769"/>
                  <a:gd name="T6" fmla="*/ 120 w 1525"/>
                  <a:gd name="T7" fmla="*/ 636 h 769"/>
                  <a:gd name="T8" fmla="*/ 144 w 1525"/>
                  <a:gd name="T9" fmla="*/ 600 h 769"/>
                  <a:gd name="T10" fmla="*/ 168 w 1525"/>
                  <a:gd name="T11" fmla="*/ 564 h 769"/>
                  <a:gd name="T12" fmla="*/ 216 w 1525"/>
                  <a:gd name="T13" fmla="*/ 516 h 769"/>
                  <a:gd name="T14" fmla="*/ 252 w 1525"/>
                  <a:gd name="T15" fmla="*/ 492 h 769"/>
                  <a:gd name="T16" fmla="*/ 288 w 1525"/>
                  <a:gd name="T17" fmla="*/ 468 h 769"/>
                  <a:gd name="T18" fmla="*/ 324 w 1525"/>
                  <a:gd name="T19" fmla="*/ 456 h 769"/>
                  <a:gd name="T20" fmla="*/ 360 w 1525"/>
                  <a:gd name="T21" fmla="*/ 444 h 769"/>
                  <a:gd name="T22" fmla="*/ 408 w 1525"/>
                  <a:gd name="T23" fmla="*/ 420 h 769"/>
                  <a:gd name="T24" fmla="*/ 444 w 1525"/>
                  <a:gd name="T25" fmla="*/ 420 h 769"/>
                  <a:gd name="T26" fmla="*/ 480 w 1525"/>
                  <a:gd name="T27" fmla="*/ 420 h 769"/>
                  <a:gd name="T28" fmla="*/ 516 w 1525"/>
                  <a:gd name="T29" fmla="*/ 408 h 769"/>
                  <a:gd name="T30" fmla="*/ 576 w 1525"/>
                  <a:gd name="T31" fmla="*/ 396 h 769"/>
                  <a:gd name="T32" fmla="*/ 612 w 1525"/>
                  <a:gd name="T33" fmla="*/ 396 h 769"/>
                  <a:gd name="T34" fmla="*/ 660 w 1525"/>
                  <a:gd name="T35" fmla="*/ 384 h 769"/>
                  <a:gd name="T36" fmla="*/ 708 w 1525"/>
                  <a:gd name="T37" fmla="*/ 372 h 769"/>
                  <a:gd name="T38" fmla="*/ 744 w 1525"/>
                  <a:gd name="T39" fmla="*/ 372 h 769"/>
                  <a:gd name="T40" fmla="*/ 804 w 1525"/>
                  <a:gd name="T41" fmla="*/ 372 h 769"/>
                  <a:gd name="T42" fmla="*/ 852 w 1525"/>
                  <a:gd name="T43" fmla="*/ 360 h 769"/>
                  <a:gd name="T44" fmla="*/ 888 w 1525"/>
                  <a:gd name="T45" fmla="*/ 348 h 769"/>
                  <a:gd name="T46" fmla="*/ 924 w 1525"/>
                  <a:gd name="T47" fmla="*/ 348 h 769"/>
                  <a:gd name="T48" fmla="*/ 972 w 1525"/>
                  <a:gd name="T49" fmla="*/ 348 h 769"/>
                  <a:gd name="T50" fmla="*/ 1044 w 1525"/>
                  <a:gd name="T51" fmla="*/ 324 h 769"/>
                  <a:gd name="T52" fmla="*/ 1080 w 1525"/>
                  <a:gd name="T53" fmla="*/ 312 h 769"/>
                  <a:gd name="T54" fmla="*/ 1140 w 1525"/>
                  <a:gd name="T55" fmla="*/ 300 h 769"/>
                  <a:gd name="T56" fmla="*/ 1176 w 1525"/>
                  <a:gd name="T57" fmla="*/ 276 h 769"/>
                  <a:gd name="T58" fmla="*/ 1224 w 1525"/>
                  <a:gd name="T59" fmla="*/ 252 h 769"/>
                  <a:gd name="T60" fmla="*/ 1272 w 1525"/>
                  <a:gd name="T61" fmla="*/ 204 h 769"/>
                  <a:gd name="T62" fmla="*/ 1308 w 1525"/>
                  <a:gd name="T63" fmla="*/ 180 h 769"/>
                  <a:gd name="T64" fmla="*/ 1344 w 1525"/>
                  <a:gd name="T65" fmla="*/ 156 h 769"/>
                  <a:gd name="T66" fmla="*/ 1380 w 1525"/>
                  <a:gd name="T67" fmla="*/ 132 h 769"/>
                  <a:gd name="T68" fmla="*/ 1416 w 1525"/>
                  <a:gd name="T69" fmla="*/ 96 h 769"/>
                  <a:gd name="T70" fmla="*/ 1452 w 1525"/>
                  <a:gd name="T71" fmla="*/ 60 h 769"/>
                  <a:gd name="T72" fmla="*/ 1500 w 1525"/>
                  <a:gd name="T73" fmla="*/ 36 h 769"/>
                  <a:gd name="T74" fmla="*/ 1524 w 1525"/>
                  <a:gd name="T75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25" h="769">
                    <a:moveTo>
                      <a:pt x="0" y="768"/>
                    </a:moveTo>
                    <a:lnTo>
                      <a:pt x="36" y="756"/>
                    </a:lnTo>
                    <a:lnTo>
                      <a:pt x="72" y="708"/>
                    </a:lnTo>
                    <a:lnTo>
                      <a:pt x="120" y="636"/>
                    </a:lnTo>
                    <a:lnTo>
                      <a:pt x="144" y="600"/>
                    </a:lnTo>
                    <a:lnTo>
                      <a:pt x="168" y="564"/>
                    </a:lnTo>
                    <a:lnTo>
                      <a:pt x="216" y="516"/>
                    </a:lnTo>
                    <a:lnTo>
                      <a:pt x="252" y="492"/>
                    </a:lnTo>
                    <a:lnTo>
                      <a:pt x="288" y="468"/>
                    </a:lnTo>
                    <a:lnTo>
                      <a:pt x="324" y="456"/>
                    </a:lnTo>
                    <a:lnTo>
                      <a:pt x="360" y="444"/>
                    </a:lnTo>
                    <a:lnTo>
                      <a:pt x="408" y="420"/>
                    </a:lnTo>
                    <a:lnTo>
                      <a:pt x="444" y="420"/>
                    </a:lnTo>
                    <a:lnTo>
                      <a:pt x="480" y="420"/>
                    </a:lnTo>
                    <a:lnTo>
                      <a:pt x="516" y="408"/>
                    </a:lnTo>
                    <a:lnTo>
                      <a:pt x="576" y="396"/>
                    </a:lnTo>
                    <a:lnTo>
                      <a:pt x="612" y="396"/>
                    </a:lnTo>
                    <a:lnTo>
                      <a:pt x="660" y="384"/>
                    </a:lnTo>
                    <a:lnTo>
                      <a:pt x="708" y="372"/>
                    </a:lnTo>
                    <a:lnTo>
                      <a:pt x="744" y="372"/>
                    </a:lnTo>
                    <a:lnTo>
                      <a:pt x="804" y="372"/>
                    </a:lnTo>
                    <a:lnTo>
                      <a:pt x="852" y="360"/>
                    </a:lnTo>
                    <a:lnTo>
                      <a:pt x="888" y="348"/>
                    </a:lnTo>
                    <a:lnTo>
                      <a:pt x="924" y="348"/>
                    </a:lnTo>
                    <a:lnTo>
                      <a:pt x="972" y="348"/>
                    </a:lnTo>
                    <a:lnTo>
                      <a:pt x="1044" y="324"/>
                    </a:lnTo>
                    <a:lnTo>
                      <a:pt x="1080" y="312"/>
                    </a:lnTo>
                    <a:lnTo>
                      <a:pt x="1140" y="300"/>
                    </a:lnTo>
                    <a:lnTo>
                      <a:pt x="1176" y="276"/>
                    </a:lnTo>
                    <a:lnTo>
                      <a:pt x="1224" y="252"/>
                    </a:lnTo>
                    <a:lnTo>
                      <a:pt x="1272" y="204"/>
                    </a:lnTo>
                    <a:lnTo>
                      <a:pt x="1308" y="180"/>
                    </a:lnTo>
                    <a:lnTo>
                      <a:pt x="1344" y="156"/>
                    </a:lnTo>
                    <a:lnTo>
                      <a:pt x="1380" y="132"/>
                    </a:lnTo>
                    <a:lnTo>
                      <a:pt x="1416" y="96"/>
                    </a:lnTo>
                    <a:lnTo>
                      <a:pt x="1452" y="60"/>
                    </a:lnTo>
                    <a:lnTo>
                      <a:pt x="1500" y="36"/>
                    </a:lnTo>
                    <a:lnTo>
                      <a:pt x="1524" y="0"/>
                    </a:lnTo>
                  </a:path>
                </a:pathLst>
              </a:custGeom>
              <a:noFill/>
              <a:ln w="25400" cap="rnd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66" name="Freeform 6"/>
              <p:cNvSpPr>
                <a:spLocks/>
              </p:cNvSpPr>
              <p:nvPr/>
            </p:nvSpPr>
            <p:spPr bwMode="auto">
              <a:xfrm>
                <a:off x="3581400" y="4972050"/>
                <a:ext cx="2078038" cy="1354138"/>
              </a:xfrm>
              <a:custGeom>
                <a:avLst/>
                <a:gdLst>
                  <a:gd name="T0" fmla="*/ 0 w 1309"/>
                  <a:gd name="T1" fmla="*/ 852 h 853"/>
                  <a:gd name="T2" fmla="*/ 24 w 1309"/>
                  <a:gd name="T3" fmla="*/ 816 h 853"/>
                  <a:gd name="T4" fmla="*/ 48 w 1309"/>
                  <a:gd name="T5" fmla="*/ 768 h 853"/>
                  <a:gd name="T6" fmla="*/ 48 w 1309"/>
                  <a:gd name="T7" fmla="*/ 720 h 853"/>
                  <a:gd name="T8" fmla="*/ 72 w 1309"/>
                  <a:gd name="T9" fmla="*/ 684 h 853"/>
                  <a:gd name="T10" fmla="*/ 96 w 1309"/>
                  <a:gd name="T11" fmla="*/ 636 h 853"/>
                  <a:gd name="T12" fmla="*/ 144 w 1309"/>
                  <a:gd name="T13" fmla="*/ 600 h 853"/>
                  <a:gd name="T14" fmla="*/ 180 w 1309"/>
                  <a:gd name="T15" fmla="*/ 588 h 853"/>
                  <a:gd name="T16" fmla="*/ 240 w 1309"/>
                  <a:gd name="T17" fmla="*/ 576 h 853"/>
                  <a:gd name="T18" fmla="*/ 288 w 1309"/>
                  <a:gd name="T19" fmla="*/ 576 h 853"/>
                  <a:gd name="T20" fmla="*/ 408 w 1309"/>
                  <a:gd name="T21" fmla="*/ 576 h 853"/>
                  <a:gd name="T22" fmla="*/ 456 w 1309"/>
                  <a:gd name="T23" fmla="*/ 576 h 853"/>
                  <a:gd name="T24" fmla="*/ 492 w 1309"/>
                  <a:gd name="T25" fmla="*/ 576 h 853"/>
                  <a:gd name="T26" fmla="*/ 528 w 1309"/>
                  <a:gd name="T27" fmla="*/ 576 h 853"/>
                  <a:gd name="T28" fmla="*/ 564 w 1309"/>
                  <a:gd name="T29" fmla="*/ 564 h 853"/>
                  <a:gd name="T30" fmla="*/ 600 w 1309"/>
                  <a:gd name="T31" fmla="*/ 564 h 853"/>
                  <a:gd name="T32" fmla="*/ 636 w 1309"/>
                  <a:gd name="T33" fmla="*/ 552 h 853"/>
                  <a:gd name="T34" fmla="*/ 684 w 1309"/>
                  <a:gd name="T35" fmla="*/ 540 h 853"/>
                  <a:gd name="T36" fmla="*/ 720 w 1309"/>
                  <a:gd name="T37" fmla="*/ 540 h 853"/>
                  <a:gd name="T38" fmla="*/ 768 w 1309"/>
                  <a:gd name="T39" fmla="*/ 516 h 853"/>
                  <a:gd name="T40" fmla="*/ 816 w 1309"/>
                  <a:gd name="T41" fmla="*/ 480 h 853"/>
                  <a:gd name="T42" fmla="*/ 876 w 1309"/>
                  <a:gd name="T43" fmla="*/ 444 h 853"/>
                  <a:gd name="T44" fmla="*/ 924 w 1309"/>
                  <a:gd name="T45" fmla="*/ 420 h 853"/>
                  <a:gd name="T46" fmla="*/ 984 w 1309"/>
                  <a:gd name="T47" fmla="*/ 372 h 853"/>
                  <a:gd name="T48" fmla="*/ 1020 w 1309"/>
                  <a:gd name="T49" fmla="*/ 348 h 853"/>
                  <a:gd name="T50" fmla="*/ 1080 w 1309"/>
                  <a:gd name="T51" fmla="*/ 300 h 853"/>
                  <a:gd name="T52" fmla="*/ 1104 w 1309"/>
                  <a:gd name="T53" fmla="*/ 264 h 853"/>
                  <a:gd name="T54" fmla="*/ 1164 w 1309"/>
                  <a:gd name="T55" fmla="*/ 204 h 853"/>
                  <a:gd name="T56" fmla="*/ 1200 w 1309"/>
                  <a:gd name="T57" fmla="*/ 168 h 853"/>
                  <a:gd name="T58" fmla="*/ 1224 w 1309"/>
                  <a:gd name="T59" fmla="*/ 132 h 853"/>
                  <a:gd name="T60" fmla="*/ 1248 w 1309"/>
                  <a:gd name="T61" fmla="*/ 96 h 853"/>
                  <a:gd name="T62" fmla="*/ 1260 w 1309"/>
                  <a:gd name="T63" fmla="*/ 60 h 853"/>
                  <a:gd name="T64" fmla="*/ 1296 w 1309"/>
                  <a:gd name="T65" fmla="*/ 36 h 853"/>
                  <a:gd name="T66" fmla="*/ 1308 w 1309"/>
                  <a:gd name="T67" fmla="*/ 0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09" h="853">
                    <a:moveTo>
                      <a:pt x="0" y="852"/>
                    </a:moveTo>
                    <a:lnTo>
                      <a:pt x="24" y="816"/>
                    </a:lnTo>
                    <a:lnTo>
                      <a:pt x="48" y="768"/>
                    </a:lnTo>
                    <a:lnTo>
                      <a:pt x="48" y="720"/>
                    </a:lnTo>
                    <a:lnTo>
                      <a:pt x="72" y="684"/>
                    </a:lnTo>
                    <a:lnTo>
                      <a:pt x="96" y="636"/>
                    </a:lnTo>
                    <a:lnTo>
                      <a:pt x="144" y="600"/>
                    </a:lnTo>
                    <a:lnTo>
                      <a:pt x="180" y="588"/>
                    </a:lnTo>
                    <a:lnTo>
                      <a:pt x="240" y="576"/>
                    </a:lnTo>
                    <a:lnTo>
                      <a:pt x="288" y="576"/>
                    </a:lnTo>
                    <a:lnTo>
                      <a:pt x="408" y="576"/>
                    </a:lnTo>
                    <a:lnTo>
                      <a:pt x="456" y="576"/>
                    </a:lnTo>
                    <a:lnTo>
                      <a:pt x="492" y="576"/>
                    </a:lnTo>
                    <a:lnTo>
                      <a:pt x="528" y="576"/>
                    </a:lnTo>
                    <a:lnTo>
                      <a:pt x="564" y="564"/>
                    </a:lnTo>
                    <a:lnTo>
                      <a:pt x="600" y="564"/>
                    </a:lnTo>
                    <a:lnTo>
                      <a:pt x="636" y="552"/>
                    </a:lnTo>
                    <a:lnTo>
                      <a:pt x="684" y="540"/>
                    </a:lnTo>
                    <a:lnTo>
                      <a:pt x="720" y="540"/>
                    </a:lnTo>
                    <a:lnTo>
                      <a:pt x="768" y="516"/>
                    </a:lnTo>
                    <a:lnTo>
                      <a:pt x="816" y="480"/>
                    </a:lnTo>
                    <a:lnTo>
                      <a:pt x="876" y="444"/>
                    </a:lnTo>
                    <a:lnTo>
                      <a:pt x="924" y="420"/>
                    </a:lnTo>
                    <a:lnTo>
                      <a:pt x="984" y="372"/>
                    </a:lnTo>
                    <a:lnTo>
                      <a:pt x="1020" y="348"/>
                    </a:lnTo>
                    <a:lnTo>
                      <a:pt x="1080" y="300"/>
                    </a:lnTo>
                    <a:lnTo>
                      <a:pt x="1104" y="264"/>
                    </a:lnTo>
                    <a:lnTo>
                      <a:pt x="1164" y="204"/>
                    </a:lnTo>
                    <a:lnTo>
                      <a:pt x="1200" y="168"/>
                    </a:lnTo>
                    <a:lnTo>
                      <a:pt x="1224" y="132"/>
                    </a:lnTo>
                    <a:lnTo>
                      <a:pt x="1248" y="96"/>
                    </a:lnTo>
                    <a:lnTo>
                      <a:pt x="1260" y="60"/>
                    </a:lnTo>
                    <a:lnTo>
                      <a:pt x="1296" y="36"/>
                    </a:lnTo>
                    <a:lnTo>
                      <a:pt x="1308" y="0"/>
                    </a:lnTo>
                  </a:path>
                </a:pathLst>
              </a:custGeom>
              <a:noFill/>
              <a:ln w="25400" cap="rnd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167" name="Rectangle 7"/>
            <p:cNvSpPr>
              <a:spLocks noChangeArrowheads="1"/>
            </p:cNvSpPr>
            <p:nvPr/>
          </p:nvSpPr>
          <p:spPr bwMode="auto">
            <a:xfrm>
              <a:off x="5618163" y="5313363"/>
              <a:ext cx="1895475" cy="4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GB" altLang="en-US" sz="2400" dirty="0"/>
                <a:t>stream lines</a:t>
              </a:r>
            </a:p>
          </p:txBody>
        </p:sp>
      </p:grpSp>
      <p:pic>
        <p:nvPicPr>
          <p:cNvPr id="10" name="Picture 9" descr="Z:\788\notes\0501\stre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966308"/>
            <a:ext cx="2391569" cy="23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Z:\788\notes\0501\stream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984992"/>
            <a:ext cx="2372885" cy="23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74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Streamlines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Displaying streamlines is a local technique because you can </a:t>
            </a:r>
            <a:r>
              <a:rPr lang="en-US" altLang="en-US" dirty="0" smtClean="0"/>
              <a:t>only </a:t>
            </a:r>
            <a:r>
              <a:rPr lang="en-US" altLang="en-US" dirty="0"/>
              <a:t>visualize the flow directions initiated from one or a </a:t>
            </a:r>
            <a:r>
              <a:rPr lang="en-US" altLang="en-US" dirty="0" smtClean="0"/>
              <a:t>few </a:t>
            </a:r>
            <a:r>
              <a:rPr lang="en-US" altLang="en-US" dirty="0"/>
              <a:t>particles</a:t>
            </a:r>
          </a:p>
          <a:p>
            <a:r>
              <a:rPr lang="en-US" altLang="en-US" dirty="0" smtClean="0"/>
              <a:t>When </a:t>
            </a:r>
            <a:r>
              <a:rPr lang="en-US" altLang="en-US" dirty="0"/>
              <a:t>the number of streamlines is increased, the scene </a:t>
            </a:r>
            <a:r>
              <a:rPr lang="en-US" altLang="en-US" dirty="0" smtClean="0"/>
              <a:t>  </a:t>
            </a:r>
            <a:r>
              <a:rPr lang="en-US" altLang="en-US" dirty="0"/>
              <a:t>becomes cluttered</a:t>
            </a:r>
          </a:p>
          <a:p>
            <a:r>
              <a:rPr lang="en-US" altLang="en-US" dirty="0" smtClean="0"/>
              <a:t>You </a:t>
            </a:r>
            <a:r>
              <a:rPr lang="en-US" altLang="en-US" dirty="0"/>
              <a:t>need to know where </a:t>
            </a:r>
            <a:r>
              <a:rPr lang="en-US" altLang="en-US" dirty="0" smtClean="0"/>
              <a:t>to </a:t>
            </a:r>
            <a:r>
              <a:rPr lang="en-US" altLang="en-US" dirty="0"/>
              <a:t>drop the particle seeds </a:t>
            </a:r>
          </a:p>
          <a:p>
            <a:r>
              <a:rPr lang="en-US" altLang="en-US" dirty="0" smtClean="0"/>
              <a:t>Streamline </a:t>
            </a:r>
            <a:r>
              <a:rPr lang="en-US" altLang="en-US" dirty="0"/>
              <a:t>computation is </a:t>
            </a:r>
            <a:r>
              <a:rPr lang="en-US" altLang="en-US" dirty="0" smtClean="0"/>
              <a:t>expensive 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43</a:t>
            </a:fld>
            <a:endParaRPr lang="de-DE" altLang="en-US"/>
          </a:p>
        </p:txBody>
      </p:sp>
      <p:pic>
        <p:nvPicPr>
          <p:cNvPr id="7" name="Picture 4" descr="Z:\788\notes\0501\p_richardson1me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390722"/>
            <a:ext cx="2438400" cy="194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88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Rendering Streamlines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In 3D, curves are hard to understand without depth cues</a:t>
            </a:r>
          </a:p>
          <a:p>
            <a:r>
              <a:rPr lang="en-GB" altLang="en-US"/>
              <a:t>Ideas used include:</a:t>
            </a:r>
          </a:p>
          <a:p>
            <a:pPr lvl="1"/>
            <a:r>
              <a:rPr lang="en-GB" altLang="en-US"/>
              <a:t>stream ribbons - each streamline drawn as a thin flat ribbon, showing twist; or two adjacent streamlines connected into ribbon, showing twist and divergence</a:t>
            </a:r>
          </a:p>
          <a:p>
            <a:pPr lvl="1"/>
            <a:r>
              <a:rPr lang="en-GB" altLang="en-US"/>
              <a:t>tubes</a:t>
            </a:r>
          </a:p>
        </p:txBody>
      </p:sp>
    </p:spTree>
    <p:extLst>
      <p:ext uri="{BB962C8B-B14F-4D97-AF65-F5344CB8AC3E}">
        <p14:creationId xmlns:p14="http://schemas.microsoft.com/office/powerpoint/2010/main" val="341303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Unsteady Flow Visualization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Recent research interest has been in the more complex case of unsteady flows, where velocity depends on time</a:t>
            </a:r>
          </a:p>
          <a:p>
            <a:r>
              <a:rPr lang="en-GB" altLang="en-US" dirty="0"/>
              <a:t>Particle traces, streak lines and time lines can all be used</a:t>
            </a:r>
          </a:p>
          <a:p>
            <a:r>
              <a:rPr lang="en-GB" altLang="en-US" dirty="0"/>
              <a:t>Streak lines seem to give the best </a:t>
            </a:r>
            <a:r>
              <a:rPr lang="en-GB" altLang="en-US" dirty="0" smtClean="0"/>
              <a:t>results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20359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Flow Visualization - Texture Effects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A new class of image-based methods attempts to visualize flow as a texturing effect</a:t>
            </a:r>
          </a:p>
          <a:p>
            <a:r>
              <a:rPr lang="en-GB" altLang="en-US" dirty="0"/>
              <a:t>Most successful for 2D flow - and also for flow over surfaces in 3D</a:t>
            </a:r>
          </a:p>
          <a:p>
            <a:r>
              <a:rPr lang="en-GB" altLang="en-US" dirty="0"/>
              <a:t>Methods include:</a:t>
            </a:r>
          </a:p>
          <a:p>
            <a:pPr lvl="1"/>
            <a:r>
              <a:rPr lang="en-GB" altLang="en-US" dirty="0"/>
              <a:t>spot noise</a:t>
            </a:r>
          </a:p>
          <a:p>
            <a:pPr lvl="1"/>
            <a:r>
              <a:rPr lang="en-GB" altLang="en-US" dirty="0"/>
              <a:t>line integral convolution - </a:t>
            </a:r>
            <a:r>
              <a:rPr lang="en-GB" altLang="en-US" dirty="0" err="1"/>
              <a:t>lic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9735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Pathlines</a:t>
            </a:r>
            <a:r>
              <a:rPr lang="en-US" altLang="en-US" dirty="0"/>
              <a:t>, Timelines, and </a:t>
            </a:r>
            <a:r>
              <a:rPr lang="en-US" altLang="en-US" dirty="0" err="1"/>
              <a:t>Streaklines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Extension of streamlines for time-varying </a:t>
            </a:r>
            <a:r>
              <a:rPr lang="en-US" altLang="en-US" dirty="0" smtClean="0"/>
              <a:t>data</a:t>
            </a:r>
          </a:p>
          <a:p>
            <a:pPr lvl="1"/>
            <a:r>
              <a:rPr lang="en-US" altLang="en-US" dirty="0" err="1" smtClean="0"/>
              <a:t>Pathlines</a:t>
            </a:r>
            <a:r>
              <a:rPr lang="en-US" altLang="en-US" dirty="0"/>
              <a:t>:  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lvl="1"/>
            <a:r>
              <a:rPr lang="en-US" altLang="en-US" dirty="0" smtClean="0"/>
              <a:t>Timelines</a:t>
            </a:r>
            <a:r>
              <a:rPr lang="en-US" altLang="en-US" dirty="0"/>
              <a:t>: </a:t>
            </a:r>
            <a:endParaRPr lang="en-US" altLang="en-US" dirty="0" smtClean="0"/>
          </a:p>
          <a:p>
            <a:pPr lvl="2"/>
            <a:r>
              <a:rPr lang="en-GB" altLang="en-US" dirty="0" smtClean="0"/>
              <a:t>Release </a:t>
            </a:r>
            <a:r>
              <a:rPr lang="en-GB" altLang="en-US" dirty="0"/>
              <a:t>a line of particles at same instant and draw a curve through the positions at successive time intervals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47</a:t>
            </a:fld>
            <a:endParaRPr lang="de-DE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117725" y="2895600"/>
            <a:ext cx="3749675" cy="914400"/>
            <a:chOff x="2117725" y="2895600"/>
            <a:chExt cx="3749675" cy="914400"/>
          </a:xfrm>
        </p:grpSpPr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2117725" y="2982913"/>
              <a:ext cx="4810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latin typeface="Times New Roman" charset="0"/>
                </a:rPr>
                <a:t>T=1</a:t>
              </a: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2514600" y="2895600"/>
              <a:ext cx="3352800" cy="914400"/>
              <a:chOff x="1200" y="1440"/>
              <a:chExt cx="2112" cy="576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 flipV="1">
                <a:off x="1200" y="1776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 flipV="1">
                <a:off x="1392" y="1680"/>
                <a:ext cx="38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1776" y="1488"/>
                <a:ext cx="33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2112" y="148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2496" y="1488"/>
                <a:ext cx="57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392" y="17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776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2112" y="144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2496" y="144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1713" y="1728"/>
                <a:ext cx="3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latin typeface="Times New Roman" charset="0"/>
                  </a:rPr>
                  <a:t>T=2</a:t>
                </a:r>
              </a:p>
            </p:txBody>
          </p:sp>
          <p:sp>
            <p:nvSpPr>
              <p:cNvPr id="19" name="Text Box 18"/>
              <p:cNvSpPr txBox="1">
                <a:spLocks noChangeArrowheads="1"/>
              </p:cNvSpPr>
              <p:nvPr/>
            </p:nvSpPr>
            <p:spPr bwMode="auto">
              <a:xfrm>
                <a:off x="2064" y="1536"/>
                <a:ext cx="3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latin typeface="Times New Roman" charset="0"/>
                  </a:rPr>
                  <a:t>T=3</a:t>
                </a: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2433" y="1584"/>
                <a:ext cx="3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latin typeface="Times New Roman" charset="0"/>
                  </a:rPr>
                  <a:t>T=4</a:t>
                </a:r>
              </a:p>
            </p:txBody>
          </p:sp>
          <p:sp>
            <p:nvSpPr>
              <p:cNvPr id="21" name="Text Box 20"/>
              <p:cNvSpPr txBox="1">
                <a:spLocks noChangeArrowheads="1"/>
              </p:cNvSpPr>
              <p:nvPr/>
            </p:nvSpPr>
            <p:spPr bwMode="auto">
              <a:xfrm>
                <a:off x="3009" y="1776"/>
                <a:ext cx="30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1400">
                    <a:latin typeface="Times New Roman" charset="0"/>
                  </a:rPr>
                  <a:t>T=5</a:t>
                </a:r>
              </a:p>
            </p:txBody>
          </p:sp>
        </p:grpSp>
      </p:grpSp>
      <p:grpSp>
        <p:nvGrpSpPr>
          <p:cNvPr id="39" name="Group 56"/>
          <p:cNvGrpSpPr>
            <a:grpSpLocks/>
          </p:cNvGrpSpPr>
          <p:nvPr/>
        </p:nvGrpSpPr>
        <p:grpSpPr bwMode="auto">
          <a:xfrm>
            <a:off x="6057901" y="4943753"/>
            <a:ext cx="2209801" cy="1371600"/>
            <a:chOff x="1776" y="2380"/>
            <a:chExt cx="2160" cy="1412"/>
          </a:xfrm>
        </p:grpSpPr>
        <p:sp>
          <p:nvSpPr>
            <p:cNvPr id="40" name="Line 47"/>
            <p:cNvSpPr>
              <a:spLocks noChangeShapeType="1"/>
            </p:cNvSpPr>
            <p:nvPr/>
          </p:nvSpPr>
          <p:spPr bwMode="auto">
            <a:xfrm>
              <a:off x="3456" y="3264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46"/>
            <p:cNvSpPr>
              <a:spLocks noChangeShapeType="1"/>
            </p:cNvSpPr>
            <p:nvPr/>
          </p:nvSpPr>
          <p:spPr bwMode="auto">
            <a:xfrm>
              <a:off x="3264" y="307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072" y="288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>
              <a:off x="2832" y="316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2640" y="297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2448" y="278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2208" y="3168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2016" y="297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38"/>
            <p:cNvSpPr>
              <a:spLocks noChangeShapeType="1"/>
            </p:cNvSpPr>
            <p:nvPr/>
          </p:nvSpPr>
          <p:spPr bwMode="auto">
            <a:xfrm>
              <a:off x="1824" y="278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" name="Group 27"/>
            <p:cNvGrpSpPr>
              <a:grpSpLocks/>
            </p:cNvGrpSpPr>
            <p:nvPr/>
          </p:nvGrpSpPr>
          <p:grpSpPr bwMode="auto">
            <a:xfrm>
              <a:off x="1776" y="2736"/>
              <a:ext cx="576" cy="720"/>
              <a:chOff x="1776" y="2736"/>
              <a:chExt cx="576" cy="720"/>
            </a:xfrm>
          </p:grpSpPr>
          <p:sp>
            <p:nvSpPr>
              <p:cNvPr id="67" name="Oval 23"/>
              <p:cNvSpPr>
                <a:spLocks noChangeArrowheads="1"/>
              </p:cNvSpPr>
              <p:nvPr/>
            </p:nvSpPr>
            <p:spPr bwMode="auto">
              <a:xfrm>
                <a:off x="1776" y="27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24"/>
              <p:cNvSpPr>
                <a:spLocks noChangeArrowheads="1"/>
              </p:cNvSpPr>
              <p:nvPr/>
            </p:nvSpPr>
            <p:spPr bwMode="auto">
              <a:xfrm>
                <a:off x="1968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25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6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28"/>
            <p:cNvGrpSpPr>
              <a:grpSpLocks/>
            </p:cNvGrpSpPr>
            <p:nvPr/>
          </p:nvGrpSpPr>
          <p:grpSpPr bwMode="auto">
            <a:xfrm>
              <a:off x="2400" y="2736"/>
              <a:ext cx="576" cy="720"/>
              <a:chOff x="1776" y="2736"/>
              <a:chExt cx="576" cy="720"/>
            </a:xfrm>
          </p:grpSpPr>
          <p:sp>
            <p:nvSpPr>
              <p:cNvPr id="63" name="Oval 29"/>
              <p:cNvSpPr>
                <a:spLocks noChangeArrowheads="1"/>
              </p:cNvSpPr>
              <p:nvPr/>
            </p:nvSpPr>
            <p:spPr bwMode="auto">
              <a:xfrm>
                <a:off x="1776" y="27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30"/>
              <p:cNvSpPr>
                <a:spLocks noChangeArrowheads="1"/>
              </p:cNvSpPr>
              <p:nvPr/>
            </p:nvSpPr>
            <p:spPr bwMode="auto">
              <a:xfrm>
                <a:off x="1968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31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32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33"/>
            <p:cNvGrpSpPr>
              <a:grpSpLocks/>
            </p:cNvGrpSpPr>
            <p:nvPr/>
          </p:nvGrpSpPr>
          <p:grpSpPr bwMode="auto">
            <a:xfrm>
              <a:off x="3024" y="2832"/>
              <a:ext cx="576" cy="720"/>
              <a:chOff x="1776" y="2736"/>
              <a:chExt cx="576" cy="720"/>
            </a:xfrm>
          </p:grpSpPr>
          <p:sp>
            <p:nvSpPr>
              <p:cNvPr id="59" name="Oval 34"/>
              <p:cNvSpPr>
                <a:spLocks noChangeArrowheads="1"/>
              </p:cNvSpPr>
              <p:nvPr/>
            </p:nvSpPr>
            <p:spPr bwMode="auto">
              <a:xfrm>
                <a:off x="1776" y="273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35"/>
              <p:cNvSpPr>
                <a:spLocks noChangeArrowheads="1"/>
              </p:cNvSpPr>
              <p:nvPr/>
            </p:nvSpPr>
            <p:spPr bwMode="auto">
              <a:xfrm>
                <a:off x="1968" y="292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36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2256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>
              <a:off x="2256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49"/>
            <p:cNvSpPr>
              <a:spLocks noChangeShapeType="1"/>
            </p:cNvSpPr>
            <p:nvPr/>
          </p:nvSpPr>
          <p:spPr bwMode="auto">
            <a:xfrm>
              <a:off x="2880" y="30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50"/>
            <p:cNvSpPr txBox="1">
              <a:spLocks noChangeArrowheads="1"/>
            </p:cNvSpPr>
            <p:nvPr/>
          </p:nvSpPr>
          <p:spPr bwMode="auto">
            <a:xfrm>
              <a:off x="2150" y="3559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latin typeface="Times New Roman" charset="0"/>
                </a:rPr>
                <a:t>T = 1</a:t>
              </a:r>
            </a:p>
          </p:txBody>
        </p:sp>
        <p:sp>
          <p:nvSpPr>
            <p:cNvPr id="55" name="Text Box 51"/>
            <p:cNvSpPr txBox="1">
              <a:spLocks noChangeArrowheads="1"/>
            </p:cNvSpPr>
            <p:nvPr/>
          </p:nvSpPr>
          <p:spPr bwMode="auto">
            <a:xfrm>
              <a:off x="2809" y="3552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latin typeface="Times New Roman" charset="0"/>
                </a:rPr>
                <a:t>T = 2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3408" y="3600"/>
              <a:ext cx="3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400">
                  <a:latin typeface="Times New Roman" charset="0"/>
                </a:rPr>
                <a:t>T = 3</a:t>
              </a:r>
            </a:p>
          </p:txBody>
        </p:sp>
        <p:sp>
          <p:nvSpPr>
            <p:cNvPr id="57" name="Line 53"/>
            <p:cNvSpPr>
              <a:spLocks noChangeShapeType="1"/>
            </p:cNvSpPr>
            <p:nvPr/>
          </p:nvSpPr>
          <p:spPr bwMode="auto">
            <a:xfrm flipH="1">
              <a:off x="3264" y="2544"/>
              <a:ext cx="14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Text Box 54"/>
            <p:cNvSpPr txBox="1">
              <a:spLocks noChangeArrowheads="1"/>
            </p:cNvSpPr>
            <p:nvPr/>
          </p:nvSpPr>
          <p:spPr bwMode="auto">
            <a:xfrm>
              <a:off x="3398" y="2380"/>
              <a:ext cx="53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dirty="0">
                  <a:latin typeface="Times New Roman" charset="0"/>
                </a:rPr>
                <a:t>timeline</a:t>
              </a:r>
              <a:endParaRPr lang="en-US" altLang="en-US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6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Streaklines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Continuously injecting a new particle at each time step, </a:t>
            </a:r>
            <a:r>
              <a:rPr lang="en-US" altLang="en-US" dirty="0" smtClean="0"/>
              <a:t>moving all </a:t>
            </a:r>
            <a:r>
              <a:rPr lang="en-US" altLang="en-US" dirty="0"/>
              <a:t>the existing particles and connect them </a:t>
            </a:r>
            <a:r>
              <a:rPr lang="en-US" altLang="en-US" dirty="0" smtClean="0"/>
              <a:t>together </a:t>
            </a:r>
            <a:r>
              <a:rPr lang="en-US" altLang="en-US" dirty="0"/>
              <a:t>into a </a:t>
            </a:r>
            <a:r>
              <a:rPr lang="en-US" altLang="en-US" i="1" dirty="0" err="1" smtClean="0"/>
              <a:t>streakline</a:t>
            </a:r>
            <a:r>
              <a:rPr lang="en-US" altLang="en-US" i="1" dirty="0" smtClean="0"/>
              <a:t>.</a:t>
            </a:r>
          </a:p>
          <a:p>
            <a:pPr lvl="1"/>
            <a:r>
              <a:rPr lang="en-GB" altLang="en-US" dirty="0" smtClean="0"/>
              <a:t>release </a:t>
            </a:r>
            <a:r>
              <a:rPr lang="en-GB" altLang="en-US" dirty="0"/>
              <a:t>continuous flow of particles for a short period</a:t>
            </a:r>
          </a:p>
          <a:p>
            <a:endParaRPr lang="en-US" alt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48</a:t>
            </a:fld>
            <a:endParaRPr lang="de-DE" altLang="en-US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057399" y="3886200"/>
            <a:ext cx="4048125" cy="1905000"/>
            <a:chOff x="672" y="1862"/>
            <a:chExt cx="2304" cy="1028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104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1440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776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16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544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200" y="240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1536" y="220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872" y="216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256" y="216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72" y="2640"/>
              <a:ext cx="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latin typeface="Times New Roman" charset="0"/>
                </a:rPr>
                <a:t>b.t. =5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246" y="2448"/>
              <a:ext cx="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latin typeface="Times New Roman" charset="0"/>
                </a:rPr>
                <a:t>b.t. =4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630" y="2256"/>
              <a:ext cx="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latin typeface="Times New Roman" charset="0"/>
                </a:rPr>
                <a:t>b.t. =3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870" y="1872"/>
              <a:ext cx="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latin typeface="Times New Roman" charset="0"/>
                </a:rPr>
                <a:t>b.t. =2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446" y="1862"/>
              <a:ext cx="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000">
                  <a:latin typeface="Times New Roman" charset="0"/>
                </a:rPr>
                <a:t>b.t. 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41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Global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Display the entire flow field in a single picture </a:t>
            </a:r>
          </a:p>
          <a:p>
            <a:pPr lvl="1"/>
            <a:r>
              <a:rPr lang="en-US" altLang="en-US" dirty="0" smtClean="0"/>
              <a:t>Minimum </a:t>
            </a:r>
            <a:r>
              <a:rPr lang="en-US" altLang="en-US" dirty="0"/>
              <a:t>user intervention</a:t>
            </a:r>
          </a:p>
          <a:p>
            <a:pPr lvl="1"/>
            <a:r>
              <a:rPr lang="en-US" altLang="en-US" dirty="0" smtClean="0"/>
              <a:t>Example</a:t>
            </a:r>
            <a:r>
              <a:rPr lang="en-US" altLang="en-US" dirty="0"/>
              <a:t>: Hedgehogs (global arrow plots)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49</a:t>
            </a:fld>
            <a:endParaRPr lang="de-DE" altLang="en-US"/>
          </a:p>
        </p:txBody>
      </p: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4681796" y="3155726"/>
            <a:ext cx="3848660" cy="3207217"/>
            <a:chOff x="1488" y="1920"/>
            <a:chExt cx="2448" cy="2016"/>
          </a:xfrm>
        </p:grpSpPr>
        <p:grpSp>
          <p:nvGrpSpPr>
            <p:cNvPr id="6" name="Group 74"/>
            <p:cNvGrpSpPr>
              <a:grpSpLocks/>
            </p:cNvGrpSpPr>
            <p:nvPr/>
          </p:nvGrpSpPr>
          <p:grpSpPr bwMode="auto">
            <a:xfrm>
              <a:off x="1488" y="1920"/>
              <a:ext cx="2448" cy="2016"/>
              <a:chOff x="1248" y="2016"/>
              <a:chExt cx="2448" cy="2016"/>
            </a:xfrm>
          </p:grpSpPr>
          <p:sp>
            <p:nvSpPr>
              <p:cNvPr id="23" name="Rectangle 4"/>
              <p:cNvSpPr>
                <a:spLocks noChangeArrowheads="1"/>
              </p:cNvSpPr>
              <p:nvPr/>
            </p:nvSpPr>
            <p:spPr bwMode="auto">
              <a:xfrm>
                <a:off x="1248" y="2160"/>
                <a:ext cx="2448" cy="18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1248" y="240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>
                <a:off x="1248" y="264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1248" y="3168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1248" y="3456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>
                <a:off x="1248" y="3744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>
                <a:off x="1536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>
                <a:off x="1824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>
                <a:off x="2400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5"/>
              <p:cNvSpPr>
                <a:spLocks noChangeShapeType="1"/>
              </p:cNvSpPr>
              <p:nvPr/>
            </p:nvSpPr>
            <p:spPr bwMode="auto">
              <a:xfrm>
                <a:off x="2688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>
                <a:off x="2976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7"/>
              <p:cNvSpPr>
                <a:spLocks noChangeShapeType="1"/>
              </p:cNvSpPr>
              <p:nvPr/>
            </p:nvSpPr>
            <p:spPr bwMode="auto">
              <a:xfrm>
                <a:off x="3312" y="2160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 flipV="1">
                <a:off x="1248" y="201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 flipV="1">
                <a:off x="1536" y="206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 flipV="1">
                <a:off x="1248" y="230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 flipV="1">
                <a:off x="1536" y="2256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 flipV="1">
                <a:off x="1248" y="254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6"/>
              <p:cNvSpPr>
                <a:spLocks noChangeShapeType="1"/>
              </p:cNvSpPr>
              <p:nvPr/>
            </p:nvSpPr>
            <p:spPr bwMode="auto">
              <a:xfrm flipV="1">
                <a:off x="1248" y="278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8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9"/>
              <p:cNvSpPr>
                <a:spLocks noChangeShapeType="1"/>
              </p:cNvSpPr>
              <p:nvPr/>
            </p:nvSpPr>
            <p:spPr bwMode="auto">
              <a:xfrm>
                <a:off x="1536" y="288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0"/>
              <p:cNvSpPr>
                <a:spLocks noChangeShapeType="1"/>
              </p:cNvSpPr>
              <p:nvPr/>
            </p:nvSpPr>
            <p:spPr bwMode="auto">
              <a:xfrm flipV="1">
                <a:off x="1248" y="3072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31"/>
              <p:cNvSpPr>
                <a:spLocks noChangeShapeType="1"/>
              </p:cNvSpPr>
              <p:nvPr/>
            </p:nvSpPr>
            <p:spPr bwMode="auto">
              <a:xfrm>
                <a:off x="1824" y="216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32"/>
              <p:cNvSpPr>
                <a:spLocks noChangeShapeType="1"/>
              </p:cNvSpPr>
              <p:nvPr/>
            </p:nvSpPr>
            <p:spPr bwMode="auto">
              <a:xfrm>
                <a:off x="1824" y="240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33"/>
              <p:cNvSpPr>
                <a:spLocks noChangeShapeType="1"/>
              </p:cNvSpPr>
              <p:nvPr/>
            </p:nvSpPr>
            <p:spPr bwMode="auto">
              <a:xfrm>
                <a:off x="1824" y="264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1824" y="288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36"/>
              <p:cNvSpPr>
                <a:spLocks noChangeShapeType="1"/>
              </p:cNvSpPr>
              <p:nvPr/>
            </p:nvSpPr>
            <p:spPr bwMode="auto">
              <a:xfrm>
                <a:off x="1824" y="3456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37"/>
              <p:cNvSpPr>
                <a:spLocks noChangeShapeType="1"/>
              </p:cNvSpPr>
              <p:nvPr/>
            </p:nvSpPr>
            <p:spPr bwMode="auto">
              <a:xfrm>
                <a:off x="1824" y="316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9"/>
              <p:cNvSpPr>
                <a:spLocks noChangeShapeType="1"/>
              </p:cNvSpPr>
              <p:nvPr/>
            </p:nvSpPr>
            <p:spPr bwMode="auto">
              <a:xfrm flipV="1">
                <a:off x="2112" y="278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40"/>
              <p:cNvSpPr>
                <a:spLocks noChangeShapeType="1"/>
              </p:cNvSpPr>
              <p:nvPr/>
            </p:nvSpPr>
            <p:spPr bwMode="auto">
              <a:xfrm flipV="1">
                <a:off x="2112" y="254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42"/>
              <p:cNvSpPr>
                <a:spLocks noChangeShapeType="1"/>
              </p:cNvSpPr>
              <p:nvPr/>
            </p:nvSpPr>
            <p:spPr bwMode="auto">
              <a:xfrm flipV="1">
                <a:off x="2400" y="278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 flipV="1">
                <a:off x="2112" y="230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45"/>
              <p:cNvSpPr>
                <a:spLocks noChangeShapeType="1"/>
              </p:cNvSpPr>
              <p:nvPr/>
            </p:nvSpPr>
            <p:spPr bwMode="auto">
              <a:xfrm flipV="1">
                <a:off x="2112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Line 46"/>
              <p:cNvSpPr>
                <a:spLocks noChangeShapeType="1"/>
              </p:cNvSpPr>
              <p:nvPr/>
            </p:nvSpPr>
            <p:spPr bwMode="auto">
              <a:xfrm flipV="1">
                <a:off x="2112" y="307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 flipV="1">
                <a:off x="2112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48"/>
              <p:cNvSpPr>
                <a:spLocks noChangeShapeType="1"/>
              </p:cNvSpPr>
              <p:nvPr/>
            </p:nvSpPr>
            <p:spPr bwMode="auto">
              <a:xfrm>
                <a:off x="2400" y="2400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1536" y="2640"/>
                <a:ext cx="14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50"/>
              <p:cNvSpPr>
                <a:spLocks noChangeShapeType="1"/>
              </p:cNvSpPr>
              <p:nvPr/>
            </p:nvSpPr>
            <p:spPr bwMode="auto">
              <a:xfrm>
                <a:off x="1536" y="3456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51"/>
              <p:cNvSpPr>
                <a:spLocks noChangeShapeType="1"/>
              </p:cNvSpPr>
              <p:nvPr/>
            </p:nvSpPr>
            <p:spPr bwMode="auto">
              <a:xfrm flipV="1">
                <a:off x="1248" y="3360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 flipV="1">
                <a:off x="2400" y="307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54"/>
              <p:cNvSpPr>
                <a:spLocks noChangeShapeType="1"/>
              </p:cNvSpPr>
              <p:nvPr/>
            </p:nvSpPr>
            <p:spPr bwMode="auto">
              <a:xfrm flipV="1">
                <a:off x="2400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55"/>
              <p:cNvSpPr>
                <a:spLocks noChangeShapeType="1"/>
              </p:cNvSpPr>
              <p:nvPr/>
            </p:nvSpPr>
            <p:spPr bwMode="auto">
              <a:xfrm flipV="1">
                <a:off x="2400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56"/>
              <p:cNvSpPr>
                <a:spLocks noChangeShapeType="1"/>
              </p:cNvSpPr>
              <p:nvPr/>
            </p:nvSpPr>
            <p:spPr bwMode="auto">
              <a:xfrm flipV="1">
                <a:off x="2688" y="254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7"/>
              <p:cNvSpPr>
                <a:spLocks noChangeShapeType="1"/>
              </p:cNvSpPr>
              <p:nvPr/>
            </p:nvSpPr>
            <p:spPr bwMode="auto">
              <a:xfrm flipV="1">
                <a:off x="2688" y="278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8"/>
              <p:cNvSpPr>
                <a:spLocks noChangeShapeType="1"/>
              </p:cNvSpPr>
              <p:nvPr/>
            </p:nvSpPr>
            <p:spPr bwMode="auto">
              <a:xfrm flipV="1">
                <a:off x="2688" y="307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9"/>
              <p:cNvSpPr>
                <a:spLocks noChangeShapeType="1"/>
              </p:cNvSpPr>
              <p:nvPr/>
            </p:nvSpPr>
            <p:spPr bwMode="auto">
              <a:xfrm flipV="1">
                <a:off x="2688" y="340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60"/>
              <p:cNvSpPr>
                <a:spLocks noChangeShapeType="1"/>
              </p:cNvSpPr>
              <p:nvPr/>
            </p:nvSpPr>
            <p:spPr bwMode="auto">
              <a:xfrm flipV="1">
                <a:off x="2688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61"/>
              <p:cNvSpPr>
                <a:spLocks noChangeShapeType="1"/>
              </p:cNvSpPr>
              <p:nvPr/>
            </p:nvSpPr>
            <p:spPr bwMode="auto">
              <a:xfrm flipV="1">
                <a:off x="2688" y="230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62"/>
              <p:cNvSpPr>
                <a:spLocks noChangeShapeType="1"/>
              </p:cNvSpPr>
              <p:nvPr/>
            </p:nvSpPr>
            <p:spPr bwMode="auto">
              <a:xfrm flipV="1">
                <a:off x="2976" y="364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63"/>
              <p:cNvSpPr>
                <a:spLocks noChangeShapeType="1"/>
              </p:cNvSpPr>
              <p:nvPr/>
            </p:nvSpPr>
            <p:spPr bwMode="auto">
              <a:xfrm flipV="1">
                <a:off x="2976" y="336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64"/>
              <p:cNvSpPr>
                <a:spLocks noChangeShapeType="1"/>
              </p:cNvSpPr>
              <p:nvPr/>
            </p:nvSpPr>
            <p:spPr bwMode="auto">
              <a:xfrm flipV="1">
                <a:off x="2976" y="3072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65"/>
              <p:cNvSpPr>
                <a:spLocks noChangeShapeType="1"/>
              </p:cNvSpPr>
              <p:nvPr/>
            </p:nvSpPr>
            <p:spPr bwMode="auto">
              <a:xfrm flipV="1">
                <a:off x="2976" y="278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66"/>
              <p:cNvSpPr>
                <a:spLocks noChangeShapeType="1"/>
              </p:cNvSpPr>
              <p:nvPr/>
            </p:nvSpPr>
            <p:spPr bwMode="auto">
              <a:xfrm flipV="1">
                <a:off x="2976" y="2544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67"/>
              <p:cNvSpPr>
                <a:spLocks noChangeShapeType="1"/>
              </p:cNvSpPr>
              <p:nvPr/>
            </p:nvSpPr>
            <p:spPr bwMode="auto">
              <a:xfrm flipV="1">
                <a:off x="2976" y="2304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68"/>
              <p:cNvSpPr>
                <a:spLocks noChangeShapeType="1"/>
              </p:cNvSpPr>
              <p:nvPr/>
            </p:nvSpPr>
            <p:spPr bwMode="auto">
              <a:xfrm>
                <a:off x="3312" y="3744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69"/>
              <p:cNvSpPr>
                <a:spLocks noChangeShapeType="1"/>
              </p:cNvSpPr>
              <p:nvPr/>
            </p:nvSpPr>
            <p:spPr bwMode="auto">
              <a:xfrm>
                <a:off x="3312" y="3456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70"/>
              <p:cNvSpPr>
                <a:spLocks noChangeShapeType="1"/>
              </p:cNvSpPr>
              <p:nvPr/>
            </p:nvSpPr>
            <p:spPr bwMode="auto">
              <a:xfrm>
                <a:off x="3312" y="316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71"/>
              <p:cNvSpPr>
                <a:spLocks noChangeShapeType="1"/>
              </p:cNvSpPr>
              <p:nvPr/>
            </p:nvSpPr>
            <p:spPr bwMode="auto">
              <a:xfrm>
                <a:off x="3312" y="288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Line 72"/>
              <p:cNvSpPr>
                <a:spLocks noChangeShapeType="1"/>
              </p:cNvSpPr>
              <p:nvPr/>
            </p:nvSpPr>
            <p:spPr bwMode="auto">
              <a:xfrm>
                <a:off x="3312" y="264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73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Line 75"/>
            <p:cNvSpPr>
              <a:spLocks noChangeShapeType="1"/>
            </p:cNvSpPr>
            <p:nvPr/>
          </p:nvSpPr>
          <p:spPr bwMode="auto">
            <a:xfrm flipV="1">
              <a:off x="1488" y="355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6"/>
            <p:cNvSpPr>
              <a:spLocks noChangeShapeType="1"/>
            </p:cNvSpPr>
            <p:nvPr/>
          </p:nvSpPr>
          <p:spPr bwMode="auto">
            <a:xfrm flipV="1">
              <a:off x="1488" y="38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77"/>
            <p:cNvSpPr>
              <a:spLocks noChangeShapeType="1"/>
            </p:cNvSpPr>
            <p:nvPr/>
          </p:nvSpPr>
          <p:spPr bwMode="auto">
            <a:xfrm>
              <a:off x="1776" y="364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8"/>
            <p:cNvSpPr>
              <a:spLocks noChangeShapeType="1"/>
            </p:cNvSpPr>
            <p:nvPr/>
          </p:nvSpPr>
          <p:spPr bwMode="auto">
            <a:xfrm flipV="1">
              <a:off x="1776" y="38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79"/>
            <p:cNvSpPr>
              <a:spLocks noChangeShapeType="1"/>
            </p:cNvSpPr>
            <p:nvPr/>
          </p:nvSpPr>
          <p:spPr bwMode="auto">
            <a:xfrm>
              <a:off x="2064" y="3648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80"/>
            <p:cNvSpPr>
              <a:spLocks noChangeShapeType="1"/>
            </p:cNvSpPr>
            <p:nvPr/>
          </p:nvSpPr>
          <p:spPr bwMode="auto">
            <a:xfrm flipV="1">
              <a:off x="2064" y="388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81"/>
            <p:cNvSpPr>
              <a:spLocks noChangeShapeType="1"/>
            </p:cNvSpPr>
            <p:nvPr/>
          </p:nvSpPr>
          <p:spPr bwMode="auto">
            <a:xfrm flipV="1">
              <a:off x="2352" y="384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2"/>
            <p:cNvSpPr>
              <a:spLocks noChangeShapeType="1"/>
            </p:cNvSpPr>
            <p:nvPr/>
          </p:nvSpPr>
          <p:spPr bwMode="auto">
            <a:xfrm flipV="1">
              <a:off x="2640" y="38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3"/>
            <p:cNvSpPr>
              <a:spLocks noChangeShapeType="1"/>
            </p:cNvSpPr>
            <p:nvPr/>
          </p:nvSpPr>
          <p:spPr bwMode="auto">
            <a:xfrm flipV="1">
              <a:off x="2928" y="38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84"/>
            <p:cNvSpPr>
              <a:spLocks noChangeShapeType="1"/>
            </p:cNvSpPr>
            <p:nvPr/>
          </p:nvSpPr>
          <p:spPr bwMode="auto">
            <a:xfrm flipV="1">
              <a:off x="3216" y="3840"/>
              <a:ext cx="24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5"/>
            <p:cNvSpPr>
              <a:spLocks noChangeShapeType="1"/>
            </p:cNvSpPr>
            <p:nvPr/>
          </p:nvSpPr>
          <p:spPr bwMode="auto">
            <a:xfrm flipV="1">
              <a:off x="3552" y="384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86"/>
            <p:cNvSpPr>
              <a:spLocks noChangeShapeType="1"/>
            </p:cNvSpPr>
            <p:nvPr/>
          </p:nvSpPr>
          <p:spPr bwMode="auto">
            <a:xfrm>
              <a:off x="2352" y="206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87"/>
            <p:cNvSpPr>
              <a:spLocks noChangeShapeType="1"/>
            </p:cNvSpPr>
            <p:nvPr/>
          </p:nvSpPr>
          <p:spPr bwMode="auto">
            <a:xfrm>
              <a:off x="2640" y="2064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88"/>
            <p:cNvSpPr>
              <a:spLocks noChangeShapeType="1"/>
            </p:cNvSpPr>
            <p:nvPr/>
          </p:nvSpPr>
          <p:spPr bwMode="auto">
            <a:xfrm>
              <a:off x="2928" y="2064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89"/>
            <p:cNvSpPr>
              <a:spLocks noChangeShapeType="1"/>
            </p:cNvSpPr>
            <p:nvPr/>
          </p:nvSpPr>
          <p:spPr bwMode="auto">
            <a:xfrm>
              <a:off x="3216" y="2064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90"/>
            <p:cNvSpPr>
              <a:spLocks noChangeShapeType="1"/>
            </p:cNvSpPr>
            <p:nvPr/>
          </p:nvSpPr>
          <p:spPr bwMode="auto">
            <a:xfrm>
              <a:off x="3552" y="206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118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What is the problem definition?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Given (typically):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physical </a:t>
            </a:r>
            <a:r>
              <a:rPr lang="en-US" altLang="en-US" b="1" dirty="0"/>
              <a:t>position</a:t>
            </a:r>
            <a:r>
              <a:rPr lang="en-US" altLang="en-US" dirty="0"/>
              <a:t> (</a:t>
            </a:r>
            <a:r>
              <a:rPr lang="en-US" altLang="en-US" b="1" dirty="0"/>
              <a:t>vector</a:t>
            </a:r>
            <a:r>
              <a:rPr lang="en-US" altLang="en-US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pressure (scalar),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density (scalar),</a:t>
            </a:r>
          </a:p>
          <a:p>
            <a:pPr lvl="2">
              <a:lnSpc>
                <a:spcPct val="90000"/>
              </a:lnSpc>
            </a:pPr>
            <a:r>
              <a:rPr lang="en-US" altLang="en-US" b="1" dirty="0"/>
              <a:t>velocity</a:t>
            </a:r>
            <a:r>
              <a:rPr lang="en-US" altLang="en-US" dirty="0"/>
              <a:t> (</a:t>
            </a:r>
            <a:r>
              <a:rPr lang="en-US" altLang="en-US" b="1" dirty="0"/>
              <a:t>vector</a:t>
            </a:r>
            <a:r>
              <a:rPr lang="en-US" altLang="en-US" dirty="0"/>
              <a:t>),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entropy (scalar)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steady flow - vector field stays constant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unsteady - vector field changes with </a:t>
            </a:r>
            <a:r>
              <a:rPr lang="en-US" altLang="en-US" dirty="0" smtClean="0"/>
              <a:t>time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 goal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What are we looking for</a:t>
            </a:r>
            <a:r>
              <a:rPr lang="en-US" altLang="en-US" dirty="0" smtClean="0"/>
              <a:t>?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Answer: </a:t>
            </a:r>
            <a:r>
              <a:rPr lang="en-US" altLang="en-US" b="1" dirty="0"/>
              <a:t>ANY</a:t>
            </a:r>
            <a:r>
              <a:rPr lang="en-US" altLang="en-US" dirty="0"/>
              <a:t> UNDERSTANDING</a:t>
            </a:r>
            <a:r>
              <a:rPr lang="en-US" altLang="en-US" dirty="0" smtClean="0"/>
              <a:t>!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2378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Hedgehogs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charset="0"/>
              </a:rPr>
              <a:t>Dense 2D fields or 3D fields are difficult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50</a:t>
            </a:fld>
            <a:endParaRPr lang="de-DE" altLang="en-US"/>
          </a:p>
        </p:txBody>
      </p:sp>
      <p:pic>
        <p:nvPicPr>
          <p:cNvPr id="5" name="Picture 4" descr="Z:\788\notes\0501\hed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384266"/>
            <a:ext cx="3905250" cy="386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30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en-US" dirty="0"/>
              <a:t>Vector Field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GB" altLang="zh-CN" dirty="0"/>
              <a:t>Simplified Representation of Vector Fields</a:t>
            </a:r>
            <a:endParaRPr lang="en-GB" altLang="zh-CN" dirty="0"/>
          </a:p>
          <a:p>
            <a:pPr lvl="1">
              <a:spcBef>
                <a:spcPts val="600"/>
              </a:spcBef>
            </a:pPr>
            <a:r>
              <a:rPr lang="en-GB" altLang="zh-CN" dirty="0" smtClean="0"/>
              <a:t>Dimensions</a:t>
            </a:r>
            <a:r>
              <a:rPr lang="en-GB" altLang="zh-CN" dirty="0"/>
              <a:t>: 3D, Steady</a:t>
            </a:r>
          </a:p>
          <a:p>
            <a:pPr lvl="1">
              <a:spcBef>
                <a:spcPts val="600"/>
              </a:spcBef>
            </a:pPr>
            <a:r>
              <a:rPr lang="en-GB" altLang="zh-CN" dirty="0"/>
              <a:t>Concept: </a:t>
            </a:r>
            <a:endParaRPr lang="en-GB" altLang="zh-CN" dirty="0" smtClean="0"/>
          </a:p>
          <a:p>
            <a:pPr lvl="2">
              <a:spcBef>
                <a:spcPts val="600"/>
              </a:spcBef>
            </a:pPr>
            <a:r>
              <a:rPr lang="en-GB" altLang="zh-CN" dirty="0" smtClean="0"/>
              <a:t>a </a:t>
            </a:r>
            <a:r>
              <a:rPr lang="en-GB" altLang="zh-CN" dirty="0"/>
              <a:t>hierarchical clustering based method which </a:t>
            </a:r>
            <a:r>
              <a:rPr lang="en-GB" altLang="zh-CN" dirty="0" smtClean="0"/>
              <a:t/>
            </a:r>
            <a:br>
              <a:rPr lang="en-GB" altLang="zh-CN" dirty="0" smtClean="0"/>
            </a:br>
            <a:r>
              <a:rPr lang="en-GB" altLang="zh-CN" dirty="0" smtClean="0"/>
              <a:t>presents </a:t>
            </a:r>
            <a:r>
              <a:rPr lang="en-GB" altLang="zh-CN" dirty="0"/>
              <a:t>a suggestive overview of vector fields</a:t>
            </a:r>
          </a:p>
          <a:p>
            <a:pPr lvl="1">
              <a:spcBef>
                <a:spcPts val="600"/>
              </a:spcBef>
            </a:pPr>
            <a:r>
              <a:rPr lang="en-GB" altLang="zh-CN" dirty="0"/>
              <a:t>Implementation:</a:t>
            </a:r>
          </a:p>
          <a:p>
            <a:pPr lvl="2">
              <a:spcBef>
                <a:spcPts val="600"/>
              </a:spcBef>
            </a:pPr>
            <a:r>
              <a:rPr lang="en-GB" altLang="zh-CN" dirty="0"/>
              <a:t>Bottom-up fashion </a:t>
            </a:r>
          </a:p>
          <a:p>
            <a:pPr lvl="2">
              <a:spcBef>
                <a:spcPts val="600"/>
              </a:spcBef>
            </a:pPr>
            <a:r>
              <a:rPr lang="en-GB" altLang="zh-CN" dirty="0"/>
              <a:t>Merger driven by similarity error metric</a:t>
            </a:r>
          </a:p>
          <a:p>
            <a:pPr lvl="2">
              <a:spcBef>
                <a:spcPts val="600"/>
              </a:spcBef>
            </a:pPr>
            <a:r>
              <a:rPr lang="en-GB" altLang="zh-CN" dirty="0"/>
              <a:t>Interaction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51</a:t>
            </a:fld>
            <a:endParaRPr lang="de-DE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390" y="4210050"/>
            <a:ext cx="2952145" cy="207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6" y="2200274"/>
            <a:ext cx="1857584" cy="187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4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Scalar data in 3D: As points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52</a:t>
            </a:fld>
            <a:endParaRPr lang="de-DE" altLang="en-US"/>
          </a:p>
        </p:txBody>
      </p:sp>
      <p:pic>
        <p:nvPicPr>
          <p:cNvPr id="5" name="Picture 6" descr="glyphsph_rando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446" y="2638425"/>
            <a:ext cx="4658123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4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Scalar data in 3D: </a:t>
            </a:r>
            <a:r>
              <a:rPr lang="en-US" dirty="0" err="1" smtClean="0">
                <a:latin typeface="Times New Roman" charset="0"/>
              </a:rPr>
              <a:t>Cutplanes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53</a:t>
            </a:fld>
            <a:endParaRPr lang="de-DE" altLang="en-US"/>
          </a:p>
        </p:txBody>
      </p:sp>
      <p:pic>
        <p:nvPicPr>
          <p:cNvPr id="6" name="Picture 7" descr="C:\Documents and Settings\Erik\My Documents\My Pictures\aat_twos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63" y="2828924"/>
            <a:ext cx="4658497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43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Scalar data in 3D: </a:t>
            </a:r>
            <a:r>
              <a:rPr lang="en-US" dirty="0" smtClean="0">
                <a:latin typeface="Times New Roman" charset="0"/>
              </a:rPr>
              <a:t>Regions of interest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54</a:t>
            </a:fld>
            <a:endParaRPr lang="de-DE" altLang="en-US"/>
          </a:p>
        </p:txBody>
      </p:sp>
      <p:pic>
        <p:nvPicPr>
          <p:cNvPr id="7" name="Picture 5" descr="c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43821"/>
            <a:ext cx="4652963" cy="344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Scalar data in 3D: </a:t>
            </a:r>
            <a:r>
              <a:rPr lang="en-US" dirty="0" err="1" smtClean="0">
                <a:latin typeface="Times New Roman" charset="0"/>
              </a:rPr>
              <a:t>Iso</a:t>
            </a:r>
            <a:r>
              <a:rPr lang="en-US" dirty="0" smtClean="0">
                <a:latin typeface="Times New Roman" charset="0"/>
              </a:rPr>
              <a:t>-surfaces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55</a:t>
            </a:fld>
            <a:endParaRPr lang="de-DE" altLang="en-US"/>
          </a:p>
        </p:txBody>
      </p:sp>
      <p:pic>
        <p:nvPicPr>
          <p:cNvPr id="6" name="Picture 5" descr="isotrans_two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643005"/>
            <a:ext cx="4652962" cy="344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46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Scalar data in 3D: </a:t>
            </a:r>
            <a:r>
              <a:rPr lang="en-US" dirty="0" smtClean="0">
                <a:latin typeface="Times New Roman" charset="0"/>
              </a:rPr>
              <a:t>Volume visualization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56</a:t>
            </a:fld>
            <a:endParaRPr lang="de-DE" altLang="en-US"/>
          </a:p>
        </p:txBody>
      </p:sp>
      <p:pic>
        <p:nvPicPr>
          <p:cNvPr id="7" name="Picture 5" descr="vol_two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0" y="2639186"/>
            <a:ext cx="4658123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293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Vector data in 3D: Vector glyphs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57</a:t>
            </a:fld>
            <a:endParaRPr lang="de-DE" altLang="en-US"/>
          </a:p>
        </p:txBody>
      </p:sp>
      <p:pic>
        <p:nvPicPr>
          <p:cNvPr id="6" name="Picture 5" descr="C:\Documents and Settings\Erik\My Documents\My Pictures\aat_arrow2few_twos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0" y="2639186"/>
            <a:ext cx="4658497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88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Vector field: </a:t>
            </a:r>
            <a:r>
              <a:rPr lang="en-US" dirty="0" err="1">
                <a:latin typeface="Times New Roman" charset="0"/>
              </a:rPr>
              <a:t>S</a:t>
            </a:r>
            <a:r>
              <a:rPr lang="en-US" dirty="0" err="1" smtClean="0">
                <a:latin typeface="Times New Roman" charset="0"/>
              </a:rPr>
              <a:t>treaklines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58</a:t>
            </a:fld>
            <a:endParaRPr lang="de-DE" altLang="en-US"/>
          </a:p>
        </p:txBody>
      </p:sp>
      <p:pic>
        <p:nvPicPr>
          <p:cNvPr id="7" name="Picture 5" descr="C:\Documents and Settings\Erik\My Documents\My Pictures\aat_tubecolor_twos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0" y="2639186"/>
            <a:ext cx="4658497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882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Comparison: Scalar vs. Vector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Vector field: Ribbons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59</a:t>
            </a:fld>
            <a:endParaRPr lang="de-DE" altLang="en-US"/>
          </a:p>
        </p:txBody>
      </p:sp>
      <p:pic>
        <p:nvPicPr>
          <p:cNvPr id="6" name="Picture 5" descr="ribbon1_twosli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40" y="2639186"/>
            <a:ext cx="4658497" cy="344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15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 Visualization - </a:t>
            </a:r>
            <a:r>
              <a:rPr lang="en-US" altLang="en-US" sz="3200" dirty="0"/>
              <a:t>traditionally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 smtClean="0"/>
              <a:t>Traditionally</a:t>
            </a:r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Experimental </a:t>
            </a:r>
            <a:r>
              <a:rPr lang="en-US" altLang="en-US" dirty="0"/>
              <a:t>Flow </a:t>
            </a:r>
            <a:r>
              <a:rPr lang="en-US" altLang="en-US" dirty="0" smtClean="0"/>
              <a:t>Visualizations</a:t>
            </a:r>
            <a:endParaRPr lang="en-US" altLang="en-US" dirty="0"/>
          </a:p>
          <a:p>
            <a:pPr>
              <a:spcBef>
                <a:spcPts val="0"/>
              </a:spcBef>
            </a:pPr>
            <a:r>
              <a:rPr lang="en-US" altLang="en-US" dirty="0" smtClean="0"/>
              <a:t>How</a:t>
            </a:r>
            <a:r>
              <a:rPr lang="en-US" altLang="en-US" dirty="0"/>
              <a:t>? </a:t>
            </a:r>
            <a:endParaRPr lang="en-US" altLang="en-US" dirty="0" smtClean="0"/>
          </a:p>
          <a:p>
            <a:pPr lvl="1">
              <a:spcBef>
                <a:spcPts val="0"/>
              </a:spcBef>
            </a:pPr>
            <a:r>
              <a:rPr lang="en-US" altLang="en-US" dirty="0" smtClean="0"/>
              <a:t>Three </a:t>
            </a:r>
            <a:r>
              <a:rPr lang="en-US" altLang="en-US" dirty="0"/>
              <a:t>basic techniques: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adding foreign material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optical techniques</a:t>
            </a:r>
          </a:p>
          <a:p>
            <a:pPr lvl="2">
              <a:spcBef>
                <a:spcPts val="0"/>
              </a:spcBef>
            </a:pPr>
            <a:r>
              <a:rPr lang="en-US" altLang="en-US" dirty="0"/>
              <a:t>adding heat and </a:t>
            </a:r>
            <a:r>
              <a:rPr lang="en-US" altLang="en-US" dirty="0" smtClean="0"/>
              <a:t>energy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Problems: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the flow is affected by experimental technique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not all phenomena can be visualized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expensive (wind tunnels, small scale models)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time </a:t>
            </a:r>
            <a:r>
              <a:rPr lang="en-US" altLang="en-US" dirty="0" smtClean="0"/>
              <a:t>consuming</a:t>
            </a: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50159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</a:rPr>
              <a:t>Technique: Vector field ribbons</a:t>
            </a:r>
          </a:p>
        </p:txBody>
      </p:sp>
      <p:sp>
        <p:nvSpPr>
          <p:cNvPr id="31747" name="Footer Placeholder 5"/>
          <p:cNvSpPr txBox="1">
            <a:spLocks noGrp="1"/>
          </p:cNvSpPr>
          <p:nvPr/>
        </p:nvSpPr>
        <p:spPr bwMode="auto">
          <a:xfrm>
            <a:off x="381000" y="6477000"/>
            <a:ext cx="419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endParaRPr lang="en-US" altLang="en-US" sz="140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1000" y="6477000"/>
            <a:ext cx="4191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altLang="en-US" sz="1400" smtClean="0"/>
              <a:t>IS&amp;T Scientific Visualization Tutorial</a:t>
            </a:r>
          </a:p>
        </p:txBody>
      </p:sp>
      <p:pic>
        <p:nvPicPr>
          <p:cNvPr id="31749" name="Picture 5" descr="ribbon1_twosl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3500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224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e-DE" altLang="en-US" dirty="0" smtClean="0"/>
              <a:t>Texture-based </a:t>
            </a:r>
            <a:r>
              <a:rPr lang="de-DE" altLang="en-US" dirty="0"/>
              <a:t>Visualization</a:t>
            </a:r>
            <a:endParaRPr lang="en-GB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/>
              <a:t>A new class of image-based methods attempts to visualize flow as a texturing effect</a:t>
            </a:r>
          </a:p>
          <a:p>
            <a:pPr lvl="1"/>
            <a:r>
              <a:rPr lang="en-GB" altLang="zh-CN" sz="2000" dirty="0" smtClean="0"/>
              <a:t>Dimensions</a:t>
            </a:r>
            <a:r>
              <a:rPr lang="en-GB" altLang="zh-CN" sz="2000" dirty="0"/>
              <a:t>: 2.5D, Unsteady</a:t>
            </a:r>
          </a:p>
          <a:p>
            <a:pPr lvl="1"/>
            <a:r>
              <a:rPr lang="en-GB" altLang="zh-CN" sz="2000" dirty="0" smtClean="0"/>
              <a:t>Concept</a:t>
            </a:r>
          </a:p>
          <a:p>
            <a:pPr lvl="2"/>
            <a:r>
              <a:rPr lang="en-GB" altLang="zh-CN" sz="1800" dirty="0" smtClean="0"/>
              <a:t>Dense </a:t>
            </a:r>
            <a:r>
              <a:rPr lang="en-GB" altLang="zh-CN" sz="1800" dirty="0"/>
              <a:t>and coherent representations for unsteady flow on surfaces</a:t>
            </a:r>
          </a:p>
          <a:p>
            <a:pPr lvl="1"/>
            <a:r>
              <a:rPr lang="en-GB" altLang="zh-CN" sz="2000" dirty="0"/>
              <a:t>Implementation</a:t>
            </a:r>
            <a:r>
              <a:rPr lang="en-GB" altLang="zh-CN" sz="2000" dirty="0" smtClean="0"/>
              <a:t>:</a:t>
            </a:r>
          </a:p>
          <a:p>
            <a:pPr lvl="2"/>
            <a:r>
              <a:rPr lang="en-GB" altLang="en-US" sz="1800" dirty="0"/>
              <a:t>Most successful for 2D flow - and also for flow over surfaces in 3D</a:t>
            </a:r>
          </a:p>
          <a:p>
            <a:pPr lvl="2"/>
            <a:r>
              <a:rPr lang="en-GB" altLang="zh-CN" sz="1800" dirty="0" smtClean="0"/>
              <a:t>Project </a:t>
            </a:r>
            <a:r>
              <a:rPr lang="en-GB" altLang="zh-CN" sz="1800" dirty="0"/>
              <a:t>vector field to image space </a:t>
            </a:r>
          </a:p>
          <a:p>
            <a:pPr lvl="2"/>
            <a:r>
              <a:rPr lang="en-GB" altLang="zh-CN" sz="1800" dirty="0"/>
              <a:t>Advection mesh is distorted according to </a:t>
            </a:r>
            <a:r>
              <a:rPr lang="en-GB" altLang="zh-CN" sz="1800" dirty="0" err="1"/>
              <a:t>pathlines</a:t>
            </a:r>
            <a:endParaRPr lang="en-GB" altLang="zh-CN" sz="1800" dirty="0"/>
          </a:p>
          <a:p>
            <a:pPr lvl="2"/>
            <a:r>
              <a:rPr lang="en-GB" altLang="zh-CN" sz="1800" dirty="0"/>
              <a:t>Texture is distorted and attached based on the distorted mesh</a:t>
            </a:r>
          </a:p>
          <a:p>
            <a:pPr lvl="2"/>
            <a:r>
              <a:rPr lang="en-GB" altLang="zh-CN" sz="1800" dirty="0"/>
              <a:t>Blend noise in image </a:t>
            </a:r>
            <a:r>
              <a:rPr lang="en-GB" altLang="zh-CN" sz="1800" dirty="0" smtClean="0"/>
              <a:t>space</a:t>
            </a:r>
          </a:p>
          <a:p>
            <a:r>
              <a:rPr lang="en-GB" altLang="en-US" sz="2400" dirty="0"/>
              <a:t>Methods include:</a:t>
            </a:r>
          </a:p>
          <a:p>
            <a:pPr lvl="1"/>
            <a:r>
              <a:rPr lang="en-GB" altLang="en-US" sz="2000" dirty="0"/>
              <a:t>Spot noise</a:t>
            </a:r>
          </a:p>
          <a:p>
            <a:pPr lvl="1"/>
            <a:r>
              <a:rPr lang="en-GB" altLang="en-US" sz="2000" dirty="0"/>
              <a:t>Line integral convolution (LIC)</a:t>
            </a:r>
          </a:p>
          <a:p>
            <a:pPr lvl="2"/>
            <a:endParaRPr lang="en-GB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43256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Spot Noise for Flow Visualization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495800"/>
          </a:xfrm>
          <a:noFill/>
          <a:ln/>
        </p:spPr>
        <p:txBody>
          <a:bodyPr/>
          <a:lstStyle/>
          <a:p>
            <a:r>
              <a:rPr lang="en-GB" altLang="en-US"/>
              <a:t>Spots of random size and intensity drawn in a plane give a texture effect</a:t>
            </a: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914400" y="4495800"/>
            <a:ext cx="7848600" cy="193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altLang="en-US" sz="2400" dirty="0">
                <a:latin typeface="Calibri" panose="020F0502020204030204" pitchFamily="34" charset="0"/>
              </a:rPr>
              <a:t>Texture defined as an intensity function f:</a:t>
            </a:r>
          </a:p>
          <a:p>
            <a:r>
              <a:rPr lang="en-GB" altLang="en-US" sz="2400" dirty="0">
                <a:latin typeface="Calibri" panose="020F0502020204030204" pitchFamily="34" charset="0"/>
              </a:rPr>
              <a:t>	f( x ) = </a:t>
            </a:r>
            <a:r>
              <a:rPr lang="en-GB" altLang="en-US" sz="2400" dirty="0" smtClean="0">
                <a:latin typeface="Calibri" panose="020F0502020204030204" pitchFamily="34" charset="0"/>
              </a:rPr>
              <a:t>∑ </a:t>
            </a:r>
            <a:r>
              <a:rPr lang="en-GB" altLang="en-US" sz="2400" dirty="0" err="1">
                <a:latin typeface="Calibri" panose="020F0502020204030204" pitchFamily="34" charset="0"/>
              </a:rPr>
              <a:t>a</a:t>
            </a:r>
            <a:r>
              <a:rPr lang="en-GB" altLang="en-US" sz="2400" baseline="-25000" dirty="0" err="1">
                <a:latin typeface="Calibri" panose="020F0502020204030204" pitchFamily="34" charset="0"/>
              </a:rPr>
              <a:t>i</a:t>
            </a:r>
            <a:r>
              <a:rPr lang="en-GB" altLang="en-US" sz="2400" dirty="0">
                <a:latin typeface="Calibri" panose="020F0502020204030204" pitchFamily="34" charset="0"/>
              </a:rPr>
              <a:t> h( x - x</a:t>
            </a:r>
            <a:r>
              <a:rPr lang="en-GB" altLang="en-US" sz="2400" baseline="-25000" dirty="0">
                <a:latin typeface="Calibri" panose="020F0502020204030204" pitchFamily="34" charset="0"/>
              </a:rPr>
              <a:t>i </a:t>
            </a:r>
            <a:r>
              <a:rPr lang="en-GB" altLang="en-US" sz="2400" dirty="0">
                <a:latin typeface="Calibri" panose="020F0502020204030204" pitchFamily="34" charset="0"/>
              </a:rPr>
              <a:t>)</a:t>
            </a:r>
          </a:p>
          <a:p>
            <a:r>
              <a:rPr lang="en-GB" altLang="en-US" sz="2400" dirty="0">
                <a:latin typeface="Calibri" panose="020F0502020204030204" pitchFamily="34" charset="0"/>
              </a:rPr>
              <a:t>where x</a:t>
            </a:r>
            <a:r>
              <a:rPr lang="en-GB" altLang="en-US" sz="2400" baseline="-25000" dirty="0">
                <a:latin typeface="Calibri" panose="020F0502020204030204" pitchFamily="34" charset="0"/>
              </a:rPr>
              <a:t>i</a:t>
            </a:r>
            <a:r>
              <a:rPr lang="en-GB" altLang="en-US" sz="2400" dirty="0">
                <a:latin typeface="Calibri" panose="020F0502020204030204" pitchFamily="34" charset="0"/>
              </a:rPr>
              <a:t> is random position, </a:t>
            </a:r>
            <a:r>
              <a:rPr lang="en-GB" altLang="en-US" sz="2400" dirty="0" err="1">
                <a:latin typeface="Calibri" panose="020F0502020204030204" pitchFamily="34" charset="0"/>
              </a:rPr>
              <a:t>a</a:t>
            </a:r>
            <a:r>
              <a:rPr lang="en-GB" altLang="en-US" sz="2400" baseline="-25000" dirty="0" err="1">
                <a:latin typeface="Calibri" panose="020F0502020204030204" pitchFamily="34" charset="0"/>
              </a:rPr>
              <a:t>i</a:t>
            </a:r>
            <a:r>
              <a:rPr lang="en-GB" altLang="en-US" sz="2400" dirty="0">
                <a:latin typeface="Calibri" panose="020F0502020204030204" pitchFamily="34" charset="0"/>
              </a:rPr>
              <a:t> is random scale (zero mean), and h is the spot function - zero everywhere except for small area (here circular)</a:t>
            </a:r>
          </a:p>
        </p:txBody>
      </p:sp>
      <p:grpSp>
        <p:nvGrpSpPr>
          <p:cNvPr id="159762" name="Group 18"/>
          <p:cNvGrpSpPr>
            <a:grpSpLocks/>
          </p:cNvGrpSpPr>
          <p:nvPr/>
        </p:nvGrpSpPr>
        <p:grpSpPr bwMode="auto">
          <a:xfrm>
            <a:off x="1295400" y="2514600"/>
            <a:ext cx="1524000" cy="1843088"/>
            <a:chOff x="816" y="1584"/>
            <a:chExt cx="960" cy="1161"/>
          </a:xfrm>
        </p:grpSpPr>
        <p:pic>
          <p:nvPicPr>
            <p:cNvPr id="159758" name="Picture 14" descr="spot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584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59" name="Text Box 15"/>
            <p:cNvSpPr txBox="1">
              <a:spLocks noChangeArrowheads="1"/>
            </p:cNvSpPr>
            <p:nvPr/>
          </p:nvSpPr>
          <p:spPr bwMode="auto">
            <a:xfrm>
              <a:off x="902" y="2533"/>
              <a:ext cx="6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 b="1">
                  <a:solidFill>
                    <a:schemeClr val="tx2"/>
                  </a:solidFill>
                </a:rPr>
                <a:t>one spot</a:t>
              </a:r>
              <a:endParaRPr lang="en-GB" altLang="en-US"/>
            </a:p>
          </p:txBody>
        </p:sp>
      </p:grpSp>
      <p:grpSp>
        <p:nvGrpSpPr>
          <p:cNvPr id="159763" name="Group 19"/>
          <p:cNvGrpSpPr>
            <a:grpSpLocks/>
          </p:cNvGrpSpPr>
          <p:nvPr/>
        </p:nvGrpSpPr>
        <p:grpSpPr bwMode="auto">
          <a:xfrm>
            <a:off x="3352800" y="2514600"/>
            <a:ext cx="1524000" cy="1843088"/>
            <a:chOff x="2112" y="1584"/>
            <a:chExt cx="960" cy="1161"/>
          </a:xfrm>
        </p:grpSpPr>
        <p:pic>
          <p:nvPicPr>
            <p:cNvPr id="159756" name="Picture 12" descr="few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584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60" name="Text Box 16"/>
            <p:cNvSpPr txBox="1">
              <a:spLocks noChangeArrowheads="1"/>
            </p:cNvSpPr>
            <p:nvPr/>
          </p:nvSpPr>
          <p:spPr bwMode="auto">
            <a:xfrm>
              <a:off x="2150" y="2533"/>
              <a:ext cx="8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 b="1">
                  <a:solidFill>
                    <a:schemeClr val="tx2"/>
                  </a:solidFill>
                </a:rPr>
                <a:t>many spots</a:t>
              </a:r>
            </a:p>
          </p:txBody>
        </p:sp>
      </p:grpSp>
      <p:grpSp>
        <p:nvGrpSpPr>
          <p:cNvPr id="159764" name="Group 20"/>
          <p:cNvGrpSpPr>
            <a:grpSpLocks/>
          </p:cNvGrpSpPr>
          <p:nvPr/>
        </p:nvGrpSpPr>
        <p:grpSpPr bwMode="auto">
          <a:xfrm>
            <a:off x="5562600" y="2514600"/>
            <a:ext cx="1524000" cy="1843088"/>
            <a:chOff x="3504" y="1584"/>
            <a:chExt cx="960" cy="1161"/>
          </a:xfrm>
        </p:grpSpPr>
        <p:pic>
          <p:nvPicPr>
            <p:cNvPr id="159757" name="Picture 13" descr="manyspot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584"/>
              <a:ext cx="96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9761" name="Text Box 17"/>
            <p:cNvSpPr txBox="1">
              <a:spLocks noChangeArrowheads="1"/>
            </p:cNvSpPr>
            <p:nvPr/>
          </p:nvSpPr>
          <p:spPr bwMode="auto">
            <a:xfrm>
              <a:off x="3542" y="2533"/>
              <a:ext cx="8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600" b="1">
                  <a:solidFill>
                    <a:schemeClr val="tx2"/>
                  </a:solidFill>
                </a:rPr>
                <a:t>spot texture</a:t>
              </a:r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839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Spot Noise for Flow Visualization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657350"/>
            <a:ext cx="8429625" cy="4604830"/>
          </a:xfrm>
          <a:noFill/>
          <a:ln/>
        </p:spPr>
        <p:txBody>
          <a:bodyPr/>
          <a:lstStyle/>
          <a:p>
            <a:r>
              <a:rPr lang="en-GB" altLang="en-US" dirty="0"/>
              <a:t>Different textures result from different spot shapes</a:t>
            </a:r>
          </a:p>
          <a:p>
            <a:r>
              <a:rPr lang="en-GB" altLang="en-US" dirty="0"/>
              <a:t>Aligning the shape of the spot with the direction of flow gives a good visualization effect</a:t>
            </a:r>
          </a:p>
          <a:p>
            <a:r>
              <a:rPr lang="en-GB" altLang="en-US" dirty="0"/>
              <a:t>In direction of flow, scale proportional to ( 1 + |v | ) ,  |v| = velocity magnitude</a:t>
            </a:r>
          </a:p>
          <a:p>
            <a:r>
              <a:rPr lang="en-GB" altLang="en-US" dirty="0"/>
              <a:t>At </a:t>
            </a:r>
            <a:r>
              <a:rPr lang="en-GB" altLang="en-US" dirty="0" smtClean="0"/>
              <a:t>90°to </a:t>
            </a:r>
            <a:r>
              <a:rPr lang="en-GB" altLang="en-US" dirty="0"/>
              <a:t>flow, scale proportional to 1 / </a:t>
            </a:r>
            <a:r>
              <a:rPr lang="en-GB" altLang="en-US" dirty="0" smtClean="0"/>
              <a:t>(1 </a:t>
            </a:r>
            <a:r>
              <a:rPr lang="en-GB" altLang="en-US" dirty="0"/>
              <a:t>+ </a:t>
            </a:r>
            <a:r>
              <a:rPr lang="en-GB" altLang="en-US" dirty="0" smtClean="0"/>
              <a:t>|v|)</a:t>
            </a:r>
            <a:endParaRPr lang="en-GB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905625" y="4918075"/>
            <a:ext cx="1282700" cy="533400"/>
            <a:chOff x="7321550" y="5556250"/>
            <a:chExt cx="1282700" cy="533400"/>
          </a:xfrm>
        </p:grpSpPr>
        <p:sp>
          <p:nvSpPr>
            <p:cNvPr id="160772" name="Oval 4"/>
            <p:cNvSpPr>
              <a:spLocks noChangeArrowheads="1"/>
            </p:cNvSpPr>
            <p:nvPr/>
          </p:nvSpPr>
          <p:spPr bwMode="auto">
            <a:xfrm rot="20280000">
              <a:off x="7321550" y="5797550"/>
              <a:ext cx="977900" cy="292100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773" name="Line 5"/>
            <p:cNvSpPr>
              <a:spLocks noChangeShapeType="1"/>
            </p:cNvSpPr>
            <p:nvPr/>
          </p:nvSpPr>
          <p:spPr bwMode="auto">
            <a:xfrm flipV="1">
              <a:off x="7854950" y="5556250"/>
              <a:ext cx="749300" cy="3937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502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Spot Noise Example</a:t>
            </a:r>
          </a:p>
        </p:txBody>
      </p:sp>
      <p:pic>
        <p:nvPicPr>
          <p:cNvPr id="182275" name="Picture 3" descr="sn_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29" y="2819400"/>
            <a:ext cx="686461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482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Flow Over a Surface</a:t>
            </a:r>
          </a:p>
        </p:txBody>
      </p:sp>
      <p:grpSp>
        <p:nvGrpSpPr>
          <p:cNvPr id="184327" name="Group 7"/>
          <p:cNvGrpSpPr>
            <a:grpSpLocks/>
          </p:cNvGrpSpPr>
          <p:nvPr/>
        </p:nvGrpSpPr>
        <p:grpSpPr bwMode="auto">
          <a:xfrm>
            <a:off x="609600" y="1600200"/>
            <a:ext cx="4219575" cy="4797425"/>
            <a:chOff x="384" y="1008"/>
            <a:chExt cx="2658" cy="3022"/>
          </a:xfrm>
        </p:grpSpPr>
        <p:pic>
          <p:nvPicPr>
            <p:cNvPr id="184323" name="Picture 3" descr="sn_phot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08"/>
              <a:ext cx="2658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25" name="Text Box 5"/>
            <p:cNvSpPr txBox="1">
              <a:spLocks noChangeArrowheads="1"/>
            </p:cNvSpPr>
            <p:nvPr/>
          </p:nvSpPr>
          <p:spPr bwMode="auto">
            <a:xfrm>
              <a:off x="528" y="3280"/>
              <a:ext cx="186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800" b="1">
                  <a:solidFill>
                    <a:schemeClr val="tx2"/>
                  </a:solidFill>
                </a:rPr>
                <a:t>Wall friction displayed</a:t>
              </a:r>
            </a:p>
            <a:p>
              <a:r>
                <a:rPr lang="en-GB" altLang="en-US" sz="1800" b="1">
                  <a:solidFill>
                    <a:schemeClr val="tx2"/>
                  </a:solidFill>
                </a:rPr>
                <a:t>using oil and paint - wind</a:t>
              </a:r>
            </a:p>
            <a:p>
              <a:r>
                <a:rPr lang="en-GB" altLang="en-US" sz="1800" b="1">
                  <a:solidFill>
                    <a:schemeClr val="tx2"/>
                  </a:solidFill>
                </a:rPr>
                <a:t>evaporates oil and paint</a:t>
              </a:r>
            </a:p>
            <a:p>
              <a:r>
                <a:rPr lang="en-GB" altLang="en-US" sz="1800" b="1">
                  <a:solidFill>
                    <a:schemeClr val="tx2"/>
                  </a:solidFill>
                </a:rPr>
                <a:t>leaves white traces</a:t>
              </a:r>
            </a:p>
          </p:txBody>
        </p:sp>
      </p:grpSp>
      <p:grpSp>
        <p:nvGrpSpPr>
          <p:cNvPr id="184328" name="Group 8"/>
          <p:cNvGrpSpPr>
            <a:grpSpLocks/>
          </p:cNvGrpSpPr>
          <p:nvPr/>
        </p:nvGrpSpPr>
        <p:grpSpPr bwMode="auto">
          <a:xfrm>
            <a:off x="4419600" y="2092325"/>
            <a:ext cx="4210050" cy="4308475"/>
            <a:chOff x="2784" y="1318"/>
            <a:chExt cx="2652" cy="2714"/>
          </a:xfrm>
        </p:grpSpPr>
        <p:pic>
          <p:nvPicPr>
            <p:cNvPr id="184324" name="Picture 4" descr="sn_skinf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872"/>
              <a:ext cx="2652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26" name="Text Box 6"/>
            <p:cNvSpPr txBox="1">
              <a:spLocks noChangeArrowheads="1"/>
            </p:cNvSpPr>
            <p:nvPr/>
          </p:nvSpPr>
          <p:spPr bwMode="auto">
            <a:xfrm>
              <a:off x="3782" y="1318"/>
              <a:ext cx="158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800" b="1">
                  <a:solidFill>
                    <a:schemeClr val="tx2"/>
                  </a:solidFill>
                </a:rPr>
                <a:t>Numerical simulation</a:t>
              </a:r>
            </a:p>
            <a:p>
              <a:r>
                <a:rPr lang="en-GB" altLang="en-US" sz="1800" b="1">
                  <a:solidFill>
                    <a:schemeClr val="tx2"/>
                  </a:solidFill>
                </a:rPr>
                <a:t>of flow, visualized</a:t>
              </a:r>
            </a:p>
            <a:p>
              <a:r>
                <a:rPr lang="en-GB" altLang="en-US" sz="1800" b="1">
                  <a:solidFill>
                    <a:schemeClr val="tx2"/>
                  </a:solidFill>
                </a:rPr>
                <a:t>using spot noise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104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Spot Noise Example</a:t>
            </a:r>
          </a:p>
        </p:txBody>
      </p:sp>
      <p:pic>
        <p:nvPicPr>
          <p:cNvPr id="185347" name="Picture 3" descr="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51669"/>
            <a:ext cx="5867328" cy="46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02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Spot Noise Movie</a:t>
            </a:r>
          </a:p>
        </p:txBody>
      </p:sp>
      <p:pic>
        <p:nvPicPr>
          <p:cNvPr id="199692" name="ibfv1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5250" y="1800225"/>
            <a:ext cx="4494213" cy="4494213"/>
          </a:xfrm>
        </p:spPr>
      </p:pic>
    </p:spTree>
    <p:extLst>
      <p:ext uri="{BB962C8B-B14F-4D97-AF65-F5344CB8AC3E}">
        <p14:creationId xmlns:p14="http://schemas.microsoft.com/office/powerpoint/2010/main" val="3447622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9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9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69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9692"/>
                </p:tgtEl>
              </p:cMediaNode>
            </p:vide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Integral Convolution (LIC)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It is </a:t>
            </a:r>
            <a:r>
              <a:rPr lang="en-US" sz="2400" dirty="0"/>
              <a:t>a technique proposed by Brian Cabral and </a:t>
            </a:r>
            <a:r>
              <a:rPr lang="en-US" sz="2400" dirty="0" err="1" smtClean="0"/>
              <a:t>Leith</a:t>
            </a:r>
            <a:r>
              <a:rPr lang="en-US" sz="2400" dirty="0" smtClean="0"/>
              <a:t> </a:t>
            </a:r>
            <a:r>
              <a:rPr lang="en-US" sz="2400" dirty="0" err="1"/>
              <a:t>Leedom</a:t>
            </a:r>
            <a:r>
              <a:rPr lang="en-US" sz="2400" dirty="0"/>
              <a:t> to visualize fluid </a:t>
            </a:r>
            <a:r>
              <a:rPr lang="en-US" sz="2400" dirty="0" smtClean="0"/>
              <a:t>motion.</a:t>
            </a:r>
            <a:endParaRPr lang="en-US" sz="2400" baseline="30000" dirty="0"/>
          </a:p>
          <a:p>
            <a:pPr lvl="1"/>
            <a:r>
              <a:rPr lang="en-US" sz="2000" dirty="0" smtClean="0"/>
              <a:t>Compared </a:t>
            </a:r>
            <a:r>
              <a:rPr lang="en-US" sz="2000" dirty="0"/>
              <a:t>with simpler integration-like techniques, where one follows the flow vector at each point to produce a line, it has the advantage of producing a whole image at every step. </a:t>
            </a:r>
            <a:endParaRPr lang="en-GB" altLang="en-US" sz="2000" dirty="0" smtClean="0"/>
          </a:p>
          <a:p>
            <a:r>
              <a:rPr lang="en-US" sz="2400" dirty="0" smtClean="0"/>
              <a:t>How ?</a:t>
            </a:r>
          </a:p>
          <a:p>
            <a:pPr lvl="1"/>
            <a:r>
              <a:rPr lang="en-US" sz="2000" dirty="0" smtClean="0"/>
              <a:t>Intuitively</a:t>
            </a:r>
            <a:r>
              <a:rPr lang="en-US" sz="2000" dirty="0"/>
              <a:t>, the flow of a vector field is visualized by adding a random static pattern of dark and light paint sources. </a:t>
            </a:r>
            <a:endParaRPr lang="en-US" sz="2000" dirty="0" smtClean="0"/>
          </a:p>
          <a:p>
            <a:pPr lvl="1"/>
            <a:r>
              <a:rPr lang="en-US" sz="2000" dirty="0" smtClean="0"/>
              <a:t>As </a:t>
            </a:r>
            <a:r>
              <a:rPr lang="en-US" sz="2000" dirty="0"/>
              <a:t>the flow passes by the sources each parcel of fluid picks up some of the source color, averaging it with the color it has already acquired.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result is a random striped texture where points along the same streamline tend to have similar color.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915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Integral Convolution (LIC)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Essence </a:t>
            </a:r>
            <a:r>
              <a:rPr lang="en-GB" altLang="en-US" dirty="0"/>
              <a:t>of method is:</a:t>
            </a:r>
          </a:p>
          <a:p>
            <a:pPr lvl="1"/>
            <a:r>
              <a:rPr lang="en-GB" altLang="en-US" dirty="0" smtClean="0"/>
              <a:t>Consider </a:t>
            </a:r>
            <a:r>
              <a:rPr lang="en-GB" altLang="en-US" dirty="0"/>
              <a:t>a white noise texture, T(</a:t>
            </a:r>
            <a:r>
              <a:rPr lang="en-GB" altLang="en-US" dirty="0" err="1"/>
              <a:t>x,y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 smtClean="0"/>
              <a:t>for </a:t>
            </a:r>
            <a:r>
              <a:rPr lang="en-GB" altLang="en-US" dirty="0"/>
              <a:t>each pixel, set its intensity as a function (</a:t>
            </a:r>
            <a:r>
              <a:rPr lang="en-GB" altLang="en-US" dirty="0" smtClean="0"/>
              <a:t>e.g. </a:t>
            </a:r>
            <a:r>
              <a:rPr lang="en-GB" altLang="en-US" dirty="0"/>
              <a:t>average) of values of T along a short streamline segment through the pixel</a:t>
            </a:r>
          </a:p>
          <a:p>
            <a:pPr lvl="1"/>
            <a:r>
              <a:rPr lang="en-GB" altLang="en-US" dirty="0" smtClean="0"/>
              <a:t>This </a:t>
            </a:r>
            <a:r>
              <a:rPr lang="en-GB" altLang="en-US" dirty="0"/>
              <a:t>has effect of correlating the resulting pixel values along streamlines, so a sense of the flow direction is </a:t>
            </a:r>
            <a:r>
              <a:rPr lang="en-GB" altLang="en-US" dirty="0" smtClean="0"/>
              <a:t>obtained.</a:t>
            </a:r>
            <a:endParaRPr lang="en-GB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69</a:t>
            </a:fld>
            <a:endParaRPr lang="de-DE" altLang="en-US"/>
          </a:p>
        </p:txBody>
      </p:sp>
      <p:pic>
        <p:nvPicPr>
          <p:cNvPr id="5" name="Picture 3" descr="Z:\788\notes\0501\lic_i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38" y="2352675"/>
            <a:ext cx="2621390" cy="387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788\notes\0501\lic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8" y="2764002"/>
            <a:ext cx="3209925" cy="32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4819650" y="4457700"/>
            <a:ext cx="361950" cy="123825"/>
          </a:xfrm>
          <a:prstGeom prst="rightArrow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19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GB" altLang="zh-CN" dirty="0"/>
              <a:t>Spatial dimension:</a:t>
            </a:r>
            <a:endParaRPr lang="en-US" altLang="zh-CN" dirty="0"/>
          </a:p>
          <a:p>
            <a:pPr lvl="1">
              <a:spcBef>
                <a:spcPts val="0"/>
              </a:spcBef>
            </a:pPr>
            <a:r>
              <a:rPr lang="en-GB" altLang="zh-CN" dirty="0"/>
              <a:t>2D (planar flow)</a:t>
            </a:r>
          </a:p>
          <a:p>
            <a:pPr lvl="1">
              <a:spcBef>
                <a:spcPts val="0"/>
              </a:spcBef>
            </a:pPr>
            <a:r>
              <a:rPr lang="en-GB" altLang="zh-CN" dirty="0"/>
              <a:t>2.5D (boundary flow, flow on surface)</a:t>
            </a:r>
          </a:p>
          <a:p>
            <a:pPr lvl="1">
              <a:spcBef>
                <a:spcPts val="0"/>
              </a:spcBef>
            </a:pPr>
            <a:r>
              <a:rPr lang="en-GB" altLang="zh-CN" dirty="0"/>
              <a:t>3D (real-world flow, volumetric flow)</a:t>
            </a:r>
          </a:p>
          <a:p>
            <a:pPr>
              <a:spcBef>
                <a:spcPts val="0"/>
              </a:spcBef>
            </a:pPr>
            <a:r>
              <a:rPr lang="en-GB" altLang="zh-CN" dirty="0"/>
              <a:t>Temporal dimension:</a:t>
            </a:r>
            <a:endParaRPr lang="en-US" altLang="zh-CN" dirty="0"/>
          </a:p>
          <a:p>
            <a:pPr lvl="1">
              <a:spcBef>
                <a:spcPts val="0"/>
              </a:spcBef>
            </a:pPr>
            <a:r>
              <a:rPr lang="en-GB" altLang="zh-CN" dirty="0"/>
              <a:t>Steady </a:t>
            </a:r>
            <a:r>
              <a:rPr lang="en-GB" altLang="zh-CN" dirty="0" smtClean="0"/>
              <a:t>flow: one </a:t>
            </a:r>
            <a:r>
              <a:rPr lang="en-GB" altLang="zh-CN" dirty="0"/>
              <a:t>time step (or instantaneous or static flow)</a:t>
            </a:r>
          </a:p>
          <a:p>
            <a:pPr lvl="1">
              <a:spcBef>
                <a:spcPts val="0"/>
              </a:spcBef>
            </a:pPr>
            <a:r>
              <a:rPr lang="en-GB" altLang="zh-CN" dirty="0"/>
              <a:t>Time-dependent </a:t>
            </a:r>
            <a:r>
              <a:rPr lang="en-GB" altLang="zh-CN" dirty="0" smtClean="0"/>
              <a:t>flow: multiple </a:t>
            </a:r>
            <a:r>
              <a:rPr lang="en-GB" altLang="zh-CN" dirty="0"/>
              <a:t>time steps (or unsteady or transient, real-world)</a:t>
            </a:r>
          </a:p>
          <a:p>
            <a:pPr>
              <a:spcBef>
                <a:spcPts val="0"/>
              </a:spcBef>
            </a:pPr>
            <a:endParaRPr lang="en-GB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7004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LIC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70</a:t>
            </a:fld>
            <a:endParaRPr lang="de-DE" altLang="en-US"/>
          </a:p>
        </p:txBody>
      </p:sp>
      <p:pic>
        <p:nvPicPr>
          <p:cNvPr id="5" name="Picture 1027" descr="Z:\Talks\roger\sa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65325"/>
            <a:ext cx="7010400" cy="428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50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LIC Example</a:t>
            </a:r>
          </a:p>
        </p:txBody>
      </p:sp>
      <p:pic>
        <p:nvPicPr>
          <p:cNvPr id="188419" name="Picture 3" descr="cira_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629400" cy="41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2160588" y="5819775"/>
            <a:ext cx="5262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b="1" dirty="0"/>
              <a:t>Flow over surface of car - from CIRA, Italy</a:t>
            </a:r>
          </a:p>
          <a:p>
            <a:pPr algn="ctr"/>
            <a:r>
              <a:rPr lang="en-GB" altLang="en-US" b="1" dirty="0"/>
              <a:t>Italian Aerospace Research Centre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73254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LIC Example</a:t>
            </a:r>
          </a:p>
        </p:txBody>
      </p:sp>
      <p:pic>
        <p:nvPicPr>
          <p:cNvPr id="189443" name="Picture 3" descr="cira_ca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71628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363788" y="5943600"/>
            <a:ext cx="485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b="1"/>
              <a:t>Flow underneath car - from CIRA, Italy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1926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 dirty="0"/>
              <a:t>LIC Developments </a:t>
            </a:r>
            <a:r>
              <a:rPr lang="en-GB" altLang="en-US" dirty="0" smtClean="0"/>
              <a:t>- Oriented </a:t>
            </a:r>
            <a:r>
              <a:rPr lang="en-GB" altLang="en-US" dirty="0"/>
              <a:t>LIC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24000"/>
            <a:ext cx="8496300" cy="4724400"/>
          </a:xfrm>
          <a:noFill/>
          <a:ln/>
        </p:spPr>
        <p:txBody>
          <a:bodyPr/>
          <a:lstStyle/>
          <a:p>
            <a:r>
              <a:rPr lang="en-GB" altLang="en-US" dirty="0"/>
              <a:t>Original LIC shows direction of flow but not orientation (</a:t>
            </a:r>
            <a:r>
              <a:rPr lang="en-GB" altLang="en-US" dirty="0" smtClean="0"/>
              <a:t>i.e. </a:t>
            </a:r>
            <a:r>
              <a:rPr lang="en-GB" altLang="en-US" dirty="0"/>
              <a:t>-&gt; or &lt;- )</a:t>
            </a:r>
          </a:p>
          <a:p>
            <a:r>
              <a:rPr lang="en-GB" altLang="en-US" dirty="0"/>
              <a:t>Oriented LIC uses a sparse texture and a weighting of samples along streamline to give orientation effect</a:t>
            </a:r>
          </a:p>
        </p:txBody>
      </p:sp>
      <p:pic>
        <p:nvPicPr>
          <p:cNvPr id="16486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86175"/>
            <a:ext cx="326707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063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Comparison (LIC and Streamlines)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74</a:t>
            </a:fld>
            <a:endParaRPr lang="de-DE" altLang="en-US"/>
          </a:p>
        </p:txBody>
      </p:sp>
      <p:pic>
        <p:nvPicPr>
          <p:cNvPr id="5" name="Picture 3" descr="Z:\Talks\roger\delt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2540000"/>
            <a:ext cx="37338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Talks\roger\delt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24125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160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LIC on 3D surfaces and volumes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75</a:t>
            </a:fld>
            <a:endParaRPr lang="de-DE" altLang="en-US"/>
          </a:p>
        </p:txBody>
      </p:sp>
      <p:pic>
        <p:nvPicPr>
          <p:cNvPr id="5" name="Picture 4" descr="Z:\788\notes\0501\delta2.gif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886075"/>
            <a:ext cx="4038600" cy="3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788\notes\0501\tornad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886075"/>
            <a:ext cx="40386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87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Texture Splats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76</a:t>
            </a:fld>
            <a:endParaRPr lang="de-DE" altLang="en-US"/>
          </a:p>
        </p:txBody>
      </p:sp>
      <p:pic>
        <p:nvPicPr>
          <p:cNvPr id="5" name="Picture 4" descr="Z:\788\notes\0501\splat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8913"/>
            <a:ext cx="4114800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Z:\788\notes\0501\spla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5900"/>
            <a:ext cx="4267200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8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Spot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77</a:t>
            </a:fld>
            <a:endParaRPr lang="de-DE" altLang="en-US"/>
          </a:p>
        </p:txBody>
      </p:sp>
      <p:pic>
        <p:nvPicPr>
          <p:cNvPr id="5" name="Picture 3" descr="Z:\788\notes\0501\sp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8450"/>
            <a:ext cx="4419600" cy="322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788\notes\0501\spo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57450"/>
            <a:ext cx="3086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61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78</a:t>
            </a:fld>
            <a:endParaRPr lang="de-DE" altLang="en-US"/>
          </a:p>
        </p:txBody>
      </p:sp>
      <p:pic>
        <p:nvPicPr>
          <p:cNvPr id="5" name="Picture 3" descr="Z:\788\notes\0501\lineB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905125"/>
            <a:ext cx="45339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:\788\notes\0501\lineB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905125"/>
            <a:ext cx="3429000" cy="327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0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Vector Field Topology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This approach aims to visualize only the significant features of a flow field</a:t>
            </a:r>
          </a:p>
          <a:p>
            <a:r>
              <a:rPr lang="en-GB" altLang="en-US"/>
              <a:t>It identifies </a:t>
            </a:r>
            <a:r>
              <a:rPr lang="en-GB" altLang="en-US" i="1"/>
              <a:t>critical points</a:t>
            </a:r>
            <a:endParaRPr lang="en-GB" altLang="en-US"/>
          </a:p>
          <a:p>
            <a:pPr lvl="1"/>
            <a:r>
              <a:rPr lang="en-GB" altLang="en-US"/>
              <a:t>points where velocity magnitude is zero</a:t>
            </a:r>
          </a:p>
          <a:p>
            <a:pPr lvl="1"/>
            <a:r>
              <a:rPr lang="en-GB" altLang="en-US"/>
              <a:t>point of repulsion, attraction or a saddle point</a:t>
            </a:r>
          </a:p>
          <a:p>
            <a:pPr lvl="1"/>
            <a:r>
              <a:rPr lang="en-GB" altLang="en-US"/>
              <a:t>streamlines from critical points divide space into regions of similar behaviour</a:t>
            </a:r>
          </a:p>
        </p:txBody>
      </p:sp>
    </p:spTree>
    <p:extLst>
      <p:ext uri="{BB962C8B-B14F-4D97-AF65-F5344CB8AC3E}">
        <p14:creationId xmlns:p14="http://schemas.microsoft.com/office/powerpoint/2010/main" val="177759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Vector fields (VFs) typically used to encode many different data sets:</a:t>
            </a:r>
          </a:p>
          <a:p>
            <a:pPr lvl="1"/>
            <a:r>
              <a:rPr lang="en-US" altLang="en-US"/>
              <a:t>e.g. Velocity/Flow, E&amp;M, Temp., Stress/Strain</a:t>
            </a:r>
          </a:p>
          <a:p>
            <a:r>
              <a:rPr lang="en-US" altLang="en-US"/>
              <a:t>Area of interest: Visualization of VFs</a:t>
            </a:r>
          </a:p>
          <a:p>
            <a:r>
              <a:rPr lang="en-US" altLang="en-US"/>
              <a:t>Problem: Data overload!</a:t>
            </a:r>
          </a:p>
          <a:p>
            <a:pPr lvl="1"/>
            <a:r>
              <a:rPr lang="en-US" altLang="en-US"/>
              <a:t>One solution: Visualize a “skeleton” of the VF by viewing its topology</a:t>
            </a:r>
          </a:p>
        </p:txBody>
      </p:sp>
    </p:spTree>
    <p:extLst>
      <p:ext uri="{BB962C8B-B14F-4D97-AF65-F5344CB8AC3E}">
        <p14:creationId xmlns:p14="http://schemas.microsoft.com/office/powerpoint/2010/main" val="2655963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Planar 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dirty="0"/>
              <a:t>Planar topology </a:t>
            </a:r>
            <a:r>
              <a:rPr lang="en-US" altLang="en-US" dirty="0"/>
              <a:t>of a VF is simply a graph with the critical points as nodes and the </a:t>
            </a:r>
            <a:r>
              <a:rPr lang="en-US" altLang="en-US" dirty="0" err="1"/>
              <a:t>separatrices</a:t>
            </a:r>
            <a:r>
              <a:rPr lang="en-US" altLang="en-US" dirty="0"/>
              <a:t> as edges. e.g.:</a:t>
            </a:r>
            <a:endParaRPr lang="en-US" alt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en-US" smtClean="0"/>
              <a:t>SciVis 2013  -  page </a:t>
            </a:r>
            <a:fld id="{DD131E06-883F-431D-A911-18BD93FCB555}" type="slidenum">
              <a:rPr lang="de-DE" altLang="en-US" smtClean="0"/>
              <a:pPr>
                <a:defRPr/>
              </a:pPr>
              <a:t>80</a:t>
            </a:fld>
            <a:endParaRPr lang="de-DE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068389"/>
              </p:ext>
            </p:extLst>
          </p:nvPr>
        </p:nvGraphicFramePr>
        <p:xfrm>
          <a:off x="2419350" y="3167778"/>
          <a:ext cx="6296025" cy="311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tmap Image" r:id="rId3" imgW="9380952" imgH="4638095" progId="PBrush">
                  <p:embed/>
                </p:oleObj>
              </mc:Choice>
              <mc:Fallback>
                <p:oleObj name="Bitmap Image" r:id="rId3" imgW="9380952" imgH="4638095" progId="PBrus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4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3167778"/>
                        <a:ext cx="6296025" cy="3113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9161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Poincaré Index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Another topological invariant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</a:t>
            </a:r>
            <a:r>
              <a:rPr lang="en-US" altLang="en-US" i="1"/>
              <a:t>index </a:t>
            </a:r>
            <a:r>
              <a:rPr lang="en-US" altLang="en-US"/>
              <a:t>(a.k.a. winding number) of a critical point is number of VF revolutions along a closed curve around that critical point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By continuity, always an integer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index of a closed curve around multiple critical points will be the sum of the indices of the critical points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32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Poincaré Index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index around no critical point will always be zero</a:t>
            </a:r>
          </a:p>
          <a:p>
            <a:r>
              <a:rPr lang="en-US" altLang="en-US" dirty="0"/>
              <a:t>For first order critical points, saddle will be -1 and all others will be +1</a:t>
            </a:r>
          </a:p>
          <a:p>
            <a:r>
              <a:rPr lang="en-US" altLang="en-US" dirty="0"/>
              <a:t>There is a combinatorial theory that shows: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61830"/>
              </p:ext>
            </p:extLst>
          </p:nvPr>
        </p:nvGraphicFramePr>
        <p:xfrm>
          <a:off x="4467225" y="3705225"/>
          <a:ext cx="24384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3" imgW="723586" imgH="393529" progId="Equation.3">
                  <p:embed/>
                </p:oleObj>
              </mc:Choice>
              <mc:Fallback>
                <p:oleObj name="Equation" r:id="rId3" imgW="723586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3705225"/>
                        <a:ext cx="243840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46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Three Dimensions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3D, we classify critical points in a similar manner using the 3 eigenvalues of the Jacobian</a:t>
            </a:r>
          </a:p>
          <a:p>
            <a:r>
              <a:rPr lang="en-US" altLang="en-US"/>
              <a:t>Broadly, there are 2 cases:</a:t>
            </a:r>
          </a:p>
          <a:p>
            <a:pPr lvl="1"/>
            <a:r>
              <a:rPr lang="en-US" altLang="en-US"/>
              <a:t>Three real eigenvalues</a:t>
            </a:r>
          </a:p>
          <a:p>
            <a:pPr lvl="1"/>
            <a:r>
              <a:rPr lang="en-US" altLang="en-US"/>
              <a:t>Two complex conjugates &amp; one real</a:t>
            </a:r>
          </a:p>
        </p:txBody>
      </p:sp>
    </p:spTree>
    <p:extLst>
      <p:ext uri="{BB962C8B-B14F-4D97-AF65-F5344CB8AC3E}">
        <p14:creationId xmlns:p14="http://schemas.microsoft.com/office/powerpoint/2010/main" val="3575802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 dirty="0"/>
              <a:t>Three Dimensions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5800" y="5772150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Images: Saddle Connectors – An approach to visualizing the topological skeleton of complex 3D vector fields, </a:t>
            </a:r>
            <a:r>
              <a:rPr lang="en-US" altLang="en-US" sz="1600" dirty="0" err="1"/>
              <a:t>Theisel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Weinkauf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Hege</a:t>
            </a:r>
            <a:r>
              <a:rPr lang="en-US" altLang="en-US" sz="1600" dirty="0"/>
              <a:t>, and Seidel</a:t>
            </a:r>
          </a:p>
        </p:txBody>
      </p:sp>
      <p:graphicFrame>
        <p:nvGraphicFramePr>
          <p:cNvPr id="33798" name="Object 6"/>
          <p:cNvGraphicFramePr>
            <a:graphicFrameLocks noChangeAspect="1"/>
          </p:cNvGraphicFramePr>
          <p:nvPr>
            <p:ph idx="1"/>
          </p:nvPr>
        </p:nvGraphicFramePr>
        <p:xfrm>
          <a:off x="457200" y="1600200"/>
          <a:ext cx="8153400" cy="300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3" imgW="4904762" imgH="1809524" progId="Paint.Picture">
                  <p:embed/>
                </p:oleObj>
              </mc:Choice>
              <mc:Fallback>
                <p:oleObj name="Bitmap Image" r:id="rId3" imgW="4904762" imgH="18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153400" cy="300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762000" y="4648200"/>
            <a:ext cx="7543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/>
              <a:t>Left-to-right: Nodes, Node-Saddles, Focus, Focus-Saddles</a:t>
            </a:r>
          </a:p>
          <a:p>
            <a:r>
              <a:rPr lang="en-US" altLang="en-US" sz="1600"/>
              <a:t>Top: Repelling variants; Bottom: Attracting variables</a:t>
            </a:r>
          </a:p>
          <a:p>
            <a:r>
              <a:rPr lang="en-US" altLang="en-US" sz="1600"/>
              <a:t>Left-half: 3 real eigenvalues; Right-half: 2 complex eigenvalues</a:t>
            </a:r>
          </a:p>
        </p:txBody>
      </p:sp>
    </p:spTree>
    <p:extLst>
      <p:ext uri="{BB962C8B-B14F-4D97-AF65-F5344CB8AC3E}">
        <p14:creationId xmlns:p14="http://schemas.microsoft.com/office/powerpoint/2010/main" val="68044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Separatrices now become 2d surfaces and 1d curves.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Thus topology of first-order critical points will be composed of the critical points themselves + curves + surfaces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175" y="3159123"/>
            <a:ext cx="5095875" cy="2681290"/>
          </a:xfrm>
          <a:noFill/>
          <a:ln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85800" y="5943600"/>
            <a:ext cx="7543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/>
              <a:t>Images: Saddle Connectors – An approach to visualizing the topological skeleton of complex 3D vector fields, Theisel, Weinkauf, Hege, and Seidel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14325" y="765046"/>
            <a:ext cx="85153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altLang="en-US" kern="0" smtClean="0"/>
              <a:t>Three Dimensions</a:t>
            </a:r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181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Attachment and Detachment Points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848600" cy="4114800"/>
          </a:xfrm>
          <a:noFill/>
          <a:ln/>
        </p:spPr>
        <p:txBody>
          <a:bodyPr/>
          <a:lstStyle/>
          <a:p>
            <a:r>
              <a:rPr lang="en-GB" altLang="en-US"/>
              <a:t>There are also critical points along surfaces, where streamlines start (</a:t>
            </a:r>
            <a:r>
              <a:rPr lang="en-GB" altLang="en-US" i="1"/>
              <a:t>detachment</a:t>
            </a:r>
            <a:r>
              <a:rPr lang="en-GB" altLang="en-US"/>
              <a:t> points) or end (</a:t>
            </a:r>
            <a:r>
              <a:rPr lang="en-GB" altLang="en-US" i="1"/>
              <a:t>attachment</a:t>
            </a:r>
            <a:r>
              <a:rPr lang="en-GB" altLang="en-US"/>
              <a:t> points)</a:t>
            </a:r>
          </a:p>
          <a:p>
            <a:r>
              <a:rPr lang="en-GB" altLang="en-US"/>
              <a:t>The flow field topology is produced by:</a:t>
            </a:r>
          </a:p>
          <a:p>
            <a:pPr lvl="1"/>
            <a:r>
              <a:rPr lang="en-GB" altLang="en-US"/>
              <a:t>identifying critical points</a:t>
            </a:r>
          </a:p>
          <a:p>
            <a:pPr lvl="1"/>
            <a:r>
              <a:rPr lang="en-GB" altLang="en-US"/>
              <a:t>drawing streamlines from detachment or attachment points and saddles (4 from saddles)... to repulsors and attractors</a:t>
            </a:r>
          </a:p>
          <a:p>
            <a:pPr lvl="1"/>
            <a:r>
              <a:rPr lang="en-GB" altLang="en-US"/>
              <a:t>drawing streamlines to/from critical points that exit boundary</a:t>
            </a:r>
          </a:p>
        </p:txBody>
      </p:sp>
    </p:spTree>
    <p:extLst>
      <p:ext uri="{BB962C8B-B14F-4D97-AF65-F5344CB8AC3E}">
        <p14:creationId xmlns:p14="http://schemas.microsoft.com/office/powerpoint/2010/main" val="659853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altLang="en-US"/>
              <a:t>Flow Topology on Surface</a:t>
            </a:r>
          </a:p>
        </p:txBody>
      </p:sp>
      <p:pic>
        <p:nvPicPr>
          <p:cNvPr id="178179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9525" y="1981200"/>
            <a:ext cx="6583363" cy="4114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45654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 descr="LOX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00038"/>
            <a:ext cx="7920038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83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765175"/>
            <a:ext cx="8515350" cy="66833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88" y="1652588"/>
            <a:ext cx="8524875" cy="45545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?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/>
              <a:t>Vector Fields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i="1"/>
              <a:t>steady vector field (VF)</a:t>
            </a:r>
            <a:r>
              <a:rPr lang="en-US" altLang="en-US"/>
              <a:t> is defined as a mapping:</a:t>
            </a:r>
          </a:p>
          <a:p>
            <a:pPr lvl="1"/>
            <a:r>
              <a:rPr lang="en-US" altLang="en-US" i="1">
                <a:latin typeface="Times New Roman" charset="0"/>
              </a:rPr>
              <a:t>v: N → TN, N</a:t>
            </a:r>
            <a:r>
              <a:rPr lang="en-US" altLang="en-US">
                <a:latin typeface="Times New Roman" charset="0"/>
              </a:rPr>
              <a:t> a manfold, </a:t>
            </a:r>
            <a:r>
              <a:rPr lang="en-US" altLang="en-US" i="1">
                <a:latin typeface="Times New Roman" charset="0"/>
              </a:rPr>
              <a:t>TN</a:t>
            </a:r>
            <a:r>
              <a:rPr lang="en-US" altLang="en-US">
                <a:latin typeface="Times New Roman" charset="0"/>
              </a:rPr>
              <a:t> the tang. bundle of </a:t>
            </a:r>
            <a:r>
              <a:rPr lang="en-US" altLang="en-US" i="1">
                <a:latin typeface="Times New Roman" charset="0"/>
              </a:rPr>
              <a:t>N</a:t>
            </a:r>
            <a:endParaRPr lang="en-US" altLang="en-US">
              <a:latin typeface="Times New Roman" charset="0"/>
            </a:endParaRPr>
          </a:p>
          <a:p>
            <a:pPr lvl="2"/>
            <a:r>
              <a:rPr lang="en-US" altLang="en-US">
                <a:latin typeface="Times New Roman" charset="0"/>
              </a:rPr>
              <a:t>In general, </a:t>
            </a:r>
            <a:r>
              <a:rPr lang="en-US" altLang="en-US" i="1">
                <a:latin typeface="Times New Roman" charset="0"/>
              </a:rPr>
              <a:t>N = TN ≈ </a:t>
            </a:r>
            <a:r>
              <a:rPr lang="en-US" altLang="en-US" b="1" i="1">
                <a:latin typeface="Times New Roman" charset="0"/>
              </a:rPr>
              <a:t>R</a:t>
            </a:r>
            <a:r>
              <a:rPr lang="en-US" altLang="en-US" i="1" baseline="30000">
                <a:latin typeface="Times New Roman" charset="0"/>
              </a:rPr>
              <a:t>n</a:t>
            </a:r>
            <a:endParaRPr lang="en-US" altLang="en-US">
              <a:latin typeface="Times New Roman" charset="0"/>
            </a:endParaRPr>
          </a:p>
          <a:p>
            <a:r>
              <a:rPr lang="en-US" altLang="en-US"/>
              <a:t>An </a:t>
            </a:r>
            <a:r>
              <a:rPr lang="en-US" altLang="en-US" i="1"/>
              <a:t>integral curve</a:t>
            </a:r>
            <a:r>
              <a:rPr lang="en-US" altLang="en-US"/>
              <a:t> is defined by a diff. eqn:</a:t>
            </a:r>
          </a:p>
          <a:p>
            <a:pPr lvl="1"/>
            <a:r>
              <a:rPr lang="en-US" altLang="en-US" i="1">
                <a:latin typeface="Times New Roman" charset="0"/>
              </a:rPr>
              <a:t>d</a:t>
            </a:r>
            <a:r>
              <a:rPr lang="en-US" altLang="en-US" i="1">
                <a:latin typeface="Symbol" pitchFamily="18" charset="2"/>
              </a:rPr>
              <a:t>f</a:t>
            </a:r>
            <a:r>
              <a:rPr lang="en-US" altLang="en-US" i="1">
                <a:latin typeface="Times New Roman" charset="0"/>
              </a:rPr>
              <a:t>/dt = v(</a:t>
            </a:r>
            <a:r>
              <a:rPr lang="en-US" altLang="en-US" i="1">
                <a:latin typeface="Symbol" pitchFamily="18" charset="2"/>
              </a:rPr>
              <a:t>f</a:t>
            </a:r>
            <a:r>
              <a:rPr lang="en-US" altLang="en-US" i="1">
                <a:latin typeface="Times New Roman" charset="0"/>
              </a:rPr>
              <a:t>(t))</a:t>
            </a:r>
            <a:r>
              <a:rPr lang="en-US" altLang="en-US">
                <a:latin typeface="Times New Roman" charset="0"/>
              </a:rPr>
              <a:t>, with </a:t>
            </a:r>
            <a:r>
              <a:rPr lang="en-US" altLang="en-US" i="1">
                <a:latin typeface="Symbol" pitchFamily="18" charset="2"/>
              </a:rPr>
              <a:t>f</a:t>
            </a:r>
            <a:r>
              <a:rPr lang="en-US" altLang="en-US" i="1" baseline="-25000">
                <a:latin typeface="Times New Roman" charset="0"/>
              </a:rPr>
              <a:t>o</a:t>
            </a:r>
            <a:r>
              <a:rPr lang="en-US" altLang="en-US" i="1">
                <a:latin typeface="Times New Roman" charset="0"/>
              </a:rPr>
              <a:t>, t</a:t>
            </a:r>
            <a:r>
              <a:rPr lang="en-US" altLang="en-US" i="1" baseline="-25000">
                <a:latin typeface="Times New Roman" charset="0"/>
              </a:rPr>
              <a:t>o </a:t>
            </a:r>
            <a:r>
              <a:rPr lang="en-US" altLang="en-US">
                <a:latin typeface="Times New Roman" charset="0"/>
              </a:rPr>
              <a:t>as initial conditions</a:t>
            </a:r>
          </a:p>
          <a:p>
            <a:pPr lvl="1"/>
            <a:r>
              <a:rPr lang="en-US" altLang="en-US"/>
              <a:t>Also called streamlines</a:t>
            </a:r>
          </a:p>
          <a:p>
            <a:pPr lvl="1"/>
            <a:endParaRPr lang="en-US" altLang="en-US" i="1">
              <a:latin typeface="Times New Roman" charset="0"/>
            </a:endParaRPr>
          </a:p>
          <a:p>
            <a:pPr lvl="1"/>
            <a:endParaRPr lang="en-US" altLang="en-US" i="1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648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KE-OFF DISPLAYTYPE" val="0"/>
  <p:tag name="THINKCELLUNDODONOTDELETE" val="2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D3D65"/>
      </a:dk2>
      <a:lt2>
        <a:srgbClr val="BE0009"/>
      </a:lt2>
      <a:accent1>
        <a:srgbClr val="1C4C74"/>
      </a:accent1>
      <a:accent2>
        <a:srgbClr val="2C6D92"/>
      </a:accent2>
      <a:accent3>
        <a:srgbClr val="FFFFFF"/>
      </a:accent3>
      <a:accent4>
        <a:srgbClr val="000000"/>
      </a:accent4>
      <a:accent5>
        <a:srgbClr val="ABB2BC"/>
      </a:accent5>
      <a:accent6>
        <a:srgbClr val="276284"/>
      </a:accent6>
      <a:hlink>
        <a:srgbClr val="4797B9"/>
      </a:hlink>
      <a:folHlink>
        <a:srgbClr val="65C3E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D3D65"/>
        </a:dk2>
        <a:lt2>
          <a:srgbClr val="BE0009"/>
        </a:lt2>
        <a:accent1>
          <a:srgbClr val="1C4C74"/>
        </a:accent1>
        <a:accent2>
          <a:srgbClr val="2C6D92"/>
        </a:accent2>
        <a:accent3>
          <a:srgbClr val="FFFFFF"/>
        </a:accent3>
        <a:accent4>
          <a:srgbClr val="000000"/>
        </a:accent4>
        <a:accent5>
          <a:srgbClr val="ABB2BC"/>
        </a:accent5>
        <a:accent6>
          <a:srgbClr val="276284"/>
        </a:accent6>
        <a:hlink>
          <a:srgbClr val="4797B9"/>
        </a:hlink>
        <a:folHlink>
          <a:srgbClr val="65C3E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D3D65"/>
    </a:dk2>
    <a:lt2>
      <a:srgbClr val="BE0009"/>
    </a:lt2>
    <a:accent1>
      <a:srgbClr val="1C4C74"/>
    </a:accent1>
    <a:accent2>
      <a:srgbClr val="2C6D92"/>
    </a:accent2>
    <a:accent3>
      <a:srgbClr val="FFFFFF"/>
    </a:accent3>
    <a:accent4>
      <a:srgbClr val="000000"/>
    </a:accent4>
    <a:accent5>
      <a:srgbClr val="ABB2BC"/>
    </a:accent5>
    <a:accent6>
      <a:srgbClr val="276284"/>
    </a:accent6>
    <a:hlink>
      <a:srgbClr val="4797B9"/>
    </a:hlink>
    <a:folHlink>
      <a:srgbClr val="65C3E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2136</TotalTime>
  <Words>3224</Words>
  <Application>Microsoft Office PowerPoint</Application>
  <PresentationFormat>On-screen Show (4:3)</PresentationFormat>
  <Paragraphs>531</Paragraphs>
  <Slides>89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Standarddesign</vt:lpstr>
      <vt:lpstr>Bitmap Image</vt:lpstr>
      <vt:lpstr>Microsoft Equation 3.0</vt:lpstr>
      <vt:lpstr>Science Visualization</vt:lpstr>
      <vt:lpstr>Introduction</vt:lpstr>
      <vt:lpstr>Vector Visualization</vt:lpstr>
      <vt:lpstr>Vector Visualization - Origin</vt:lpstr>
      <vt:lpstr>Flow Visualization</vt:lpstr>
      <vt:lpstr>Flow Visualization - traditionally</vt:lpstr>
      <vt:lpstr>Dimensions</vt:lpstr>
      <vt:lpstr>Overview</vt:lpstr>
      <vt:lpstr>Vector Fields</vt:lpstr>
      <vt:lpstr>Vector Fields</vt:lpstr>
      <vt:lpstr>Critical Points</vt:lpstr>
      <vt:lpstr>Critical Points</vt:lpstr>
      <vt:lpstr>Critical Points</vt:lpstr>
      <vt:lpstr>Sectors &amp; Separatrices</vt:lpstr>
      <vt:lpstr>Sectors &amp; Separatrices</vt:lpstr>
      <vt:lpstr>Sectors &amp; Separatrices</vt:lpstr>
      <vt:lpstr>Vector Field Visualization</vt:lpstr>
      <vt:lpstr>Classification</vt:lpstr>
      <vt:lpstr>Vector Field Visualization Applications</vt:lpstr>
      <vt:lpstr>Vector Field Visualization Applications</vt:lpstr>
      <vt:lpstr>Applications of Vector Field Visualization</vt:lpstr>
      <vt:lpstr>Applications of Vector Field Visualization</vt:lpstr>
      <vt:lpstr>Applications of Vector Field Visualization</vt:lpstr>
      <vt:lpstr>Vector Field Visualization Challenges</vt:lpstr>
      <vt:lpstr>Vector Field Visualization Challenges</vt:lpstr>
      <vt:lpstr>Vector Field Visualization Challenges</vt:lpstr>
      <vt:lpstr>Computer Flow Visualization</vt:lpstr>
      <vt:lpstr>Using Scalar Techniques</vt:lpstr>
      <vt:lpstr>Arrows</vt:lpstr>
      <vt:lpstr>Arrows</vt:lpstr>
      <vt:lpstr>Arrows</vt:lpstr>
      <vt:lpstr>Local technique - Particle Tracing</vt:lpstr>
      <vt:lpstr>Tufts</vt:lpstr>
      <vt:lpstr>Particle Traces</vt:lpstr>
      <vt:lpstr>Particle Traces</vt:lpstr>
      <vt:lpstr>Particle Tracing</vt:lpstr>
      <vt:lpstr>Path Tracing</vt:lpstr>
      <vt:lpstr>Particle Tracing</vt:lpstr>
      <vt:lpstr>Particle Tracing - Algorithm</vt:lpstr>
      <vt:lpstr>Numerical Integration</vt:lpstr>
      <vt:lpstr>Numerical Integration</vt:lpstr>
      <vt:lpstr>Stream Lines</vt:lpstr>
      <vt:lpstr>Streamlines</vt:lpstr>
      <vt:lpstr>Rendering Streamlines</vt:lpstr>
      <vt:lpstr>Unsteady Flow Visualization</vt:lpstr>
      <vt:lpstr>Flow Visualization - Texture Effects</vt:lpstr>
      <vt:lpstr>Pathlines, Timelines, and Streaklines</vt:lpstr>
      <vt:lpstr>Streaklines</vt:lpstr>
      <vt:lpstr>Global techniques</vt:lpstr>
      <vt:lpstr>Hedgehogs</vt:lpstr>
      <vt:lpstr>Vector Field Clustering</vt:lpstr>
      <vt:lpstr>Comparison: Scalar vs. Vector visualization</vt:lpstr>
      <vt:lpstr>Comparison: Scalar vs. Vector visualization</vt:lpstr>
      <vt:lpstr>Comparison: Scalar vs. Vector visualization</vt:lpstr>
      <vt:lpstr>Comparison: Scalar vs. Vector visualization</vt:lpstr>
      <vt:lpstr>Comparison: Scalar vs. Vector visualization</vt:lpstr>
      <vt:lpstr>Comparison: Scalar vs. Vector visualization</vt:lpstr>
      <vt:lpstr>Comparison: Scalar vs. Vector visualization</vt:lpstr>
      <vt:lpstr>Comparison: Scalar vs. Vector visualization</vt:lpstr>
      <vt:lpstr>Technique: Vector field ribbons</vt:lpstr>
      <vt:lpstr>Texture-based Visualization</vt:lpstr>
      <vt:lpstr>Spot Noise for Flow Visualization</vt:lpstr>
      <vt:lpstr>Spot Noise for Flow Visualization</vt:lpstr>
      <vt:lpstr>Spot Noise Example</vt:lpstr>
      <vt:lpstr>Flow Over a Surface</vt:lpstr>
      <vt:lpstr>Spot Noise Example</vt:lpstr>
      <vt:lpstr>Spot Noise Movie</vt:lpstr>
      <vt:lpstr>Line Integral Convolution (LIC)</vt:lpstr>
      <vt:lpstr>Line Integral Convolution (LIC)</vt:lpstr>
      <vt:lpstr>LIC Example</vt:lpstr>
      <vt:lpstr>LIC Example</vt:lpstr>
      <vt:lpstr>LIC Example</vt:lpstr>
      <vt:lpstr>LIC Developments - Oriented LIC</vt:lpstr>
      <vt:lpstr>Comparison (LIC and Streamlines)</vt:lpstr>
      <vt:lpstr>LIC on 3D surfaces and volumes</vt:lpstr>
      <vt:lpstr>Texture Splats</vt:lpstr>
      <vt:lpstr>Spot Noise</vt:lpstr>
      <vt:lpstr>Line bundles</vt:lpstr>
      <vt:lpstr>Vector Field Topology</vt:lpstr>
      <vt:lpstr>Planar Topology</vt:lpstr>
      <vt:lpstr>Poincaré Index</vt:lpstr>
      <vt:lpstr>Poincaré Index</vt:lpstr>
      <vt:lpstr>Three Dimensions</vt:lpstr>
      <vt:lpstr>Three Dimensions</vt:lpstr>
      <vt:lpstr>PowerPoint Presentation</vt:lpstr>
      <vt:lpstr>Attachment and Detachment Points</vt:lpstr>
      <vt:lpstr>Flow Topology on Surface</vt:lpstr>
      <vt:lpstr>PowerPoint Presentation</vt:lpstr>
      <vt:lpstr>PowerPoint Presentation</vt:lpstr>
    </vt:vector>
  </TitlesOfParts>
  <Company>PresentationPoint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screen</dc:title>
  <dc:creator>PresentationPoint</dc:creator>
  <cp:lastModifiedBy>v.e.g</cp:lastModifiedBy>
  <cp:revision>682</cp:revision>
  <cp:lastPrinted>2005-03-15T07:48:11Z</cp:lastPrinted>
  <dcterms:created xsi:type="dcterms:W3CDTF">2004-11-16T16:03:16Z</dcterms:created>
  <dcterms:modified xsi:type="dcterms:W3CDTF">2014-01-09T09:26:01Z</dcterms:modified>
</cp:coreProperties>
</file>