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6"/>
  </p:notesMasterIdLst>
  <p:handoutMasterIdLst>
    <p:handoutMasterId r:id="rId87"/>
  </p:handoutMasterIdLst>
  <p:sldIdLst>
    <p:sldId id="485" r:id="rId2"/>
    <p:sldId id="542" r:id="rId3"/>
    <p:sldId id="543" r:id="rId4"/>
    <p:sldId id="544" r:id="rId5"/>
    <p:sldId id="545" r:id="rId6"/>
    <p:sldId id="546" r:id="rId7"/>
    <p:sldId id="547" r:id="rId8"/>
    <p:sldId id="548" r:id="rId9"/>
    <p:sldId id="550" r:id="rId10"/>
    <p:sldId id="549" r:id="rId11"/>
    <p:sldId id="551" r:id="rId12"/>
    <p:sldId id="552" r:id="rId13"/>
    <p:sldId id="553" r:id="rId14"/>
    <p:sldId id="554" r:id="rId15"/>
    <p:sldId id="555" r:id="rId16"/>
    <p:sldId id="556" r:id="rId17"/>
    <p:sldId id="557" r:id="rId18"/>
    <p:sldId id="558" r:id="rId19"/>
    <p:sldId id="559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571" r:id="rId32"/>
    <p:sldId id="572" r:id="rId33"/>
    <p:sldId id="573" r:id="rId34"/>
    <p:sldId id="574" r:id="rId35"/>
    <p:sldId id="575" r:id="rId36"/>
    <p:sldId id="576" r:id="rId37"/>
    <p:sldId id="577" r:id="rId38"/>
    <p:sldId id="578" r:id="rId39"/>
    <p:sldId id="579" r:id="rId40"/>
    <p:sldId id="580" r:id="rId41"/>
    <p:sldId id="582" r:id="rId42"/>
    <p:sldId id="581" r:id="rId43"/>
    <p:sldId id="583" r:id="rId44"/>
    <p:sldId id="584" r:id="rId45"/>
    <p:sldId id="586" r:id="rId46"/>
    <p:sldId id="585" r:id="rId47"/>
    <p:sldId id="587" r:id="rId48"/>
    <p:sldId id="588" r:id="rId49"/>
    <p:sldId id="589" r:id="rId50"/>
    <p:sldId id="590" r:id="rId51"/>
    <p:sldId id="604" r:id="rId52"/>
    <p:sldId id="591" r:id="rId53"/>
    <p:sldId id="592" r:id="rId54"/>
    <p:sldId id="593" r:id="rId55"/>
    <p:sldId id="594" r:id="rId56"/>
    <p:sldId id="595" r:id="rId57"/>
    <p:sldId id="596" r:id="rId58"/>
    <p:sldId id="597" r:id="rId59"/>
    <p:sldId id="598" r:id="rId60"/>
    <p:sldId id="599" r:id="rId61"/>
    <p:sldId id="600" r:id="rId62"/>
    <p:sldId id="601" r:id="rId63"/>
    <p:sldId id="602" r:id="rId64"/>
    <p:sldId id="603" r:id="rId65"/>
    <p:sldId id="605" r:id="rId66"/>
    <p:sldId id="606" r:id="rId67"/>
    <p:sldId id="607" r:id="rId68"/>
    <p:sldId id="608" r:id="rId69"/>
    <p:sldId id="609" r:id="rId70"/>
    <p:sldId id="610" r:id="rId71"/>
    <p:sldId id="611" r:id="rId72"/>
    <p:sldId id="612" r:id="rId73"/>
    <p:sldId id="613" r:id="rId74"/>
    <p:sldId id="614" r:id="rId75"/>
    <p:sldId id="615" r:id="rId76"/>
    <p:sldId id="616" r:id="rId77"/>
    <p:sldId id="617" r:id="rId78"/>
    <p:sldId id="618" r:id="rId79"/>
    <p:sldId id="619" r:id="rId80"/>
    <p:sldId id="620" r:id="rId81"/>
    <p:sldId id="621" r:id="rId82"/>
    <p:sldId id="622" r:id="rId83"/>
    <p:sldId id="623" r:id="rId84"/>
    <p:sldId id="541" r:id="rId85"/>
  </p:sldIdLst>
  <p:sldSz cx="9144000" cy="6858000" type="screen4x3"/>
  <p:notesSz cx="6699250" cy="9836150"/>
  <p:custDataLst>
    <p:tags r:id="rId88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4F7C"/>
    <a:srgbClr val="8E6C00"/>
    <a:srgbClr val="B4D2EE"/>
    <a:srgbClr val="539AD5"/>
    <a:srgbClr val="1E5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179" autoAdjust="0"/>
  </p:normalViewPr>
  <p:slideViewPr>
    <p:cSldViewPr snapToGrid="0">
      <p:cViewPr>
        <p:scale>
          <a:sx n="100" d="100"/>
          <a:sy n="100" d="100"/>
        </p:scale>
        <p:origin x="-696" y="90"/>
      </p:cViewPr>
      <p:guideLst>
        <p:guide orient="horz" pos="4319"/>
        <p:guide pos="213"/>
        <p:guide pos="55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66" y="-84"/>
      </p:cViewPr>
      <p:guideLst>
        <p:guide orient="horz" pos="3098"/>
        <p:guide pos="2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fld id="{E2DA38F8-F869-4E2A-AFC7-5B9147AA72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246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err="1" smtClean="0"/>
              <a:t>Klicken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Sie</a:t>
            </a:r>
            <a:r>
              <a:rPr lang="en-GB" altLang="en-US" noProof="0" dirty="0" smtClean="0"/>
              <a:t>, um die </a:t>
            </a:r>
            <a:r>
              <a:rPr lang="en-GB" altLang="en-US" noProof="0" dirty="0" err="1" smtClean="0"/>
              <a:t>Formate</a:t>
            </a:r>
            <a:r>
              <a:rPr lang="en-GB" altLang="en-US" noProof="0" dirty="0" smtClean="0"/>
              <a:t> des </a:t>
            </a:r>
            <a:r>
              <a:rPr lang="en-GB" altLang="en-US" noProof="0" dirty="0" err="1" smtClean="0"/>
              <a:t>Vorlagentextes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zu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bearbeiten</a:t>
            </a:r>
            <a:endParaRPr lang="en-GB" altLang="en-US" noProof="0" dirty="0" smtClean="0"/>
          </a:p>
          <a:p>
            <a:pPr lvl="1"/>
            <a:r>
              <a:rPr lang="en-GB" altLang="en-US" noProof="0" dirty="0" err="1" smtClean="0"/>
              <a:t>Zweite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  <a:p>
            <a:pPr lvl="2"/>
            <a:r>
              <a:rPr lang="en-GB" altLang="en-US" noProof="0" dirty="0" err="1" smtClean="0"/>
              <a:t>Dritte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  <a:p>
            <a:pPr lvl="3"/>
            <a:r>
              <a:rPr lang="en-GB" altLang="en-US" noProof="0" dirty="0" err="1" smtClean="0"/>
              <a:t>Vierte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  <a:p>
            <a:pPr lvl="4"/>
            <a:r>
              <a:rPr lang="en-GB" altLang="en-US" noProof="0" dirty="0" err="1" smtClean="0"/>
              <a:t>Fünfte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fld id="{4E4E0800-D968-4387-A2D3-DA96740F31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5486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082EB7-0BE5-4299-BEFF-9B3389320399}" type="slidenum">
              <a:rPr lang="en-GB" altLang="en-US" smtClean="0"/>
              <a:pPr/>
              <a:t>1</a:t>
            </a:fld>
            <a:endParaRPr lang="en-GB" altLang="en-US" dirty="0" smtClean="0"/>
          </a:p>
        </p:txBody>
      </p:sp>
      <p:sp>
        <p:nvSpPr>
          <p:cNvPr id="51203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</p:spPr>
        <p:txBody>
          <a:bodyPr lIns="89384" tIns="44694" rIns="89384" bIns="4469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51204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Planar clipping: If a face is partially contained in the half-space, test for </a:t>
            </a:r>
            <a:r>
              <a:rPr lang="en-US" dirty="0" err="1" smtClean="0"/>
              <a:t>subpolygons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E0800-D968-4387-A2D3-DA96740F3160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132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plane is parallel to the </a:t>
            </a:r>
            <a:r>
              <a:rPr lang="en-US" i="1" dirty="0" smtClean="0"/>
              <a:t>z</a:t>
            </a:r>
            <a:r>
              <a:rPr lang="en-US" dirty="0" smtClean="0"/>
              <a:t>-axis:</a:t>
            </a:r>
          </a:p>
          <a:p>
            <a:pPr lvl="1"/>
            <a:r>
              <a:rPr lang="en-US" i="1" dirty="0" smtClean="0"/>
              <a:t>A = y</a:t>
            </a:r>
            <a:r>
              <a:rPr lang="en-US" i="1" baseline="-25000" dirty="0" smtClean="0"/>
              <a:t>2</a:t>
            </a:r>
            <a:r>
              <a:rPr lang="en-US" i="1" dirty="0" smtClean="0"/>
              <a:t>- y</a:t>
            </a:r>
            <a:r>
              <a:rPr lang="en-US" i="1" baseline="-25000" dirty="0" smtClean="0"/>
              <a:t>1</a:t>
            </a:r>
            <a:r>
              <a:rPr lang="en-US" i="1" dirty="0" smtClean="0"/>
              <a:t>; B = -(x</a:t>
            </a:r>
            <a:r>
              <a:rPr lang="en-US" i="1" baseline="-25000" dirty="0" smtClean="0"/>
              <a:t>2</a:t>
            </a:r>
            <a:r>
              <a:rPr lang="en-US" i="1" dirty="0" smtClean="0"/>
              <a:t> – x</a:t>
            </a:r>
            <a:r>
              <a:rPr lang="en-US" i="1" baseline="-25000" dirty="0" smtClean="0"/>
              <a:t>1</a:t>
            </a:r>
            <a:r>
              <a:rPr lang="en-US" i="1" dirty="0" smtClean="0"/>
              <a:t>); C = 0; D = 0</a:t>
            </a:r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Coefficients A, B and C control rotation of the clip plane in a 3D space whereas the coefficient </a:t>
            </a:r>
            <a:r>
              <a:rPr lang="en-US" i="1" dirty="0" smtClean="0"/>
              <a:t>D </a:t>
            </a:r>
            <a:r>
              <a:rPr lang="en-US" dirty="0" smtClean="0"/>
              <a:t>controls translation.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E0800-D968-4387-A2D3-DA96740F3160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01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E0800-D968-4387-A2D3-DA96740F3160}" type="slidenum">
              <a:rPr lang="en-GB" altLang="en-US" smtClean="0"/>
              <a:pPr>
                <a:defRPr/>
              </a:pPr>
              <a:t>64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465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benannt-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887663"/>
            <a:ext cx="13811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79331" y="1485900"/>
            <a:ext cx="6983657" cy="1401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b"/>
          <a:lstStyle>
            <a:lvl1pPr>
              <a:defRPr sz="4400">
                <a:solidFill>
                  <a:schemeClr val="bg1"/>
                </a:solidFill>
                <a:latin typeface="Candara" panose="020E0502030303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de-DE" altLang="en-US" noProof="0" dirty="0" smtClean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0590" y="5519738"/>
            <a:ext cx="6088063" cy="904875"/>
          </a:xfrm>
        </p:spPr>
        <p:txBody>
          <a:bodyPr lIns="91440" rIns="91440" anchor="ctr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  <a:latin typeface="Candara" panose="020E0502030303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4535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842151FD-D1F1-4A77-884A-53873480082D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5390004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622300"/>
            <a:ext cx="2132013" cy="5286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622300"/>
            <a:ext cx="6245225" cy="5286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19815726-55DC-4ABE-90C5-5D483FB2EA24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2016888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65046"/>
            <a:ext cx="8515350" cy="668337"/>
          </a:xfrm>
        </p:spPr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52587"/>
            <a:ext cx="8524875" cy="4555265"/>
          </a:xfrm>
        </p:spPr>
        <p:txBody>
          <a:bodyPr/>
          <a:lstStyle>
            <a:lvl1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1pPr>
            <a:lvl2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2pPr>
            <a:lvl3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3pPr>
            <a:lvl4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4pPr>
            <a:lvl5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84150" y="6543675"/>
            <a:ext cx="2762250" cy="247650"/>
          </a:xfrm>
        </p:spPr>
        <p:txBody>
          <a:bodyPr/>
          <a:lstStyle>
            <a:lvl1pPr>
              <a:defRPr sz="100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DD131E06-883F-431D-A911-18BD93FCB55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513070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0859D721-7C1B-4BBD-9AC4-1E43E05049C8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2672827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879600"/>
            <a:ext cx="4186237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879600"/>
            <a:ext cx="4186238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5FAB66A0-069E-40DD-8F6A-264FC8AD0D97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3762924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7DF73773-9A81-406C-B36F-11ABC1426A2A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9725506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7E417ED3-4009-4698-BA8C-1072E865F21C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5986752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05641B4A-E73D-4B16-99AA-6F68D8EEBA7C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1847459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F88AEDCC-390E-47AC-A7AE-63F6881FEBC1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641017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BA6C3C77-B45C-4BCD-8457-A17AF9B19C96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699380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554038"/>
            <a:ext cx="85153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de-DE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652588"/>
            <a:ext cx="8524875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de-DE" altLang="en-US" smtClean="0"/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9550" y="6475413"/>
            <a:ext cx="2762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94AAD0E3-B60B-43C3-A05C-2E7C9D9B7CAC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ü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6575" indent="-2730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"/>
        <a:defRPr sz="2400">
          <a:solidFill>
            <a:schemeClr val="tx1"/>
          </a:solidFill>
          <a:latin typeface="Calibri" panose="020F0502020204030204" pitchFamily="34" charset="0"/>
        </a:defRPr>
      </a:lvl2pPr>
      <a:lvl3pPr marL="896938" indent="-35083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"/>
        <a:defRPr sz="2000">
          <a:solidFill>
            <a:schemeClr val="tx1"/>
          </a:solidFill>
          <a:latin typeface="Calibri" panose="020F0502020204030204" pitchFamily="34" charset="0"/>
        </a:defRPr>
      </a:lvl3pPr>
      <a:lvl4pPr marL="1169988" indent="-2730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"/>
        <a:defRPr>
          <a:solidFill>
            <a:schemeClr val="tx1"/>
          </a:solidFill>
          <a:latin typeface="Calibri" panose="020F0502020204030204" pitchFamily="34" charset="0"/>
        </a:defRPr>
      </a:lvl4pPr>
      <a:lvl5pPr marL="1347788" indent="-20796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Calibri" panose="020F0502020204030204" pitchFamily="34" charset="0"/>
        </a:defRPr>
      </a:lvl5pPr>
      <a:lvl6pPr marL="14192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9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679575" y="1485900"/>
            <a:ext cx="6983413" cy="14017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en-US" dirty="0" smtClean="0"/>
              <a:t>Science Visualization</a:t>
            </a: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620712" y="5519738"/>
            <a:ext cx="7875587" cy="904875"/>
          </a:xfrm>
        </p:spPr>
        <p:txBody>
          <a:bodyPr/>
          <a:lstStyle/>
          <a:p>
            <a:pPr eaLnBrk="1" hangingPunct="1"/>
            <a:r>
              <a:rPr lang="de-DE" altLang="en-US" sz="3600" dirty="0" smtClean="0"/>
              <a:t>Scalar Visualization </a:t>
            </a:r>
            <a:r>
              <a:rPr lang="de-DE" altLang="en-US" sz="3600" dirty="0" smtClean="0"/>
              <a:t>Techniques </a:t>
            </a:r>
            <a:r>
              <a:rPr lang="en-US" altLang="en-US" sz="3600" dirty="0" smtClean="0"/>
              <a:t>: Part 2</a:t>
            </a:r>
            <a:endParaRPr lang="de-DE" alt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Rendering </a:t>
            </a:r>
            <a:r>
              <a:rPr lang="en-US" dirty="0"/>
              <a:t>speed</a:t>
            </a:r>
          </a:p>
          <a:p>
            <a:pPr lvl="1"/>
            <a:r>
              <a:rPr lang="en-US" dirty="0" smtClean="0"/>
              <a:t>LR </a:t>
            </a:r>
            <a:r>
              <a:rPr lang="en-US" dirty="0"/>
              <a:t>gives a much better frame rate but HR retains complete </a:t>
            </a:r>
            <a:r>
              <a:rPr lang="en-US" dirty="0" smtClean="0"/>
              <a:t>information contained </a:t>
            </a:r>
            <a:r>
              <a:rPr lang="en-US" dirty="0"/>
              <a:t>in the data.</a:t>
            </a:r>
          </a:p>
          <a:p>
            <a:r>
              <a:rPr lang="en-US" dirty="0" smtClean="0"/>
              <a:t>Interactivity</a:t>
            </a:r>
            <a:endParaRPr lang="en-US" dirty="0"/>
          </a:p>
          <a:p>
            <a:pPr lvl="1"/>
            <a:r>
              <a:rPr lang="en-US" dirty="0" smtClean="0"/>
              <a:t>Navigate </a:t>
            </a:r>
            <a:r>
              <a:rPr lang="en-US" dirty="0"/>
              <a:t>through the volume data in LR and switch to HR for quality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36847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Flow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11</a:t>
            </a:fld>
            <a:endParaRPr lang="de-DE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1634580"/>
            <a:ext cx="6757988" cy="475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1908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Charge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Quantum </a:t>
            </a:r>
            <a:r>
              <a:rPr lang="en-US" dirty="0"/>
              <a:t>mechanical simulations</a:t>
            </a:r>
          </a:p>
          <a:p>
            <a:pPr lvl="1"/>
            <a:r>
              <a:rPr lang="en-US" dirty="0" err="1" smtClean="0"/>
              <a:t>MgO</a:t>
            </a:r>
            <a:r>
              <a:rPr lang="en-US" dirty="0" smtClean="0"/>
              <a:t> </a:t>
            </a:r>
            <a:r>
              <a:rPr lang="en-US" dirty="0"/>
              <a:t>system</a:t>
            </a:r>
          </a:p>
          <a:p>
            <a:pPr lvl="1"/>
            <a:r>
              <a:rPr lang="en-US" dirty="0" smtClean="0"/>
              <a:t>64 </a:t>
            </a:r>
            <a:r>
              <a:rPr lang="en-US" dirty="0"/>
              <a:t>atoms and 864 electrons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defined on 5123 regular grid</a:t>
            </a:r>
          </a:p>
          <a:p>
            <a:r>
              <a:rPr lang="en-US" dirty="0" smtClean="0"/>
              <a:t>HR </a:t>
            </a:r>
            <a:r>
              <a:rPr lang="en-US" dirty="0"/>
              <a:t>rendering (bottom)</a:t>
            </a:r>
          </a:p>
          <a:p>
            <a:pPr lvl="1"/>
            <a:r>
              <a:rPr lang="en-US" dirty="0" smtClean="0"/>
              <a:t>512 </a:t>
            </a:r>
            <a:r>
              <a:rPr lang="en-US" dirty="0"/>
              <a:t>textures each with 512x512 pixel;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frames per seconds</a:t>
            </a:r>
          </a:p>
          <a:p>
            <a:r>
              <a:rPr lang="en-US" dirty="0" smtClean="0"/>
              <a:t>LR </a:t>
            </a:r>
            <a:r>
              <a:rPr lang="en-US" dirty="0"/>
              <a:t>rendering (top)</a:t>
            </a:r>
          </a:p>
          <a:p>
            <a:pPr lvl="1"/>
            <a:r>
              <a:rPr lang="en-US" dirty="0" smtClean="0"/>
              <a:t>128 </a:t>
            </a:r>
            <a:r>
              <a:rPr lang="en-US" dirty="0"/>
              <a:t>textures at 128x128 resolution</a:t>
            </a:r>
          </a:p>
          <a:p>
            <a:pPr lvl="1"/>
            <a:r>
              <a:rPr lang="en-US" dirty="0" smtClean="0"/>
              <a:t>35 </a:t>
            </a:r>
            <a:r>
              <a:rPr lang="en-US" dirty="0"/>
              <a:t>frames per second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517101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Charge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Electrons are depleted from blue regions whereas electrons are deposited in red regions due to a vacancy defect located at the center of the system.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13</a:t>
            </a:fld>
            <a:endParaRPr lang="de-DE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343275"/>
            <a:ext cx="4318707" cy="29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43275"/>
            <a:ext cx="3520439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5726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Confocal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Confocal data:</a:t>
            </a:r>
          </a:p>
          <a:p>
            <a:pPr lvl="1"/>
            <a:r>
              <a:rPr lang="en-US" dirty="0" smtClean="0"/>
              <a:t>Tissues </a:t>
            </a:r>
            <a:r>
              <a:rPr lang="en-US" dirty="0"/>
              <a:t>of a plant stem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series of tiff images</a:t>
            </a:r>
          </a:p>
          <a:p>
            <a:r>
              <a:rPr lang="en-US" dirty="0" smtClean="0"/>
              <a:t>HR </a:t>
            </a:r>
            <a:r>
              <a:rPr lang="en-US" dirty="0"/>
              <a:t>rendering (bottom)</a:t>
            </a:r>
          </a:p>
          <a:p>
            <a:pPr lvl="1"/>
            <a:r>
              <a:rPr lang="en-US" dirty="0" smtClean="0"/>
              <a:t>200 </a:t>
            </a:r>
            <a:r>
              <a:rPr lang="en-US" dirty="0"/>
              <a:t>textures each with 512x512 pixel;</a:t>
            </a:r>
          </a:p>
          <a:p>
            <a:pPr lvl="1"/>
            <a:r>
              <a:rPr lang="en-US" dirty="0" smtClean="0"/>
              <a:t>0.6 </a:t>
            </a:r>
            <a:r>
              <a:rPr lang="en-US" dirty="0"/>
              <a:t>frames per seconds</a:t>
            </a:r>
          </a:p>
          <a:p>
            <a:r>
              <a:rPr lang="en-US" dirty="0" smtClean="0"/>
              <a:t>LR </a:t>
            </a:r>
            <a:r>
              <a:rPr lang="en-US" dirty="0"/>
              <a:t>rendering (top)</a:t>
            </a:r>
          </a:p>
          <a:p>
            <a:pPr lvl="1"/>
            <a:r>
              <a:rPr lang="en-US" dirty="0" smtClean="0"/>
              <a:t>50 </a:t>
            </a:r>
            <a:r>
              <a:rPr lang="en-US" dirty="0"/>
              <a:t>textures at 128x128 resolution</a:t>
            </a:r>
          </a:p>
          <a:p>
            <a:pPr lvl="1"/>
            <a:r>
              <a:rPr lang="en-US" dirty="0" smtClean="0"/>
              <a:t>28 </a:t>
            </a:r>
            <a:r>
              <a:rPr lang="en-US" dirty="0"/>
              <a:t>frames per second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586146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Confocal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Twenty-five images (each with 512 x 512 pixels) were replicated to generate 200 images used in HR.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15</a:t>
            </a:fld>
            <a:endParaRPr lang="de-DE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403403"/>
            <a:ext cx="3524250" cy="282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49" y="4524375"/>
            <a:ext cx="375407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0130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Volume </a:t>
            </a:r>
            <a:r>
              <a:rPr lang="en-US" dirty="0" smtClean="0">
                <a:effectLst/>
              </a:rPr>
              <a:t>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700" dirty="0"/>
              <a:t>Using complex geometries for volume clipping</a:t>
            </a:r>
          </a:p>
          <a:p>
            <a:pPr lvl="1">
              <a:spcBef>
                <a:spcPts val="0"/>
              </a:spcBef>
            </a:pPr>
            <a:r>
              <a:rPr lang="en-US" sz="2300" dirty="0" smtClean="0"/>
              <a:t>Cutting </a:t>
            </a:r>
            <a:r>
              <a:rPr lang="en-US" sz="2300" dirty="0"/>
              <a:t>a cube-shaped opening into a volume</a:t>
            </a:r>
          </a:p>
          <a:p>
            <a:pPr lvl="1">
              <a:spcBef>
                <a:spcPts val="0"/>
              </a:spcBef>
            </a:pPr>
            <a:r>
              <a:rPr lang="en-US" sz="2300" dirty="0" smtClean="0"/>
              <a:t>Segmentation </a:t>
            </a:r>
            <a:r>
              <a:rPr lang="en-US" sz="2300" dirty="0"/>
              <a:t>information used for defining curved clip geometries</a:t>
            </a:r>
          </a:p>
          <a:p>
            <a:pPr lvl="1">
              <a:spcBef>
                <a:spcPts val="0"/>
              </a:spcBef>
            </a:pPr>
            <a:r>
              <a:rPr lang="en-US" sz="2300" dirty="0" err="1" smtClean="0"/>
              <a:t>Iso</a:t>
            </a:r>
            <a:r>
              <a:rPr lang="en-US" sz="2300" dirty="0" smtClean="0"/>
              <a:t>-surface </a:t>
            </a:r>
            <a:r>
              <a:rPr lang="en-US" sz="2300" dirty="0"/>
              <a:t>as clip object</a:t>
            </a:r>
          </a:p>
          <a:p>
            <a:pPr lvl="1">
              <a:spcBef>
                <a:spcPts val="0"/>
              </a:spcBef>
            </a:pPr>
            <a:r>
              <a:rPr lang="en-US" sz="2300" dirty="0" smtClean="0"/>
              <a:t>Surface </a:t>
            </a:r>
            <a:r>
              <a:rPr lang="en-US" sz="2300" dirty="0"/>
              <a:t>of a body in fluid dynamics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Clipping </a:t>
            </a:r>
            <a:r>
              <a:rPr lang="en-US" sz="2700" dirty="0"/>
              <a:t>tailored to texture-based rendering on </a:t>
            </a:r>
            <a:r>
              <a:rPr lang="en-US" sz="2700" dirty="0" smtClean="0"/>
              <a:t>graphics hardware</a:t>
            </a:r>
            <a:endParaRPr lang="en-US" sz="2700" dirty="0"/>
          </a:p>
          <a:p>
            <a:pPr lvl="1">
              <a:spcBef>
                <a:spcPts val="0"/>
              </a:spcBef>
            </a:pPr>
            <a:r>
              <a:rPr lang="en-US" sz="2300" dirty="0" smtClean="0"/>
              <a:t>Use </a:t>
            </a:r>
            <a:r>
              <a:rPr lang="en-US" sz="2300" dirty="0"/>
              <a:t>per-fragment operations</a:t>
            </a:r>
          </a:p>
          <a:p>
            <a:pPr lvl="1">
              <a:spcBef>
                <a:spcPts val="0"/>
              </a:spcBef>
            </a:pPr>
            <a:r>
              <a:rPr lang="en-US" sz="2300" dirty="0" smtClean="0"/>
              <a:t>Give </a:t>
            </a:r>
            <a:r>
              <a:rPr lang="en-US" sz="2300" dirty="0"/>
              <a:t>interactivity (high frame rates)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Two </a:t>
            </a:r>
            <a:r>
              <a:rPr lang="en-US" sz="2700" dirty="0"/>
              <a:t>clipping techniques</a:t>
            </a:r>
          </a:p>
          <a:p>
            <a:pPr lvl="1">
              <a:spcBef>
                <a:spcPts val="0"/>
              </a:spcBef>
            </a:pPr>
            <a:r>
              <a:rPr lang="en-US" sz="2300" dirty="0" smtClean="0"/>
              <a:t>Depth-based </a:t>
            </a:r>
            <a:r>
              <a:rPr lang="en-US" sz="2300" dirty="0"/>
              <a:t>clipping</a:t>
            </a:r>
          </a:p>
          <a:p>
            <a:pPr lvl="1">
              <a:spcBef>
                <a:spcPts val="0"/>
              </a:spcBef>
            </a:pPr>
            <a:r>
              <a:rPr lang="en-US" sz="2300" dirty="0" err="1" smtClean="0"/>
              <a:t>Voxelized</a:t>
            </a:r>
            <a:r>
              <a:rPr lang="en-US" sz="2300" dirty="0" smtClean="0"/>
              <a:t> </a:t>
            </a:r>
            <a:r>
              <a:rPr lang="en-US" sz="2300" dirty="0"/>
              <a:t>clip object</a:t>
            </a:r>
            <a:endParaRPr 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16</a:t>
            </a:fld>
            <a:endParaRPr lang="de-DE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2" y="4467225"/>
            <a:ext cx="21621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9343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Depth-Based </a:t>
            </a:r>
            <a:r>
              <a:rPr lang="en-US" dirty="0" smtClean="0"/>
              <a:t>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Depth </a:t>
            </a:r>
            <a:r>
              <a:rPr lang="en-US" dirty="0"/>
              <a:t>structure of a clip object</a:t>
            </a:r>
          </a:p>
          <a:p>
            <a:pPr lvl="1"/>
            <a:r>
              <a:rPr lang="en-US" dirty="0" smtClean="0"/>
              <a:t>Clip </a:t>
            </a:r>
            <a:r>
              <a:rPr lang="en-US" dirty="0"/>
              <a:t>geometry represented as a tessellated boundary surface</a:t>
            </a:r>
          </a:p>
          <a:p>
            <a:r>
              <a:rPr lang="en-US" dirty="0"/>
              <a:t>in the form of triangular meshes</a:t>
            </a:r>
          </a:p>
          <a:p>
            <a:r>
              <a:rPr lang="en-US" dirty="0" smtClean="0"/>
              <a:t>Graphics </a:t>
            </a:r>
            <a:r>
              <a:rPr lang="en-US" dirty="0"/>
              <a:t>hardware allows manipulation of depth values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clip away unwanted parts of the volume</a:t>
            </a:r>
          </a:p>
          <a:p>
            <a:r>
              <a:rPr lang="en-US" dirty="0" smtClean="0"/>
              <a:t>Produces </a:t>
            </a:r>
            <a:r>
              <a:rPr lang="en-US" dirty="0"/>
              <a:t>high-quality images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2D textures with </a:t>
            </a:r>
            <a:r>
              <a:rPr lang="en-US" dirty="0" err="1"/>
              <a:t>texels</a:t>
            </a:r>
            <a:r>
              <a:rPr lang="en-US" dirty="0"/>
              <a:t> having a one-to-one </a:t>
            </a:r>
            <a:r>
              <a:rPr lang="en-US" dirty="0" smtClean="0"/>
              <a:t>correspondence to </a:t>
            </a:r>
            <a:r>
              <a:rPr lang="en-US" dirty="0"/>
              <a:t>pixels</a:t>
            </a:r>
          </a:p>
          <a:p>
            <a:pPr lvl="1"/>
            <a:r>
              <a:rPr lang="en-US" dirty="0" smtClean="0"/>
              <a:t>Clipping </a:t>
            </a:r>
            <a:r>
              <a:rPr lang="en-US" dirty="0"/>
              <a:t>is performed with per-pixel accuracy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17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9732573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Depth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/>
              <a:t>depth structure (1 D representation) of a clip object for a single pixel in the frame buffer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a single ray from eye point to the scene</a:t>
            </a:r>
          </a:p>
          <a:p>
            <a:pPr lvl="1"/>
            <a:r>
              <a:rPr lang="en-US" dirty="0"/>
              <a:t>Apply operations on those fragments that correspond to the respective position of the pixel in the frame buffer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18</a:t>
            </a:fld>
            <a:endParaRPr lang="de-DE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6" y="3764384"/>
            <a:ext cx="3462338" cy="25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3600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Depth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</a:t>
            </a:r>
            <a:r>
              <a:rPr lang="en-US" dirty="0"/>
              <a:t>the depth structure per pixel basis</a:t>
            </a:r>
          </a:p>
          <a:p>
            <a:pPr lvl="1"/>
            <a:r>
              <a:rPr lang="en-US" dirty="0" smtClean="0"/>
              <a:t>Stores </a:t>
            </a:r>
            <a:r>
              <a:rPr lang="en-US" dirty="0"/>
              <a:t>the depth values for each boundary between object </a:t>
            </a:r>
            <a:r>
              <a:rPr lang="en-US" dirty="0" smtClean="0"/>
              <a:t>and background </a:t>
            </a:r>
            <a:r>
              <a:rPr lang="en-US" dirty="0"/>
              <a:t>space</a:t>
            </a:r>
          </a:p>
          <a:p>
            <a:pPr lvl="2"/>
            <a:r>
              <a:rPr lang="en-US" dirty="0"/>
              <a:t>Classify intervals as inside or as outside of the clip object </a:t>
            </a:r>
            <a:r>
              <a:rPr lang="en-US" dirty="0" smtClean="0"/>
              <a:t>and specify </a:t>
            </a:r>
            <a:r>
              <a:rPr lang="en-US" dirty="0"/>
              <a:t>them as visible or invisible</a:t>
            </a:r>
          </a:p>
          <a:p>
            <a:pPr lvl="1"/>
            <a:r>
              <a:rPr lang="en-US" dirty="0" smtClean="0"/>
              <a:t>Rendering </a:t>
            </a:r>
            <a:r>
              <a:rPr lang="en-US" dirty="0"/>
              <a:t>of each fragment of a volume slice has to check to </a:t>
            </a:r>
            <a:r>
              <a:rPr lang="en-US" dirty="0" smtClean="0"/>
              <a:t>which class </a:t>
            </a:r>
            <a:r>
              <a:rPr lang="en-US" dirty="0"/>
              <a:t>of interval the fragment belongs</a:t>
            </a:r>
          </a:p>
          <a:p>
            <a:pPr lvl="2"/>
            <a:r>
              <a:rPr lang="en-US" dirty="0"/>
              <a:t>Based on visibility property, the fragment is blended into the </a:t>
            </a:r>
            <a:r>
              <a:rPr lang="en-US" dirty="0" smtClean="0"/>
              <a:t>frame buffer </a:t>
            </a:r>
            <a:r>
              <a:rPr lang="en-US" dirty="0"/>
              <a:t>or clipped away.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19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2218349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Clipping</a:t>
            </a:r>
            <a:endParaRPr lang="en-US" sz="4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888395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Depth </a:t>
            </a:r>
            <a:r>
              <a:rPr lang="en-US" dirty="0"/>
              <a:t>structure stored on a per-pixel basis</a:t>
            </a:r>
          </a:p>
          <a:p>
            <a:pPr lvl="1"/>
            <a:r>
              <a:rPr lang="en-US" dirty="0" smtClean="0"/>
              <a:t>Exploits </a:t>
            </a:r>
            <a:r>
              <a:rPr lang="en-US" dirty="0"/>
              <a:t>the depth buffer to store interval </a:t>
            </a:r>
            <a:r>
              <a:rPr lang="en-US" dirty="0" smtClean="0"/>
              <a:t>boundaries.</a:t>
            </a:r>
            <a:endParaRPr lang="en-US" dirty="0"/>
          </a:p>
          <a:p>
            <a:pPr lvl="1"/>
            <a:r>
              <a:rPr lang="en-US" dirty="0" smtClean="0"/>
              <a:t>Only </a:t>
            </a:r>
            <a:r>
              <a:rPr lang="en-US" dirty="0"/>
              <a:t>a single boundary can be implemented because only one </a:t>
            </a:r>
            <a:r>
              <a:rPr lang="en-US" dirty="0" smtClean="0"/>
              <a:t>depth value </a:t>
            </a:r>
            <a:r>
              <a:rPr lang="en-US" dirty="0"/>
              <a:t>can be stored per </a:t>
            </a:r>
            <a:r>
              <a:rPr lang="en-US" dirty="0" smtClean="0"/>
              <a:t>pixel.</a:t>
            </a:r>
            <a:endParaRPr lang="en-US" dirty="0"/>
          </a:p>
          <a:p>
            <a:pPr lvl="1"/>
            <a:r>
              <a:rPr lang="en-US" dirty="0" smtClean="0"/>
              <a:t>Depth </a:t>
            </a:r>
            <a:r>
              <a:rPr lang="en-US" dirty="0"/>
              <a:t>test to decide the visibility property of a </a:t>
            </a:r>
            <a:r>
              <a:rPr lang="en-US" dirty="0" smtClean="0"/>
              <a:t>fragment less </a:t>
            </a:r>
            <a:r>
              <a:rPr lang="en-US" dirty="0"/>
              <a:t>- clip away the volume behind the </a:t>
            </a:r>
            <a:r>
              <a:rPr lang="en-US" dirty="0" smtClean="0"/>
              <a:t>geometry greater </a:t>
            </a:r>
            <a:r>
              <a:rPr lang="en-US" dirty="0"/>
              <a:t>- clip away the volume in front of the clip </a:t>
            </a:r>
            <a:r>
              <a:rPr lang="en-US" dirty="0" smtClean="0"/>
              <a:t>geometry.</a:t>
            </a:r>
            <a:endParaRPr lang="en-US" dirty="0"/>
          </a:p>
          <a:p>
            <a:r>
              <a:rPr lang="en-US" dirty="0"/>
              <a:t>How to handle multiple depth values corresponding to a pixel.</a:t>
            </a:r>
          </a:p>
          <a:p>
            <a:r>
              <a:rPr lang="en-US" dirty="0" smtClean="0"/>
              <a:t>Implementation </a:t>
            </a:r>
            <a:r>
              <a:rPr lang="en-US" dirty="0"/>
              <a:t>with </a:t>
            </a:r>
            <a:r>
              <a:rPr lang="en-US" dirty="0" smtClean="0"/>
              <a:t>OpenGL.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328746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Probing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Depth </a:t>
            </a:r>
            <a:r>
              <a:rPr lang="en-US" dirty="0"/>
              <a:t>structure with two boundaries (for convex clip geometry)</a:t>
            </a:r>
          </a:p>
          <a:p>
            <a:pPr lvl="1"/>
            <a:r>
              <a:rPr lang="en-US" dirty="0" smtClean="0"/>
              <a:t>Depth </a:t>
            </a:r>
            <a:r>
              <a:rPr lang="en-US" dirty="0"/>
              <a:t>tests, depth clipping, and depth computations in the fragment-operations unit</a:t>
            </a:r>
          </a:p>
          <a:p>
            <a:pPr lvl="1"/>
            <a:r>
              <a:rPr lang="en-US" dirty="0" smtClean="0"/>
              <a:t>Volume </a:t>
            </a:r>
            <a:r>
              <a:rPr lang="en-US" dirty="0"/>
              <a:t>probing: Leaves visible only </a:t>
            </a:r>
            <a:r>
              <a:rPr lang="en-US" dirty="0" smtClean="0"/>
              <a:t>the volume </a:t>
            </a:r>
            <a:r>
              <a:rPr lang="en-US" dirty="0"/>
              <a:t>inside the clip object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21</a:t>
            </a:fld>
            <a:endParaRPr lang="de-DE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842788"/>
            <a:ext cx="3162299" cy="253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40692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Basic algorithm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Determine ‘</a:t>
            </a:r>
            <a:r>
              <a:rPr lang="en-US" i="1" dirty="0" err="1" smtClean="0"/>
              <a:t>z_</a:t>
            </a:r>
            <a:r>
              <a:rPr lang="en-US" dirty="0" err="1" smtClean="0"/>
              <a:t>front</a:t>
            </a:r>
            <a:r>
              <a:rPr lang="en-US" dirty="0" smtClean="0"/>
              <a:t>’ </a:t>
            </a:r>
            <a:r>
              <a:rPr lang="en-US" dirty="0"/>
              <a:t>by rendering the front faces </a:t>
            </a:r>
            <a:r>
              <a:rPr lang="en-US" dirty="0" smtClean="0"/>
              <a:t>of the </a:t>
            </a:r>
            <a:r>
              <a:rPr lang="en-US" dirty="0"/>
              <a:t>clip geometry into the depth buffer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contents of the depth buffer are stored </a:t>
            </a:r>
            <a:r>
              <a:rPr lang="en-US" dirty="0" smtClean="0"/>
              <a:t>in a </a:t>
            </a:r>
            <a:r>
              <a:rPr lang="en-US" dirty="0"/>
              <a:t>texture and are later used to shift the </a:t>
            </a:r>
            <a:r>
              <a:rPr lang="en-US" dirty="0" smtClean="0"/>
              <a:t>depth values </a:t>
            </a:r>
            <a:r>
              <a:rPr lang="en-US" dirty="0"/>
              <a:t>of all fragments in the </a:t>
            </a:r>
            <a:r>
              <a:rPr lang="en-US" dirty="0" smtClean="0"/>
              <a:t>following rendering </a:t>
            </a:r>
            <a:r>
              <a:rPr lang="en-US" dirty="0"/>
              <a:t>passes by </a:t>
            </a:r>
            <a:r>
              <a:rPr lang="en-US" dirty="0" smtClean="0"/>
              <a:t>‘–</a:t>
            </a:r>
            <a:r>
              <a:rPr lang="en-US" i="1" dirty="0" err="1" smtClean="0"/>
              <a:t>z_</a:t>
            </a:r>
            <a:r>
              <a:rPr lang="en-US" dirty="0" err="1" smtClean="0"/>
              <a:t>front</a:t>
            </a:r>
            <a:r>
              <a:rPr lang="en-US" dirty="0" smtClean="0"/>
              <a:t>’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depth buffer is cleared and the backside of the clip geometry is rendered </a:t>
            </a:r>
            <a:r>
              <a:rPr lang="en-US" dirty="0" smtClean="0"/>
              <a:t>into the </a:t>
            </a:r>
            <a:r>
              <a:rPr lang="en-US" dirty="0"/>
              <a:t>depth buffer (with depth shift enabled) to build the secondary boundary.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Slices </a:t>
            </a:r>
            <a:r>
              <a:rPr lang="en-US" dirty="0"/>
              <a:t>through the volume data set are rendered and blended into the frame buffer.</a:t>
            </a:r>
          </a:p>
          <a:p>
            <a:pPr lvl="2">
              <a:spcBef>
                <a:spcPts val="0"/>
              </a:spcBef>
            </a:pPr>
            <a:r>
              <a:rPr lang="en-US" dirty="0"/>
              <a:t>Depth shift and depth testing are enabled, but the depth buffer is not modified.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552254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Probe Depth Function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the depth of a fragment determines its visibility</a:t>
                </a:r>
              </a:p>
              <a:p>
                <a:r>
                  <a:rPr lang="en-US" dirty="0" smtClean="0"/>
                  <a:t>Define </a:t>
                </a:r>
                <a:r>
                  <a:rPr lang="en-US" dirty="0"/>
                  <a:t>a </a:t>
                </a:r>
                <a:r>
                  <a:rPr lang="en-US" dirty="0" err="1"/>
                  <a:t>boolean</a:t>
                </a:r>
                <a:r>
                  <a:rPr lang="en-US" dirty="0"/>
                  <a:t> function to determine whether a fragment </a:t>
                </a:r>
                <a:r>
                  <a:rPr lang="en-US" b="1" i="1" dirty="0"/>
                  <a:t>f </a:t>
                </a:r>
                <a:r>
                  <a:rPr lang="en-US" dirty="0"/>
                  <a:t>(</a:t>
                </a:r>
                <a:r>
                  <a:rPr lang="en-US" dirty="0" smtClean="0"/>
                  <a:t>with depth </a:t>
                </a:r>
                <a:r>
                  <a:rPr lang="en-US" dirty="0"/>
                  <a:t>value </a:t>
                </a:r>
                <a:r>
                  <a:rPr lang="en-US" i="1" dirty="0" err="1" smtClean="0"/>
                  <a:t>z</a:t>
                </a:r>
                <a:r>
                  <a:rPr lang="en-US" i="1" baseline="-25000" dirty="0" err="1" smtClean="0"/>
                  <a:t>f</a:t>
                </a:r>
                <a:r>
                  <a:rPr lang="en-US" dirty="0"/>
                  <a:t>) passes depth clipping and depth testing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𝑐𝑙𝑖𝑝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∩(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𝑜𝑝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where:</a:t>
                </a:r>
              </a:p>
              <a:p>
                <a:pPr lvl="2"/>
                <a:r>
                  <a:rPr lang="en-US" dirty="0" err="1" smtClean="0"/>
                  <a:t>d</a:t>
                </a:r>
                <a:r>
                  <a:rPr lang="en-US" baseline="-25000" dirty="0" err="1" smtClean="0"/>
                  <a:t>clip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f</a:t>
                </a:r>
                <a:r>
                  <a:rPr lang="en-US" dirty="0" smtClean="0"/>
                  <a:t>) defines depth clipping against the bounds 0 and 1 of the view frustum; </a:t>
                </a:r>
              </a:p>
              <a:p>
                <a:pPr lvl="2"/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b</a:t>
                </a:r>
                <a:r>
                  <a:rPr lang="en-US" dirty="0" smtClean="0"/>
                  <a:t> is the current entry in the depth buffer.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8" t="-1205" r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8735802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Probe Depth Function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 shift of -</a:t>
                </a:r>
                <a:r>
                  <a:rPr lang="en-US" i="1" dirty="0" err="1"/>
                  <a:t>z</a:t>
                </a:r>
                <a:r>
                  <a:rPr lang="en-US" baseline="-25000" dirty="0" err="1"/>
                  <a:t>front</a:t>
                </a:r>
                <a:r>
                  <a:rPr lang="en-US" dirty="0"/>
                  <a:t> applied to all subsequent depth values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𝑝𝑟𝑜𝑏𝑒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∩(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≤1+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𝑓𝑟𝑜𝑛𝑡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where:</a:t>
                </a:r>
              </a:p>
              <a:p>
                <a:pPr lvl="2"/>
                <a:r>
                  <a:rPr lang="en-US" dirty="0" err="1" smtClean="0"/>
                  <a:t>d</a:t>
                </a:r>
                <a:r>
                  <a:rPr lang="en-US" baseline="-25000" dirty="0" err="1" smtClean="0"/>
                  <a:t>probe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f</a:t>
                </a:r>
                <a:r>
                  <a:rPr lang="en-US" dirty="0" smtClean="0"/>
                  <a:t>) represents the logical operation for displaying the volume only in the interval [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front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back</a:t>
                </a:r>
                <a:r>
                  <a:rPr lang="en-US" dirty="0" smtClean="0"/>
                  <a:t>] 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8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24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82607218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Volume 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the volume outside the clip object remains visible</a:t>
            </a:r>
          </a:p>
          <a:p>
            <a:r>
              <a:rPr lang="en-US" dirty="0" smtClean="0"/>
              <a:t>Invert </a:t>
            </a:r>
            <a:r>
              <a:rPr lang="en-US" dirty="0"/>
              <a:t>the role of visibility property</a:t>
            </a:r>
          </a:p>
          <a:p>
            <a:pPr lvl="1"/>
            <a:r>
              <a:rPr lang="en-US" dirty="0" smtClean="0"/>
              <a:t>Logical </a:t>
            </a:r>
            <a:r>
              <a:rPr lang="en-US" dirty="0"/>
              <a:t>operation for volume cutting:</a:t>
            </a:r>
          </a:p>
          <a:p>
            <a:pPr lvl="1"/>
            <a:r>
              <a:rPr lang="en-US" dirty="0" smtClean="0"/>
              <a:t>Inverse </a:t>
            </a:r>
            <a:r>
              <a:rPr lang="en-US" dirty="0"/>
              <a:t>depth function: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25</a:t>
            </a:fld>
            <a:endParaRPr lang="de-DE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38563"/>
            <a:ext cx="2552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376131"/>
            <a:ext cx="3600450" cy="284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3566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Clipping Based on Volumetric </a:t>
            </a:r>
            <a:r>
              <a:rPr lang="en-US" dirty="0" smtClean="0">
                <a:effectLst/>
              </a:rPr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Clip object is </a:t>
            </a:r>
            <a:r>
              <a:rPr lang="en-US" dirty="0" err="1"/>
              <a:t>voxelized</a:t>
            </a:r>
            <a:r>
              <a:rPr lang="en-US" dirty="0"/>
              <a:t> and represented by an additional volume data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a second volumetric texture to specify clipping voxels of the real </a:t>
            </a:r>
            <a:r>
              <a:rPr lang="en-US" dirty="0" smtClean="0"/>
              <a:t>volume any </a:t>
            </a:r>
            <a:r>
              <a:rPr lang="en-US" dirty="0"/>
              <a:t>arbitrary objects (convex or concave)</a:t>
            </a:r>
          </a:p>
          <a:p>
            <a:pPr lvl="1"/>
            <a:r>
              <a:rPr lang="en-US" dirty="0" smtClean="0"/>
              <a:t>Store </a:t>
            </a:r>
            <a:r>
              <a:rPr lang="en-US" dirty="0" err="1"/>
              <a:t>voxelized</a:t>
            </a:r>
            <a:r>
              <a:rPr lang="en-US" dirty="0"/>
              <a:t> clip geometry as a binary volume</a:t>
            </a:r>
          </a:p>
          <a:p>
            <a:pPr lvl="2"/>
            <a:r>
              <a:rPr lang="en-US" dirty="0"/>
              <a:t>Voxel inside (</a:t>
            </a:r>
            <a:r>
              <a:rPr lang="en-US" b="1" dirty="0"/>
              <a:t>1) </a:t>
            </a:r>
            <a:r>
              <a:rPr lang="en-US" dirty="0"/>
              <a:t>or outside </a:t>
            </a:r>
            <a:r>
              <a:rPr lang="en-US" b="1" dirty="0"/>
              <a:t>(0) </a:t>
            </a:r>
            <a:r>
              <a:rPr lang="en-US" dirty="0"/>
              <a:t>the clip geometry</a:t>
            </a:r>
          </a:p>
          <a:p>
            <a:r>
              <a:rPr lang="en-US" dirty="0" smtClean="0"/>
              <a:t>Rendering </a:t>
            </a:r>
            <a:r>
              <a:rPr lang="en-US" dirty="0"/>
              <a:t>maps a texture slice of the data set and a slice of the clip </a:t>
            </a:r>
            <a:r>
              <a:rPr lang="en-US" dirty="0" smtClean="0"/>
              <a:t>texture onto </a:t>
            </a:r>
            <a:r>
              <a:rPr lang="en-US" dirty="0"/>
              <a:t>the same slice polygon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textures are combined using a per-component multiplication</a:t>
            </a:r>
          </a:p>
          <a:p>
            <a:pPr lvl="2"/>
            <a:r>
              <a:rPr lang="en-US" dirty="0"/>
              <a:t>All voxels to be clipped are multiplied by zero and completely discarded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26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40644075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Clipping Based on Volumetric </a:t>
            </a:r>
            <a:r>
              <a:rPr lang="en-US" dirty="0" smtClean="0">
                <a:effectLst/>
              </a:rPr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clip object can be rotated or translated by applying any </a:t>
            </a:r>
            <a:r>
              <a:rPr lang="en-US" dirty="0" smtClean="0"/>
              <a:t>affine transformation </a:t>
            </a:r>
            <a:r>
              <a:rPr lang="en-US" dirty="0"/>
              <a:t>to texture coordinates.</a:t>
            </a:r>
          </a:p>
          <a:p>
            <a:r>
              <a:rPr lang="en-US" dirty="0" smtClean="0"/>
              <a:t>A </a:t>
            </a:r>
            <a:r>
              <a:rPr lang="en-US" dirty="0"/>
              <a:t>change in volume probing and volume cutting by applying a per-fragment invert mapping to the clipping textures.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27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90172958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Texture-Based </a:t>
            </a:r>
            <a:r>
              <a:rPr lang="en-US" sz="4000" b="1" dirty="0"/>
              <a:t>Visualization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6261795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Mapping Techniques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Exploiting </a:t>
            </a:r>
            <a:r>
              <a:rPr lang="en-US" dirty="0"/>
              <a:t>graphics hardware to perform volume</a:t>
            </a:r>
          </a:p>
          <a:p>
            <a:r>
              <a:rPr lang="en-US" dirty="0"/>
              <a:t>rendering</a:t>
            </a:r>
          </a:p>
          <a:p>
            <a:pPr lvl="1"/>
            <a:r>
              <a:rPr lang="en-US" dirty="0" smtClean="0"/>
              <a:t>Graphics </a:t>
            </a:r>
            <a:r>
              <a:rPr lang="en-US" dirty="0"/>
              <a:t>Processing Unit (GPU): increasing processing power and flexibility</a:t>
            </a:r>
          </a:p>
          <a:p>
            <a:r>
              <a:rPr lang="en-US" dirty="0" smtClean="0"/>
              <a:t>Two </a:t>
            </a:r>
            <a:r>
              <a:rPr lang="en-US" dirty="0"/>
              <a:t>major approaches:</a:t>
            </a:r>
          </a:p>
          <a:p>
            <a:pPr lvl="1"/>
            <a:r>
              <a:rPr lang="en-US" dirty="0" smtClean="0"/>
              <a:t>2D </a:t>
            </a:r>
            <a:r>
              <a:rPr lang="en-US" dirty="0"/>
              <a:t>texture mapping</a:t>
            </a:r>
          </a:p>
          <a:p>
            <a:pPr lvl="2"/>
            <a:r>
              <a:rPr lang="en-US" dirty="0"/>
              <a:t>Uses stacks of textured slices to represent the volume</a:t>
            </a:r>
          </a:p>
          <a:p>
            <a:pPr lvl="1"/>
            <a:r>
              <a:rPr lang="en-US" dirty="0" smtClean="0"/>
              <a:t>3D </a:t>
            </a:r>
            <a:r>
              <a:rPr lang="en-US" dirty="0"/>
              <a:t>texture mapping</a:t>
            </a:r>
          </a:p>
          <a:p>
            <a:pPr lvl="2"/>
            <a:r>
              <a:rPr lang="en-US" dirty="0"/>
              <a:t>Use a single three-dimensional texture to represent the volume.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693396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Clipping to See </a:t>
            </a:r>
            <a:r>
              <a:rPr lang="en-US" dirty="0" smtClean="0">
                <a:effectLst/>
              </a:rPr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Obscuring </a:t>
            </a:r>
            <a:r>
              <a:rPr lang="en-US" dirty="0"/>
              <a:t>critical information contained in a volume data</a:t>
            </a:r>
          </a:p>
          <a:p>
            <a:pPr lvl="1"/>
            <a:r>
              <a:rPr lang="en-US" dirty="0" smtClean="0"/>
              <a:t>Contour </a:t>
            </a:r>
            <a:r>
              <a:rPr lang="en-US" dirty="0"/>
              <a:t>displays show only exterior visible surfaces</a:t>
            </a:r>
          </a:p>
          <a:p>
            <a:pPr lvl="1"/>
            <a:r>
              <a:rPr lang="en-US" dirty="0" err="1" smtClean="0"/>
              <a:t>Iso</a:t>
            </a:r>
            <a:r>
              <a:rPr lang="en-US" dirty="0" smtClean="0"/>
              <a:t>-surfaces </a:t>
            </a:r>
            <a:r>
              <a:rPr lang="en-US" dirty="0"/>
              <a:t>can hide other </a:t>
            </a:r>
            <a:r>
              <a:rPr lang="en-US" dirty="0" err="1" smtClean="0"/>
              <a:t>iso</a:t>
            </a:r>
            <a:r>
              <a:rPr lang="en-US" dirty="0" smtClean="0"/>
              <a:t>-surfaces</a:t>
            </a:r>
            <a:endParaRPr lang="en-US" dirty="0"/>
          </a:p>
          <a:p>
            <a:pPr lvl="1"/>
            <a:r>
              <a:rPr lang="en-US" dirty="0" smtClean="0"/>
              <a:t>Other </a:t>
            </a:r>
            <a:r>
              <a:rPr lang="en-US" dirty="0"/>
              <a:t>displays can become crowded and complicated</a:t>
            </a:r>
          </a:p>
          <a:p>
            <a:r>
              <a:rPr lang="en-US" dirty="0" smtClean="0"/>
              <a:t>Clipping</a:t>
            </a:r>
          </a:p>
          <a:p>
            <a:pPr lvl="1"/>
            <a:r>
              <a:rPr lang="en-US" dirty="0" smtClean="0"/>
              <a:t>remove </a:t>
            </a:r>
            <a:r>
              <a:rPr lang="en-US" dirty="0"/>
              <a:t>a part of a volume to observe the rest of </a:t>
            </a:r>
            <a:r>
              <a:rPr lang="en-US" dirty="0" smtClean="0"/>
              <a:t>its contents</a:t>
            </a:r>
            <a:endParaRPr lang="en-US" dirty="0"/>
          </a:p>
          <a:p>
            <a:pPr lvl="2"/>
            <a:r>
              <a:rPr lang="en-US" dirty="0" smtClean="0"/>
              <a:t>cut </a:t>
            </a:r>
            <a:r>
              <a:rPr lang="en-US" dirty="0"/>
              <a:t>away part of a volume to see what is behind it</a:t>
            </a:r>
          </a:p>
          <a:p>
            <a:pPr lvl="2"/>
            <a:r>
              <a:rPr lang="en-US" dirty="0" smtClean="0"/>
              <a:t>intersection </a:t>
            </a:r>
            <a:r>
              <a:rPr lang="en-US" dirty="0"/>
              <a:t>between a slicing plane and a volume dataset</a:t>
            </a:r>
          </a:p>
          <a:p>
            <a:pPr lvl="2"/>
            <a:r>
              <a:rPr lang="en-US" dirty="0" smtClean="0"/>
              <a:t>also </a:t>
            </a:r>
            <a:r>
              <a:rPr lang="en-US" dirty="0"/>
              <a:t>intersection of any surface with a volume dataset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0089281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Steps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Upload </a:t>
            </a:r>
            <a:r>
              <a:rPr lang="en-US" dirty="0"/>
              <a:t>the whole volume to the graphics hardware as textures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stack of 2D textures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single 3D texture</a:t>
            </a:r>
          </a:p>
          <a:p>
            <a:r>
              <a:rPr lang="en-US" dirty="0" smtClean="0"/>
              <a:t>Make </a:t>
            </a:r>
            <a:r>
              <a:rPr lang="en-US" dirty="0"/>
              <a:t>the textured slices are either object-aligned or view-aligned</a:t>
            </a:r>
          </a:p>
          <a:p>
            <a:pPr lvl="1"/>
            <a:r>
              <a:rPr lang="en-US" dirty="0" smtClean="0"/>
              <a:t>Store </a:t>
            </a:r>
            <a:r>
              <a:rPr lang="en-US" dirty="0"/>
              <a:t>three stacks of slices, one stack for each major viewing axis, and choose one most parallel to the current viewing direction</a:t>
            </a:r>
          </a:p>
          <a:p>
            <a:pPr lvl="1"/>
            <a:r>
              <a:rPr lang="en-US" dirty="0" smtClean="0"/>
              <a:t>Map </a:t>
            </a:r>
            <a:r>
              <a:rPr lang="en-US" dirty="0"/>
              <a:t>3D texture onto polygons parallel to the viewing </a:t>
            </a:r>
            <a:r>
              <a:rPr lang="en-US" dirty="0" smtClean="0"/>
              <a:t>plane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9449926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Steps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Render </a:t>
            </a:r>
            <a:r>
              <a:rPr lang="en-US" dirty="0"/>
              <a:t>a number of partially transparent slices in front-to-back or back-to-front order using alpha bending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efficient than raycasting</a:t>
            </a:r>
          </a:p>
          <a:p>
            <a:pPr lvl="2"/>
            <a:r>
              <a:rPr lang="en-US" dirty="0"/>
              <a:t>Entire 2D slice of the voxels are “cast” at one time rather than </a:t>
            </a:r>
            <a:r>
              <a:rPr lang="en-US" dirty="0" smtClean="0"/>
              <a:t>each image </a:t>
            </a:r>
            <a:r>
              <a:rPr lang="en-US" dirty="0"/>
              <a:t>pixel built up ray by ray.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0381660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Object-Aligned Slices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</a:t>
            </a:r>
            <a:r>
              <a:rPr lang="en-US" dirty="0"/>
              <a:t>in combination with 2D textures</a:t>
            </a:r>
          </a:p>
          <a:p>
            <a:r>
              <a:rPr lang="en-US" dirty="0" smtClean="0"/>
              <a:t>Every </a:t>
            </a:r>
            <a:r>
              <a:rPr lang="en-US" dirty="0"/>
              <a:t>slice represents one volume voxel slice</a:t>
            </a:r>
          </a:p>
          <a:p>
            <a:r>
              <a:rPr lang="en-US" dirty="0" smtClean="0"/>
              <a:t>Image </a:t>
            </a:r>
            <a:r>
              <a:rPr lang="en-US" dirty="0"/>
              <a:t>quality is best when the slices are parallel to the view plane</a:t>
            </a:r>
          </a:p>
          <a:p>
            <a:pPr lvl="1"/>
            <a:r>
              <a:rPr lang="en-US" dirty="0" smtClean="0"/>
              <a:t>Store </a:t>
            </a:r>
            <a:r>
              <a:rPr lang="en-US" dirty="0"/>
              <a:t>3 stacks of textures representing the main view directions and display only the slice stack that is most parallel to the current viewing direction</a:t>
            </a:r>
          </a:p>
          <a:p>
            <a:pPr lvl="1"/>
            <a:r>
              <a:rPr lang="en-US" dirty="0" smtClean="0"/>
              <a:t>Hardware </a:t>
            </a:r>
            <a:r>
              <a:rPr lang="en-US" dirty="0"/>
              <a:t>does bilinear interpolation in a 2D texture resulting in fast rendering</a:t>
            </a:r>
          </a:p>
          <a:p>
            <a:pPr lvl="1"/>
            <a:r>
              <a:rPr lang="en-US" dirty="0" smtClean="0"/>
              <a:t>Supersampling </a:t>
            </a:r>
            <a:r>
              <a:rPr lang="en-US" dirty="0"/>
              <a:t>is not possible</a:t>
            </a:r>
            <a:r>
              <a:rPr lang="en-US" dirty="0" smtClean="0"/>
              <a:t>: opacity </a:t>
            </a:r>
            <a:r>
              <a:rPr lang="en-US" dirty="0"/>
              <a:t>changes with </a:t>
            </a:r>
            <a:r>
              <a:rPr lang="en-US" dirty="0" smtClean="0"/>
              <a:t>rotation.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2968121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Object-Aligned Slices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Multitexture</a:t>
            </a:r>
            <a:r>
              <a:rPr lang="en-US" dirty="0" smtClean="0"/>
              <a:t> </a:t>
            </a:r>
            <a:r>
              <a:rPr lang="en-US" dirty="0"/>
              <a:t>slices</a:t>
            </a:r>
          </a:p>
          <a:p>
            <a:pPr lvl="1"/>
            <a:r>
              <a:rPr lang="en-US" dirty="0" smtClean="0"/>
              <a:t>Produce </a:t>
            </a:r>
            <a:r>
              <a:rPr lang="en-US" dirty="0"/>
              <a:t>intermediate slices by blending together the 2 neighboring textures with position inside the 2 slices as blending factor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supersampling possible.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7309143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View-Aligned Slices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</a:t>
            </a:r>
            <a:r>
              <a:rPr lang="en-US" dirty="0"/>
              <a:t>with one 3D texture representing the volume</a:t>
            </a:r>
          </a:p>
          <a:p>
            <a:r>
              <a:rPr lang="en-US" dirty="0" smtClean="0"/>
              <a:t>Slices </a:t>
            </a:r>
            <a:r>
              <a:rPr lang="en-US" dirty="0"/>
              <a:t>can be stacked along an arbitrary direction</a:t>
            </a:r>
          </a:p>
          <a:p>
            <a:pPr lvl="1"/>
            <a:r>
              <a:rPr lang="en-US" dirty="0"/>
              <a:t>Ø The slices stay parallel to the view plane while the volume texture is rotated</a:t>
            </a:r>
          </a:p>
          <a:p>
            <a:r>
              <a:rPr lang="en-US" dirty="0" smtClean="0"/>
              <a:t>Image </a:t>
            </a:r>
            <a:r>
              <a:rPr lang="en-US" dirty="0"/>
              <a:t>quality is independent of the viewing direction</a:t>
            </a:r>
          </a:p>
          <a:p>
            <a:pPr lvl="1"/>
            <a:r>
              <a:rPr lang="en-US" dirty="0" err="1" smtClean="0"/>
              <a:t>Trilinear</a:t>
            </a:r>
            <a:r>
              <a:rPr lang="en-US" dirty="0" smtClean="0"/>
              <a:t> </a:t>
            </a:r>
            <a:r>
              <a:rPr lang="en-US" dirty="0"/>
              <a:t>interpolation can be used</a:t>
            </a:r>
          </a:p>
          <a:p>
            <a:pPr lvl="1"/>
            <a:r>
              <a:rPr lang="en-US" dirty="0" smtClean="0"/>
              <a:t>Opacity </a:t>
            </a:r>
            <a:r>
              <a:rPr lang="en-US" dirty="0"/>
              <a:t>stays constant</a:t>
            </a:r>
          </a:p>
          <a:p>
            <a:pPr lvl="1"/>
            <a:r>
              <a:rPr lang="en-US" dirty="0" smtClean="0"/>
              <a:t>Supersampling </a:t>
            </a:r>
            <a:r>
              <a:rPr lang="en-US" dirty="0"/>
              <a:t>is possible.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34</a:t>
            </a:fld>
            <a:endParaRPr lang="de-DE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61" y="4001295"/>
            <a:ext cx="2854864" cy="238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96735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Blending: Over and Under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</a:t>
            </a:r>
            <a:endParaRPr lang="en-US" dirty="0"/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way: back-to-front </a:t>
            </a:r>
            <a:r>
              <a:rPr lang="en-US" dirty="0" err="1" smtClean="0"/>
              <a:t>rednering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Approximates </a:t>
            </a:r>
            <a:r>
              <a:rPr lang="en-US" dirty="0"/>
              <a:t>the flow of light through a colored, </a:t>
            </a:r>
            <a:r>
              <a:rPr lang="en-US" dirty="0" smtClean="0"/>
              <a:t>translucent </a:t>
            </a:r>
            <a:r>
              <a:rPr lang="en-US" dirty="0"/>
              <a:t>material</a:t>
            </a:r>
          </a:p>
          <a:p>
            <a:pPr lvl="1"/>
            <a:r>
              <a:rPr lang="en-US" dirty="0" err="1" smtClean="0"/>
              <a:t>Texels</a:t>
            </a:r>
            <a:r>
              <a:rPr lang="en-US" dirty="0" smtClean="0"/>
              <a:t> </a:t>
            </a:r>
            <a:r>
              <a:rPr lang="en-US" dirty="0"/>
              <a:t>with higher alpha values tend to obscure </a:t>
            </a:r>
            <a:r>
              <a:rPr lang="en-US" dirty="0" err="1"/>
              <a:t>texels</a:t>
            </a:r>
            <a:r>
              <a:rPr lang="en-US" dirty="0"/>
              <a:t> behind them</a:t>
            </a:r>
          </a:p>
          <a:p>
            <a:r>
              <a:rPr lang="en-US" dirty="0" smtClean="0"/>
              <a:t>Under</a:t>
            </a:r>
            <a:endParaRPr lang="en-US" dirty="0"/>
          </a:p>
          <a:p>
            <a:pPr lvl="1"/>
            <a:r>
              <a:rPr lang="en-US" dirty="0" smtClean="0"/>
              <a:t>Volume </a:t>
            </a:r>
            <a:r>
              <a:rPr lang="en-US" dirty="0"/>
              <a:t>slices rendered front-to-back with the under operator gives the same result as the over operator blending slices from the front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097890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Blending: Attenuate and </a:t>
            </a:r>
            <a:r>
              <a:rPr lang="en-US" dirty="0" smtClean="0"/>
              <a:t>MIP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 </a:t>
            </a:r>
            <a:r>
              <a:rPr lang="en-US" dirty="0"/>
              <a:t>Attenuate</a:t>
            </a:r>
          </a:p>
          <a:p>
            <a:pPr lvl="1"/>
            <a:r>
              <a:rPr lang="en-US" dirty="0" smtClean="0"/>
              <a:t>Simulates </a:t>
            </a:r>
            <a:r>
              <a:rPr lang="en-US" dirty="0"/>
              <a:t>an X-ray of material</a:t>
            </a:r>
          </a:p>
          <a:p>
            <a:pPr lvl="1"/>
            <a:r>
              <a:rPr lang="en-US" dirty="0" smtClean="0"/>
              <a:t>Texel’s </a:t>
            </a:r>
            <a:r>
              <a:rPr lang="en-US" dirty="0"/>
              <a:t>alpha attenuates light shinning through the material along the view direction towards the viewer</a:t>
            </a:r>
          </a:p>
          <a:p>
            <a:pPr lvl="1"/>
            <a:r>
              <a:rPr lang="en-US" dirty="0" smtClean="0"/>
              <a:t>Final </a:t>
            </a:r>
            <a:r>
              <a:rPr lang="en-US" dirty="0"/>
              <a:t>brightness at each pixel is attenuated by the total </a:t>
            </a:r>
            <a:r>
              <a:rPr lang="en-US" dirty="0" err="1"/>
              <a:t>texel</a:t>
            </a:r>
            <a:r>
              <a:rPr lang="en-US" dirty="0"/>
              <a:t> density along the direction of view</a:t>
            </a:r>
          </a:p>
          <a:p>
            <a:r>
              <a:rPr lang="en-US" dirty="0" smtClean="0"/>
              <a:t>MIP</a:t>
            </a:r>
            <a:endParaRPr lang="en-US" dirty="0"/>
          </a:p>
          <a:p>
            <a:pPr lvl="1"/>
            <a:r>
              <a:rPr lang="en-US" dirty="0" smtClean="0"/>
              <a:t>MIP</a:t>
            </a:r>
            <a:r>
              <a:rPr lang="en-US" dirty="0"/>
              <a:t>: Maximum Intensity Projection</a:t>
            </a:r>
          </a:p>
          <a:p>
            <a:pPr lvl="1"/>
            <a:r>
              <a:rPr lang="en-US" dirty="0" smtClean="0"/>
              <a:t>Finds </a:t>
            </a:r>
            <a:r>
              <a:rPr lang="en-US" dirty="0"/>
              <a:t>the brightest </a:t>
            </a:r>
            <a:r>
              <a:rPr lang="en-US" dirty="0" err="1"/>
              <a:t>texel</a:t>
            </a:r>
            <a:r>
              <a:rPr lang="en-US" dirty="0"/>
              <a:t> alpha from all the texture slices at each pixel location</a:t>
            </a:r>
          </a:p>
          <a:p>
            <a:pPr lvl="1"/>
            <a:r>
              <a:rPr lang="en-US" dirty="0" smtClean="0"/>
              <a:t>Acts </a:t>
            </a:r>
            <a:r>
              <a:rPr lang="en-US" dirty="0"/>
              <a:t>like a contrast enhancing operator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2170417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</a:t>
            </a:r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dirty="0"/>
              <a:t>number of factors to consider in deciding the number of slices (data polygons) for rendering the volume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2D </a:t>
            </a:r>
            <a:r>
              <a:rPr lang="en-US" dirty="0"/>
              <a:t>versus 3D textures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2D </a:t>
            </a:r>
            <a:r>
              <a:rPr lang="en-US" dirty="0"/>
              <a:t>textures are constrained in a plane while 3D textures can sample data along any direction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Performance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Interactive </a:t>
            </a:r>
            <a:r>
              <a:rPr lang="en-US" dirty="0"/>
              <a:t>and details modes for viewing the volume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Cubical </a:t>
            </a:r>
            <a:r>
              <a:rPr lang="en-US" dirty="0"/>
              <a:t>voxels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Uniform </a:t>
            </a:r>
            <a:r>
              <a:rPr lang="en-US" dirty="0"/>
              <a:t>sampling (texture sampling rate from slice to slice = texture sampling rate within each slice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4590058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</a:t>
            </a:r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Non-linear </a:t>
            </a:r>
            <a:r>
              <a:rPr lang="en-US" dirty="0"/>
              <a:t>blending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Rescale </a:t>
            </a:r>
            <a:r>
              <a:rPr lang="en-US" dirty="0"/>
              <a:t>the alpha values of data if the number of slices used to render the volume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Perspective</a:t>
            </a:r>
            <a:endParaRPr lang="en-US" sz="2000" dirty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the density of slices with distance from the viewer</a:t>
            </a:r>
            <a:endParaRPr lang="en-US" sz="2000" dirty="0"/>
          </a:p>
          <a:p>
            <a:r>
              <a:rPr lang="en-US" dirty="0" smtClean="0"/>
              <a:t>Flat </a:t>
            </a:r>
            <a:r>
              <a:rPr lang="en-US" dirty="0"/>
              <a:t>versus Spherical Slices</a:t>
            </a:r>
            <a:endParaRPr lang="en-US" sz="2000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spherical slices to get good close-ups of the data</a:t>
            </a:r>
            <a:endParaRPr lang="en-US" sz="2000" dirty="0"/>
          </a:p>
          <a:p>
            <a:pPr lvl="1"/>
            <a:r>
              <a:rPr lang="en-US" dirty="0" smtClean="0"/>
              <a:t>Spheres </a:t>
            </a:r>
            <a:r>
              <a:rPr lang="en-US" dirty="0"/>
              <a:t>are centered at the eye-point</a:t>
            </a:r>
            <a:endParaRPr lang="en-US" sz="2000" dirty="0"/>
          </a:p>
          <a:p>
            <a:pPr lvl="1"/>
            <a:r>
              <a:rPr lang="en-US" dirty="0" smtClean="0"/>
              <a:t>Tessellate </a:t>
            </a:r>
            <a:r>
              <a:rPr lang="en-US" dirty="0"/>
              <a:t>the spheres finely enough to avoid concentric shells from touching each other</a:t>
            </a:r>
            <a:endParaRPr lang="en-US" sz="2000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38</a:t>
            </a:fld>
            <a:endParaRPr lang="de-DE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4200525"/>
            <a:ext cx="43910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88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Shrinking the Image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</a:t>
            </a:r>
            <a:r>
              <a:rPr lang="en-US" dirty="0"/>
              <a:t>visual quality</a:t>
            </a:r>
          </a:p>
          <a:p>
            <a:pPr lvl="1"/>
            <a:r>
              <a:rPr lang="en-US" dirty="0" smtClean="0"/>
              <a:t>Render </a:t>
            </a:r>
            <a:r>
              <a:rPr lang="en-US" dirty="0"/>
              <a:t>the volume image so that the size of a </a:t>
            </a:r>
            <a:r>
              <a:rPr lang="en-US" dirty="0" err="1"/>
              <a:t>texel</a:t>
            </a:r>
            <a:r>
              <a:rPr lang="en-US" dirty="0"/>
              <a:t> is about the same size of a pixel</a:t>
            </a:r>
          </a:p>
          <a:p>
            <a:r>
              <a:rPr lang="en-US" dirty="0" smtClean="0"/>
              <a:t>Reducing </a:t>
            </a:r>
            <a:r>
              <a:rPr lang="en-US" dirty="0"/>
              <a:t>the volume size will cause the </a:t>
            </a:r>
            <a:r>
              <a:rPr lang="en-US" dirty="0" err="1"/>
              <a:t>texel</a:t>
            </a:r>
            <a:r>
              <a:rPr lang="en-US" dirty="0"/>
              <a:t> data to be sampled into a smaller area</a:t>
            </a:r>
          </a:p>
          <a:p>
            <a:r>
              <a:rPr lang="en-US" dirty="0" smtClean="0"/>
              <a:t>The </a:t>
            </a:r>
            <a:r>
              <a:rPr lang="en-US" dirty="0"/>
              <a:t>smaller image can have density artifacts that are not in the original volume data</a:t>
            </a:r>
          </a:p>
          <a:p>
            <a:pPr lvl="1"/>
            <a:r>
              <a:rPr lang="en-US" dirty="0" smtClean="0"/>
              <a:t>Better </a:t>
            </a:r>
            <a:r>
              <a:rPr lang="en-US" dirty="0"/>
              <a:t>first render the image full size in the desired orientation and then shrink the resulting 2D image.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65032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Clipping to See </a:t>
            </a:r>
            <a:r>
              <a:rPr lang="en-US" dirty="0" smtClean="0">
                <a:effectLst/>
              </a:rPr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n-US" dirty="0"/>
              <a:t>approaches:</a:t>
            </a:r>
          </a:p>
          <a:p>
            <a:pPr lvl="1"/>
            <a:r>
              <a:rPr lang="en-US" dirty="0" smtClean="0"/>
              <a:t>Planar </a:t>
            </a:r>
            <a:r>
              <a:rPr lang="en-US" dirty="0"/>
              <a:t>clipping</a:t>
            </a:r>
          </a:p>
          <a:p>
            <a:pPr lvl="1"/>
            <a:r>
              <a:rPr lang="en-US" dirty="0" smtClean="0"/>
              <a:t>Interactive </a:t>
            </a:r>
            <a:r>
              <a:rPr lang="en-US" dirty="0"/>
              <a:t>clipping</a:t>
            </a:r>
          </a:p>
          <a:p>
            <a:pPr lvl="1"/>
            <a:r>
              <a:rPr lang="en-US" dirty="0" smtClean="0"/>
              <a:t>Volume </a:t>
            </a:r>
            <a:r>
              <a:rPr lang="en-US" dirty="0"/>
              <a:t>clipping</a:t>
            </a:r>
          </a:p>
          <a:p>
            <a:r>
              <a:rPr lang="en-US" dirty="0"/>
              <a:t>Planar Clipping</a:t>
            </a:r>
          </a:p>
          <a:p>
            <a:pPr lvl="1"/>
            <a:r>
              <a:rPr lang="en-US" b="1" dirty="0"/>
              <a:t> </a:t>
            </a:r>
            <a:r>
              <a:rPr lang="en-US" dirty="0" smtClean="0"/>
              <a:t>A </a:t>
            </a:r>
            <a:r>
              <a:rPr lang="en-US" dirty="0"/>
              <a:t>3D model is cut by a clip or slicing plane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performed by evaluating each volume element against the boundary of the half-space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inside the half-space, display the element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outside the half-space, discard the element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partially contained in the half-space, check and display the face of the </a:t>
            </a:r>
            <a:r>
              <a:rPr lang="en-US" dirty="0" smtClean="0"/>
              <a:t>element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8082982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Texture Memory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Volume </a:t>
            </a:r>
            <a:r>
              <a:rPr lang="en-US" dirty="0"/>
              <a:t>data does not have to be limited to the maximum size </a:t>
            </a:r>
            <a:r>
              <a:rPr lang="en-US" dirty="0" smtClean="0"/>
              <a:t>of the </a:t>
            </a:r>
            <a:r>
              <a:rPr lang="en-US" dirty="0"/>
              <a:t>texture image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Divide </a:t>
            </a:r>
            <a:r>
              <a:rPr lang="en-US" dirty="0"/>
              <a:t>the data volume into a set of smaller “bricks”.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Each </a:t>
            </a:r>
            <a:r>
              <a:rPr lang="en-US" dirty="0"/>
              <a:t>brick is loaded into texture memory, then data slices are textured and blended from the brick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Bricks </a:t>
            </a:r>
            <a:r>
              <a:rPr lang="en-US" dirty="0"/>
              <a:t>can be processed from back-to-front order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process is repeated until the entire volume is loaded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Transfer Functions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dirty="0" smtClean="0"/>
              <a:t>To </a:t>
            </a:r>
            <a:r>
              <a:rPr lang="en-US" dirty="0"/>
              <a:t>highlight particular classes of volume data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dirty="0" smtClean="0"/>
              <a:t>If </a:t>
            </a:r>
            <a:r>
              <a:rPr lang="en-US" dirty="0"/>
              <a:t>lookup tables are not available, the processing can be done to the volume data by the application before loading the volume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19274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Shading Textured Volume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can be lit and shaded</a:t>
            </a:r>
          </a:p>
          <a:p>
            <a:pPr lvl="1"/>
            <a:r>
              <a:rPr lang="en-US" dirty="0" smtClean="0"/>
              <a:t>Lighting </a:t>
            </a:r>
            <a:r>
              <a:rPr lang="en-US" dirty="0"/>
              <a:t>needs to be computed per volume </a:t>
            </a:r>
            <a:r>
              <a:rPr lang="en-US" dirty="0" err="1"/>
              <a:t>texel</a:t>
            </a:r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approaches:</a:t>
            </a:r>
          </a:p>
          <a:p>
            <a:pPr lvl="1"/>
            <a:r>
              <a:rPr lang="en-US" dirty="0" smtClean="0"/>
              <a:t>Shading </a:t>
            </a:r>
            <a:r>
              <a:rPr lang="en-US" dirty="0"/>
              <a:t>done on the host before you load the data as texture</a:t>
            </a:r>
          </a:p>
          <a:p>
            <a:pPr lvl="1"/>
            <a:r>
              <a:rPr lang="en-US" dirty="0" smtClean="0"/>
              <a:t>Shading </a:t>
            </a:r>
            <a:r>
              <a:rPr lang="en-US" dirty="0"/>
              <a:t>done while the texture being loaded</a:t>
            </a:r>
          </a:p>
          <a:p>
            <a:r>
              <a:rPr lang="en-US" dirty="0" smtClean="0"/>
              <a:t>Interactive </a:t>
            </a:r>
            <a:r>
              <a:rPr lang="en-US" dirty="0"/>
              <a:t>computation of data’s gradient vectors can be done.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4049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Shading Textured Volume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Shading </a:t>
            </a:r>
            <a:r>
              <a:rPr lang="en-US" dirty="0"/>
              <a:t>with texture:</a:t>
            </a:r>
          </a:p>
          <a:p>
            <a:pPr lvl="1"/>
            <a:r>
              <a:rPr lang="en-US" dirty="0" smtClean="0"/>
              <a:t>Transform </a:t>
            </a:r>
            <a:r>
              <a:rPr lang="en-US" dirty="0"/>
              <a:t>the </a:t>
            </a:r>
            <a:r>
              <a:rPr lang="en-US" dirty="0" err="1"/>
              <a:t>texel</a:t>
            </a:r>
            <a:r>
              <a:rPr lang="en-US" dirty="0"/>
              <a:t> data using the color matrix extension</a:t>
            </a:r>
          </a:p>
          <a:p>
            <a:pPr lvl="1"/>
            <a:r>
              <a:rPr lang="en-US" dirty="0" smtClean="0"/>
              <a:t>Save </a:t>
            </a:r>
            <a:r>
              <a:rPr lang="en-US" dirty="0"/>
              <a:t>the components of the gradient vectors as color components in the texture</a:t>
            </a:r>
          </a:p>
          <a:p>
            <a:pPr lvl="1"/>
            <a:r>
              <a:rPr lang="en-US" dirty="0" smtClean="0"/>
              <a:t>Lighting </a:t>
            </a:r>
            <a:r>
              <a:rPr lang="en-US" dirty="0"/>
              <a:t>can be done while the data is being visualized using three matrices</a:t>
            </a:r>
          </a:p>
          <a:p>
            <a:pPr lvl="2"/>
            <a:r>
              <a:rPr lang="en-US" dirty="0"/>
              <a:t>Light direction matrix, color matrix, and texture color matrix </a:t>
            </a:r>
          </a:p>
          <a:p>
            <a:pPr lvl="2"/>
            <a:r>
              <a:rPr lang="en-US" dirty="0"/>
              <a:t>Take dot product between the light and normal</a:t>
            </a:r>
          </a:p>
          <a:p>
            <a:pPr lvl="2"/>
            <a:r>
              <a:rPr lang="en-US" dirty="0"/>
              <a:t>Color matrix is a part of the pixel path so the calculations are done in the pixel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83952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Textured Volume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Clipping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surfaces can be created on the volume with user defined clipping </a:t>
            </a:r>
            <a:r>
              <a:rPr lang="en-US" dirty="0" smtClean="0"/>
              <a:t>planes.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clipping plane can be used to cut through the volume, exposing a new </a:t>
            </a:r>
            <a:r>
              <a:rPr lang="en-US" dirty="0" smtClean="0"/>
              <a:t>surface.</a:t>
            </a:r>
            <a:endParaRPr lang="en-US" dirty="0"/>
          </a:p>
          <a:p>
            <a:r>
              <a:rPr lang="en-US" dirty="0" smtClean="0"/>
              <a:t>Warping</a:t>
            </a:r>
            <a:endParaRPr lang="en-US" dirty="0"/>
          </a:p>
          <a:p>
            <a:pPr lvl="1"/>
            <a:r>
              <a:rPr lang="en-US" dirty="0" smtClean="0"/>
              <a:t>Data </a:t>
            </a:r>
            <a:r>
              <a:rPr lang="en-US" dirty="0"/>
              <a:t>volume can be warped by non-linear shifting the texture coordinates of the data </a:t>
            </a:r>
            <a:r>
              <a:rPr lang="en-US" dirty="0" smtClean="0"/>
              <a:t>slices.</a:t>
            </a:r>
            <a:endParaRPr lang="en-US" dirty="0"/>
          </a:p>
          <a:p>
            <a:pPr lvl="1"/>
            <a:r>
              <a:rPr lang="en-US" dirty="0" smtClean="0"/>
              <a:t>Tessellate </a:t>
            </a:r>
            <a:r>
              <a:rPr lang="en-US" dirty="0"/>
              <a:t>the vertices to provide more vertex locations to perturb the texture coordinate </a:t>
            </a:r>
            <a:r>
              <a:rPr lang="en-US" dirty="0" smtClean="0"/>
              <a:t>values.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62110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Textured Volume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Including </a:t>
            </a:r>
            <a:r>
              <a:rPr lang="en-US" dirty="0"/>
              <a:t>geometric objects</a:t>
            </a:r>
          </a:p>
          <a:p>
            <a:pPr lvl="1"/>
            <a:r>
              <a:rPr lang="en-US" dirty="0" smtClean="0"/>
              <a:t>Opaque </a:t>
            </a:r>
            <a:r>
              <a:rPr lang="en-US" dirty="0"/>
              <a:t>objects are rendered along with the volumetric data slice using depth buffering for both.</a:t>
            </a:r>
          </a:p>
          <a:p>
            <a:pPr lvl="2"/>
            <a:r>
              <a:rPr lang="en-US" dirty="0"/>
              <a:t>Pixels on the data planes behind the object are not rendered</a:t>
            </a:r>
          </a:p>
          <a:p>
            <a:pPr lvl="2"/>
            <a:r>
              <a:rPr lang="en-US" dirty="0"/>
              <a:t>Planes in front of the object blend the object in; this blending gradually obscure the object</a:t>
            </a:r>
            <a:r>
              <a:rPr lang="en-US" dirty="0" smtClean="0"/>
              <a:t>, making </a:t>
            </a:r>
            <a:r>
              <a:rPr lang="en-US" dirty="0"/>
              <a:t>it appear embedded in the volume data</a:t>
            </a:r>
          </a:p>
          <a:p>
            <a:pPr lvl="1"/>
            <a:r>
              <a:rPr lang="en-US" dirty="0" smtClean="0"/>
              <a:t>Transparent </a:t>
            </a:r>
            <a:r>
              <a:rPr lang="en-US" dirty="0"/>
              <a:t>objects must be rendered a slice at a time</a:t>
            </a:r>
          </a:p>
          <a:p>
            <a:pPr lvl="2"/>
            <a:r>
              <a:rPr lang="en-US" dirty="0"/>
              <a:t>Chopping the object into slabs using user defined clipping planes</a:t>
            </a:r>
          </a:p>
          <a:p>
            <a:pPr lvl="2"/>
            <a:r>
              <a:rPr lang="en-US" dirty="0"/>
              <a:t>Slab thickness corresponds to the spacing between the volume data slices.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6227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Skipping Invisible Voxels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Two </a:t>
            </a:r>
            <a:r>
              <a:rPr lang="en-US" sz="2400" dirty="0"/>
              <a:t>types of </a:t>
            </a:r>
            <a:r>
              <a:rPr lang="en-US" sz="2400" dirty="0" smtClean="0"/>
              <a:t>invisible </a:t>
            </a:r>
            <a:r>
              <a:rPr lang="en-US" sz="2400" dirty="0"/>
              <a:t>voxels</a:t>
            </a:r>
          </a:p>
          <a:p>
            <a:pPr lvl="1"/>
            <a:r>
              <a:rPr lang="en-US" sz="2000" dirty="0" smtClean="0"/>
              <a:t>Empty </a:t>
            </a:r>
            <a:r>
              <a:rPr lang="en-US" sz="2000" dirty="0"/>
              <a:t>voxel (with fully transparency)</a:t>
            </a:r>
          </a:p>
          <a:p>
            <a:pPr lvl="1"/>
            <a:r>
              <a:rPr lang="en-US" sz="2000" dirty="0" smtClean="0"/>
              <a:t>Occluded </a:t>
            </a:r>
            <a:r>
              <a:rPr lang="en-US" sz="2000" dirty="0"/>
              <a:t>voxel (lying behind other voxels)</a:t>
            </a:r>
          </a:p>
          <a:p>
            <a:pPr lvl="1"/>
            <a:r>
              <a:rPr lang="en-US" sz="2000" dirty="0" smtClean="0"/>
              <a:t>How </a:t>
            </a:r>
            <a:r>
              <a:rPr lang="en-US" sz="2000" dirty="0"/>
              <a:t>to skip such voxels in texture-based rendering</a:t>
            </a:r>
          </a:p>
          <a:p>
            <a:r>
              <a:rPr lang="en-US" sz="2400" dirty="0" smtClean="0"/>
              <a:t>Partition </a:t>
            </a:r>
            <a:r>
              <a:rPr lang="en-US" sz="2400" dirty="0"/>
              <a:t>a volume dataset into sub-volumes based on similarity of voxels</a:t>
            </a:r>
          </a:p>
          <a:p>
            <a:pPr lvl="1"/>
            <a:r>
              <a:rPr lang="en-US" sz="2000" dirty="0" smtClean="0"/>
              <a:t>Consider </a:t>
            </a:r>
            <a:r>
              <a:rPr lang="en-US" sz="2000" dirty="0"/>
              <a:t>volume domain (position) and transfer function domain (densities and gradient magnitudes)</a:t>
            </a:r>
          </a:p>
          <a:p>
            <a:pPr lvl="1"/>
            <a:r>
              <a:rPr lang="en-US" sz="2000" dirty="0" smtClean="0"/>
              <a:t>Subdivide </a:t>
            </a:r>
            <a:r>
              <a:rPr lang="en-US" sz="2000" dirty="0"/>
              <a:t>the texture space into an </a:t>
            </a:r>
            <a:r>
              <a:rPr lang="en-US" sz="2000" dirty="0" err="1"/>
              <a:t>octree</a:t>
            </a:r>
            <a:endParaRPr lang="en-US" sz="2000" dirty="0"/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texture hulls (of any shape) of all connected non-empty regions</a:t>
            </a:r>
          </a:p>
          <a:p>
            <a:pPr lvl="1"/>
            <a:r>
              <a:rPr lang="en-US" sz="2000" dirty="0" smtClean="0"/>
              <a:t>Growing </a:t>
            </a:r>
            <a:r>
              <a:rPr lang="en-US" sz="2000" dirty="0"/>
              <a:t>boxes (can be represented as orthogonal BSP tree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45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714825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Skipping Invisible Voxels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Skip </a:t>
            </a:r>
            <a:r>
              <a:rPr lang="en-US" sz="2400" dirty="0" err="1"/>
              <a:t>subvolumes</a:t>
            </a:r>
            <a:r>
              <a:rPr lang="en-US" sz="2400" dirty="0"/>
              <a:t> containing transparent voxels for rendering</a:t>
            </a:r>
          </a:p>
          <a:p>
            <a:r>
              <a:rPr lang="en-US" sz="2400" dirty="0" smtClean="0"/>
              <a:t>Cull </a:t>
            </a:r>
            <a:r>
              <a:rPr lang="en-US" sz="2400" dirty="0"/>
              <a:t>or clip occluded voxels with orthogonal opacity map updated from the contents of the frame buffer during </a:t>
            </a:r>
            <a:r>
              <a:rPr lang="en-US" sz="2400" dirty="0" smtClean="0"/>
              <a:t>rendering</a:t>
            </a:r>
          </a:p>
          <a:p>
            <a:r>
              <a:rPr lang="fr-FR" sz="2400" dirty="0" err="1"/>
              <a:t>Confocal</a:t>
            </a:r>
            <a:r>
              <a:rPr lang="fr-FR" sz="2400" dirty="0"/>
              <a:t> 2D images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46</a:t>
            </a:fld>
            <a:endParaRPr lang="de-DE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9" y="3695700"/>
            <a:ext cx="554072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47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Construction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</a:t>
            </a:r>
            <a:r>
              <a:rPr lang="en-US" dirty="0"/>
              <a:t>individual 2D images and stack them one above the other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third dimension is thus added along the direction of stacking to get 3D data</a:t>
            </a:r>
          </a:p>
          <a:p>
            <a:r>
              <a:rPr lang="en-US" dirty="0" smtClean="0"/>
              <a:t>Two </a:t>
            </a:r>
            <a:r>
              <a:rPr lang="en-US" dirty="0"/>
              <a:t>ways for 3D reconstruction:</a:t>
            </a:r>
          </a:p>
          <a:p>
            <a:pPr lvl="1"/>
            <a:r>
              <a:rPr lang="en-US" dirty="0" smtClean="0"/>
              <a:t>Texture-based</a:t>
            </a:r>
            <a:endParaRPr lang="en-US" dirty="0"/>
          </a:p>
          <a:p>
            <a:pPr lvl="2"/>
            <a:r>
              <a:rPr lang="en-US" dirty="0"/>
              <a:t>Each slice an individual texture object</a:t>
            </a:r>
          </a:p>
          <a:p>
            <a:pPr lvl="2"/>
            <a:r>
              <a:rPr lang="en-US" dirty="0"/>
              <a:t>All slices together as a 3D texture object</a:t>
            </a:r>
          </a:p>
          <a:p>
            <a:pPr lvl="1"/>
            <a:r>
              <a:rPr lang="en-US" dirty="0" smtClean="0"/>
              <a:t>Pixel-by-pixel</a:t>
            </a:r>
            <a:endParaRPr lang="en-US" dirty="0"/>
          </a:p>
          <a:p>
            <a:pPr lvl="2"/>
            <a:r>
              <a:rPr lang="en-US" dirty="0"/>
              <a:t>Each slice is treated as an array of pixels.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47</a:t>
            </a:fld>
            <a:endParaRPr lang="de-DE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13" y="3600450"/>
            <a:ext cx="33630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67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Volume </a:t>
            </a:r>
            <a:r>
              <a:rPr lang="en-US" sz="4000" b="1" dirty="0"/>
              <a:t>Rendering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74608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Volume Rendering </a:t>
            </a:r>
            <a:r>
              <a:rPr lang="en-US" sz="3800" dirty="0" smtClean="0"/>
              <a:t>vs. </a:t>
            </a:r>
            <a:r>
              <a:rPr lang="en-US" sz="3800" dirty="0"/>
              <a:t>Other Techniques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700" dirty="0" smtClean="0"/>
              <a:t>Volume </a:t>
            </a:r>
            <a:r>
              <a:rPr lang="en-US" sz="2700" dirty="0"/>
              <a:t>rendering: </a:t>
            </a:r>
            <a:endParaRPr lang="en-US" sz="2700" dirty="0" smtClean="0"/>
          </a:p>
          <a:p>
            <a:pPr lvl="1">
              <a:spcBef>
                <a:spcPts val="0"/>
              </a:spcBef>
            </a:pPr>
            <a:r>
              <a:rPr lang="en-US" sz="2300" dirty="0" smtClean="0"/>
              <a:t>Creates </a:t>
            </a:r>
            <a:r>
              <a:rPr lang="en-US" sz="2300" dirty="0"/>
              <a:t>a 2D image directly from 3D volumetric data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Mapping </a:t>
            </a:r>
            <a:r>
              <a:rPr lang="en-US" dirty="0"/>
              <a:t>the entire 3D data into a 2D image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Volume </a:t>
            </a:r>
            <a:r>
              <a:rPr lang="en-US" dirty="0"/>
              <a:t>images retain full information at the cost of increased algorithm complexity and rendering times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Rendering </a:t>
            </a:r>
            <a:r>
              <a:rPr lang="en-US" dirty="0"/>
              <a:t>of amorphous phenomena such as clouds, fog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Surface </a:t>
            </a:r>
            <a:r>
              <a:rPr lang="en-US" sz="2700" dirty="0"/>
              <a:t>rendering: </a:t>
            </a:r>
            <a:endParaRPr lang="en-US" sz="2700" dirty="0" smtClean="0"/>
          </a:p>
          <a:p>
            <a:pPr lvl="1">
              <a:spcBef>
                <a:spcPts val="0"/>
              </a:spcBef>
            </a:pPr>
            <a:r>
              <a:rPr lang="en-US" sz="2300" dirty="0" smtClean="0"/>
              <a:t>Creates </a:t>
            </a:r>
            <a:r>
              <a:rPr lang="en-US" sz="2300" dirty="0"/>
              <a:t>an image of a surface contained within the volume data using geometric primitives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Triangles </a:t>
            </a:r>
            <a:r>
              <a:rPr lang="en-US" dirty="0"/>
              <a:t>or points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Clipping</a:t>
            </a:r>
            <a:r>
              <a:rPr lang="en-US" sz="2700" dirty="0"/>
              <a:t>: </a:t>
            </a:r>
            <a:endParaRPr lang="en-US" sz="2700" dirty="0" smtClean="0"/>
          </a:p>
          <a:p>
            <a:pPr lvl="1">
              <a:spcBef>
                <a:spcPts val="0"/>
              </a:spcBef>
            </a:pPr>
            <a:r>
              <a:rPr lang="en-US" sz="2300" dirty="0" smtClean="0"/>
              <a:t>Removes </a:t>
            </a:r>
            <a:r>
              <a:rPr lang="en-US" sz="2300" dirty="0"/>
              <a:t>a part of a volume to display the rest of the contents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Applicable </a:t>
            </a:r>
            <a:r>
              <a:rPr lang="en-US" dirty="0"/>
              <a:t>with volume or surface rendering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04348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Clipping with </a:t>
            </a:r>
            <a:r>
              <a:rPr lang="en-US" dirty="0" err="1"/>
              <a:t>Caping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US" dirty="0" smtClean="0"/>
              <a:t>Clip </a:t>
            </a:r>
            <a:r>
              <a:rPr lang="en-US" dirty="0"/>
              <a:t>the model with a display of the scalar result on the clip surface</a:t>
            </a:r>
          </a:p>
          <a:p>
            <a:r>
              <a:rPr lang="en-US" dirty="0" smtClean="0"/>
              <a:t>The </a:t>
            </a:r>
            <a:r>
              <a:rPr lang="en-US" dirty="0"/>
              <a:t>caped surfaces are produced by generating additional display polygons for each volume element in the cutting region</a:t>
            </a:r>
          </a:p>
          <a:p>
            <a:r>
              <a:rPr lang="en-US" dirty="0" smtClean="0"/>
              <a:t>Clipping </a:t>
            </a:r>
            <a:r>
              <a:rPr lang="en-US" dirty="0"/>
              <a:t>alone can be performed in graphics hardware</a:t>
            </a:r>
          </a:p>
          <a:p>
            <a:pPr lvl="1"/>
            <a:r>
              <a:rPr lang="en-US" dirty="0" smtClean="0"/>
              <a:t>Polygon </a:t>
            </a:r>
            <a:r>
              <a:rPr lang="en-US" dirty="0"/>
              <a:t>clipping on a polygon-by-polygon basis in hardware</a:t>
            </a:r>
          </a:p>
          <a:p>
            <a:r>
              <a:rPr lang="en-US" dirty="0" smtClean="0"/>
              <a:t>Capping </a:t>
            </a:r>
            <a:r>
              <a:rPr lang="en-US" dirty="0"/>
              <a:t>must be performed in the software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knowledge of the entire volume element to </a:t>
            </a:r>
            <a:r>
              <a:rPr lang="en-US" dirty="0" smtClean="0"/>
              <a:t>interpolate vertex </a:t>
            </a:r>
            <a:r>
              <a:rPr lang="en-US" dirty="0"/>
              <a:t>values to form the capping polygon and its scalar </a:t>
            </a: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3508138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Rendering Techniques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Object-order </a:t>
            </a:r>
            <a:r>
              <a:rPr lang="en-US" dirty="0"/>
              <a:t>technique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a forward mapping scheme where the volume data is mapped into the image plane</a:t>
            </a:r>
          </a:p>
          <a:p>
            <a:pPr lvl="2"/>
            <a:r>
              <a:rPr lang="en-US" dirty="0"/>
              <a:t>Splatting</a:t>
            </a:r>
          </a:p>
          <a:p>
            <a:r>
              <a:rPr lang="en-US" dirty="0" smtClean="0"/>
              <a:t>Image-order </a:t>
            </a:r>
            <a:r>
              <a:rPr lang="en-US" dirty="0"/>
              <a:t>technique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a backward mapping scheme where rays are cast from each pixel in the image plane through the volume data to determine the pixel value</a:t>
            </a:r>
          </a:p>
          <a:p>
            <a:pPr lvl="2"/>
            <a:r>
              <a:rPr lang="en-US" dirty="0"/>
              <a:t>Ray casting, Volume buffer</a:t>
            </a:r>
          </a:p>
          <a:p>
            <a:r>
              <a:rPr lang="en-US" dirty="0" smtClean="0"/>
              <a:t>Hybrid </a:t>
            </a:r>
            <a:r>
              <a:rPr lang="en-US" dirty="0"/>
              <a:t>technique</a:t>
            </a:r>
          </a:p>
          <a:p>
            <a:pPr lvl="1"/>
            <a:r>
              <a:rPr lang="en-US" dirty="0" smtClean="0"/>
              <a:t>Combines </a:t>
            </a:r>
            <a:r>
              <a:rPr lang="en-US" dirty="0"/>
              <a:t>the two approaches</a:t>
            </a:r>
          </a:p>
          <a:p>
            <a:pPr lvl="2"/>
            <a:r>
              <a:rPr lang="en-US" dirty="0"/>
              <a:t>Cell-by-cell V-buffer, </a:t>
            </a:r>
            <a:r>
              <a:rPr lang="en-US" dirty="0" smtClean="0"/>
              <a:t>Shear-warp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85842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52587"/>
            <a:ext cx="8524875" cy="4555265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Splatting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75958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Splatting?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Object-order </a:t>
            </a:r>
            <a:r>
              <a:rPr lang="en-US" dirty="0"/>
              <a:t>rendering: Forward mapping algorithm </a:t>
            </a:r>
            <a:r>
              <a:rPr lang="en-US" dirty="0" smtClean="0"/>
              <a:t>that </a:t>
            </a:r>
            <a:r>
              <a:rPr lang="en-US" dirty="0"/>
              <a:t>maps data samples onto the image plane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Splatting </a:t>
            </a:r>
            <a:r>
              <a:rPr lang="en-US" dirty="0"/>
              <a:t>considers how a sample can contribute to many points in space, and hence to many pixels in the image plane in terms of a distribution function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Distributes </a:t>
            </a:r>
            <a:r>
              <a:rPr lang="en-US" dirty="0"/>
              <a:t>energy from input samples into space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Calculates </a:t>
            </a:r>
            <a:r>
              <a:rPr lang="en-US" dirty="0"/>
              <a:t>an image plane footprint for each data sample and uses the footprint to spread the sample’s energy onto the image plane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Works </a:t>
            </a:r>
            <a:r>
              <a:rPr lang="en-US" dirty="0"/>
              <a:t>for regular grid with/out the same </a:t>
            </a:r>
            <a:r>
              <a:rPr lang="en-US" dirty="0" err="1"/>
              <a:t>spacings</a:t>
            </a:r>
            <a:r>
              <a:rPr lang="en-US" dirty="0"/>
              <a:t> in all directions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Can </a:t>
            </a:r>
            <a:r>
              <a:rPr lang="en-US" dirty="0"/>
              <a:t>be parallel.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18806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Four Steps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Transforming </a:t>
            </a:r>
            <a:r>
              <a:rPr lang="en-US" dirty="0"/>
              <a:t>sample from input &lt;</a:t>
            </a:r>
            <a:r>
              <a:rPr lang="en-US" i="1" dirty="0" err="1"/>
              <a:t>i,j,k</a:t>
            </a:r>
            <a:r>
              <a:rPr lang="en-US" dirty="0"/>
              <a:t>&gt; grid space to &lt;</a:t>
            </a:r>
            <a:r>
              <a:rPr lang="en-US" i="1" dirty="0" err="1"/>
              <a:t>x,y,z</a:t>
            </a:r>
            <a:r>
              <a:rPr lang="en-US" dirty="0"/>
              <a:t>&gt; screen space</a:t>
            </a:r>
          </a:p>
          <a:p>
            <a:r>
              <a:rPr lang="en-US" dirty="0" smtClean="0"/>
              <a:t>Shading </a:t>
            </a:r>
            <a:r>
              <a:rPr lang="en-US" dirty="0"/>
              <a:t>sample using some shading rule: &lt;</a:t>
            </a:r>
            <a:r>
              <a:rPr lang="en-US" i="1" dirty="0" err="1"/>
              <a:t>x,y,z,R,G,B,A</a:t>
            </a:r>
            <a:r>
              <a:rPr lang="en-US" dirty="0"/>
              <a:t>&gt;</a:t>
            </a:r>
          </a:p>
          <a:p>
            <a:r>
              <a:rPr lang="en-US" dirty="0" smtClean="0"/>
              <a:t>Reconstruction </a:t>
            </a:r>
            <a:r>
              <a:rPr lang="en-US" dirty="0"/>
              <a:t>step: Determine the portion of the image the sample can affect and add the sample’s contribution to the sheet accumulator</a:t>
            </a:r>
          </a:p>
          <a:p>
            <a:pPr lvl="1"/>
            <a:r>
              <a:rPr lang="en-US" dirty="0" smtClean="0"/>
              <a:t>Defining </a:t>
            </a:r>
            <a:r>
              <a:rPr lang="en-US" dirty="0"/>
              <a:t>and computing footprint function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data sample is convolved with a reconstruction kernel to produce </a:t>
            </a:r>
            <a:r>
              <a:rPr lang="en-US" dirty="0" smtClean="0"/>
              <a:t>the image </a:t>
            </a:r>
            <a:r>
              <a:rPr lang="en-US" dirty="0"/>
              <a:t>of this data sample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39662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Four Steps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Visibility</a:t>
            </a:r>
            <a:r>
              <a:rPr lang="en-US" dirty="0"/>
              <a:t>: Matt the sheet accumulator to the working image using a compositing operator when all samples that lie in a sheet are processed</a:t>
            </a:r>
          </a:p>
          <a:p>
            <a:r>
              <a:rPr lang="en-US" dirty="0" smtClean="0"/>
              <a:t>Once </a:t>
            </a:r>
            <a:r>
              <a:rPr lang="en-US" dirty="0"/>
              <a:t>all samples are processed, the working image becomes the final image.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96668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Contribution of a Voxel to Image Plane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 volume rendering in which the values of data samples represent density distribution</a:t>
                </a:r>
              </a:p>
              <a:p>
                <a:pPr marL="263525" lvl="1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Each data sample </a:t>
                </a:r>
                <a:r>
                  <a:rPr lang="en-US" i="1" dirty="0"/>
                  <a:t>s </a:t>
                </a:r>
                <a:r>
                  <a:rPr lang="en-US" dirty="0"/>
                  <a:t>contributes to  many points in </a:t>
                </a:r>
                <a:r>
                  <a:rPr lang="en-US" dirty="0" smtClean="0"/>
                  <a:t>space</a:t>
                </a:r>
              </a:p>
              <a:p>
                <a:pPr marL="0" lvl="1" indent="-77788" algn="ctr"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where </a:t>
                </a:r>
                <a:r>
                  <a:rPr lang="en-US" i="1" dirty="0"/>
                  <a:t>h() </a:t>
                </a:r>
                <a:r>
                  <a:rPr lang="en-US" dirty="0"/>
                  <a:t>is the volume reconstruction kernel. </a:t>
                </a:r>
                <a:r>
                  <a:rPr lang="en-US" dirty="0" smtClean="0"/>
                  <a:t>One </a:t>
                </a:r>
                <a:r>
                  <a:rPr lang="en-US" dirty="0"/>
                  <a:t>can treat each data sample individually and spreads its contribution to the output samples.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8" t="-1205"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55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64144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Contribution of a Voxel to Image Plane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9088" y="1652587"/>
                <a:ext cx="8701087" cy="4555265"/>
              </a:xfrm>
            </p:spPr>
            <p:txBody>
              <a:bodyPr/>
              <a:lstStyle/>
              <a:p>
                <a:r>
                  <a:rPr lang="en-US" dirty="0" smtClean="0"/>
                  <a:t>Contribution </a:t>
                </a:r>
                <a:r>
                  <a:rPr lang="en-US" dirty="0"/>
                  <a:t>of sample </a:t>
                </a:r>
                <a:r>
                  <a:rPr lang="en-US" i="1" dirty="0"/>
                  <a:t>s </a:t>
                </a:r>
                <a:r>
                  <a:rPr lang="en-US" dirty="0"/>
                  <a:t>to an image plane pixel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-</a:t>
                </a:r>
                <a:r>
                  <a:rPr lang="en-US" dirty="0"/>
                  <a:t>&gt;</a:t>
                </a:r>
                <a:r>
                  <a:rPr lang="en-US" i="1" dirty="0"/>
                  <a:t>(</a:t>
                </a:r>
                <a:r>
                  <a:rPr lang="en-US" i="1" dirty="0" err="1"/>
                  <a:t>x,y</a:t>
                </a:r>
                <a:r>
                  <a:rPr lang="en-US" i="1" dirty="0" smtClean="0"/>
                  <a:t>)</a:t>
                </a:r>
              </a:p>
              <a:p>
                <a:pPr marL="623888" lvl="2" indent="0" algn="ctr">
                  <a:buNone/>
                </a:pP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−∞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+∞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𝑑𝑤</m:t>
                        </m:r>
                      </m:e>
                    </m:nary>
                  </m:oMath>
                </a14:m>
                <a:endParaRPr lang="en-US" i="1" dirty="0" smtClean="0"/>
              </a:p>
              <a:p>
                <a:pPr lvl="1"/>
                <a:r>
                  <a:rPr lang="en-US" dirty="0"/>
                  <a:t>where </a:t>
                </a:r>
                <a:r>
                  <a:rPr lang="en-US" b="1" i="1" dirty="0"/>
                  <a:t>w</a:t>
                </a:r>
                <a:r>
                  <a:rPr lang="en-US" i="1" dirty="0"/>
                  <a:t> </a:t>
                </a:r>
                <a:r>
                  <a:rPr lang="en-US" dirty="0"/>
                  <a:t>is along a ray through the kernel that is perpendicular to the screen with its origin at &lt;</a:t>
                </a:r>
                <a:r>
                  <a:rPr lang="en-US" dirty="0" err="1"/>
                  <a:t>x,y</a:t>
                </a:r>
                <a:r>
                  <a:rPr lang="en-US" dirty="0"/>
                  <a:t>&gt;.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88" y="1652587"/>
                <a:ext cx="8701087" cy="4555265"/>
              </a:xfrm>
              <a:blipFill rotWithShape="1">
                <a:blip r:embed="rId2"/>
                <a:stretch>
                  <a:fillRect l="-1821" t="-2544" r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56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241851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Splat </a:t>
            </a:r>
            <a:r>
              <a:rPr lang="en-US" dirty="0" smtClean="0"/>
              <a:t>Footprint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Defining </a:t>
                </a:r>
                <a:r>
                  <a:rPr lang="en-US" dirty="0"/>
                  <a:t>a footprint function</a:t>
                </a:r>
              </a:p>
              <a:p>
                <a:pPr marL="623888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𝑑𝑤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i="1" dirty="0"/>
                  <a:t>(</a:t>
                </a:r>
                <a:r>
                  <a:rPr lang="en-US" i="1" dirty="0" err="1"/>
                  <a:t>x,y</a:t>
                </a:r>
                <a:r>
                  <a:rPr lang="en-US" i="1" dirty="0"/>
                  <a:t>) </a:t>
                </a:r>
                <a:r>
                  <a:rPr lang="en-US" dirty="0"/>
                  <a:t>denotes the displacement of an image sample (a pixel) from the center of the sample’s image plane projection</a:t>
                </a:r>
              </a:p>
              <a:p>
                <a:r>
                  <a:rPr lang="en-US" dirty="0"/>
                  <a:t>Contribution to the ray color at pixel </a:t>
                </a:r>
                <a:r>
                  <a:rPr lang="en-US" i="1" dirty="0"/>
                  <a:t>p </a:t>
                </a:r>
                <a:r>
                  <a:rPr lang="en-US" dirty="0"/>
                  <a:t>is</a:t>
                </a:r>
              </a:p>
              <a:p>
                <a:pPr marL="263525" lvl="1" indent="0" algn="ctr">
                  <a:buNone/>
                </a:pPr>
                <a:r>
                  <a:rPr lang="en-US" dirty="0"/>
                  <a:t> 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 smtClean="0"/>
                  <a:t>F </a:t>
                </a:r>
                <a:r>
                  <a:rPr lang="en-US" dirty="0"/>
                  <a:t>is independent of the sample’s density</a:t>
                </a:r>
              </a:p>
              <a:p>
                <a:pPr lvl="1"/>
                <a:r>
                  <a:rPr lang="en-US" i="1" dirty="0"/>
                  <a:t>F </a:t>
                </a:r>
                <a:r>
                  <a:rPr lang="en-US" dirty="0"/>
                  <a:t>works as the weight of a voxel’s contribution to the image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8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94761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Contribution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Ray </a:t>
                </a:r>
                <a:r>
                  <a:rPr lang="en-US" dirty="0"/>
                  <a:t>color for pixel </a:t>
                </a:r>
                <a:r>
                  <a:rPr lang="en-US" i="1" dirty="0"/>
                  <a:t>p</a:t>
                </a:r>
                <a:r>
                  <a:rPr lang="en-US" dirty="0"/>
                  <a:t>-&gt;</a:t>
                </a:r>
                <a:r>
                  <a:rPr lang="en-US" i="1" dirty="0"/>
                  <a:t>(</a:t>
                </a:r>
                <a:r>
                  <a:rPr lang="en-US" i="1" dirty="0" err="1"/>
                  <a:t>x,y</a:t>
                </a:r>
                <a:r>
                  <a:rPr lang="en-US" i="1" dirty="0"/>
                  <a:t>) </a:t>
                </a:r>
                <a:r>
                  <a:rPr lang="en-US" dirty="0"/>
                  <a:t>is</a:t>
                </a:r>
              </a:p>
              <a:p>
                <a:pPr marL="623888" lvl="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𝐼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𝑝</m:t>
                      </m:r>
                      <m:r>
                        <a:rPr lang="en-US" i="1" dirty="0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weight at each pixel is given by footprint </a:t>
                </a:r>
                <a:r>
                  <a:rPr lang="en-US" i="1" dirty="0"/>
                  <a:t>F </a:t>
                </a:r>
                <a:r>
                  <a:rPr lang="en-US" dirty="0"/>
                  <a:t>for different sample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&lt;</a:t>
                </a:r>
                <a:r>
                  <a:rPr lang="en-US" i="1" dirty="0" err="1" smtClean="0"/>
                  <a:t>x</a:t>
                </a:r>
                <a:r>
                  <a:rPr lang="en-US" i="1" baseline="-25000" dirty="0" err="1" smtClean="0"/>
                  <a:t>s</a:t>
                </a:r>
                <a:r>
                  <a:rPr lang="en-US" i="1" dirty="0" err="1" smtClean="0"/>
                  <a:t>,y</a:t>
                </a:r>
                <a:r>
                  <a:rPr lang="en-US" i="1" baseline="-25000" dirty="0" err="1" smtClean="0"/>
                  <a:t>s</a:t>
                </a:r>
                <a:r>
                  <a:rPr lang="en-US" dirty="0"/>
                  <a:t>&gt; denotes the sample’s image plane projection and &lt;</a:t>
                </a:r>
                <a:r>
                  <a:rPr lang="en-US" i="1" dirty="0" err="1"/>
                  <a:t>x,y</a:t>
                </a:r>
                <a:r>
                  <a:rPr lang="en-US" dirty="0"/>
                  <a:t>&gt; denotes the pixel’s image plane location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8" t="-1205"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41036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Kernel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Splat </a:t>
                </a:r>
                <a:r>
                  <a:rPr lang="en-US" dirty="0"/>
                  <a:t>footprint is integral of reconstruction kernel </a:t>
                </a:r>
                <a:r>
                  <a:rPr lang="en-US" i="1" dirty="0"/>
                  <a:t>h</a:t>
                </a:r>
                <a:r>
                  <a:rPr lang="en-US" i="1" dirty="0" smtClean="0"/>
                  <a:t>()</a:t>
                </a:r>
              </a:p>
              <a:p>
                <a:pPr marL="0" lvl="2" indent="0">
                  <a:buSzPct val="80000"/>
                  <a:buNone/>
                </a:pPr>
                <a:endParaRPr lang="en-US" i="1" dirty="0">
                  <a:latin typeface="Cambria Math"/>
                </a:endParaRPr>
              </a:p>
              <a:p>
                <a:pPr marL="0" lvl="2" indent="0">
                  <a:buSzPct val="80000"/>
                  <a:buNone/>
                </a:pPr>
                <a:r>
                  <a:rPr lang="en-US" i="1" dirty="0" smtClean="0">
                    <a:latin typeface="Cambria Math"/>
                  </a:rPr>
                  <a:t>           </a:t>
                </a:r>
              </a:p>
              <a:p>
                <a:pPr marL="0" lvl="2" indent="0">
                  <a:buSzPct val="80000"/>
                  <a:buNone/>
                </a:pPr>
                <a:r>
                  <a:rPr lang="en-US" i="1" dirty="0">
                    <a:latin typeface="Cambria Math"/>
                  </a:rPr>
                  <a:t> </a:t>
                </a:r>
                <a:r>
                  <a:rPr lang="en-US" i="1" dirty="0" smtClean="0">
                    <a:latin typeface="Cambria Math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+∞</m:t>
                        </m:r>
                      </m:sup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Gaussian </a:t>
                </a:r>
                <a:r>
                  <a:rPr lang="en-US" dirty="0"/>
                  <a:t>kernel</a:t>
                </a:r>
              </a:p>
              <a:p>
                <a:pPr marL="263525" lvl="1" indent="0">
                  <a:buNone/>
                </a:pPr>
                <a:r>
                  <a:rPr lang="en-US" b="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/>
                  <a:t>Gaussian reconstruction kernel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is </a:t>
                </a:r>
                <a:r>
                  <a:rPr lang="en-US" dirty="0"/>
                  <a:t>spherical (a=b=c), footprint is </a:t>
                </a:r>
                <a:r>
                  <a:rPr lang="en-US" dirty="0" smtClean="0"/>
                  <a:t>isotropic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8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59</a:t>
            </a:fld>
            <a:endParaRPr lang="de-DE" alt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190750"/>
            <a:ext cx="2276475" cy="173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6" y="4415688"/>
            <a:ext cx="1603480" cy="164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458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Planes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US" dirty="0" smtClean="0"/>
              <a:t>Combining </a:t>
            </a:r>
            <a:r>
              <a:rPr lang="en-US" dirty="0"/>
              <a:t>two or more volume slicing operations with a wire-frame outline of the model</a:t>
            </a:r>
          </a:p>
          <a:p>
            <a:r>
              <a:rPr lang="en-US" dirty="0" smtClean="0"/>
              <a:t>Allows </a:t>
            </a:r>
            <a:r>
              <a:rPr lang="en-US" dirty="0"/>
              <a:t>a simultaneous display of scalar results at multiple locations within the volume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</a:t>
            </a:fld>
            <a:endParaRPr lang="de-DE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33825"/>
            <a:ext cx="3524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68821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Footprint </a:t>
            </a:r>
            <a:r>
              <a:rPr lang="en-US" dirty="0" smtClean="0">
                <a:effectLst/>
              </a:rPr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Footprint can be computed analytically for some reconstruction kernels (such as Gaussian)</a:t>
            </a:r>
          </a:p>
          <a:p>
            <a:r>
              <a:rPr lang="en-US" dirty="0" smtClean="0"/>
              <a:t>A </a:t>
            </a:r>
            <a:r>
              <a:rPr lang="en-US" dirty="0"/>
              <a:t>footprint table can be generated with discrete integration</a:t>
            </a:r>
          </a:p>
          <a:p>
            <a:r>
              <a:rPr lang="en-US" dirty="0" smtClean="0"/>
              <a:t>For </a:t>
            </a:r>
            <a:r>
              <a:rPr lang="en-US" dirty="0"/>
              <a:t>orthographic projection, all voxels have the same footprint, except for an image space offset (</a:t>
            </a:r>
            <a:r>
              <a:rPr lang="en-US" i="1" dirty="0"/>
              <a:t>x</a:t>
            </a:r>
            <a:r>
              <a:rPr lang="en-US" dirty="0"/>
              <a:t>-</a:t>
            </a:r>
            <a:r>
              <a:rPr lang="en-US" i="1" dirty="0" err="1"/>
              <a:t>x</a:t>
            </a:r>
            <a:r>
              <a:rPr lang="en-US" i="1" baseline="-25000" dirty="0" err="1"/>
              <a:t>s</a:t>
            </a:r>
            <a:r>
              <a:rPr lang="en-US" i="1" dirty="0" err="1"/>
              <a:t>,y</a:t>
            </a:r>
            <a:r>
              <a:rPr lang="en-US" i="1" dirty="0"/>
              <a:t>-</a:t>
            </a:r>
            <a:r>
              <a:rPr lang="en-US" i="1" dirty="0" err="1"/>
              <a:t>y</a:t>
            </a:r>
            <a:r>
              <a:rPr lang="en-US" i="1" baseline="-25000" dirty="0" err="1"/>
              <a:t>s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footprint table is needed per view, and can be pre-computed and stored in a look-up table</a:t>
            </a:r>
          </a:p>
          <a:p>
            <a:pPr lvl="1"/>
            <a:r>
              <a:rPr lang="en-US" dirty="0" smtClean="0"/>
              <a:t>View-transformed </a:t>
            </a:r>
            <a:r>
              <a:rPr lang="en-US" dirty="0"/>
              <a:t>footprint table can be created from one generic footprint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60</a:t>
            </a:fld>
            <a:endParaRPr lang="de-DE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3505200"/>
            <a:ext cx="2838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557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View-Transformed Footprint Table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</a:t>
            </a:r>
            <a:r>
              <a:rPr lang="en-US" dirty="0"/>
              <a:t>the screen space extent of the projection of the kernel</a:t>
            </a:r>
          </a:p>
          <a:p>
            <a:r>
              <a:rPr lang="en-US" dirty="0" smtClean="0"/>
              <a:t>Map </a:t>
            </a:r>
            <a:r>
              <a:rPr lang="en-US" dirty="0"/>
              <a:t>the view-transformed extent to an extent that surrounds the projection of a generic kernel (pre-computed)</a:t>
            </a:r>
          </a:p>
          <a:p>
            <a:r>
              <a:rPr lang="en-US" dirty="0" smtClean="0"/>
              <a:t>Use </a:t>
            </a:r>
            <a:r>
              <a:rPr lang="en-US" dirty="0"/>
              <a:t>the view-transformed table for each sample by centering the table at each sample’s projected screen position</a:t>
            </a:r>
          </a:p>
          <a:p>
            <a:r>
              <a:rPr lang="en-US" dirty="0" smtClean="0"/>
              <a:t>Generic </a:t>
            </a:r>
            <a:r>
              <a:rPr lang="en-US" dirty="0"/>
              <a:t>kernel is a sphere: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basic cases may result for extents and mapping</a:t>
            </a:r>
          </a:p>
          <a:p>
            <a:pPr lvl="2"/>
            <a:r>
              <a:rPr lang="en-US" dirty="0"/>
              <a:t>Sphere and ellipsoid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3500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and Elliptical Kernels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sphere results when the input volume has equal </a:t>
            </a:r>
            <a:r>
              <a:rPr lang="en-US" dirty="0" err="1"/>
              <a:t>spacings</a:t>
            </a:r>
            <a:r>
              <a:rPr lang="en-US" dirty="0"/>
              <a:t> along </a:t>
            </a:r>
            <a:r>
              <a:rPr lang="en-US" dirty="0" smtClean="0"/>
              <a:t>all grid </a:t>
            </a:r>
            <a:r>
              <a:rPr lang="en-US" dirty="0"/>
              <a:t>directions and the viewing transform has only uniform scaling.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sphere maps to circular footprint function.</a:t>
            </a:r>
          </a:p>
          <a:p>
            <a:r>
              <a:rPr lang="en-US" dirty="0" smtClean="0"/>
              <a:t>An </a:t>
            </a:r>
            <a:r>
              <a:rPr lang="en-US" dirty="0"/>
              <a:t>ellipsoid is more general then the spherical case.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results if there is a difference in the scaling factors between the axis.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ellipsoid maps to an elliptic footprint function.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62</a:t>
            </a:fld>
            <a:endParaRPr lang="de-DE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3562351"/>
            <a:ext cx="781624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85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Extent and Mapping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</a:t>
            </a:r>
            <a:r>
              <a:rPr lang="en-US" dirty="0"/>
              <a:t>the offset and extent of each footprint.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/>
              <a:t>is the mapping that for each point X in the view-transformed footprint finds the point X’ in the generic footprint.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63</a:t>
            </a:fld>
            <a:endParaRPr lang="de-DE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99" y="2412373"/>
            <a:ext cx="5762625" cy="159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9" y="5257801"/>
            <a:ext cx="387335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571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 Graphics </a:t>
            </a:r>
            <a:r>
              <a:rPr lang="en-US" dirty="0" smtClean="0">
                <a:effectLst/>
              </a:rPr>
              <a:t>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64</a:t>
            </a:fld>
            <a:endParaRPr lang="de-DE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495672" y="1644134"/>
            <a:ext cx="4714878" cy="4760773"/>
            <a:chOff x="3495672" y="1644134"/>
            <a:chExt cx="4714878" cy="4760773"/>
          </a:xfrm>
        </p:grpSpPr>
        <p:sp>
          <p:nvSpPr>
            <p:cNvPr id="5" name="TextBox 4"/>
            <p:cNvSpPr txBox="1"/>
            <p:nvPr/>
          </p:nvSpPr>
          <p:spPr>
            <a:xfrm>
              <a:off x="3495675" y="1644134"/>
              <a:ext cx="4714875" cy="7078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Generic footprint kernel </a:t>
              </a:r>
              <a:br>
                <a:rPr lang="en-US" sz="2000" dirty="0" smtClean="0"/>
              </a:br>
              <a:r>
                <a:rPr lang="en-US" sz="2000" dirty="0" smtClean="0"/>
                <a:t>(preprocess stage)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95675" y="2675007"/>
              <a:ext cx="4714875" cy="7078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Find offset of the data point into </a:t>
              </a:r>
              <a:br>
                <a:rPr lang="en-US" sz="2000" dirty="0" smtClean="0"/>
              </a:br>
              <a:r>
                <a:rPr lang="en-US" sz="2000" dirty="0" smtClean="0"/>
                <a:t>the screen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95674" y="3669268"/>
              <a:ext cx="4714875" cy="7078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Find all pixels in the extent of </a:t>
              </a:r>
              <a:br>
                <a:rPr lang="en-US" sz="2000" dirty="0" smtClean="0"/>
              </a:br>
              <a:r>
                <a:rPr lang="en-US" sz="2000" dirty="0" smtClean="0"/>
                <a:t>that footprint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95675" y="4672012"/>
              <a:ext cx="4714875" cy="7078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For every pixel get the reverse mapping into the generic table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5672" y="5697021"/>
              <a:ext cx="4714875" cy="7078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Accumulate the contributions to </a:t>
              </a:r>
              <a:br>
                <a:rPr lang="en-US" sz="2000" dirty="0" smtClean="0"/>
              </a:br>
              <a:r>
                <a:rPr lang="en-US" sz="2000" dirty="0" smtClean="0"/>
                <a:t>every pixel</a:t>
              </a:r>
              <a:endParaRPr lang="en-US" sz="2000" dirty="0"/>
            </a:p>
          </p:txBody>
        </p:sp>
        <p:cxnSp>
          <p:nvCxnSpPr>
            <p:cNvPr id="11" name="Straight Arrow Connector 10"/>
            <p:cNvCxnSpPr>
              <a:stCxn id="5" idx="2"/>
            </p:cNvCxnSpPr>
            <p:nvPr/>
          </p:nvCxnSpPr>
          <p:spPr bwMode="auto">
            <a:xfrm flipH="1">
              <a:off x="5853112" y="2352020"/>
              <a:ext cx="1" cy="3229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1D4F7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5857872" y="3382893"/>
              <a:ext cx="1" cy="3229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1D4F7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5857873" y="4377154"/>
              <a:ext cx="1" cy="3229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1D4F7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5862633" y="5394170"/>
              <a:ext cx="1" cy="3229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1D4F7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3969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52587"/>
            <a:ext cx="8524875" cy="4555265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Ray Casting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05691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Casting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Image-order </a:t>
            </a:r>
            <a:r>
              <a:rPr lang="en-US" dirty="0"/>
              <a:t>rendering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determine for each pixel on the image plane which data samples contribute to it</a:t>
            </a:r>
          </a:p>
          <a:p>
            <a:r>
              <a:rPr lang="en-US" dirty="0" smtClean="0"/>
              <a:t>Ray </a:t>
            </a:r>
            <a:r>
              <a:rPr lang="en-US" dirty="0"/>
              <a:t>casting is a rendering method that</a:t>
            </a:r>
          </a:p>
          <a:p>
            <a:pPr lvl="1"/>
            <a:r>
              <a:rPr lang="en-US" dirty="0" smtClean="0"/>
              <a:t>Creates </a:t>
            </a:r>
            <a:r>
              <a:rPr lang="en-US" dirty="0"/>
              <a:t>rays from the eye toward world objects</a:t>
            </a:r>
          </a:p>
          <a:p>
            <a:pPr lvl="1"/>
            <a:r>
              <a:rPr lang="en-US" dirty="0" smtClean="0"/>
              <a:t>Determines </a:t>
            </a:r>
            <a:r>
              <a:rPr lang="en-US" dirty="0"/>
              <a:t>the color of the ray using light transport information</a:t>
            </a:r>
          </a:p>
          <a:p>
            <a:pPr lvl="1"/>
            <a:r>
              <a:rPr lang="en-US" dirty="0" smtClean="0"/>
              <a:t>Pixel </a:t>
            </a:r>
            <a:r>
              <a:rPr lang="en-US" dirty="0"/>
              <a:t>color of the image is the color of the ray (passing through the pixel)</a:t>
            </a:r>
          </a:p>
          <a:p>
            <a:pPr lvl="1"/>
            <a:r>
              <a:rPr lang="en-US" dirty="0" smtClean="0"/>
              <a:t>Rays </a:t>
            </a:r>
            <a:r>
              <a:rPr lang="en-US" dirty="0"/>
              <a:t>typically do not spawned (only primary rays)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66</a:t>
            </a:fld>
            <a:endParaRPr lang="de-DE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28" y="3609975"/>
            <a:ext cx="8055438" cy="267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337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Projection </a:t>
            </a:r>
            <a:r>
              <a:rPr lang="en-US" dirty="0" smtClean="0">
                <a:effectLst/>
              </a:rPr>
              <a:t>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some specified scheme (also called a ray function) to process data encountered along the ray</a:t>
            </a:r>
          </a:p>
          <a:p>
            <a:r>
              <a:rPr lang="en-US" dirty="0" smtClean="0"/>
              <a:t>Different </a:t>
            </a:r>
            <a:r>
              <a:rPr lang="en-US" dirty="0"/>
              <a:t>schemes</a:t>
            </a:r>
          </a:p>
          <a:p>
            <a:pPr lvl="1"/>
            <a:r>
              <a:rPr lang="en-US" dirty="0" smtClean="0"/>
              <a:t>Maximum </a:t>
            </a:r>
            <a:r>
              <a:rPr lang="en-US" dirty="0"/>
              <a:t>value projection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value for the ray path</a:t>
            </a:r>
          </a:p>
          <a:p>
            <a:pPr lvl="1"/>
            <a:r>
              <a:rPr lang="en-US" dirty="0" smtClean="0"/>
              <a:t>Distance </a:t>
            </a:r>
            <a:r>
              <a:rPr lang="en-US" dirty="0"/>
              <a:t>to first </a:t>
            </a:r>
            <a:r>
              <a:rPr lang="en-US" dirty="0" smtClean="0"/>
              <a:t>voxel: of </a:t>
            </a:r>
            <a:r>
              <a:rPr lang="en-US" dirty="0"/>
              <a:t>value at or above the given </a:t>
            </a:r>
            <a:r>
              <a:rPr lang="en-US" dirty="0" smtClean="0"/>
              <a:t>value</a:t>
            </a:r>
            <a:endParaRPr lang="en-US" dirty="0"/>
          </a:p>
          <a:p>
            <a:pPr lvl="1"/>
            <a:r>
              <a:rPr lang="en-US" dirty="0" smtClean="0"/>
              <a:t>Composition technique: mapping </a:t>
            </a:r>
            <a:r>
              <a:rPr lang="en-US" dirty="0"/>
              <a:t>scalar values on the ray path to various colors and opacity using transfer </a:t>
            </a:r>
            <a:r>
              <a:rPr lang="en-US" dirty="0" smtClean="0"/>
              <a:t>functions</a:t>
            </a:r>
            <a:endParaRPr lang="en-US" dirty="0"/>
          </a:p>
          <a:p>
            <a:r>
              <a:rPr lang="en-US" dirty="0" smtClean="0"/>
              <a:t>Composite </a:t>
            </a:r>
            <a:r>
              <a:rPr lang="en-US" dirty="0"/>
              <a:t>technique is most effective </a:t>
            </a:r>
            <a:r>
              <a:rPr lang="en-US" dirty="0" smtClean="0"/>
              <a:t>for volume </a:t>
            </a:r>
            <a:r>
              <a:rPr lang="en-US" dirty="0"/>
              <a:t>rendering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67</a:t>
            </a:fld>
            <a:endParaRPr lang="de-DE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575231"/>
            <a:ext cx="3390900" cy="355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70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 </a:t>
            </a:r>
            <a:r>
              <a:rPr lang="en-US" dirty="0"/>
              <a:t>the relevant objects (or structures) of interest within a dataset</a:t>
            </a:r>
          </a:p>
          <a:p>
            <a:r>
              <a:rPr lang="en-US" dirty="0" smtClean="0"/>
              <a:t>Map </a:t>
            </a:r>
            <a:r>
              <a:rPr lang="en-US" dirty="0"/>
              <a:t>information (e.g., density) at a voxel location into different </a:t>
            </a:r>
            <a:r>
              <a:rPr lang="en-US" dirty="0" smtClean="0"/>
              <a:t>values such </a:t>
            </a:r>
            <a:r>
              <a:rPr lang="en-US" dirty="0"/>
              <a:t>as material, color or opacity</a:t>
            </a:r>
          </a:p>
          <a:p>
            <a:r>
              <a:rPr lang="en-US" dirty="0" smtClean="0"/>
              <a:t>This </a:t>
            </a:r>
            <a:r>
              <a:rPr lang="en-US" dirty="0"/>
              <a:t>mapping function is called transfer function</a:t>
            </a:r>
          </a:p>
          <a:p>
            <a:r>
              <a:rPr lang="en-US" dirty="0" smtClean="0"/>
              <a:t>Examples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Ø Binary classification</a:t>
            </a:r>
          </a:p>
          <a:p>
            <a:pPr lvl="2"/>
            <a:r>
              <a:rPr lang="en-US" dirty="0"/>
              <a:t>0 </a:t>
            </a:r>
            <a:r>
              <a:rPr lang="en-US" dirty="0" smtClean="0"/>
              <a:t>- background </a:t>
            </a:r>
            <a:r>
              <a:rPr lang="en-US" dirty="0"/>
              <a:t>(air)</a:t>
            </a:r>
          </a:p>
          <a:p>
            <a:pPr lvl="2"/>
            <a:r>
              <a:rPr lang="en-US" dirty="0"/>
              <a:t>1 </a:t>
            </a:r>
            <a:r>
              <a:rPr lang="en-US" dirty="0" smtClean="0"/>
              <a:t>-  part </a:t>
            </a:r>
            <a:r>
              <a:rPr lang="en-US" dirty="0"/>
              <a:t>of the object (bone)</a:t>
            </a:r>
          </a:p>
          <a:p>
            <a:pPr lvl="1"/>
            <a:r>
              <a:rPr lang="en-US" dirty="0" smtClean="0"/>
              <a:t>Voxel </a:t>
            </a:r>
            <a:r>
              <a:rPr lang="en-US" dirty="0"/>
              <a:t>density → optical properties (RGBA)</a:t>
            </a:r>
          </a:p>
          <a:p>
            <a:pPr lvl="1"/>
            <a:r>
              <a:rPr lang="en-US" dirty="0" smtClean="0"/>
              <a:t>Classification </a:t>
            </a:r>
            <a:r>
              <a:rPr lang="en-US" dirty="0"/>
              <a:t>based on scalar value and gradient </a:t>
            </a:r>
            <a:r>
              <a:rPr lang="en-US" dirty="0" smtClean="0"/>
              <a:t>magnitude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68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568666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Volumetric </a:t>
            </a:r>
            <a:r>
              <a:rPr lang="en-US" dirty="0" smtClean="0">
                <a:effectLst/>
              </a:rPr>
              <a:t>Illumination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69</a:t>
            </a:fld>
            <a:endParaRPr lang="de-DE" alt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" y="4214812"/>
            <a:ext cx="8477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19275"/>
            <a:ext cx="528066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79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Clipping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US" dirty="0" smtClean="0"/>
              <a:t>A </a:t>
            </a:r>
            <a:r>
              <a:rPr lang="en-US" dirty="0"/>
              <a:t>planar clipping used in an interactive manner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the clip plane is defined, it’s position and orientation can be changed in real time in order to cut away the given volume at any orientation and any position.</a:t>
            </a:r>
          </a:p>
          <a:p>
            <a:r>
              <a:rPr lang="en-US" dirty="0" smtClean="0"/>
              <a:t>Clip </a:t>
            </a:r>
            <a:r>
              <a:rPr lang="en-US" dirty="0"/>
              <a:t>plane equation </a:t>
            </a:r>
            <a:endParaRPr lang="en-US" dirty="0" smtClean="0"/>
          </a:p>
          <a:p>
            <a:pPr marL="263525" lvl="1" indent="0" algn="ctr">
              <a:buNone/>
            </a:pPr>
            <a:r>
              <a:rPr lang="en-US" i="1" dirty="0" smtClean="0"/>
              <a:t>Ax </a:t>
            </a:r>
            <a:r>
              <a:rPr lang="en-US" i="1" dirty="0"/>
              <a:t>+ By + </a:t>
            </a:r>
            <a:r>
              <a:rPr lang="en-US" i="1" dirty="0" err="1"/>
              <a:t>Cz</a:t>
            </a:r>
            <a:r>
              <a:rPr lang="en-US" i="1" dirty="0"/>
              <a:t> + D = 0</a:t>
            </a:r>
            <a:endParaRPr lang="en-US" dirty="0"/>
          </a:p>
          <a:p>
            <a:pPr lvl="1"/>
            <a:r>
              <a:rPr lang="en-US" dirty="0" smtClean="0"/>
              <a:t>All </a:t>
            </a:r>
            <a:r>
              <a:rPr lang="en-US" dirty="0"/>
              <a:t>points with eye coordinates (</a:t>
            </a:r>
            <a:r>
              <a:rPr lang="en-US" i="1" dirty="0" err="1"/>
              <a:t>x</a:t>
            </a:r>
            <a:r>
              <a:rPr lang="en-US" i="1" baseline="-25000" dirty="0" err="1"/>
              <a:t>e</a:t>
            </a:r>
            <a:r>
              <a:rPr lang="en-US" i="1" dirty="0"/>
              <a:t>, y</a:t>
            </a:r>
            <a:r>
              <a:rPr lang="en-US" i="1" baseline="-25000" dirty="0"/>
              <a:t>e</a:t>
            </a:r>
            <a:r>
              <a:rPr lang="en-US" i="1" dirty="0"/>
              <a:t>, </a:t>
            </a:r>
            <a:r>
              <a:rPr lang="en-US" i="1" dirty="0" err="1"/>
              <a:t>z</a:t>
            </a:r>
            <a:r>
              <a:rPr lang="en-US" i="1" baseline="-25000" dirty="0" err="1"/>
              <a:t>e</a:t>
            </a:r>
            <a:r>
              <a:rPr lang="en-US" i="1" dirty="0"/>
              <a:t>, w</a:t>
            </a:r>
            <a:r>
              <a:rPr lang="en-US" i="1" baseline="-25000" dirty="0"/>
              <a:t>e</a:t>
            </a:r>
            <a:r>
              <a:rPr lang="en-US" dirty="0"/>
              <a:t>) that satisfy </a:t>
            </a:r>
            <a:br>
              <a:rPr lang="en-US" dirty="0"/>
            </a:br>
            <a:r>
              <a:rPr lang="en-US" i="1" dirty="0"/>
              <a:t>(A B C D)M</a:t>
            </a:r>
            <a:r>
              <a:rPr lang="en-US" i="1" baseline="30000" dirty="0"/>
              <a:t>-1</a:t>
            </a:r>
            <a:r>
              <a:rPr lang="en-US" i="1" dirty="0"/>
              <a:t>(</a:t>
            </a:r>
            <a:r>
              <a:rPr lang="en-US" i="1" dirty="0" err="1"/>
              <a:t>x</a:t>
            </a:r>
            <a:r>
              <a:rPr lang="en-US" i="1" baseline="-25000" dirty="0" err="1"/>
              <a:t>e</a:t>
            </a:r>
            <a:r>
              <a:rPr lang="en-US" i="1" dirty="0"/>
              <a:t>, y</a:t>
            </a:r>
            <a:r>
              <a:rPr lang="en-US" i="1" baseline="-25000" dirty="0"/>
              <a:t>e</a:t>
            </a:r>
            <a:r>
              <a:rPr lang="en-US" i="1" dirty="0"/>
              <a:t>, </a:t>
            </a:r>
            <a:r>
              <a:rPr lang="en-US" i="1" dirty="0" err="1"/>
              <a:t>z</a:t>
            </a:r>
            <a:r>
              <a:rPr lang="en-US" i="1" baseline="-25000" dirty="0" err="1"/>
              <a:t>e</a:t>
            </a:r>
            <a:r>
              <a:rPr lang="en-US" i="1" dirty="0" err="1"/>
              <a:t>,w</a:t>
            </a:r>
            <a:r>
              <a:rPr lang="en-US" i="1" baseline="-25000" dirty="0" err="1"/>
              <a:t>e</a:t>
            </a:r>
            <a:r>
              <a:rPr lang="en-US" i="1" dirty="0"/>
              <a:t>)T &gt;= 0 </a:t>
            </a:r>
            <a:r>
              <a:rPr lang="en-US" dirty="0"/>
              <a:t>lie in the half-space defined by the plane, where </a:t>
            </a:r>
            <a:r>
              <a:rPr lang="en-US" b="1" i="1" dirty="0"/>
              <a:t>M </a:t>
            </a:r>
            <a:r>
              <a:rPr lang="en-US" dirty="0"/>
              <a:t>is the current model-view matrix. 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points not in this half-space are clipped away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5124599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Traverse </a:t>
            </a:r>
            <a:r>
              <a:rPr lang="en-US" dirty="0"/>
              <a:t>the data along a ray (parametric form)</a:t>
            </a:r>
          </a:p>
          <a:p>
            <a:pPr marL="263525" lvl="1" indent="0" algn="ctr">
              <a:buNone/>
            </a:pP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)=(x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, z</a:t>
            </a:r>
            <a:r>
              <a:rPr lang="en-US" baseline="-25000" dirty="0" smtClean="0"/>
              <a:t>0</a:t>
            </a:r>
            <a:r>
              <a:rPr lang="en-US" dirty="0" smtClean="0"/>
              <a:t>)+(</a:t>
            </a:r>
            <a:r>
              <a:rPr lang="en-US" dirty="0" err="1" smtClean="0"/>
              <a:t>a,b,c</a:t>
            </a:r>
            <a:r>
              <a:rPr lang="en-US" dirty="0" smtClean="0"/>
              <a:t>)t</a:t>
            </a:r>
          </a:p>
          <a:p>
            <a:r>
              <a:rPr lang="en-US" dirty="0" smtClean="0"/>
              <a:t>Need </a:t>
            </a:r>
            <a:r>
              <a:rPr lang="en-US" dirty="0"/>
              <a:t>to sample the volume at uniform </a:t>
            </a:r>
            <a:r>
              <a:rPr lang="en-US" dirty="0" smtClean="0"/>
              <a:t>intervals</a:t>
            </a:r>
          </a:p>
          <a:p>
            <a:r>
              <a:rPr lang="en-US" dirty="0" err="1"/>
              <a:t>Trilinear</a:t>
            </a:r>
            <a:r>
              <a:rPr lang="en-US" dirty="0"/>
              <a:t> </a:t>
            </a:r>
            <a:r>
              <a:rPr lang="en-US" dirty="0" err="1"/>
              <a:t>interploation</a:t>
            </a:r>
            <a:endParaRPr lang="en-US" dirty="0"/>
          </a:p>
          <a:p>
            <a:pPr lvl="1"/>
            <a:r>
              <a:rPr lang="en-US" dirty="0" smtClean="0"/>
              <a:t>Value </a:t>
            </a:r>
            <a:r>
              <a:rPr lang="en-US" dirty="0"/>
              <a:t>at some location is defined by using linear interpolation based on distance along each of 3 axes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70</a:t>
            </a:fld>
            <a:endParaRPr lang="de-DE" alt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133725"/>
            <a:ext cx="33623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53" y="4514850"/>
            <a:ext cx="6289247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695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Levoy’s</a:t>
            </a:r>
            <a:r>
              <a:rPr lang="en-US" dirty="0">
                <a:effectLst/>
              </a:rPr>
              <a:t> Method: Rendering </a:t>
            </a:r>
            <a:r>
              <a:rPr lang="en-US" dirty="0" smtClean="0">
                <a:effectLst/>
              </a:rPr>
              <a:t>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71</a:t>
            </a:fld>
            <a:endParaRPr lang="de-DE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30892"/>
            <a:ext cx="7315200" cy="474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177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Preparation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</a:t>
            </a:r>
            <a:r>
              <a:rPr lang="en-US" dirty="0"/>
              <a:t>with an array of acquired values </a:t>
            </a:r>
            <a:r>
              <a:rPr lang="en-US" b="1" i="1" dirty="0"/>
              <a:t>f</a:t>
            </a:r>
            <a:r>
              <a:rPr lang="en-US" b="1" i="1" baseline="-25000" dirty="0"/>
              <a:t>0</a:t>
            </a:r>
            <a:r>
              <a:rPr lang="en-US" b="1" i="1" dirty="0"/>
              <a:t>(</a:t>
            </a:r>
            <a:r>
              <a:rPr lang="en-US" b="1" dirty="0"/>
              <a:t>x</a:t>
            </a:r>
            <a:r>
              <a:rPr lang="en-US" b="1" i="1" baseline="-25000" dirty="0"/>
              <a:t>i</a:t>
            </a:r>
            <a:r>
              <a:rPr lang="en-US" b="1" i="1" dirty="0"/>
              <a:t>) </a:t>
            </a:r>
            <a:r>
              <a:rPr lang="en-US" dirty="0"/>
              <a:t>at voxel locations </a:t>
            </a:r>
            <a:r>
              <a:rPr lang="en-US" b="1" dirty="0"/>
              <a:t>x</a:t>
            </a:r>
            <a:r>
              <a:rPr lang="en-US" b="1" i="1" baseline="-25000" dirty="0"/>
              <a:t>i</a:t>
            </a:r>
            <a:r>
              <a:rPr lang="en-US" b="1" i="1" dirty="0"/>
              <a:t> </a:t>
            </a:r>
            <a:r>
              <a:rPr lang="en-US" dirty="0"/>
              <a:t>= (</a:t>
            </a:r>
            <a:r>
              <a:rPr lang="en-US" dirty="0" err="1"/>
              <a:t>x</a:t>
            </a:r>
            <a:r>
              <a:rPr lang="en-US" b="1" i="1" baseline="-25000" dirty="0" err="1"/>
              <a:t>i</a:t>
            </a:r>
            <a:r>
              <a:rPr lang="en-US" dirty="0" err="1"/>
              <a:t>,y</a:t>
            </a:r>
            <a:r>
              <a:rPr lang="en-US" b="1" i="1" baseline="-25000" dirty="0" err="1"/>
              <a:t>i</a:t>
            </a:r>
            <a:r>
              <a:rPr lang="en-US" dirty="0" err="1"/>
              <a:t>,z</a:t>
            </a:r>
            <a:r>
              <a:rPr lang="en-US" b="1" i="1" baseline="-25000" dirty="0" err="1"/>
              <a:t>i</a:t>
            </a:r>
            <a:r>
              <a:rPr lang="en-US" dirty="0"/>
              <a:t>)</a:t>
            </a:r>
          </a:p>
          <a:p>
            <a:r>
              <a:rPr lang="en-US" dirty="0" smtClean="0"/>
              <a:t>Make </a:t>
            </a:r>
            <a:r>
              <a:rPr lang="en-US" dirty="0"/>
              <a:t>sure all grid points have data</a:t>
            </a:r>
          </a:p>
          <a:p>
            <a:pPr lvl="1"/>
            <a:r>
              <a:rPr lang="en-US" dirty="0"/>
              <a:t>Ø Fill the missing data by interpolation</a:t>
            </a:r>
          </a:p>
          <a:p>
            <a:pPr lvl="1"/>
            <a:r>
              <a:rPr lang="en-US" dirty="0"/>
              <a:t>Ø Corrections for </a:t>
            </a:r>
            <a:r>
              <a:rPr lang="en-US" dirty="0" err="1"/>
              <a:t>nonorthogonal</a:t>
            </a:r>
            <a:r>
              <a:rPr lang="en-US" dirty="0"/>
              <a:t> sampling grids</a:t>
            </a:r>
          </a:p>
          <a:p>
            <a:r>
              <a:rPr lang="en-US" dirty="0" smtClean="0"/>
              <a:t>Remove </a:t>
            </a:r>
            <a:r>
              <a:rPr lang="en-US" dirty="0"/>
              <a:t>noises (filtering, patient’s motion)</a:t>
            </a:r>
          </a:p>
          <a:p>
            <a:r>
              <a:rPr lang="en-US" dirty="0" smtClean="0"/>
              <a:t>Enhance </a:t>
            </a:r>
            <a:r>
              <a:rPr lang="en-US" dirty="0"/>
              <a:t>the contrast</a:t>
            </a:r>
          </a:p>
          <a:p>
            <a:r>
              <a:rPr lang="en-US" dirty="0" smtClean="0"/>
              <a:t>Output </a:t>
            </a:r>
            <a:r>
              <a:rPr lang="en-US" dirty="0"/>
              <a:t>is an array of prepared values, </a:t>
            </a:r>
            <a:r>
              <a:rPr lang="en-US" b="1" i="1" dirty="0"/>
              <a:t>f</a:t>
            </a:r>
            <a:r>
              <a:rPr lang="en-US" b="1" i="1" baseline="-25000" dirty="0"/>
              <a:t>1</a:t>
            </a:r>
            <a:r>
              <a:rPr lang="en-US" b="1" i="1" dirty="0"/>
              <a:t>(</a:t>
            </a:r>
            <a:r>
              <a:rPr lang="en-US" b="1" dirty="0"/>
              <a:t>x</a:t>
            </a:r>
            <a:r>
              <a:rPr lang="en-US" b="1" i="1" baseline="-25000" dirty="0"/>
              <a:t>i</a:t>
            </a:r>
            <a:r>
              <a:rPr lang="en-US" b="1" i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07507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</a:t>
            </a:r>
            <a:r>
              <a:rPr lang="en-US" dirty="0" smtClean="0"/>
              <a:t>and </a:t>
            </a:r>
            <a:r>
              <a:rPr lang="en-US" dirty="0"/>
              <a:t>Shading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shading model provides illusion of smooth </a:t>
            </a:r>
            <a:r>
              <a:rPr lang="en-US" dirty="0" smtClean="0"/>
              <a:t>surfaces.</a:t>
            </a:r>
          </a:p>
          <a:p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smtClean="0"/>
              <a:t>model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where:</a:t>
            </a:r>
          </a:p>
          <a:p>
            <a:pPr lvl="2"/>
            <a:r>
              <a:rPr lang="en-US" b="1" dirty="0" smtClean="0"/>
              <a:t>H</a:t>
            </a:r>
            <a:r>
              <a:rPr lang="en-US" dirty="0" smtClean="0"/>
              <a:t> is a half-vector between </a:t>
            </a:r>
            <a:r>
              <a:rPr lang="en-US" b="1" dirty="0" smtClean="0"/>
              <a:t>L</a:t>
            </a:r>
            <a:r>
              <a:rPr lang="en-US" dirty="0" smtClean="0"/>
              <a:t> and </a:t>
            </a:r>
            <a:r>
              <a:rPr lang="en-US" b="1" dirty="0" smtClean="0"/>
              <a:t>V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73</a:t>
            </a:fld>
            <a:endParaRPr lang="de-DE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76525"/>
            <a:ext cx="54483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752975"/>
            <a:ext cx="2124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492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</a:t>
            </a:r>
            <a:r>
              <a:rPr lang="en-US" dirty="0" smtClean="0"/>
              <a:t>and </a:t>
            </a:r>
            <a:r>
              <a:rPr lang="en-US" dirty="0"/>
              <a:t>Shading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normal </a:t>
            </a:r>
            <a:r>
              <a:rPr lang="en-US" b="1" dirty="0"/>
              <a:t>N(x) </a:t>
            </a:r>
            <a:r>
              <a:rPr lang="en-US" dirty="0"/>
              <a:t>at voxel using central difference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74</a:t>
            </a:fld>
            <a:endParaRPr lang="de-DE" alt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443162"/>
            <a:ext cx="6505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240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Based on </a:t>
            </a:r>
            <a:r>
              <a:rPr lang="en-US" dirty="0" err="1" smtClean="0"/>
              <a:t>Isovalues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</a:t>
            </a:r>
            <a:r>
              <a:rPr lang="en-US" dirty="0"/>
              <a:t>an opacity </a:t>
            </a:r>
            <a:r>
              <a:rPr lang="en-US" dirty="0">
                <a:sym typeface="Symbol"/>
              </a:rPr>
              <a:t></a:t>
            </a:r>
            <a:r>
              <a:rPr lang="en-US" b="1" i="1" baseline="-25000" dirty="0"/>
              <a:t>v</a:t>
            </a:r>
            <a:r>
              <a:rPr lang="en-US" b="1" i="1" dirty="0"/>
              <a:t> </a:t>
            </a:r>
            <a:r>
              <a:rPr lang="en-US" dirty="0"/>
              <a:t>to voxels having selected value </a:t>
            </a:r>
            <a:r>
              <a:rPr lang="en-US" b="1" i="1" dirty="0" err="1"/>
              <a:t>f</a:t>
            </a:r>
            <a:r>
              <a:rPr lang="en-US" b="1" i="1" baseline="-25000" dirty="0" err="1"/>
              <a:t>v</a:t>
            </a:r>
            <a:r>
              <a:rPr lang="en-US" dirty="0"/>
              <a:t>, and zero opacity to all other voxels</a:t>
            </a:r>
          </a:p>
          <a:p>
            <a:r>
              <a:rPr lang="en-US" dirty="0" smtClean="0"/>
              <a:t>Make </a:t>
            </a:r>
            <a:r>
              <a:rPr lang="en-US" dirty="0"/>
              <a:t>the opacity fall off as you move away from the selected value at a rate inversely proportional to the magnitude of the local gradient vector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75</a:t>
            </a:fld>
            <a:endParaRPr lang="de-DE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490367"/>
            <a:ext cx="6400800" cy="1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490366"/>
            <a:ext cx="2052490" cy="171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233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Classification Based on </a:t>
            </a:r>
            <a:r>
              <a:rPr lang="en-US" dirty="0" smtClean="0">
                <a:effectLst/>
              </a:rPr>
              <a:t>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/>
              <a:t>map the voxel values of </a:t>
            </a:r>
            <a:r>
              <a:rPr lang="en-US" dirty="0" smtClean="0"/>
              <a:t>distinct regions </a:t>
            </a:r>
            <a:r>
              <a:rPr lang="en-US" dirty="0"/>
              <a:t>to different opacities</a:t>
            </a:r>
          </a:p>
          <a:p>
            <a:r>
              <a:rPr lang="en-US" dirty="0" smtClean="0"/>
              <a:t>Linearly </a:t>
            </a:r>
            <a:r>
              <a:rPr lang="en-US" dirty="0"/>
              <a:t>interpolate the boundary </a:t>
            </a:r>
            <a:r>
              <a:rPr lang="en-US" dirty="0" smtClean="0"/>
              <a:t>regions between </a:t>
            </a:r>
            <a:r>
              <a:rPr lang="en-US" dirty="0"/>
              <a:t>different regions</a:t>
            </a:r>
          </a:p>
          <a:p>
            <a:r>
              <a:rPr lang="en-US" dirty="0" smtClean="0"/>
              <a:t>Enhance </a:t>
            </a:r>
            <a:r>
              <a:rPr lang="en-US" dirty="0"/>
              <a:t>the boundaries using the </a:t>
            </a:r>
            <a:r>
              <a:rPr lang="en-US" dirty="0" smtClean="0"/>
              <a:t>gradient value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76</a:t>
            </a:fld>
            <a:endParaRPr lang="de-DE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267200"/>
            <a:ext cx="2152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4867275"/>
            <a:ext cx="5000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211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 </a:t>
            </a:r>
            <a:r>
              <a:rPr lang="en-US" dirty="0" smtClean="0"/>
              <a:t>and Compositing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Resampling </a:t>
                </a:r>
                <a:r>
                  <a:rPr lang="en-US" dirty="0"/>
                  <a:t>is done at evenly spaced locations along </a:t>
                </a:r>
                <a:r>
                  <a:rPr lang="en-US" dirty="0" smtClean="0"/>
                  <a:t>the ray </a:t>
                </a:r>
                <a:r>
                  <a:rPr lang="en-US" dirty="0"/>
                  <a:t>using </a:t>
                </a:r>
                <a:r>
                  <a:rPr lang="en-US" dirty="0" err="1"/>
                  <a:t>trilinear</a:t>
                </a:r>
                <a:r>
                  <a:rPr lang="en-US" dirty="0"/>
                  <a:t> interpolation</a:t>
                </a:r>
              </a:p>
              <a:p>
                <a:r>
                  <a:rPr lang="en-US" dirty="0" smtClean="0"/>
                  <a:t>Compositing:</a:t>
                </a:r>
              </a:p>
              <a:p>
                <a:pPr marL="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:r>
                  <a:rPr lang="en-US" i="1" dirty="0"/>
                  <a:t>c </a:t>
                </a:r>
                <a:r>
                  <a:rPr lang="en-US" dirty="0"/>
                  <a:t>is the color (gray in </a:t>
                </a:r>
                <a:r>
                  <a:rPr lang="en-US" dirty="0" err="1"/>
                  <a:t>Levoy’s</a:t>
                </a:r>
                <a:r>
                  <a:rPr lang="en-US" dirty="0"/>
                  <a:t> method), and á is the opacity at a resampled point</a:t>
                </a:r>
              </a:p>
              <a:p>
                <a:r>
                  <a:rPr lang="en-US" dirty="0" smtClean="0"/>
                  <a:t>Resampled </a:t>
                </a:r>
                <a:r>
                  <a:rPr lang="en-US" dirty="0"/>
                  <a:t>colors and opacities are merged with each other and with the background by compositing in back-to-front order to yield a single color for the ray.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8" t="-1205" r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42337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Casting V-Buffer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Ray </a:t>
            </a:r>
            <a:r>
              <a:rPr lang="en-US" sz="2600" dirty="0"/>
              <a:t>casting method (Upson and Keeler, 1988)</a:t>
            </a:r>
          </a:p>
          <a:p>
            <a:pPr lvl="1"/>
            <a:r>
              <a:rPr lang="en-US" sz="2200" dirty="0" smtClean="0"/>
              <a:t>Rays </a:t>
            </a:r>
            <a:r>
              <a:rPr lang="en-US" sz="2200" dirty="0"/>
              <a:t>are cast from each pixel on the image plane into the volume</a:t>
            </a:r>
          </a:p>
          <a:p>
            <a:pPr lvl="1"/>
            <a:r>
              <a:rPr lang="en-US" sz="2200" dirty="0" smtClean="0"/>
              <a:t>Each </a:t>
            </a:r>
            <a:r>
              <a:rPr lang="en-US" sz="2200" dirty="0"/>
              <a:t>ray is stepped inside the cell, with calculations for scalar values, shading, opacity, etc., performed at each point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process is repeated for each cell along the ray, accumulating color and opacity.</a:t>
            </a:r>
          </a:p>
          <a:p>
            <a:r>
              <a:rPr lang="en-US" sz="2600" dirty="0" smtClean="0"/>
              <a:t>Computed </a:t>
            </a:r>
            <a:r>
              <a:rPr lang="en-US" sz="2600" dirty="0"/>
              <a:t>colors can be stored in a buffer, called V-buffer</a:t>
            </a:r>
          </a:p>
          <a:p>
            <a:pPr lvl="1"/>
            <a:r>
              <a:rPr lang="en-US" sz="2200" dirty="0" smtClean="0"/>
              <a:t>Z-buffer </a:t>
            </a:r>
            <a:r>
              <a:rPr lang="en-US" sz="2200" dirty="0"/>
              <a:t>is 2D pixel array with depth value</a:t>
            </a:r>
          </a:p>
          <a:p>
            <a:pPr lvl="1"/>
            <a:r>
              <a:rPr lang="en-US" sz="2200" dirty="0" smtClean="0"/>
              <a:t>V-buffer </a:t>
            </a:r>
            <a:r>
              <a:rPr lang="en-US" sz="2200" dirty="0"/>
              <a:t>is an extension of 2D to 3D</a:t>
            </a:r>
          </a:p>
          <a:p>
            <a:r>
              <a:rPr lang="en-US" sz="2600" dirty="0" smtClean="0"/>
              <a:t>V-buffer </a:t>
            </a:r>
            <a:r>
              <a:rPr lang="en-US" sz="2600" dirty="0"/>
              <a:t>improves the performance because no need to </a:t>
            </a:r>
            <a:r>
              <a:rPr lang="en-US" sz="2600" dirty="0" smtClean="0"/>
              <a:t>re-compute the </a:t>
            </a:r>
            <a:r>
              <a:rPr lang="en-US" sz="2600" dirty="0"/>
              <a:t>colors as the viewpoint moves.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78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998204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Nodal Shading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</a:t>
            </a:r>
            <a:r>
              <a:rPr lang="en-US" dirty="0"/>
              <a:t>is not to provide a realistic image, but rather to provide an useful representation</a:t>
            </a:r>
          </a:p>
          <a:p>
            <a:r>
              <a:rPr lang="en-US" dirty="0" smtClean="0"/>
              <a:t>A </a:t>
            </a:r>
            <a:r>
              <a:rPr lang="en-US" dirty="0"/>
              <a:t>simplified shading model is used:</a:t>
            </a:r>
          </a:p>
          <a:p>
            <a:pPr lvl="1"/>
            <a:r>
              <a:rPr lang="en-US" dirty="0" smtClean="0"/>
              <a:t>Omit </a:t>
            </a:r>
            <a:r>
              <a:rPr lang="en-US" dirty="0"/>
              <a:t>the </a:t>
            </a:r>
            <a:r>
              <a:rPr lang="en-US" dirty="0" err="1" smtClean="0"/>
              <a:t>Phong</a:t>
            </a:r>
            <a:r>
              <a:rPr lang="en-US" dirty="0" smtClean="0"/>
              <a:t> </a:t>
            </a:r>
            <a:r>
              <a:rPr lang="en-US" dirty="0"/>
              <a:t>term keeping only the ambient and diffuse term so lighting is independent of viewing </a:t>
            </a:r>
            <a:r>
              <a:rPr lang="en-US" dirty="0" smtClean="0"/>
              <a:t>direction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diffusion coefficient is also varied with scalar value to highlight certain features in the final image</a:t>
            </a:r>
          </a:p>
          <a:p>
            <a:r>
              <a:rPr lang="en-US" dirty="0" smtClean="0"/>
              <a:t>Accumulating </a:t>
            </a:r>
            <a:r>
              <a:rPr lang="en-US" dirty="0"/>
              <a:t>along the ray gives the intensity or the pixel’s </a:t>
            </a:r>
            <a:r>
              <a:rPr lang="en-US" dirty="0" smtClean="0"/>
              <a:t>color.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79</a:t>
            </a:fld>
            <a:endParaRPr lang="de-DE" alt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3777862"/>
            <a:ext cx="3890963" cy="82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460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View </a:t>
            </a:r>
            <a:r>
              <a:rPr lang="en-US" dirty="0"/>
              <a:t>Mode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</a:t>
            </a:r>
            <a:r>
              <a:rPr lang="en-US" dirty="0"/>
              <a:t>manipulation of the clip plane</a:t>
            </a:r>
          </a:p>
          <a:p>
            <a:pPr lvl="1"/>
            <a:r>
              <a:rPr lang="en-US" dirty="0" smtClean="0"/>
              <a:t>Small </a:t>
            </a:r>
            <a:r>
              <a:rPr lang="en-US" dirty="0"/>
              <a:t>effective visible area of the clipped surface</a:t>
            </a:r>
          </a:p>
          <a:p>
            <a:pPr lvl="1"/>
            <a:r>
              <a:rPr lang="en-US" dirty="0" smtClean="0"/>
              <a:t>Done </a:t>
            </a:r>
            <a:r>
              <a:rPr lang="en-US" dirty="0"/>
              <a:t>in low-resolution mode for interactivity</a:t>
            </a:r>
          </a:p>
          <a:p>
            <a:r>
              <a:rPr lang="en-US" dirty="0" smtClean="0"/>
              <a:t>Bringing </a:t>
            </a:r>
            <a:r>
              <a:rPr lang="en-US" dirty="0"/>
              <a:t>to the </a:t>
            </a:r>
            <a:r>
              <a:rPr lang="en-US" dirty="0" smtClean="0"/>
              <a:t>best view </a:t>
            </a:r>
            <a:r>
              <a:rPr lang="en-US" dirty="0"/>
              <a:t>mode</a:t>
            </a:r>
          </a:p>
          <a:p>
            <a:pPr lvl="1"/>
            <a:r>
              <a:rPr lang="en-US" dirty="0" smtClean="0"/>
              <a:t>Clipped </a:t>
            </a:r>
            <a:r>
              <a:rPr lang="en-US" dirty="0"/>
              <a:t>surface at its maximum exposure</a:t>
            </a:r>
          </a:p>
          <a:p>
            <a:pPr lvl="1"/>
            <a:r>
              <a:rPr lang="en-US" dirty="0" smtClean="0"/>
              <a:t>Rendering </a:t>
            </a:r>
            <a:r>
              <a:rPr lang="en-US" dirty="0"/>
              <a:t>at high resolution</a:t>
            </a:r>
          </a:p>
          <a:p>
            <a:r>
              <a:rPr lang="en-US" dirty="0" smtClean="0"/>
              <a:t>Automated </a:t>
            </a:r>
            <a:r>
              <a:rPr lang="en-US" dirty="0"/>
              <a:t>option for best-view mode</a:t>
            </a:r>
          </a:p>
          <a:p>
            <a:pPr lvl="1"/>
            <a:r>
              <a:rPr lang="en-US" dirty="0" smtClean="0"/>
              <a:t>Tracking </a:t>
            </a:r>
            <a:r>
              <a:rPr lang="en-US" dirty="0"/>
              <a:t>all transformations the clip plane has gone through</a:t>
            </a:r>
          </a:p>
          <a:p>
            <a:pPr lvl="1"/>
            <a:r>
              <a:rPr lang="en-US" dirty="0" smtClean="0"/>
              <a:t>Simple </a:t>
            </a:r>
            <a:r>
              <a:rPr lang="en-US" dirty="0"/>
              <a:t>case of initial </a:t>
            </a:r>
            <a:r>
              <a:rPr lang="en-US" i="1" dirty="0" err="1"/>
              <a:t>xy</a:t>
            </a:r>
            <a:r>
              <a:rPr lang="en-US" i="1" dirty="0"/>
              <a:t> </a:t>
            </a:r>
            <a:r>
              <a:rPr lang="en-US" dirty="0"/>
              <a:t>plane setting:</a:t>
            </a:r>
          </a:p>
          <a:p>
            <a:pPr lvl="2"/>
            <a:r>
              <a:rPr lang="en-US" dirty="0"/>
              <a:t>First rotation about z-axis</a:t>
            </a:r>
          </a:p>
          <a:p>
            <a:pPr lvl="2"/>
            <a:r>
              <a:rPr lang="en-US" dirty="0"/>
              <a:t>Second rotation about the vector which is defined by the intersection of the clip and </a:t>
            </a:r>
            <a:r>
              <a:rPr lang="en-US" i="1" dirty="0" err="1"/>
              <a:t>xy</a:t>
            </a:r>
            <a:r>
              <a:rPr lang="en-US" i="1" dirty="0"/>
              <a:t> </a:t>
            </a:r>
            <a:r>
              <a:rPr lang="en-US" dirty="0"/>
              <a:t>planes.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74509701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 </a:t>
            </a:r>
            <a:r>
              <a:rPr lang="en-US" dirty="0"/>
              <a:t>three surfaces in the volume, one in red, one in green and one in blue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80</a:t>
            </a:fld>
            <a:endParaRPr lang="de-DE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4533900"/>
            <a:ext cx="2085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10" y="2714626"/>
            <a:ext cx="6365404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68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Example: </a:t>
            </a:r>
            <a:r>
              <a:rPr lang="en-US" dirty="0" smtClean="0">
                <a:effectLst/>
              </a:rPr>
              <a:t>Raycasting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scalar values at eight vertices of the voxel of unit length (</a:t>
            </a:r>
            <a:r>
              <a:rPr lang="en-US" b="1" dirty="0"/>
              <a:t>a=1</a:t>
            </a:r>
            <a:r>
              <a:rPr lang="en-US" dirty="0"/>
              <a:t>) are</a:t>
            </a:r>
          </a:p>
          <a:p>
            <a:pPr marL="623888" lvl="2" indent="0">
              <a:buNone/>
            </a:pPr>
            <a:r>
              <a:rPr lang="en-US" b="1" dirty="0"/>
              <a:t>f</a:t>
            </a:r>
            <a:r>
              <a:rPr lang="en-US" b="1" baseline="-25000" dirty="0"/>
              <a:t>1</a:t>
            </a:r>
            <a:r>
              <a:rPr lang="en-US" b="1" dirty="0"/>
              <a:t>=5.0, f</a:t>
            </a:r>
            <a:r>
              <a:rPr lang="en-US" b="1" baseline="-25000" dirty="0"/>
              <a:t>2</a:t>
            </a:r>
            <a:r>
              <a:rPr lang="en-US" b="1" dirty="0"/>
              <a:t>=5.1, f</a:t>
            </a:r>
            <a:r>
              <a:rPr lang="en-US" b="1" baseline="-25000" dirty="0"/>
              <a:t>3</a:t>
            </a:r>
            <a:r>
              <a:rPr lang="en-US" b="1" dirty="0"/>
              <a:t>=5.2, f</a:t>
            </a:r>
            <a:r>
              <a:rPr lang="en-US" b="1" baseline="-25000" dirty="0"/>
              <a:t>4</a:t>
            </a:r>
            <a:r>
              <a:rPr lang="en-US" b="1" dirty="0"/>
              <a:t>=4.6</a:t>
            </a:r>
            <a:endParaRPr lang="en-US" dirty="0"/>
          </a:p>
          <a:p>
            <a:pPr marL="623888" lvl="2" indent="0">
              <a:buNone/>
            </a:pPr>
            <a:r>
              <a:rPr lang="en-US" b="1" dirty="0"/>
              <a:t>f</a:t>
            </a:r>
            <a:r>
              <a:rPr lang="en-US" b="1" baseline="-25000" dirty="0"/>
              <a:t>5</a:t>
            </a:r>
            <a:r>
              <a:rPr lang="en-US" b="1" dirty="0"/>
              <a:t>=4.9, f</a:t>
            </a:r>
            <a:r>
              <a:rPr lang="en-US" b="1" baseline="-25000" dirty="0"/>
              <a:t>6</a:t>
            </a:r>
            <a:r>
              <a:rPr lang="en-US" b="1" dirty="0"/>
              <a:t>=5.1, f</a:t>
            </a:r>
            <a:r>
              <a:rPr lang="en-US" b="1" baseline="-25000" dirty="0"/>
              <a:t>7</a:t>
            </a:r>
            <a:r>
              <a:rPr lang="en-US" b="1" dirty="0"/>
              <a:t>=5.3, f</a:t>
            </a:r>
            <a:r>
              <a:rPr lang="en-US" b="1" baseline="-25000" dirty="0"/>
              <a:t>8</a:t>
            </a:r>
            <a:r>
              <a:rPr lang="en-US" b="1" dirty="0"/>
              <a:t>=4.7</a:t>
            </a:r>
            <a:endParaRPr lang="en-US" dirty="0"/>
          </a:p>
          <a:p>
            <a:r>
              <a:rPr lang="en-US" dirty="0"/>
              <a:t>The ray is sampled at three points</a:t>
            </a:r>
          </a:p>
          <a:p>
            <a:pPr marL="546100" lvl="2" indent="0">
              <a:buNone/>
            </a:pPr>
            <a:r>
              <a:rPr lang="en-US" b="1" dirty="0"/>
              <a:t>P</a:t>
            </a:r>
            <a:r>
              <a:rPr lang="en-US" b="1" baseline="-25000" dirty="0"/>
              <a:t>1</a:t>
            </a:r>
            <a:r>
              <a:rPr lang="en-US" b="1" dirty="0"/>
              <a:t>(0.2,0.3,0.8), P</a:t>
            </a:r>
            <a:r>
              <a:rPr lang="en-US" b="1" baseline="-25000" dirty="0"/>
              <a:t>2</a:t>
            </a:r>
            <a:r>
              <a:rPr lang="en-US" b="1" dirty="0"/>
              <a:t>(0.5,0.5,0.5), P</a:t>
            </a:r>
            <a:r>
              <a:rPr lang="en-US" b="1" baseline="-25000" dirty="0"/>
              <a:t>3</a:t>
            </a:r>
            <a:r>
              <a:rPr lang="en-US" b="1" dirty="0"/>
              <a:t>(0.8,0.7,0.2)</a:t>
            </a:r>
            <a:endParaRPr lang="en-US" dirty="0"/>
          </a:p>
          <a:p>
            <a:r>
              <a:rPr lang="en-US" dirty="0"/>
              <a:t>Color and opacity of the cast ray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before </a:t>
            </a:r>
            <a:r>
              <a:rPr lang="en-US" dirty="0"/>
              <a:t>it hits </a:t>
            </a:r>
            <a:r>
              <a:rPr lang="en-US" b="1" dirty="0"/>
              <a:t>P</a:t>
            </a:r>
            <a:r>
              <a:rPr lang="en-US" b="1" baseline="-25000" dirty="0"/>
              <a:t>1</a:t>
            </a:r>
            <a:r>
              <a:rPr lang="en-US" b="1" dirty="0"/>
              <a:t> </a:t>
            </a:r>
            <a:r>
              <a:rPr lang="en-US" dirty="0"/>
              <a:t>is (0,0,0,0)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81</a:t>
            </a:fld>
            <a:endParaRPr lang="de-DE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98" y="3743324"/>
            <a:ext cx="318042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640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Example: </a:t>
            </a:r>
            <a:r>
              <a:rPr lang="en-US" dirty="0" smtClean="0">
                <a:effectLst/>
              </a:rPr>
              <a:t>Raycasting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color of the ray after it leaves </a:t>
            </a:r>
            <a:r>
              <a:rPr lang="en-US" b="1" dirty="0"/>
              <a:t>P</a:t>
            </a:r>
            <a:r>
              <a:rPr lang="en-US" b="1" baseline="-25000" dirty="0"/>
              <a:t>3</a:t>
            </a:r>
            <a:r>
              <a:rPr lang="en-US" b="1" dirty="0"/>
              <a:t> </a:t>
            </a:r>
            <a:r>
              <a:rPr lang="en-US" dirty="0"/>
              <a:t>by compositing from back-to-front order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/>
              <a:t>trilinear</a:t>
            </a:r>
            <a:r>
              <a:rPr lang="en-US" dirty="0"/>
              <a:t> interpolation to find the scalar values at P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 and P</a:t>
            </a:r>
            <a:r>
              <a:rPr lang="en-US" baseline="-25000" dirty="0"/>
              <a:t>3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transfer functions (mapping) for the colors (RGB) and opacity (O)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82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67549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Ray Casting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 </a:t>
            </a:r>
            <a:r>
              <a:rPr lang="en-US" dirty="0"/>
              <a:t>approaches use one or more of the following principles:</a:t>
            </a:r>
          </a:p>
          <a:p>
            <a:pPr lvl="1"/>
            <a:r>
              <a:rPr lang="en-US" dirty="0"/>
              <a:t>Image-space </a:t>
            </a:r>
            <a:r>
              <a:rPr lang="en-US" dirty="0" smtClean="0"/>
              <a:t>coherency (M</a:t>
            </a:r>
            <a:r>
              <a:rPr lang="en-US" dirty="0"/>
              <a:t>. </a:t>
            </a:r>
            <a:r>
              <a:rPr lang="en-US" dirty="0" err="1" smtClean="0"/>
              <a:t>Levoy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smtClean="0"/>
              <a:t>Object-space coherency (T</a:t>
            </a:r>
            <a:r>
              <a:rPr lang="en-US" dirty="0"/>
              <a:t>. van </a:t>
            </a:r>
            <a:r>
              <a:rPr lang="en-US" dirty="0" err="1"/>
              <a:t>Walsum</a:t>
            </a:r>
            <a:r>
              <a:rPr lang="en-US" dirty="0"/>
              <a:t>, et al</a:t>
            </a:r>
            <a:r>
              <a:rPr lang="en-US" dirty="0" smtClean="0"/>
              <a:t>.).</a:t>
            </a:r>
          </a:p>
          <a:p>
            <a:pPr lvl="1"/>
            <a:r>
              <a:rPr lang="en-US" dirty="0" smtClean="0"/>
              <a:t>Inter-ray coherency (R</a:t>
            </a:r>
            <a:r>
              <a:rPr lang="en-US" dirty="0"/>
              <a:t>. </a:t>
            </a:r>
            <a:r>
              <a:rPr lang="en-US" dirty="0" err="1"/>
              <a:t>Yagel</a:t>
            </a:r>
            <a:r>
              <a:rPr lang="en-US" dirty="0"/>
              <a:t> and A. </a:t>
            </a:r>
            <a:r>
              <a:rPr lang="en-US" dirty="0" smtClean="0"/>
              <a:t>Kaufman).</a:t>
            </a:r>
          </a:p>
          <a:p>
            <a:pPr lvl="1"/>
            <a:r>
              <a:rPr lang="en-US" dirty="0" smtClean="0"/>
              <a:t>Inter-frame coherency (R</a:t>
            </a:r>
            <a:r>
              <a:rPr lang="en-US" dirty="0"/>
              <a:t>. </a:t>
            </a:r>
            <a:r>
              <a:rPr lang="en-US" dirty="0" err="1"/>
              <a:t>Yagel</a:t>
            </a:r>
            <a:r>
              <a:rPr lang="en-US" dirty="0"/>
              <a:t> and Z. </a:t>
            </a:r>
            <a:r>
              <a:rPr lang="en-US" dirty="0" smtClean="0"/>
              <a:t>Shi).</a:t>
            </a:r>
          </a:p>
          <a:p>
            <a:pPr lvl="1"/>
            <a:r>
              <a:rPr lang="en-US" dirty="0" smtClean="0"/>
              <a:t>Empty </a:t>
            </a:r>
            <a:r>
              <a:rPr lang="en-US" dirty="0"/>
              <a:t>space </a:t>
            </a:r>
            <a:r>
              <a:rPr lang="en-US" dirty="0" smtClean="0"/>
              <a:t>skipping (M</a:t>
            </a:r>
            <a:r>
              <a:rPr lang="en-US" dirty="0"/>
              <a:t>. </a:t>
            </a:r>
            <a:r>
              <a:rPr lang="en-US" dirty="0" err="1" smtClean="0"/>
              <a:t>Levoy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smtClean="0"/>
              <a:t>Efficient </a:t>
            </a:r>
            <a:r>
              <a:rPr lang="en-US" dirty="0"/>
              <a:t>memory </a:t>
            </a:r>
            <a:r>
              <a:rPr lang="en-US" dirty="0" smtClean="0"/>
              <a:t>access (S</a:t>
            </a:r>
            <a:r>
              <a:rPr lang="en-US" dirty="0"/>
              <a:t>. Parker et al</a:t>
            </a:r>
            <a:r>
              <a:rPr lang="en-US" dirty="0" smtClean="0"/>
              <a:t>.).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83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49633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65175"/>
            <a:ext cx="8515350" cy="66833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52588"/>
            <a:ext cx="8524875" cy="45545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Texture-based </a:t>
            </a:r>
            <a:r>
              <a:rPr lang="en-US" dirty="0"/>
              <a:t>volume rendering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stack of 2D textures (generated form the input data or images)</a:t>
            </a:r>
          </a:p>
          <a:p>
            <a:r>
              <a:rPr lang="en-US" dirty="0" smtClean="0"/>
              <a:t>Multi-resolution </a:t>
            </a:r>
            <a:r>
              <a:rPr lang="en-US" dirty="0"/>
              <a:t>rendering</a:t>
            </a:r>
          </a:p>
          <a:p>
            <a:pPr lvl="1"/>
            <a:r>
              <a:rPr lang="en-US" dirty="0" smtClean="0"/>
              <a:t>High-resolution </a:t>
            </a:r>
            <a:r>
              <a:rPr lang="en-US" dirty="0"/>
              <a:t>(HR) mode</a:t>
            </a:r>
          </a:p>
          <a:p>
            <a:r>
              <a:rPr lang="en-US" dirty="0"/>
              <a:t>The original fine grid of the input data or the original resolution of the </a:t>
            </a:r>
            <a:r>
              <a:rPr lang="en-US" dirty="0" smtClean="0"/>
              <a:t>input images</a:t>
            </a:r>
            <a:endParaRPr lang="en-US" dirty="0"/>
          </a:p>
          <a:p>
            <a:pPr lvl="1"/>
            <a:r>
              <a:rPr lang="en-US" dirty="0" smtClean="0"/>
              <a:t>Low-resolution </a:t>
            </a:r>
            <a:r>
              <a:rPr lang="en-US" dirty="0"/>
              <a:t>(LR) mode</a:t>
            </a:r>
          </a:p>
          <a:p>
            <a:r>
              <a:rPr lang="en-US" dirty="0"/>
              <a:t>The re-sample data at a lower resolution than the original resolution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4311476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THINKCELLUNDODONOTDELETE" val="2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D3D65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4851</Words>
  <Application>Microsoft Office PowerPoint</Application>
  <PresentationFormat>On-screen Show (4:3)</PresentationFormat>
  <Paragraphs>627</Paragraphs>
  <Slides>84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Standarddesign</vt:lpstr>
      <vt:lpstr>Science Visualization</vt:lpstr>
      <vt:lpstr>PowerPoint Presentation</vt:lpstr>
      <vt:lpstr>Clipping to See Inside</vt:lpstr>
      <vt:lpstr>Clipping to See Inside</vt:lpstr>
      <vt:lpstr>Clipping with Caping </vt:lpstr>
      <vt:lpstr>Sampling Planes </vt:lpstr>
      <vt:lpstr>Interactive Clipping </vt:lpstr>
      <vt:lpstr>Best View Mode  </vt:lpstr>
      <vt:lpstr>Rendering </vt:lpstr>
      <vt:lpstr>Rendering </vt:lpstr>
      <vt:lpstr>Flow Diagram</vt:lpstr>
      <vt:lpstr>Charge Density</vt:lpstr>
      <vt:lpstr>Charge Density</vt:lpstr>
      <vt:lpstr>Confocal Data</vt:lpstr>
      <vt:lpstr>Confocal Data</vt:lpstr>
      <vt:lpstr>Volume Clipping</vt:lpstr>
      <vt:lpstr>Depth-Based Clipping</vt:lpstr>
      <vt:lpstr>Building Depth Structure</vt:lpstr>
      <vt:lpstr>Building Depth Structure</vt:lpstr>
      <vt:lpstr>Implementation Issues</vt:lpstr>
      <vt:lpstr>Volume Probing </vt:lpstr>
      <vt:lpstr>Volume Probing</vt:lpstr>
      <vt:lpstr>Probe Depth Function</vt:lpstr>
      <vt:lpstr>Probe Depth Function</vt:lpstr>
      <vt:lpstr>Volume Cutting</vt:lpstr>
      <vt:lpstr>Clipping Based on Volumetric Texture</vt:lpstr>
      <vt:lpstr>Clipping Based on Volumetric Texture</vt:lpstr>
      <vt:lpstr>PowerPoint Presentation</vt:lpstr>
      <vt:lpstr>Texture Mapping Techniques </vt:lpstr>
      <vt:lpstr>Basic Steps </vt:lpstr>
      <vt:lpstr>Basic Steps </vt:lpstr>
      <vt:lpstr>Object-Aligned Slices </vt:lpstr>
      <vt:lpstr>Object-Aligned Slices </vt:lpstr>
      <vt:lpstr>View-Aligned Slices </vt:lpstr>
      <vt:lpstr>Blending: Over and Under </vt:lpstr>
      <vt:lpstr>Blending: Attenuate and MIP</vt:lpstr>
      <vt:lpstr>Sampling Frequency</vt:lpstr>
      <vt:lpstr>Sampling Frequency</vt:lpstr>
      <vt:lpstr>Shrinking the Image </vt:lpstr>
      <vt:lpstr>Virtualizing Texture Memory </vt:lpstr>
      <vt:lpstr>Shading Textured Volume </vt:lpstr>
      <vt:lpstr>Shading Textured Volume </vt:lpstr>
      <vt:lpstr>Transforming Textured Volume </vt:lpstr>
      <vt:lpstr>Transforming Textured Volume </vt:lpstr>
      <vt:lpstr>Skipping Invisible Voxels </vt:lpstr>
      <vt:lpstr>Skipping Invisible Voxels </vt:lpstr>
      <vt:lpstr>3D Construction </vt:lpstr>
      <vt:lpstr>PowerPoint Presentation</vt:lpstr>
      <vt:lpstr>Volume Rendering vs. Other Techniques </vt:lpstr>
      <vt:lpstr>Volume Rendering Techniques </vt:lpstr>
      <vt:lpstr>PowerPoint Presentation</vt:lpstr>
      <vt:lpstr>What is Splatting? </vt:lpstr>
      <vt:lpstr>Basic Four Steps </vt:lpstr>
      <vt:lpstr>Basic Four Steps </vt:lpstr>
      <vt:lpstr>Contribution of a Voxel to Image Plane</vt:lpstr>
      <vt:lpstr>Contribution of a Voxel to Image Plane</vt:lpstr>
      <vt:lpstr>Splat Footprint</vt:lpstr>
      <vt:lpstr>Total Contribution </vt:lpstr>
      <vt:lpstr>Reconstruction Kernel </vt:lpstr>
      <vt:lpstr>Footprint Table</vt:lpstr>
      <vt:lpstr>View-Transformed Footprint Table </vt:lpstr>
      <vt:lpstr>Spherical and Elliptical Kernels </vt:lpstr>
      <vt:lpstr>Extent and Mapping </vt:lpstr>
      <vt:lpstr>The Graphics Pipeline</vt:lpstr>
      <vt:lpstr>PowerPoint Presentation</vt:lpstr>
      <vt:lpstr>Ray Casting </vt:lpstr>
      <vt:lpstr>Projection Schemes</vt:lpstr>
      <vt:lpstr>Classification</vt:lpstr>
      <vt:lpstr>Volumetric Illumination</vt:lpstr>
      <vt:lpstr>Interpolation </vt:lpstr>
      <vt:lpstr>Levoy’s Method: Rendering Pipeline</vt:lpstr>
      <vt:lpstr>Data Preparation </vt:lpstr>
      <vt:lpstr>Illumination and Shading </vt:lpstr>
      <vt:lpstr>Illumination and Shading </vt:lpstr>
      <vt:lpstr>Classification Based on Isovalues </vt:lpstr>
      <vt:lpstr>Classification Based on Boundaries</vt:lpstr>
      <vt:lpstr>Resampling and Compositing </vt:lpstr>
      <vt:lpstr>Ray Casting V-Buffer </vt:lpstr>
      <vt:lpstr>Nodal Shading Function </vt:lpstr>
      <vt:lpstr>Transfer Functions </vt:lpstr>
      <vt:lpstr>Example: Raycasting</vt:lpstr>
      <vt:lpstr>Example: Raycasting</vt:lpstr>
      <vt:lpstr>Improving Ray Casting </vt:lpstr>
      <vt:lpstr>PowerPoint Presentation</vt:lpstr>
    </vt:vector>
  </TitlesOfParts>
  <Company>PresentationPoint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screen</dc:title>
  <dc:creator>PresentationPoint</dc:creator>
  <cp:lastModifiedBy>v.e.g</cp:lastModifiedBy>
  <cp:revision>669</cp:revision>
  <cp:lastPrinted>2005-03-15T07:48:11Z</cp:lastPrinted>
  <dcterms:created xsi:type="dcterms:W3CDTF">2004-11-16T16:03:16Z</dcterms:created>
  <dcterms:modified xsi:type="dcterms:W3CDTF">2013-12-17T10:48:18Z</dcterms:modified>
</cp:coreProperties>
</file>