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5"/>
  </p:notesMasterIdLst>
  <p:handoutMasterIdLst>
    <p:handoutMasterId r:id="rId76"/>
  </p:handoutMasterIdLst>
  <p:sldIdLst>
    <p:sldId id="485" r:id="rId2"/>
    <p:sldId id="542" r:id="rId3"/>
    <p:sldId id="604" r:id="rId4"/>
    <p:sldId id="543" r:id="rId5"/>
    <p:sldId id="544" r:id="rId6"/>
    <p:sldId id="545" r:id="rId7"/>
    <p:sldId id="546" r:id="rId8"/>
    <p:sldId id="547" r:id="rId9"/>
    <p:sldId id="548" r:id="rId10"/>
    <p:sldId id="605" r:id="rId11"/>
    <p:sldId id="606" r:id="rId12"/>
    <p:sldId id="549" r:id="rId13"/>
    <p:sldId id="607" r:id="rId14"/>
    <p:sldId id="550" r:id="rId15"/>
    <p:sldId id="551" r:id="rId16"/>
    <p:sldId id="552" r:id="rId17"/>
    <p:sldId id="553" r:id="rId18"/>
    <p:sldId id="554" r:id="rId19"/>
    <p:sldId id="555" r:id="rId20"/>
    <p:sldId id="556" r:id="rId21"/>
    <p:sldId id="608" r:id="rId22"/>
    <p:sldId id="609" r:id="rId23"/>
    <p:sldId id="557" r:id="rId24"/>
    <p:sldId id="558" r:id="rId25"/>
    <p:sldId id="559" r:id="rId26"/>
    <p:sldId id="561" r:id="rId27"/>
    <p:sldId id="560" r:id="rId28"/>
    <p:sldId id="610" r:id="rId29"/>
    <p:sldId id="562" r:id="rId30"/>
    <p:sldId id="611" r:id="rId31"/>
    <p:sldId id="612" r:id="rId32"/>
    <p:sldId id="563" r:id="rId33"/>
    <p:sldId id="564" r:id="rId34"/>
    <p:sldId id="565" r:id="rId35"/>
    <p:sldId id="566" r:id="rId36"/>
    <p:sldId id="567" r:id="rId37"/>
    <p:sldId id="568" r:id="rId38"/>
    <p:sldId id="569" r:id="rId39"/>
    <p:sldId id="570" r:id="rId40"/>
    <p:sldId id="571" r:id="rId41"/>
    <p:sldId id="572" r:id="rId42"/>
    <p:sldId id="573" r:id="rId43"/>
    <p:sldId id="574" r:id="rId44"/>
    <p:sldId id="575" r:id="rId45"/>
    <p:sldId id="576" r:id="rId46"/>
    <p:sldId id="577" r:id="rId47"/>
    <p:sldId id="578" r:id="rId48"/>
    <p:sldId id="579" r:id="rId49"/>
    <p:sldId id="580" r:id="rId50"/>
    <p:sldId id="581" r:id="rId51"/>
    <p:sldId id="582" r:id="rId52"/>
    <p:sldId id="583" r:id="rId53"/>
    <p:sldId id="584" r:id="rId54"/>
    <p:sldId id="585" r:id="rId55"/>
    <p:sldId id="586" r:id="rId56"/>
    <p:sldId id="587" r:id="rId57"/>
    <p:sldId id="588" r:id="rId58"/>
    <p:sldId id="589" r:id="rId59"/>
    <p:sldId id="590" r:id="rId60"/>
    <p:sldId id="591" r:id="rId61"/>
    <p:sldId id="592" r:id="rId62"/>
    <p:sldId id="593" r:id="rId63"/>
    <p:sldId id="594" r:id="rId64"/>
    <p:sldId id="595" r:id="rId65"/>
    <p:sldId id="596" r:id="rId66"/>
    <p:sldId id="597" r:id="rId67"/>
    <p:sldId id="598" r:id="rId68"/>
    <p:sldId id="599" r:id="rId69"/>
    <p:sldId id="600" r:id="rId70"/>
    <p:sldId id="601" r:id="rId71"/>
    <p:sldId id="602" r:id="rId72"/>
    <p:sldId id="603" r:id="rId73"/>
    <p:sldId id="541" r:id="rId74"/>
  </p:sldIdLst>
  <p:sldSz cx="9144000" cy="6858000" type="screen4x3"/>
  <p:notesSz cx="6699250" cy="9836150"/>
  <p:custDataLst>
    <p:tags r:id="rId77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E6C00"/>
    <a:srgbClr val="B4D2EE"/>
    <a:srgbClr val="539AD5"/>
    <a:srgbClr val="1D4F7C"/>
    <a:srgbClr val="1E51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179" autoAdjust="0"/>
  </p:normalViewPr>
  <p:slideViewPr>
    <p:cSldViewPr snapToGrid="0">
      <p:cViewPr>
        <p:scale>
          <a:sx n="66" d="100"/>
          <a:sy n="66" d="100"/>
        </p:scale>
        <p:origin x="-1686" y="-732"/>
      </p:cViewPr>
      <p:guideLst>
        <p:guide orient="horz" pos="4319"/>
        <p:guide pos="213"/>
        <p:guide pos="55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166" y="-84"/>
      </p:cViewPr>
      <p:guideLst>
        <p:guide orient="horz" pos="3098"/>
        <p:guide pos="2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9527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3388"/>
            <a:ext cx="28781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323388"/>
            <a:ext cx="29527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pPr>
              <a:defRPr/>
            </a:pPr>
            <a:fld id="{E2DA38F8-F869-4E2A-AFC7-5B9147AA72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7246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1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7300" y="0"/>
            <a:ext cx="2901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19662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672013"/>
            <a:ext cx="491172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 err="1" smtClean="0"/>
              <a:t>Klicken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Sie</a:t>
            </a:r>
            <a:r>
              <a:rPr lang="en-GB" altLang="en-US" noProof="0" dirty="0" smtClean="0"/>
              <a:t>, um die </a:t>
            </a:r>
            <a:r>
              <a:rPr lang="en-GB" altLang="en-US" noProof="0" dirty="0" err="1" smtClean="0"/>
              <a:t>Formate</a:t>
            </a:r>
            <a:r>
              <a:rPr lang="en-GB" altLang="en-US" noProof="0" dirty="0" smtClean="0"/>
              <a:t> des </a:t>
            </a:r>
            <a:r>
              <a:rPr lang="en-GB" altLang="en-US" noProof="0" dirty="0" err="1" smtClean="0"/>
              <a:t>Vorlagentextes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zu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bearbeiten</a:t>
            </a:r>
            <a:endParaRPr lang="en-GB" altLang="en-US" noProof="0" dirty="0" smtClean="0"/>
          </a:p>
          <a:p>
            <a:pPr lvl="1"/>
            <a:r>
              <a:rPr lang="en-GB" altLang="en-US" noProof="0" dirty="0" err="1" smtClean="0"/>
              <a:t>Zweite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Ebene</a:t>
            </a:r>
            <a:endParaRPr lang="en-GB" altLang="en-US" noProof="0" dirty="0" smtClean="0"/>
          </a:p>
          <a:p>
            <a:pPr lvl="2"/>
            <a:r>
              <a:rPr lang="en-GB" altLang="en-US" noProof="0" dirty="0" err="1" smtClean="0"/>
              <a:t>Dritte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Ebene</a:t>
            </a:r>
            <a:endParaRPr lang="en-GB" altLang="en-US" noProof="0" dirty="0" smtClean="0"/>
          </a:p>
          <a:p>
            <a:pPr lvl="3"/>
            <a:r>
              <a:rPr lang="en-GB" altLang="en-US" noProof="0" dirty="0" err="1" smtClean="0"/>
              <a:t>Vierte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Ebene</a:t>
            </a:r>
            <a:endParaRPr lang="en-GB" altLang="en-US" noProof="0" dirty="0" smtClean="0"/>
          </a:p>
          <a:p>
            <a:pPr lvl="4"/>
            <a:r>
              <a:rPr lang="en-GB" altLang="en-US" noProof="0" dirty="0" err="1" smtClean="0"/>
              <a:t>Fünfte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Ebene</a:t>
            </a:r>
            <a:endParaRPr lang="en-GB" altLang="en-US" noProof="0" dirty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5613"/>
            <a:ext cx="29019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7300" y="9345613"/>
            <a:ext cx="29019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pPr>
              <a:defRPr/>
            </a:pPr>
            <a:fld id="{4E4E0800-D968-4387-A2D3-DA96740F31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5486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2082EB7-0BE5-4299-BEFF-9B3389320399}" type="slidenum">
              <a:rPr lang="en-GB" altLang="en-US" smtClean="0"/>
              <a:pPr/>
              <a:t>1</a:t>
            </a:fld>
            <a:endParaRPr lang="en-GB" altLang="en-US" dirty="0" smtClean="0"/>
          </a:p>
        </p:txBody>
      </p:sp>
      <p:sp>
        <p:nvSpPr>
          <p:cNvPr id="51203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</p:spPr>
        <p:txBody>
          <a:bodyPr lIns="89384" tIns="44694" rIns="89384" bIns="44694"/>
          <a:lstStyle/>
          <a:p>
            <a:pPr eaLnBrk="1" hangingPunct="1"/>
            <a:endParaRPr lang="en-GB" altLang="en-US" dirty="0" smtClean="0"/>
          </a:p>
        </p:txBody>
      </p:sp>
      <p:sp>
        <p:nvSpPr>
          <p:cNvPr id="51204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6696075" cy="5022850"/>
          </a:xfrm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Color scales can also be mapped onto other visualization icons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4E0800-D968-4387-A2D3-DA96740F3160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8969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benannt-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2887663"/>
            <a:ext cx="138112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5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679331" y="1485900"/>
            <a:ext cx="6983657" cy="1401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b"/>
          <a:lstStyle>
            <a:lvl1pPr>
              <a:defRPr sz="4400">
                <a:solidFill>
                  <a:schemeClr val="bg1"/>
                </a:solidFill>
                <a:latin typeface="Candara" panose="020E0502030303020204" pitchFamily="34" charset="0"/>
                <a:cs typeface="Lucida Sans Unicode" panose="020B0602030504020204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  <a:endParaRPr lang="de-DE" altLang="en-US" noProof="0" dirty="0" smtClean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0590" y="5519738"/>
            <a:ext cx="6088063" cy="904875"/>
          </a:xfrm>
        </p:spPr>
        <p:txBody>
          <a:bodyPr lIns="91440" rIns="91440" anchor="ctr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  <a:latin typeface="Candara" panose="020E0502030303020204" pitchFamily="34" charset="0"/>
                <a:cs typeface="Lucida Sans Unicode" panose="020B0602030504020204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4535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842151FD-D1F1-4A77-884A-53873480082D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5390004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0" y="622300"/>
            <a:ext cx="2132013" cy="5286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" y="622300"/>
            <a:ext cx="6245225" cy="5286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19815726-55DC-4ABE-90C5-5D483FB2EA24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42016888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765046"/>
            <a:ext cx="8515350" cy="668337"/>
          </a:xfrm>
        </p:spPr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652587"/>
            <a:ext cx="8524875" cy="4555265"/>
          </a:xfrm>
        </p:spPr>
        <p:txBody>
          <a:bodyPr/>
          <a:lstStyle>
            <a:lvl1pPr>
              <a:spcBef>
                <a:spcPts val="300"/>
              </a:spcBef>
              <a:defRPr>
                <a:latin typeface="Candara" panose="020E0502030303020204" pitchFamily="34" charset="0"/>
                <a:ea typeface="Adobe Fan Heiti Std B" pitchFamily="34" charset="-128"/>
                <a:cs typeface="Lucida Sans Unicode" panose="020B0602030504020204" pitchFamily="34" charset="0"/>
              </a:defRPr>
            </a:lvl1pPr>
            <a:lvl2pPr>
              <a:spcBef>
                <a:spcPts val="300"/>
              </a:spcBef>
              <a:defRPr>
                <a:latin typeface="Candara" panose="020E0502030303020204" pitchFamily="34" charset="0"/>
                <a:ea typeface="Adobe Fan Heiti Std B" pitchFamily="34" charset="-128"/>
                <a:cs typeface="Lucida Sans Unicode" panose="020B0602030504020204" pitchFamily="34" charset="0"/>
              </a:defRPr>
            </a:lvl2pPr>
            <a:lvl3pPr>
              <a:spcBef>
                <a:spcPts val="300"/>
              </a:spcBef>
              <a:defRPr>
                <a:latin typeface="Candara" panose="020E0502030303020204" pitchFamily="34" charset="0"/>
                <a:ea typeface="Adobe Fan Heiti Std B" pitchFamily="34" charset="-128"/>
                <a:cs typeface="Lucida Sans Unicode" panose="020B0602030504020204" pitchFamily="34" charset="0"/>
              </a:defRPr>
            </a:lvl3pPr>
            <a:lvl4pPr>
              <a:spcBef>
                <a:spcPts val="300"/>
              </a:spcBef>
              <a:defRPr>
                <a:latin typeface="Candara" panose="020E0502030303020204" pitchFamily="34" charset="0"/>
                <a:ea typeface="Adobe Fan Heiti Std B" pitchFamily="34" charset="-128"/>
                <a:cs typeface="Lucida Sans Unicode" panose="020B0602030504020204" pitchFamily="34" charset="0"/>
              </a:defRPr>
            </a:lvl4pPr>
            <a:lvl5pPr>
              <a:spcBef>
                <a:spcPts val="300"/>
              </a:spcBef>
              <a:defRPr>
                <a:latin typeface="Candara" panose="020E0502030303020204" pitchFamily="34" charset="0"/>
                <a:ea typeface="Adobe Fan Heiti Std B" pitchFamily="34" charset="-128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84150" y="6543675"/>
            <a:ext cx="2762250" cy="247650"/>
          </a:xfrm>
        </p:spPr>
        <p:txBody>
          <a:bodyPr/>
          <a:lstStyle>
            <a:lvl1pPr>
              <a:defRPr sz="1000"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DD131E06-883F-431D-A911-18BD93FCB55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513070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0859D721-7C1B-4BBD-9AC4-1E43E05049C8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2672827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1879600"/>
            <a:ext cx="4186237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879600"/>
            <a:ext cx="4186238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5FAB66A0-069E-40DD-8F6A-264FC8AD0D97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3762924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7DF73773-9A81-406C-B36F-11ABC1426A2A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9725506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7E417ED3-4009-4698-BA8C-1072E865F21C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5986752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05641B4A-E73D-4B16-99AA-6F68D8EEBA7C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18474598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F88AEDCC-390E-47AC-A7AE-63F6881FEBC1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641017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BA6C3C77-B45C-4BCD-8457-A17AF9B19C96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6699380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554038"/>
            <a:ext cx="851535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de-DE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652588"/>
            <a:ext cx="8524875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de-DE" altLang="en-US" smtClean="0"/>
          </a:p>
        </p:txBody>
      </p:sp>
      <p:sp>
        <p:nvSpPr>
          <p:cNvPr id="104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9550" y="6475413"/>
            <a:ext cx="2762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94AAD0E3-B60B-43C3-A05C-2E7C9D9B7CAC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libri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libri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libri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libri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ü"/>
        <a:defRPr sz="28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36575" indent="-2730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"/>
        <a:defRPr sz="2400">
          <a:solidFill>
            <a:schemeClr val="tx1"/>
          </a:solidFill>
          <a:latin typeface="Calibri" panose="020F0502020204030204" pitchFamily="34" charset="0"/>
        </a:defRPr>
      </a:lvl2pPr>
      <a:lvl3pPr marL="896938" indent="-350838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"/>
        <a:defRPr sz="2000">
          <a:solidFill>
            <a:schemeClr val="tx1"/>
          </a:solidFill>
          <a:latin typeface="Calibri" panose="020F0502020204030204" pitchFamily="34" charset="0"/>
        </a:defRPr>
      </a:lvl3pPr>
      <a:lvl4pPr marL="1169988" indent="-2730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"/>
        <a:defRPr>
          <a:solidFill>
            <a:schemeClr val="tx1"/>
          </a:solidFill>
          <a:latin typeface="Calibri" panose="020F0502020204030204" pitchFamily="34" charset="0"/>
        </a:defRPr>
      </a:lvl4pPr>
      <a:lvl5pPr marL="1347788" indent="-207963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Calibri" panose="020F0502020204030204" pitchFamily="34" charset="0"/>
        </a:defRPr>
      </a:lvl5pPr>
      <a:lvl6pPr marL="14192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8764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3336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7908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98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679575" y="1485900"/>
            <a:ext cx="6983413" cy="1401763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en-US" dirty="0" smtClean="0"/>
              <a:t>Science Visualization</a:t>
            </a:r>
          </a:p>
        </p:txBody>
      </p:sp>
      <p:sp>
        <p:nvSpPr>
          <p:cNvPr id="4099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620712" y="5519738"/>
            <a:ext cx="7875587" cy="904875"/>
          </a:xfrm>
        </p:spPr>
        <p:txBody>
          <a:bodyPr/>
          <a:lstStyle/>
          <a:p>
            <a:pPr eaLnBrk="1" hangingPunct="1"/>
            <a:r>
              <a:rPr lang="de-DE" altLang="en-US" sz="3600" dirty="0" smtClean="0"/>
              <a:t>Scalar Visualization Techniques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1D scalar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plot for a 1D scalar field</a:t>
            </a:r>
          </a:p>
          <a:p>
            <a:pPr marL="263525" lvl="1" indent="0">
              <a:buNone/>
            </a:pPr>
            <a:r>
              <a:rPr lang="en-US" dirty="0" smtClean="0"/>
              <a:t> </a:t>
            </a:r>
          </a:p>
          <a:p>
            <a:pPr marL="263525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Points</a:t>
            </a:r>
            <a:endParaRPr lang="en-US" dirty="0"/>
          </a:p>
          <a:p>
            <a:pPr lvl="1"/>
            <a:r>
              <a:rPr lang="en-US" dirty="0" smtClean="0"/>
              <a:t>1D </a:t>
            </a:r>
            <a:r>
              <a:rPr lang="en-US" dirty="0"/>
              <a:t>manifold: 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10</a:t>
            </a:fld>
            <a:endParaRPr lang="de-DE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278480"/>
            <a:ext cx="2733676" cy="41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941" y="3409950"/>
            <a:ext cx="4138971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35684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2D </a:t>
            </a:r>
            <a:r>
              <a:rPr lang="en-US" b="0" dirty="0"/>
              <a:t>scalar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plot for a </a:t>
            </a:r>
            <a:r>
              <a:rPr lang="en-US" dirty="0" smtClean="0"/>
              <a:t>2D </a:t>
            </a:r>
            <a:r>
              <a:rPr lang="en-US" dirty="0"/>
              <a:t>scalar field</a:t>
            </a:r>
          </a:p>
          <a:p>
            <a:pPr marL="263525" lvl="1" indent="0">
              <a:buNone/>
            </a:pPr>
            <a:r>
              <a:rPr lang="en-US" dirty="0" smtClean="0"/>
              <a:t> </a:t>
            </a:r>
          </a:p>
          <a:p>
            <a:pPr marL="263525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Points</a:t>
            </a:r>
            <a:endParaRPr lang="en-US" dirty="0"/>
          </a:p>
          <a:p>
            <a:pPr lvl="1"/>
            <a:r>
              <a:rPr lang="en-US" dirty="0" smtClean="0"/>
              <a:t>2D </a:t>
            </a:r>
            <a:r>
              <a:rPr lang="en-US" dirty="0"/>
              <a:t>manifold: </a:t>
            </a:r>
            <a:r>
              <a:rPr lang="en-US" dirty="0" smtClean="0"/>
              <a:t>surface</a:t>
            </a:r>
          </a:p>
          <a:p>
            <a:r>
              <a:rPr lang="en-US" dirty="0"/>
              <a:t>Surface representations</a:t>
            </a:r>
          </a:p>
          <a:p>
            <a:pPr lvl="1"/>
            <a:r>
              <a:rPr lang="en-US" dirty="0" smtClean="0"/>
              <a:t>Wireframe</a:t>
            </a:r>
            <a:endParaRPr lang="en-US" dirty="0"/>
          </a:p>
          <a:p>
            <a:pPr lvl="1"/>
            <a:r>
              <a:rPr lang="en-US" dirty="0" smtClean="0"/>
              <a:t>Hidden </a:t>
            </a:r>
            <a:r>
              <a:rPr lang="en-US" dirty="0"/>
              <a:t>lines</a:t>
            </a:r>
          </a:p>
          <a:p>
            <a:pPr lvl="1"/>
            <a:r>
              <a:rPr lang="en-US" dirty="0" smtClean="0"/>
              <a:t>Shaded </a:t>
            </a:r>
            <a:r>
              <a:rPr lang="en-US" dirty="0"/>
              <a:t>surface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11</a:t>
            </a:fld>
            <a:endParaRPr lang="de-DE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278480"/>
            <a:ext cx="3619500" cy="40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26" y="3714750"/>
            <a:ext cx="4318086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96806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Color </a:t>
            </a:r>
            <a:r>
              <a:rPr lang="en-US" dirty="0" smtClean="0">
                <a:effectLst/>
              </a:rPr>
              <a:t>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visualize scalar field over a line (2d space) or a surface (3d space) </a:t>
            </a:r>
          </a:p>
          <a:p>
            <a:pPr lvl="0"/>
            <a:r>
              <a:rPr lang="en-US" dirty="0" smtClean="0"/>
              <a:t>Associate field’s range of values with a color scale</a:t>
            </a:r>
          </a:p>
          <a:p>
            <a:pPr lvl="0"/>
            <a:r>
              <a:rPr lang="en-US" dirty="0" smtClean="0"/>
              <a:t>Color each point on surface according to its field value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12</a:t>
            </a:fld>
            <a:endParaRPr lang="de-DE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98920"/>
            <a:ext cx="2028825" cy="275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56591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scalar value to color</a:t>
            </a:r>
          </a:p>
          <a:p>
            <a:pPr lvl="1"/>
            <a:r>
              <a:rPr lang="en-US" dirty="0" smtClean="0"/>
              <a:t>Color </a:t>
            </a:r>
            <a:r>
              <a:rPr lang="en-US" dirty="0"/>
              <a:t>table (e.g., array with RGB entries)</a:t>
            </a:r>
          </a:p>
          <a:p>
            <a:pPr lvl="1"/>
            <a:r>
              <a:rPr lang="en-US" dirty="0" smtClean="0"/>
              <a:t>Procedural </a:t>
            </a:r>
            <a:r>
              <a:rPr lang="en-US" dirty="0"/>
              <a:t>computation</a:t>
            </a:r>
          </a:p>
          <a:p>
            <a:r>
              <a:rPr lang="en-US" dirty="0"/>
              <a:t>With opacity: 1D </a:t>
            </a:r>
            <a:r>
              <a:rPr lang="en-US" i="1" dirty="0"/>
              <a:t>transfer function </a:t>
            </a:r>
            <a:r>
              <a:rPr lang="en-US" dirty="0"/>
              <a:t>(e.g., RGBA table)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13</a:t>
            </a:fld>
            <a:endParaRPr lang="de-DE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18" y="3733800"/>
            <a:ext cx="233349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3733800"/>
            <a:ext cx="25622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31747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Color </a:t>
            </a:r>
            <a:r>
              <a:rPr lang="en-US" dirty="0" smtClean="0">
                <a:effectLst/>
              </a:rPr>
              <a:t>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Look-up Table (LUT)</a:t>
            </a:r>
            <a:endParaRPr lang="en-US" dirty="0"/>
          </a:p>
          <a:p>
            <a:pPr lvl="1"/>
            <a:r>
              <a:rPr lang="en-US" dirty="0" smtClean="0"/>
              <a:t>LUT is </a:t>
            </a:r>
            <a:r>
              <a:rPr lang="en-US" dirty="0"/>
              <a:t>an array that replaces runtime computation with a simpler array indexing operation.</a:t>
            </a:r>
            <a:endParaRPr lang="en-US" dirty="0" smtClean="0"/>
          </a:p>
          <a:p>
            <a:pPr lvl="1"/>
            <a:r>
              <a:rPr lang="en-US" dirty="0" smtClean="0"/>
              <a:t>Useful </a:t>
            </a:r>
            <a:r>
              <a:rPr lang="en-US" dirty="0"/>
              <a:t>for scalar visualization in 1D, 2D or 3D</a:t>
            </a:r>
          </a:p>
          <a:p>
            <a:pPr lvl="1"/>
            <a:r>
              <a:rPr lang="en-US" dirty="0" smtClean="0"/>
              <a:t>Map </a:t>
            </a:r>
            <a:r>
              <a:rPr lang="en-US" dirty="0"/>
              <a:t>scalar data to colors to display on the screen</a:t>
            </a:r>
          </a:p>
          <a:p>
            <a:pPr lvl="1"/>
            <a:r>
              <a:rPr lang="en-US" dirty="0" smtClean="0"/>
              <a:t>Lookup </a:t>
            </a:r>
            <a:r>
              <a:rPr lang="en-US" dirty="0"/>
              <a:t>table:</a:t>
            </a:r>
          </a:p>
          <a:p>
            <a:pPr lvl="2"/>
            <a:r>
              <a:rPr lang="en-US" dirty="0" smtClean="0"/>
              <a:t>Holds </a:t>
            </a:r>
            <a:r>
              <a:rPr lang="en-US" dirty="0"/>
              <a:t>an array of colors (RGB components)</a:t>
            </a:r>
          </a:p>
          <a:p>
            <a:pPr lvl="2"/>
            <a:r>
              <a:rPr lang="en-US" dirty="0" smtClean="0"/>
              <a:t>Scalar </a:t>
            </a:r>
            <a:r>
              <a:rPr lang="en-US" dirty="0"/>
              <a:t>values serve as </a:t>
            </a:r>
            <a:r>
              <a:rPr lang="en-US" dirty="0" smtClean="0"/>
              <a:t>indices</a:t>
            </a:r>
            <a:endParaRPr lang="en-US" dirty="0"/>
          </a:p>
          <a:p>
            <a:pPr marL="546100" lvl="2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14</a:t>
            </a:fld>
            <a:endParaRPr lang="de-DE" altLang="en-US" dirty="0"/>
          </a:p>
        </p:txBody>
      </p:sp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278637"/>
            <a:ext cx="2578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99" y="4337448"/>
            <a:ext cx="1457325" cy="188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32719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Look-up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ransfer function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expression that maps the scalar value into a color</a:t>
            </a:r>
          </a:p>
          <a:p>
            <a:r>
              <a:rPr lang="en-US" dirty="0"/>
              <a:t>specification</a:t>
            </a:r>
          </a:p>
          <a:p>
            <a:pPr lvl="1"/>
            <a:r>
              <a:rPr lang="en-US" dirty="0" smtClean="0"/>
              <a:t>Mapping </a:t>
            </a:r>
            <a:r>
              <a:rPr lang="en-US" dirty="0"/>
              <a:t>to separate intensity values of R, G and B</a:t>
            </a:r>
          </a:p>
          <a:p>
            <a:r>
              <a:rPr lang="en-US" dirty="0" smtClean="0"/>
              <a:t>A look-up table is </a:t>
            </a:r>
            <a:r>
              <a:rPr lang="en-US" dirty="0"/>
              <a:t>a discrete sampling of a transfer function</a:t>
            </a:r>
          </a:p>
          <a:p>
            <a:pPr marL="546100" lvl="2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15</a:t>
            </a:fld>
            <a:endParaRPr lang="de-DE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92" y="4180582"/>
            <a:ext cx="2616906" cy="220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99088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Look-up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sz="1800" dirty="0" smtClean="0"/>
          </a:p>
          <a:p>
            <a:pPr lvl="1"/>
            <a:r>
              <a:rPr lang="en-US" dirty="0" smtClean="0"/>
              <a:t>Advantages</a:t>
            </a:r>
            <a:endParaRPr lang="en-US" sz="2000" dirty="0" smtClean="0"/>
          </a:p>
          <a:p>
            <a:pPr lvl="2"/>
            <a:r>
              <a:rPr lang="en-US" dirty="0" smtClean="0"/>
              <a:t>Easy to implement</a:t>
            </a:r>
            <a:endParaRPr lang="en-US" sz="1600" dirty="0" smtClean="0"/>
          </a:p>
          <a:p>
            <a:pPr lvl="2"/>
            <a:r>
              <a:rPr lang="en-US" dirty="0" smtClean="0"/>
              <a:t>Gives overall impression of distribution of a scalar field</a:t>
            </a:r>
            <a:endParaRPr lang="en-US" sz="1600" dirty="0" smtClean="0"/>
          </a:p>
          <a:p>
            <a:pPr lvl="2"/>
            <a:r>
              <a:rPr lang="en-US" dirty="0" smtClean="0"/>
              <a:t>Can be mixed with other visualization icons</a:t>
            </a:r>
            <a:endParaRPr lang="en-US" sz="1600" dirty="0" smtClean="0"/>
          </a:p>
          <a:p>
            <a:pPr lvl="2"/>
            <a:r>
              <a:rPr lang="en-US" dirty="0" smtClean="0"/>
              <a:t>Can use discontinuous color scale for accurate information along contours</a:t>
            </a:r>
            <a:endParaRPr lang="en-US" sz="1600" dirty="0" smtClean="0"/>
          </a:p>
          <a:p>
            <a:pPr lvl="1"/>
            <a:r>
              <a:rPr lang="en-US" dirty="0" smtClean="0"/>
              <a:t>Disadvantages</a:t>
            </a:r>
            <a:endParaRPr lang="en-US" sz="2000" dirty="0" smtClean="0"/>
          </a:p>
          <a:p>
            <a:pPr lvl="2"/>
            <a:r>
              <a:rPr lang="en-US" dirty="0" smtClean="0"/>
              <a:t>Quantitative information displayed by color can not be perceived accurately for a continuous color map</a:t>
            </a:r>
            <a:endParaRPr lang="en-US" sz="1600" dirty="0" smtClean="0"/>
          </a:p>
          <a:p>
            <a:pPr lvl="2"/>
            <a:r>
              <a:rPr lang="en-US" dirty="0" smtClean="0"/>
              <a:t>Effectiveness of color map depends on the  color scale used and perceptual issues</a:t>
            </a:r>
            <a:endParaRPr lang="en-US" sz="1600" dirty="0" smtClean="0"/>
          </a:p>
          <a:p>
            <a:pPr lvl="2"/>
            <a:r>
              <a:rPr lang="en-US" dirty="0" smtClean="0"/>
              <a:t>No information about scalar field values outside the mapped surface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16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17548863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Look-up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</a:p>
          <a:p>
            <a:pPr lvl="1"/>
            <a:r>
              <a:rPr lang="en-US" dirty="0" smtClean="0"/>
              <a:t>Desirable properties of a good color scale</a:t>
            </a:r>
            <a:endParaRPr lang="en-US" sz="2000" dirty="0" smtClean="0"/>
          </a:p>
          <a:p>
            <a:pPr lvl="2"/>
            <a:r>
              <a:rPr lang="en-US" dirty="0" smtClean="0"/>
              <a:t>Colors should be perceived as preserving the order of the scalar values they represent.</a:t>
            </a:r>
            <a:endParaRPr lang="en-US" sz="1600" dirty="0" smtClean="0"/>
          </a:p>
          <a:p>
            <a:pPr lvl="2"/>
            <a:r>
              <a:rPr lang="en-US" dirty="0" smtClean="0"/>
              <a:t>Colors should convey the distances between values they represent and should associate related values and separate unrelated values.</a:t>
            </a:r>
            <a:endParaRPr lang="en-US" sz="1600" dirty="0" smtClean="0"/>
          </a:p>
          <a:p>
            <a:pPr lvl="2"/>
            <a:r>
              <a:rPr lang="en-US" dirty="0" smtClean="0"/>
              <a:t>Colors should be continuous for a continuous range.</a:t>
            </a:r>
            <a:endParaRPr lang="en-US" sz="1600" dirty="0" smtClean="0"/>
          </a:p>
          <a:p>
            <a:pPr lvl="2"/>
            <a:r>
              <a:rPr lang="en-US" dirty="0" smtClean="0"/>
              <a:t>Accentuates important features.</a:t>
            </a:r>
            <a:endParaRPr lang="en-US" sz="1600" dirty="0" smtClean="0"/>
          </a:p>
          <a:p>
            <a:pPr lvl="1"/>
            <a:r>
              <a:rPr lang="en-US" dirty="0" smtClean="0"/>
              <a:t>Note !</a:t>
            </a:r>
            <a:endParaRPr lang="en-US" sz="2000" dirty="0" smtClean="0"/>
          </a:p>
          <a:p>
            <a:pPr lvl="2"/>
            <a:r>
              <a:rPr lang="en-US" dirty="0" smtClean="0"/>
              <a:t>If color mapping an illuminated surface choose color scale with hue variations only if.</a:t>
            </a:r>
            <a:endParaRPr lang="en-US" sz="1600" dirty="0" smtClean="0"/>
          </a:p>
          <a:p>
            <a:pPr lvl="2"/>
            <a:r>
              <a:rPr lang="en-US" dirty="0" smtClean="0"/>
              <a:t>If we want to </a:t>
            </a:r>
            <a:r>
              <a:rPr lang="en-US" dirty="0" err="1" smtClean="0"/>
              <a:t>maximising</a:t>
            </a:r>
            <a:r>
              <a:rPr lang="en-US" dirty="0" smtClean="0"/>
              <a:t> the range of differentiable values then we choose a color scale with hue and intensity/brightness variations.</a:t>
            </a:r>
            <a:endParaRPr lang="en-US" sz="1600" dirty="0" smtClean="0"/>
          </a:p>
          <a:p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17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31279327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Look-up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</a:p>
          <a:p>
            <a:pPr lvl="1"/>
            <a:r>
              <a:rPr lang="en-US" dirty="0" smtClean="0"/>
              <a:t>Common color scales</a:t>
            </a:r>
            <a:endParaRPr lang="en-US" sz="2000" dirty="0" smtClean="0"/>
          </a:p>
          <a:p>
            <a:pPr lvl="2"/>
            <a:r>
              <a:rPr lang="en-US" dirty="0" smtClean="0"/>
              <a:t>E.g. H. </a:t>
            </a:r>
            <a:r>
              <a:rPr lang="en-US" dirty="0" err="1" smtClean="0"/>
              <a:t>Levkowitz</a:t>
            </a:r>
            <a:r>
              <a:rPr lang="en-US" dirty="0" smtClean="0"/>
              <a:t> and G. T. Herman. </a:t>
            </a:r>
            <a:r>
              <a:rPr lang="en-US" dirty="0" err="1" smtClean="0"/>
              <a:t>Colour</a:t>
            </a:r>
            <a:r>
              <a:rPr lang="en-US" dirty="0" smtClean="0"/>
              <a:t> scales for image data. IEEE Computer Graphics &amp; </a:t>
            </a:r>
            <a:r>
              <a:rPr lang="en-US" dirty="0" err="1" smtClean="0"/>
              <a:t>Applicatios</a:t>
            </a:r>
            <a:r>
              <a:rPr lang="en-US" dirty="0" smtClean="0"/>
              <a:t>, 12(1):72-80, January 1992.</a:t>
            </a:r>
            <a:endParaRPr lang="en-US" sz="1600" dirty="0" smtClean="0"/>
          </a:p>
          <a:p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18</a:t>
            </a:fld>
            <a:endParaRPr lang="de-DE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1" y="3260384"/>
            <a:ext cx="6477000" cy="308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68383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Examples of Color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19</a:t>
            </a:fld>
            <a:endParaRPr lang="de-DE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6" y="2009775"/>
            <a:ext cx="6705600" cy="405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00676" y="6039003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NCEP/NCAR Reanalysis Project, 1959-1997 </a:t>
            </a:r>
            <a:r>
              <a:rPr lang="en-US" sz="800" dirty="0" err="1"/>
              <a:t>Climatologies</a:t>
            </a:r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3320892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Scalar </a:t>
            </a:r>
            <a:r>
              <a:rPr lang="en-US" dirty="0" smtClean="0">
                <a:effectLst/>
              </a:rPr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Scalar data can be defined as</a:t>
            </a:r>
            <a:endParaRPr lang="en-US" sz="1600" dirty="0" smtClean="0"/>
          </a:p>
          <a:p>
            <a:pPr lvl="1"/>
            <a:r>
              <a:rPr lang="en-US" dirty="0" smtClean="0"/>
              <a:t>Continuous field:  </a:t>
            </a:r>
            <a:r>
              <a:rPr lang="en-US" b="1" dirty="0" smtClean="0"/>
              <a:t>f(</a:t>
            </a:r>
            <a:r>
              <a:rPr lang="en-US" b="1" dirty="0" err="1" smtClean="0"/>
              <a:t>x,y,z</a:t>
            </a:r>
            <a:r>
              <a:rPr lang="en-US" b="1" dirty="0" smtClean="0"/>
              <a:t>) </a:t>
            </a:r>
          </a:p>
          <a:p>
            <a:pPr lvl="2"/>
            <a:r>
              <a:rPr lang="en-US" dirty="0" smtClean="0"/>
              <a:t>Defined for all (</a:t>
            </a:r>
            <a:r>
              <a:rPr lang="en-US" dirty="0" err="1" smtClean="0"/>
              <a:t>x,y,z</a:t>
            </a:r>
            <a:r>
              <a:rPr lang="en-US" dirty="0" smtClean="0"/>
              <a:t>)</a:t>
            </a:r>
            <a:endParaRPr lang="en-US" sz="800" dirty="0" smtClean="0"/>
          </a:p>
          <a:p>
            <a:pPr lvl="2"/>
            <a:r>
              <a:rPr lang="en-US" dirty="0" smtClean="0"/>
              <a:t>Usually obtained as solution to a mathematically problem or by interpolating sampled data</a:t>
            </a:r>
            <a:endParaRPr lang="en-US" sz="1000" dirty="0" smtClean="0"/>
          </a:p>
          <a:p>
            <a:pPr lvl="1"/>
            <a:r>
              <a:rPr lang="en-US" dirty="0" smtClean="0"/>
              <a:t>Sampled volume data:  </a:t>
            </a:r>
            <a:r>
              <a:rPr lang="en-US" b="1" dirty="0" smtClean="0"/>
              <a:t>S = S(</a:t>
            </a:r>
            <a:r>
              <a:rPr lang="en-US" b="1" dirty="0" err="1" smtClean="0"/>
              <a:t>x,y,z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Defined only at particular points (</a:t>
            </a:r>
            <a:r>
              <a:rPr lang="en-US" dirty="0" err="1" smtClean="0"/>
              <a:t>x</a:t>
            </a:r>
            <a:r>
              <a:rPr lang="en-US" sz="1000" baseline="-25000" dirty="0" err="1" smtClean="0"/>
              <a:t>i</a:t>
            </a:r>
            <a:r>
              <a:rPr lang="en-US" dirty="0" err="1" smtClean="0"/>
              <a:t>,y</a:t>
            </a:r>
            <a:r>
              <a:rPr lang="en-US" sz="1000" baseline="-25000" dirty="0" err="1" smtClean="0"/>
              <a:t>j</a:t>
            </a:r>
            <a:r>
              <a:rPr lang="en-US" dirty="0" err="1" smtClean="0"/>
              <a:t>,z</a:t>
            </a:r>
            <a:r>
              <a:rPr lang="en-US" sz="1000" baseline="-25000" dirty="0" err="1" smtClean="0"/>
              <a:t>k</a:t>
            </a:r>
            <a:r>
              <a:rPr lang="en-US" dirty="0" smtClean="0"/>
              <a:t>)</a:t>
            </a:r>
            <a:endParaRPr lang="en-US" sz="800" dirty="0" smtClean="0"/>
          </a:p>
          <a:p>
            <a:pPr lvl="2"/>
            <a:r>
              <a:rPr lang="en-US" dirty="0" smtClean="0"/>
              <a:t>Most commonly on a </a:t>
            </a:r>
            <a:r>
              <a:rPr lang="en-US" dirty="0" err="1" smtClean="0"/>
              <a:t>cartesian</a:t>
            </a:r>
            <a:r>
              <a:rPr lang="en-US" dirty="0" smtClean="0"/>
              <a:t> grid</a:t>
            </a:r>
            <a:endParaRPr lang="en-US" sz="1000" dirty="0" smtClean="0"/>
          </a:p>
          <a:p>
            <a:pPr lvl="2"/>
            <a:r>
              <a:rPr lang="en-US" dirty="0" smtClean="0"/>
              <a:t>Sample values are called voxels</a:t>
            </a:r>
            <a:endParaRPr lang="en-US" sz="1000" dirty="0" smtClean="0"/>
          </a:p>
          <a:p>
            <a:pPr lvl="2"/>
            <a:r>
              <a:rPr lang="en-US" dirty="0" smtClean="0"/>
              <a:t>A cuboidal region with voxels at all 8 vertices is called a cell</a:t>
            </a:r>
            <a:r>
              <a:rPr lang="en-US" sz="1200" dirty="0" smtClean="0"/>
              <a:t> </a:t>
            </a:r>
            <a:endParaRPr lang="en-US" sz="1000" dirty="0" smtClean="0"/>
          </a:p>
          <a:p>
            <a:pPr lvl="2"/>
            <a:r>
              <a:rPr lang="en-US" dirty="0" smtClean="0"/>
              <a:t>Each data element (cube or cell) often called </a:t>
            </a:r>
            <a:r>
              <a:rPr lang="en-US" b="1" dirty="0" smtClean="0"/>
              <a:t>voxel (volume pixel)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2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16066027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Contour </a:t>
            </a:r>
            <a:r>
              <a:rPr lang="en-US" dirty="0" smtClean="0">
                <a:effectLst/>
              </a:rPr>
              <a:t>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method for displaying scalar data across a surface</a:t>
            </a:r>
          </a:p>
          <a:p>
            <a:endParaRPr lang="en-US" dirty="0" smtClean="0"/>
          </a:p>
          <a:p>
            <a:r>
              <a:rPr lang="en-US" dirty="0" smtClean="0"/>
              <a:t>Contour </a:t>
            </a:r>
            <a:r>
              <a:rPr lang="en-US" dirty="0"/>
              <a:t>lines: </a:t>
            </a:r>
            <a:endParaRPr lang="en-US" dirty="0" smtClean="0"/>
          </a:p>
          <a:p>
            <a:pPr lvl="1"/>
            <a:r>
              <a:rPr lang="en-US" dirty="0" smtClean="0"/>
              <a:t>Represent </a:t>
            </a:r>
            <a:r>
              <a:rPr lang="en-US" dirty="0"/>
              <a:t>a constant value across the surface (</a:t>
            </a:r>
            <a:r>
              <a:rPr lang="en-US" dirty="0" err="1" smtClean="0"/>
              <a:t>iso</a:t>
            </a:r>
            <a:r>
              <a:rPr lang="en-US" dirty="0" smtClean="0"/>
              <a:t>-value </a:t>
            </a:r>
            <a:r>
              <a:rPr lang="en-US" dirty="0"/>
              <a:t>lines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Example: a contour for </a:t>
            </a:r>
            <a:r>
              <a:rPr lang="en-US" dirty="0" err="1"/>
              <a:t>iso</a:t>
            </a:r>
            <a:r>
              <a:rPr lang="en-US" dirty="0"/>
              <a:t>-line level = 5</a:t>
            </a:r>
          </a:p>
          <a:p>
            <a:pPr lvl="2"/>
            <a:r>
              <a:rPr lang="en-US" dirty="0" smtClean="0"/>
              <a:t>Compute </a:t>
            </a:r>
            <a:r>
              <a:rPr lang="en-US" dirty="0"/>
              <a:t>where contour crosses each square cell. </a:t>
            </a:r>
            <a:endParaRPr lang="en-US" dirty="0" smtClean="0"/>
          </a:p>
          <a:p>
            <a:pPr lvl="2"/>
            <a:r>
              <a:rPr lang="en-US" dirty="0" smtClean="0"/>
              <a:t>Connect </a:t>
            </a:r>
            <a:r>
              <a:rPr lang="en-US" dirty="0"/>
              <a:t>intersection </a:t>
            </a:r>
            <a:r>
              <a:rPr lang="en-US" dirty="0" smtClean="0"/>
              <a:t>points.</a:t>
            </a:r>
          </a:p>
          <a:p>
            <a:pPr marL="26352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20</a:t>
            </a:fld>
            <a:endParaRPr lang="de-DE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6772274" y="3996124"/>
            <a:ext cx="2085977" cy="2448670"/>
            <a:chOff x="6772274" y="3996124"/>
            <a:chExt cx="2085977" cy="244867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274" y="3996124"/>
              <a:ext cx="2085976" cy="211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772275" y="6229350"/>
              <a:ext cx="20859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 </a:t>
              </a:r>
              <a:r>
                <a:rPr lang="fr-FR" sz="800" dirty="0" smtClean="0"/>
                <a:t>source</a:t>
              </a:r>
              <a:r>
                <a:rPr lang="fr-FR" sz="800" dirty="0"/>
                <a:t>: http://news.bbc.co.uk/weather/</a:t>
              </a:r>
              <a:endParaRPr lang="en-US" sz="800" dirty="0"/>
            </a:p>
          </p:txBody>
        </p:sp>
      </p:grp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4483437"/>
            <a:ext cx="3933825" cy="185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2" y="2382071"/>
            <a:ext cx="2333625" cy="52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73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Contour </a:t>
            </a:r>
            <a:r>
              <a:rPr lang="en-US" dirty="0" smtClean="0">
                <a:effectLst/>
              </a:rPr>
              <a:t>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Contour levels: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Two types of degeneracies:</a:t>
            </a:r>
          </a:p>
          <a:p>
            <a:pPr lvl="2"/>
            <a:r>
              <a:rPr lang="en-US" dirty="0" smtClean="0"/>
              <a:t>Isolated points (c=6)</a:t>
            </a:r>
          </a:p>
          <a:p>
            <a:pPr lvl="2"/>
            <a:r>
              <a:rPr lang="en-US" dirty="0" smtClean="0"/>
              <a:t>Flat regions (c=8)</a:t>
            </a:r>
            <a:endParaRPr lang="en-US" dirty="0"/>
          </a:p>
          <a:p>
            <a:pPr marL="26352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21</a:t>
            </a:fld>
            <a:endParaRPr lang="de-DE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857376"/>
            <a:ext cx="35814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633662"/>
            <a:ext cx="928688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201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Contour </a:t>
            </a:r>
            <a:r>
              <a:rPr lang="en-US" dirty="0" smtClean="0">
                <a:effectLst/>
              </a:rPr>
              <a:t>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contour algorithms</a:t>
            </a:r>
          </a:p>
          <a:p>
            <a:pPr lvl="1"/>
            <a:r>
              <a:rPr lang="en-US" dirty="0" smtClean="0"/>
              <a:t>Cell-by-cell algorithms</a:t>
            </a:r>
          </a:p>
          <a:p>
            <a:pPr lvl="2"/>
            <a:r>
              <a:rPr lang="en-US" dirty="0" smtClean="0"/>
              <a:t>Simple structure</a:t>
            </a:r>
          </a:p>
          <a:p>
            <a:pPr lvl="2"/>
            <a:r>
              <a:rPr lang="en-US" dirty="0" smtClean="0"/>
              <a:t>Problems: generate disconnected segments</a:t>
            </a:r>
          </a:p>
          <a:p>
            <a:pPr lvl="2"/>
            <a:r>
              <a:rPr lang="en-US" dirty="0" smtClean="0"/>
              <a:t>Require post-processing</a:t>
            </a:r>
          </a:p>
          <a:p>
            <a:pPr lvl="1"/>
            <a:r>
              <a:rPr lang="en-US" dirty="0" smtClean="0"/>
              <a:t>Contour propagation algorithms</a:t>
            </a:r>
          </a:p>
          <a:p>
            <a:pPr lvl="2"/>
            <a:r>
              <a:rPr lang="en-US" dirty="0" smtClean="0"/>
              <a:t>More complicated</a:t>
            </a:r>
          </a:p>
          <a:p>
            <a:pPr lvl="2"/>
            <a:r>
              <a:rPr lang="en-US" dirty="0" smtClean="0"/>
              <a:t>Generate connected contours</a:t>
            </a:r>
            <a:endParaRPr lang="en-US" dirty="0"/>
          </a:p>
          <a:p>
            <a:pPr marL="26352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22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24102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Edge Tracking </a:t>
            </a:r>
            <a:r>
              <a:rPr lang="en-US" dirty="0" smtClean="0">
                <a:effectLst/>
              </a:rPr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</a:t>
            </a:r>
            <a:r>
              <a:rPr lang="en-US" dirty="0"/>
              <a:t>an element or cell</a:t>
            </a:r>
          </a:p>
          <a:p>
            <a:pPr lvl="1"/>
            <a:r>
              <a:rPr lang="en-US" dirty="0"/>
              <a:t>Consider a 4-vertex quadrilateral element with scalar values </a:t>
            </a:r>
            <a:r>
              <a:rPr lang="en-US" b="1" i="1" dirty="0"/>
              <a:t>S</a:t>
            </a:r>
            <a:r>
              <a:rPr lang="en-US" b="1" i="1" baseline="-25000" dirty="0"/>
              <a:t>1</a:t>
            </a:r>
            <a:r>
              <a:rPr lang="en-US" b="1" i="1" dirty="0"/>
              <a:t>, S</a:t>
            </a:r>
            <a:r>
              <a:rPr lang="en-US" b="1" i="1" baseline="-25000" dirty="0"/>
              <a:t>2</a:t>
            </a:r>
            <a:r>
              <a:rPr lang="en-US" b="1" i="1" dirty="0"/>
              <a:t>, S</a:t>
            </a:r>
            <a:r>
              <a:rPr lang="en-US" b="1" i="1" baseline="-25000" dirty="0"/>
              <a:t>3</a:t>
            </a:r>
            <a:r>
              <a:rPr lang="en-US" b="1" i="1" dirty="0"/>
              <a:t> </a:t>
            </a:r>
            <a:r>
              <a:rPr lang="en-US" dirty="0"/>
              <a:t>and </a:t>
            </a:r>
            <a:r>
              <a:rPr lang="en-US" b="1" i="1" dirty="0"/>
              <a:t>S</a:t>
            </a:r>
            <a:r>
              <a:rPr lang="en-US" b="1" i="1" baseline="-25000" dirty="0"/>
              <a:t>4</a:t>
            </a: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all </a:t>
            </a:r>
            <a:r>
              <a:rPr lang="en-US" b="1" i="1" dirty="0"/>
              <a:t>S</a:t>
            </a:r>
            <a:r>
              <a:rPr lang="en-US" b="1" i="1" baseline="-25000" dirty="0"/>
              <a:t>i</a:t>
            </a:r>
            <a:r>
              <a:rPr lang="en-US" b="1" i="1" dirty="0"/>
              <a:t>’</a:t>
            </a:r>
            <a:r>
              <a:rPr lang="en-US" dirty="0"/>
              <a:t>s &gt; </a:t>
            </a:r>
            <a:r>
              <a:rPr lang="en-US" b="1" i="1" dirty="0" err="1"/>
              <a:t>S</a:t>
            </a:r>
            <a:r>
              <a:rPr lang="en-US" b="1" i="1" baseline="-25000" dirty="0" err="1"/>
              <a:t>iso</a:t>
            </a:r>
            <a:r>
              <a:rPr lang="en-US" b="1" i="1" dirty="0"/>
              <a:t> </a:t>
            </a:r>
            <a:r>
              <a:rPr lang="en-US" dirty="0"/>
              <a:t>or all </a:t>
            </a:r>
            <a:r>
              <a:rPr lang="en-US" b="1" i="1" dirty="0"/>
              <a:t>S</a:t>
            </a:r>
            <a:r>
              <a:rPr lang="en-US" b="1" i="1" baseline="-25000" dirty="0"/>
              <a:t>i</a:t>
            </a:r>
            <a:r>
              <a:rPr lang="en-US" dirty="0"/>
              <a:t>’s &lt; </a:t>
            </a:r>
            <a:r>
              <a:rPr lang="en-US" b="1" i="1" dirty="0" err="1"/>
              <a:t>S</a:t>
            </a:r>
            <a:r>
              <a:rPr lang="en-US" b="1" i="1" baseline="-25000" dirty="0" err="1"/>
              <a:t>iso</a:t>
            </a:r>
            <a:r>
              <a:rPr lang="en-US" dirty="0"/>
              <a:t>, no contour line passes through the element</a:t>
            </a:r>
          </a:p>
          <a:p>
            <a:r>
              <a:rPr lang="en-US" dirty="0" smtClean="0"/>
              <a:t>Otherwise</a:t>
            </a:r>
            <a:r>
              <a:rPr lang="en-US" dirty="0"/>
              <a:t>, start at the first pair of vertices, determine if the </a:t>
            </a:r>
            <a:r>
              <a:rPr lang="en-US" dirty="0" err="1" smtClean="0"/>
              <a:t>iso</a:t>
            </a:r>
            <a:r>
              <a:rPr lang="en-US" dirty="0" smtClean="0"/>
              <a:t>-value </a:t>
            </a:r>
            <a:r>
              <a:rPr lang="en-US" dirty="0"/>
              <a:t>exists along the edge</a:t>
            </a:r>
          </a:p>
          <a:p>
            <a:r>
              <a:rPr lang="en-US" dirty="0"/>
              <a:t>If one vertex value &gt; </a:t>
            </a:r>
            <a:r>
              <a:rPr lang="en-US" b="1" i="1" dirty="0" err="1"/>
              <a:t>S</a:t>
            </a:r>
            <a:r>
              <a:rPr lang="en-US" b="1" i="1" baseline="-25000" dirty="0" err="1"/>
              <a:t>iso</a:t>
            </a:r>
            <a:r>
              <a:rPr lang="en-US" b="1" i="1" dirty="0"/>
              <a:t> </a:t>
            </a:r>
            <a:r>
              <a:rPr lang="en-US" dirty="0"/>
              <a:t>while the other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vertex </a:t>
            </a:r>
            <a:r>
              <a:rPr lang="en-US" dirty="0"/>
              <a:t>value &lt; </a:t>
            </a:r>
            <a:r>
              <a:rPr lang="en-US" b="1" i="1" dirty="0" err="1"/>
              <a:t>S</a:t>
            </a:r>
            <a:r>
              <a:rPr lang="en-US" b="1" i="1" baseline="-25000" dirty="0" err="1"/>
              <a:t>iso</a:t>
            </a:r>
            <a:r>
              <a:rPr lang="en-US" dirty="0"/>
              <a:t>, </a:t>
            </a:r>
            <a:r>
              <a:rPr lang="en-US" dirty="0" err="1" smtClean="0"/>
              <a:t>iso</a:t>
            </a:r>
            <a:r>
              <a:rPr lang="en-US" dirty="0" smtClean="0"/>
              <a:t>-value </a:t>
            </a:r>
            <a:r>
              <a:rPr lang="en-US" dirty="0"/>
              <a:t>exists, </a:t>
            </a:r>
            <a:r>
              <a:rPr lang="en-US" dirty="0" smtClean="0"/>
              <a:t>in either </a:t>
            </a:r>
            <a:r>
              <a:rPr lang="en-US" dirty="0"/>
              <a:t>order</a:t>
            </a:r>
          </a:p>
          <a:p>
            <a:r>
              <a:rPr lang="en-US" dirty="0"/>
              <a:t>If not, proceed in either clockwise or anticlockwise order until an edge containing the </a:t>
            </a:r>
            <a:r>
              <a:rPr lang="en-US" dirty="0" err="1" smtClean="0"/>
              <a:t>iso</a:t>
            </a:r>
            <a:r>
              <a:rPr lang="en-US" dirty="0" smtClean="0"/>
              <a:t>-value </a:t>
            </a:r>
            <a:r>
              <a:rPr lang="en-US" dirty="0"/>
              <a:t>is </a:t>
            </a:r>
            <a:r>
              <a:rPr lang="en-US" dirty="0" smtClean="0"/>
              <a:t>found.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23</a:t>
            </a:fld>
            <a:endParaRPr lang="de-DE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3174751"/>
            <a:ext cx="4057650" cy="31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179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Edge Tracking </a:t>
            </a:r>
            <a:r>
              <a:rPr lang="en-US" dirty="0" smtClean="0">
                <a:effectLst/>
              </a:rPr>
              <a:t>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Once an edge with </a:t>
                </a:r>
                <a:r>
                  <a:rPr lang="en-US" b="1" i="1" dirty="0" err="1"/>
                  <a:t>S</a:t>
                </a:r>
                <a:r>
                  <a:rPr lang="en-US" b="1" i="1" baseline="-25000" dirty="0" err="1"/>
                  <a:t>iso</a:t>
                </a:r>
                <a:r>
                  <a:rPr lang="en-US" b="1" i="1" dirty="0"/>
                  <a:t> </a:t>
                </a:r>
                <a:r>
                  <a:rPr lang="en-US" dirty="0"/>
                  <a:t>is found between vertices </a:t>
                </a:r>
                <a:r>
                  <a:rPr lang="en-US" i="1" dirty="0" err="1"/>
                  <a:t>i</a:t>
                </a:r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:r>
                  <a:rPr lang="en-US" i="1" dirty="0"/>
                  <a:t>j</a:t>
                </a:r>
                <a:r>
                  <a:rPr lang="en-US" dirty="0"/>
                  <a:t>, </a:t>
                </a:r>
                <a:r>
                  <a:rPr lang="en-US" dirty="0" smtClean="0"/>
                  <a:t>compute </a:t>
                </a:r>
                <a:r>
                  <a:rPr lang="en-US" dirty="0" err="1" smtClean="0"/>
                  <a:t>iso</a:t>
                </a:r>
                <a:r>
                  <a:rPr lang="en-US" dirty="0" smtClean="0"/>
                  <a:t>-value </a:t>
                </a:r>
                <a:r>
                  <a:rPr lang="en-US" dirty="0"/>
                  <a:t>location along the edge by linear </a:t>
                </a:r>
                <a:r>
                  <a:rPr lang="en-US" dirty="0" smtClean="0"/>
                  <a:t>interpolation</a:t>
                </a:r>
              </a:p>
              <a:p>
                <a:pPr lvl="1"/>
                <a:r>
                  <a:rPr lang="en-US" dirty="0"/>
                  <a:t>This </a:t>
                </a:r>
                <a:r>
                  <a:rPr lang="en-US" dirty="0" err="1" smtClean="0"/>
                  <a:t>iso</a:t>
                </a:r>
                <a:r>
                  <a:rPr lang="en-US" dirty="0" smtClean="0"/>
                  <a:t>-value </a:t>
                </a:r>
                <a:r>
                  <a:rPr lang="en-US" dirty="0"/>
                  <a:t>location will be the first point of the contour line</a:t>
                </a:r>
              </a:p>
              <a:p>
                <a:pPr lvl="1"/>
                <a:r>
                  <a:rPr lang="en-US" dirty="0"/>
                  <a:t>Default location: mid point</a:t>
                </a:r>
              </a:p>
              <a:p>
                <a:pPr marL="623888" lvl="2" indent="0">
                  <a:buNone/>
                </a:pPr>
                <a:r>
                  <a:rPr lang="bg-BG" i="1" dirty="0"/>
                  <a:t> </a:t>
                </a:r>
                <a:endParaRPr lang="en-US" dirty="0"/>
              </a:p>
              <a:p>
                <a:pPr marL="623888" lvl="2" indent="0">
                  <a:buNone/>
                </a:pPr>
                <a:r>
                  <a:rPr lang="en-US" i="1" dirty="0"/>
                  <a:t>x </a:t>
                </a:r>
                <a:r>
                  <a:rPr lang="en-US" dirty="0"/>
                  <a:t>= </a:t>
                </a:r>
                <a:r>
                  <a:rPr lang="en-US" i="1" dirty="0"/>
                  <a:t>x</a:t>
                </a:r>
                <a:r>
                  <a:rPr lang="en-US" dirty="0"/>
                  <a:t>(</a:t>
                </a:r>
                <a:r>
                  <a:rPr lang="en-US" i="1" dirty="0" err="1"/>
                  <a:t>i</a:t>
                </a:r>
                <a:r>
                  <a:rPr lang="en-US" dirty="0"/>
                  <a:t>) + </a:t>
                </a:r>
                <a:r>
                  <a:rPr lang="en-US" i="1" dirty="0" err="1"/>
                  <a:t>fac</a:t>
                </a:r>
                <a:r>
                  <a:rPr lang="en-US" i="1" dirty="0"/>
                  <a:t> </a:t>
                </a:r>
                <a:r>
                  <a:rPr lang="bg-BG" dirty="0"/>
                  <a:t>*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(</a:t>
                </a:r>
                <a:r>
                  <a:rPr lang="en-US" i="1" dirty="0"/>
                  <a:t>j</a:t>
                </a:r>
                <a:r>
                  <a:rPr lang="en-US" dirty="0"/>
                  <a:t>) </a:t>
                </a:r>
                <a:r>
                  <a:rPr lang="bg-BG" dirty="0"/>
                  <a:t>*</a:t>
                </a:r>
                <a:r>
                  <a:rPr lang="en-US" dirty="0"/>
                  <a:t> </a:t>
                </a:r>
                <a:r>
                  <a:rPr lang="en-US" i="1" dirty="0"/>
                  <a:t>x</a:t>
                </a:r>
                <a:r>
                  <a:rPr lang="en-US" dirty="0"/>
                  <a:t>(</a:t>
                </a:r>
                <a:r>
                  <a:rPr lang="en-US" i="1" dirty="0" err="1"/>
                  <a:t>i</a:t>
                </a:r>
                <a:r>
                  <a:rPr lang="en-US" dirty="0"/>
                  <a:t>))</a:t>
                </a:r>
              </a:p>
              <a:p>
                <a:pPr marL="623888" lvl="2" indent="0">
                  <a:buNone/>
                </a:pPr>
                <a:r>
                  <a:rPr lang="en-US" i="1" dirty="0"/>
                  <a:t>y </a:t>
                </a:r>
                <a:r>
                  <a:rPr lang="en-US" dirty="0"/>
                  <a:t>= </a:t>
                </a:r>
                <a:r>
                  <a:rPr lang="en-US" i="1" dirty="0"/>
                  <a:t>y</a:t>
                </a:r>
                <a:r>
                  <a:rPr lang="en-US" dirty="0"/>
                  <a:t>(</a:t>
                </a:r>
                <a:r>
                  <a:rPr lang="en-US" i="1" dirty="0" err="1"/>
                  <a:t>i</a:t>
                </a:r>
                <a:r>
                  <a:rPr lang="en-US" dirty="0"/>
                  <a:t>) + </a:t>
                </a:r>
                <a:r>
                  <a:rPr lang="en-US" i="1" dirty="0" err="1"/>
                  <a:t>fac</a:t>
                </a:r>
                <a:r>
                  <a:rPr lang="en-US" i="1" dirty="0"/>
                  <a:t> </a:t>
                </a:r>
                <a:r>
                  <a:rPr lang="bg-BG" dirty="0"/>
                  <a:t>*</a:t>
                </a:r>
                <a:r>
                  <a:rPr lang="en-US" dirty="0"/>
                  <a:t>(</a:t>
                </a:r>
                <a:r>
                  <a:rPr lang="en-US" i="1" dirty="0"/>
                  <a:t>y</a:t>
                </a:r>
                <a:r>
                  <a:rPr lang="en-US" dirty="0"/>
                  <a:t>(</a:t>
                </a:r>
                <a:r>
                  <a:rPr lang="en-US" i="1" dirty="0"/>
                  <a:t>j</a:t>
                </a:r>
                <a:r>
                  <a:rPr lang="en-US" dirty="0"/>
                  <a:t>) </a:t>
                </a:r>
                <a:r>
                  <a:rPr lang="bg-BG" dirty="0"/>
                  <a:t>*</a:t>
                </a:r>
                <a:r>
                  <a:rPr lang="en-US" dirty="0"/>
                  <a:t> </a:t>
                </a:r>
                <a:r>
                  <a:rPr lang="en-US" i="1" dirty="0"/>
                  <a:t>y</a:t>
                </a:r>
                <a:r>
                  <a:rPr lang="en-US" dirty="0"/>
                  <a:t>(</a:t>
                </a:r>
                <a:r>
                  <a:rPr lang="en-US" i="1" dirty="0" err="1"/>
                  <a:t>i</a:t>
                </a:r>
                <a:r>
                  <a:rPr lang="en-US" dirty="0" smtClean="0"/>
                  <a:t>))</a:t>
                </a:r>
              </a:p>
              <a:p>
                <a:pPr marL="623888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𝑓𝑎𝑐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𝑖𝑠𝑜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8" t="-1205" r="-1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24</a:t>
            </a:fld>
            <a:endParaRPr lang="de-DE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4062413"/>
            <a:ext cx="24860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572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Edge Tracking </a:t>
            </a:r>
            <a:r>
              <a:rPr lang="en-US" dirty="0" smtClean="0">
                <a:effectLst/>
              </a:rPr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Examine each subsequent edge until the next edge containing an </a:t>
            </a:r>
            <a:r>
              <a:rPr lang="en-US" dirty="0" err="1" smtClean="0"/>
              <a:t>iso</a:t>
            </a:r>
            <a:r>
              <a:rPr lang="en-US" dirty="0" smtClean="0"/>
              <a:t>-value </a:t>
            </a:r>
            <a:r>
              <a:rPr lang="en-US" dirty="0"/>
              <a:t>is found and repeat previous step</a:t>
            </a:r>
          </a:p>
          <a:p>
            <a:pPr lvl="1"/>
            <a:r>
              <a:rPr lang="en-US" dirty="0" smtClean="0"/>
              <a:t>Connect </a:t>
            </a:r>
            <a:r>
              <a:rPr lang="en-US" dirty="0"/>
              <a:t>these two points to form the contour segment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shape function to give </a:t>
            </a:r>
            <a:r>
              <a:rPr lang="en-US" dirty="0" err="1" smtClean="0"/>
              <a:t>iso</a:t>
            </a:r>
            <a:r>
              <a:rPr lang="en-US" dirty="0" smtClean="0"/>
              <a:t>-lines </a:t>
            </a:r>
            <a:r>
              <a:rPr lang="en-US" dirty="0"/>
              <a:t>some curvature.</a:t>
            </a:r>
          </a:p>
          <a:p>
            <a:pPr marL="623888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25</a:t>
            </a:fld>
            <a:endParaRPr lang="de-DE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328" y="4059936"/>
            <a:ext cx="24860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446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Marching Squares </a:t>
            </a:r>
            <a:r>
              <a:rPr lang="en-US" dirty="0" smtClean="0">
                <a:effectLst/>
              </a:rPr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</a:t>
            </a:r>
            <a:r>
              <a:rPr lang="en-US" dirty="0"/>
              <a:t>a square element or cell</a:t>
            </a:r>
          </a:p>
          <a:p>
            <a:pPr lvl="1"/>
            <a:r>
              <a:rPr lang="en-US" dirty="0" smtClean="0"/>
              <a:t>Values </a:t>
            </a:r>
            <a:r>
              <a:rPr lang="en-US" dirty="0"/>
              <a:t>at four corners</a:t>
            </a:r>
          </a:p>
          <a:p>
            <a:pPr lvl="2"/>
            <a:r>
              <a:rPr lang="en-US" dirty="0" smtClean="0"/>
              <a:t>below </a:t>
            </a:r>
            <a:r>
              <a:rPr lang="en-US" dirty="0" err="1" smtClean="0"/>
              <a:t>iso</a:t>
            </a:r>
            <a:r>
              <a:rPr lang="en-US" dirty="0" smtClean="0"/>
              <a:t>-value </a:t>
            </a:r>
            <a:r>
              <a:rPr lang="en-US" dirty="0"/>
              <a:t>(marked)</a:t>
            </a:r>
          </a:p>
          <a:p>
            <a:pPr lvl="2"/>
            <a:r>
              <a:rPr lang="en-US" dirty="0" smtClean="0"/>
              <a:t>above </a:t>
            </a:r>
            <a:r>
              <a:rPr lang="en-US" dirty="0" err="1" smtClean="0"/>
              <a:t>iso</a:t>
            </a:r>
            <a:r>
              <a:rPr lang="en-US" dirty="0" smtClean="0"/>
              <a:t>-value </a:t>
            </a:r>
            <a:r>
              <a:rPr lang="en-US" dirty="0"/>
              <a:t>(unmarked)</a:t>
            </a:r>
          </a:p>
          <a:p>
            <a:r>
              <a:rPr lang="en-US" dirty="0" smtClean="0"/>
              <a:t>Calculate </a:t>
            </a:r>
            <a:r>
              <a:rPr lang="en-US" dirty="0"/>
              <a:t>inside or outside state of each vertex of the cell</a:t>
            </a:r>
          </a:p>
          <a:p>
            <a:r>
              <a:rPr lang="en-US" dirty="0" smtClean="0"/>
              <a:t>Determine </a:t>
            </a:r>
            <a:r>
              <a:rPr lang="en-US" dirty="0"/>
              <a:t>the topology state of the cell by referring to a case table that has a list of all possible configurations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square is either inside, outside or intersected</a:t>
            </a:r>
          </a:p>
          <a:p>
            <a:pPr lvl="1"/>
            <a:r>
              <a:rPr lang="en-US" dirty="0" smtClean="0"/>
              <a:t>2D </a:t>
            </a:r>
            <a:r>
              <a:rPr lang="en-US" dirty="0"/>
              <a:t>cell index: 4 bits, 2</a:t>
            </a:r>
            <a:r>
              <a:rPr lang="en-US" baseline="30000" dirty="0"/>
              <a:t>4</a:t>
            </a:r>
            <a:r>
              <a:rPr lang="en-US" dirty="0"/>
              <a:t> (16) </a:t>
            </a:r>
            <a:r>
              <a:rPr lang="en-US" dirty="0" smtClean="0"/>
              <a:t>cases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26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09455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Marching Squares </a:t>
            </a:r>
            <a:r>
              <a:rPr lang="en-US" dirty="0" smtClean="0">
                <a:effectLst/>
              </a:rPr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</a:t>
            </a:r>
            <a:r>
              <a:rPr lang="en-US" dirty="0"/>
              <a:t>the contour location (via interpolation) for each edge in the case table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intersection per </a:t>
            </a:r>
            <a:r>
              <a:rPr lang="en-US" dirty="0" smtClean="0"/>
              <a:t>edge</a:t>
            </a:r>
          </a:p>
          <a:p>
            <a:r>
              <a:rPr lang="en-US" dirty="0"/>
              <a:t>By complementary and rotational symmetries (equivalence), the number of </a:t>
            </a:r>
            <a:r>
              <a:rPr lang="en-US" dirty="0" smtClean="0"/>
              <a:t>the basic </a:t>
            </a:r>
            <a:r>
              <a:rPr lang="en-US" dirty="0"/>
              <a:t>cases is reduced to </a:t>
            </a:r>
            <a:r>
              <a:rPr lang="en-US" dirty="0" smtClean="0"/>
              <a:t>4.</a:t>
            </a:r>
            <a:endParaRPr lang="en-US" sz="24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27</a:t>
            </a:fld>
            <a:endParaRPr lang="de-DE" alt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92" y="4533900"/>
            <a:ext cx="6731458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5376862"/>
            <a:ext cx="59436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190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Marching Squares </a:t>
            </a:r>
            <a:r>
              <a:rPr lang="en-US" dirty="0" smtClean="0">
                <a:effectLst/>
              </a:rPr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Topological consistency</a:t>
            </a:r>
          </a:p>
          <a:p>
            <a:pPr lvl="1"/>
            <a:r>
              <a:rPr lang="en-US" dirty="0"/>
              <a:t>To avoid degeneracies, use symbolic perturbations:</a:t>
            </a:r>
          </a:p>
          <a:p>
            <a:pPr marL="966788" lvl="2" indent="-342900"/>
            <a:r>
              <a:rPr lang="en-US" dirty="0" smtClean="0"/>
              <a:t>If </a:t>
            </a:r>
            <a:r>
              <a:rPr lang="en-US" dirty="0"/>
              <a:t>level c is found as a </a:t>
            </a:r>
            <a:r>
              <a:rPr lang="en-US" dirty="0" smtClean="0"/>
              <a:t>node </a:t>
            </a:r>
            <a:r>
              <a:rPr lang="en-US" dirty="0"/>
              <a:t>value, set the level to </a:t>
            </a:r>
            <a:r>
              <a:rPr lang="en-US" dirty="0" smtClean="0"/>
              <a:t>c-</a:t>
            </a:r>
            <a:r>
              <a:rPr lang="el-GR" dirty="0" smtClean="0"/>
              <a:t>ε</a:t>
            </a:r>
            <a:r>
              <a:rPr lang="en-US" dirty="0" smtClean="0"/>
              <a:t> </a:t>
            </a:r>
            <a:r>
              <a:rPr lang="en-US" dirty="0"/>
              <a:t>where </a:t>
            </a:r>
            <a:r>
              <a:rPr lang="el-GR" b="1" dirty="0"/>
              <a:t>ε</a:t>
            </a:r>
            <a:r>
              <a:rPr lang="en-US" dirty="0" smtClean="0"/>
              <a:t> </a:t>
            </a:r>
            <a:r>
              <a:rPr lang="en-US" dirty="0"/>
              <a:t>is a symbolic infinitesimal</a:t>
            </a:r>
          </a:p>
          <a:p>
            <a:pPr marL="966788" lvl="2" indent="-342900"/>
            <a:r>
              <a:rPr lang="en-US" dirty="0"/>
              <a:t>Then:</a:t>
            </a:r>
          </a:p>
          <a:p>
            <a:pPr lvl="3"/>
            <a:r>
              <a:rPr lang="en-US" dirty="0"/>
              <a:t>contours intersect edges at some (possibly infinitesimal) distance from end points</a:t>
            </a:r>
          </a:p>
          <a:p>
            <a:pPr lvl="3"/>
            <a:r>
              <a:rPr lang="en-US" dirty="0"/>
              <a:t>flat regions be visualized be pair of contours at </a:t>
            </a:r>
            <a:r>
              <a:rPr lang="en-US" dirty="0" smtClean="0"/>
              <a:t>c-</a:t>
            </a:r>
            <a:r>
              <a:rPr lang="el-GR" dirty="0" smtClean="0"/>
              <a:t>ε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c+</a:t>
            </a:r>
            <a:r>
              <a:rPr lang="el-GR" dirty="0" smtClean="0"/>
              <a:t>ε </a:t>
            </a:r>
            <a:r>
              <a:rPr lang="en-US" dirty="0" smtClean="0"/>
              <a:t>contours </a:t>
            </a:r>
            <a:r>
              <a:rPr lang="en-US" dirty="0"/>
              <a:t>are topologically consistent, meaning:</a:t>
            </a:r>
          </a:p>
          <a:p>
            <a:pPr lvl="3"/>
            <a:r>
              <a:rPr lang="en-US" dirty="0"/>
              <a:t>contours are closed, </a:t>
            </a:r>
            <a:r>
              <a:rPr lang="en-US" dirty="0" err="1"/>
              <a:t>orientable</a:t>
            </a:r>
            <a:r>
              <a:rPr lang="en-US" dirty="0"/>
              <a:t>, nonintersecting lines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28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23956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2D Ambiguous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Ambiguous cases:</a:t>
            </a:r>
          </a:p>
          <a:p>
            <a:pPr lvl="1"/>
            <a:r>
              <a:rPr lang="en-US" b="1" dirty="0" smtClean="0"/>
              <a:t>5</a:t>
            </a:r>
            <a:r>
              <a:rPr lang="en-US" b="1" dirty="0"/>
              <a:t>, 10</a:t>
            </a:r>
            <a:r>
              <a:rPr lang="bg-BG" b="1" dirty="0"/>
              <a:t>   </a:t>
            </a:r>
            <a:endParaRPr lang="en-US" b="1" dirty="0" smtClean="0"/>
          </a:p>
          <a:p>
            <a:r>
              <a:rPr lang="en-US" dirty="0"/>
              <a:t>Contour ambiguity arises when adjacent vertices in different states but diagonal vertices in the same state</a:t>
            </a:r>
          </a:p>
          <a:p>
            <a:r>
              <a:rPr lang="en-US" dirty="0" smtClean="0"/>
              <a:t>Break </a:t>
            </a:r>
            <a:r>
              <a:rPr lang="en-US" dirty="0"/>
              <a:t>contour</a:t>
            </a:r>
            <a:r>
              <a:rPr lang="bg-BG" dirty="0"/>
              <a:t> / </a:t>
            </a:r>
            <a:r>
              <a:rPr lang="en-US" dirty="0"/>
              <a:t>Join contour</a:t>
            </a:r>
          </a:p>
          <a:p>
            <a:pPr lvl="1"/>
            <a:r>
              <a:rPr lang="en-US" dirty="0" smtClean="0"/>
              <a:t>Both </a:t>
            </a:r>
            <a:r>
              <a:rPr lang="en-US" dirty="0"/>
              <a:t>are valid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29</a:t>
            </a:fld>
            <a:endParaRPr lang="de-DE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723899" y="4362451"/>
            <a:ext cx="8004929" cy="1790700"/>
            <a:chOff x="723899" y="4362451"/>
            <a:chExt cx="8004929" cy="1790700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99" y="4844288"/>
              <a:ext cx="2047875" cy="827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6700" y="4362451"/>
              <a:ext cx="4652128" cy="179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ight Arrow 4"/>
            <p:cNvSpPr/>
            <p:nvPr/>
          </p:nvSpPr>
          <p:spPr bwMode="auto">
            <a:xfrm>
              <a:off x="3162300" y="5162552"/>
              <a:ext cx="428625" cy="114299"/>
            </a:xfrm>
            <a:prstGeom prst="rightArrow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1478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Scalar </a:t>
            </a:r>
            <a:r>
              <a:rPr lang="en-US" dirty="0" smtClean="0">
                <a:effectLst/>
              </a:rPr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Visualization of 1D, 2D, or 3D scalar fields</a:t>
            </a:r>
          </a:p>
          <a:p>
            <a:pPr lvl="1"/>
            <a:r>
              <a:rPr lang="en-US" dirty="0"/>
              <a:t>– 1D scalar </a:t>
            </a:r>
            <a:r>
              <a:rPr lang="en-US" dirty="0" smtClean="0"/>
              <a:t>field: </a:t>
            </a:r>
            <a:r>
              <a:rPr lang="el-GR" dirty="0" smtClean="0"/>
              <a:t>Ω </a:t>
            </a:r>
            <a:r>
              <a:rPr lang="el-GR" dirty="0"/>
              <a:t>∈ </a:t>
            </a:r>
            <a:r>
              <a:rPr lang="en-US" dirty="0"/>
              <a:t>R → R</a:t>
            </a:r>
          </a:p>
          <a:p>
            <a:pPr lvl="1"/>
            <a:r>
              <a:rPr lang="en-US" dirty="0" smtClean="0"/>
              <a:t>– </a:t>
            </a:r>
            <a:r>
              <a:rPr lang="en-US" dirty="0"/>
              <a:t>2D scalar </a:t>
            </a:r>
            <a:r>
              <a:rPr lang="en-US" dirty="0" smtClean="0"/>
              <a:t>field: </a:t>
            </a:r>
            <a:r>
              <a:rPr lang="el-GR" dirty="0" smtClean="0"/>
              <a:t>Ω </a:t>
            </a:r>
            <a:r>
              <a:rPr lang="el-GR" dirty="0"/>
              <a:t>∈ </a:t>
            </a: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→ R</a:t>
            </a:r>
          </a:p>
          <a:p>
            <a:pPr lvl="1"/>
            <a:r>
              <a:rPr lang="en-US" dirty="0" smtClean="0"/>
              <a:t>– </a:t>
            </a:r>
            <a:r>
              <a:rPr lang="en-US" dirty="0"/>
              <a:t>3D scalar </a:t>
            </a:r>
            <a:r>
              <a:rPr lang="en-US" dirty="0" smtClean="0"/>
              <a:t>field: </a:t>
            </a:r>
            <a:r>
              <a:rPr lang="el-GR" dirty="0" smtClean="0"/>
              <a:t>Ω </a:t>
            </a:r>
            <a:r>
              <a:rPr lang="el-GR" dirty="0"/>
              <a:t>∈ </a:t>
            </a:r>
            <a:r>
              <a:rPr lang="en-US" dirty="0"/>
              <a:t>R</a:t>
            </a:r>
            <a:r>
              <a:rPr lang="en-US" baseline="30000" dirty="0"/>
              <a:t>3</a:t>
            </a:r>
            <a:r>
              <a:rPr lang="en-US" dirty="0"/>
              <a:t> → R</a:t>
            </a:r>
            <a:endParaRPr lang="en-US" sz="1200" dirty="0"/>
          </a:p>
          <a:p>
            <a:pPr marL="546100" lvl="2" indent="0">
              <a:buNone/>
            </a:pPr>
            <a:r>
              <a:rPr lang="en-US" b="1" dirty="0" smtClean="0"/>
              <a:t>→ </a:t>
            </a:r>
            <a:r>
              <a:rPr lang="en-US" b="1" dirty="0"/>
              <a:t>Volume visualization</a:t>
            </a:r>
            <a:r>
              <a:rPr lang="en-US" b="1" dirty="0" smtClean="0"/>
              <a:t>!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3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51024268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Contours in </a:t>
            </a:r>
            <a:r>
              <a:rPr lang="en-US" dirty="0" smtClean="0"/>
              <a:t>Triangle/Tetrahedral Cells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interpolation </a:t>
            </a:r>
            <a:r>
              <a:rPr lang="en-US" dirty="0"/>
              <a:t>of cells implies piece-wise linear </a:t>
            </a:r>
            <a:r>
              <a:rPr lang="en-US" dirty="0" smtClean="0"/>
              <a:t>contours.</a:t>
            </a:r>
            <a:endParaRPr lang="en-US" dirty="0"/>
          </a:p>
          <a:p>
            <a:r>
              <a:rPr lang="en-US" dirty="0" smtClean="0"/>
              <a:t>Contours are </a:t>
            </a:r>
            <a:r>
              <a:rPr lang="en-US" dirty="0"/>
              <a:t>unambiguous, making "Matching Triangles" even simpler than "Matching Squares".</a:t>
            </a:r>
          </a:p>
          <a:p>
            <a:pPr lvl="1"/>
            <a:r>
              <a:rPr lang="en-US" dirty="0"/>
              <a:t>Question: Why not split quadrangles into two triangles (and hexahedra into five or six </a:t>
            </a:r>
            <a:r>
              <a:rPr lang="en-US" dirty="0" err="1"/>
              <a:t>tetrahedra</a:t>
            </a:r>
            <a:r>
              <a:rPr lang="en-US" dirty="0"/>
              <a:t>) and use matching triangles (</a:t>
            </a:r>
            <a:r>
              <a:rPr lang="en-US" dirty="0" err="1"/>
              <a:t>tetrahedra</a:t>
            </a:r>
            <a:r>
              <a:rPr lang="en-US" dirty="0"/>
              <a:t>)?</a:t>
            </a:r>
          </a:p>
          <a:p>
            <a:pPr lvl="1"/>
            <a:r>
              <a:rPr lang="en-US" dirty="0"/>
              <a:t>Answer: This can introduce periodic artifacts 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30</a:t>
            </a:fld>
            <a:endParaRPr lang="de-DE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900488"/>
            <a:ext cx="393858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704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Contours in </a:t>
            </a:r>
            <a:r>
              <a:rPr lang="en-US" dirty="0" smtClean="0"/>
              <a:t>Triangle/Tetrahedral Cells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Find </a:t>
            </a:r>
            <a:r>
              <a:rPr lang="en-US" dirty="0"/>
              <a:t>contour at level c=40.0.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31</a:t>
            </a:fld>
            <a:endParaRPr lang="de-DE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48" y="2293030"/>
            <a:ext cx="6013110" cy="276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854" y="5060049"/>
            <a:ext cx="1676003" cy="124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136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Contour Lines of MRI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Contour display of MRI data of a human head (single image and a stack of four images)</a:t>
            </a:r>
            <a:r>
              <a:rPr lang="en-US" b="1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32</a:t>
            </a:fld>
            <a:endParaRPr lang="de-DE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3076575"/>
            <a:ext cx="2668594" cy="266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790950" y="3086100"/>
            <a:ext cx="4707502" cy="2657475"/>
            <a:chOff x="3790950" y="3086100"/>
            <a:chExt cx="4707502" cy="2657475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850" y="3086100"/>
              <a:ext cx="3602602" cy="265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ight Arrow 4"/>
            <p:cNvSpPr/>
            <p:nvPr/>
          </p:nvSpPr>
          <p:spPr bwMode="auto">
            <a:xfrm>
              <a:off x="3790950" y="4276725"/>
              <a:ext cx="733425" cy="371475"/>
            </a:xfrm>
            <a:prstGeom prst="rightArrow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4118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400" b="1" dirty="0" smtClean="0"/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endParaRPr lang="en-US" sz="4400" b="1" dirty="0" smtClean="0"/>
          </a:p>
          <a:p>
            <a:pPr marL="0" indent="0" algn="ctr">
              <a:buNone/>
            </a:pPr>
            <a:r>
              <a:rPr lang="en-US" sz="4400" b="1" dirty="0" err="1" smtClean="0"/>
              <a:t>Iso</a:t>
            </a:r>
            <a:r>
              <a:rPr lang="en-US" sz="4400" b="1" dirty="0" smtClean="0"/>
              <a:t>-surface </a:t>
            </a:r>
            <a:r>
              <a:rPr lang="en-US" sz="4400" b="1" dirty="0"/>
              <a:t>Rendering</a:t>
            </a:r>
            <a:endParaRPr lang="en-US" sz="4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33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08790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Iso</a:t>
            </a:r>
            <a:r>
              <a:rPr lang="en-US" dirty="0" smtClean="0">
                <a:effectLst/>
              </a:rPr>
              <a:t>-surfacing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err="1" smtClean="0"/>
              <a:t>iso</a:t>
            </a:r>
            <a:r>
              <a:rPr lang="en-US" dirty="0" smtClean="0"/>
              <a:t>-surface </a:t>
            </a:r>
            <a:r>
              <a:rPr lang="en-US" dirty="0"/>
              <a:t>is the 3D surface representing the locations of a constant scalar value within a volume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surface with the same scalar field value</a:t>
            </a:r>
          </a:p>
          <a:p>
            <a:r>
              <a:rPr lang="en-US" dirty="0" err="1" smtClean="0"/>
              <a:t>Iso</a:t>
            </a:r>
            <a:r>
              <a:rPr lang="en-US" dirty="0" smtClean="0"/>
              <a:t>-surfaces </a:t>
            </a:r>
            <a:r>
              <a:rPr lang="en-US" dirty="0"/>
              <a:t>form the 3D analogy to the </a:t>
            </a:r>
            <a:r>
              <a:rPr lang="en-US" dirty="0" err="1"/>
              <a:t>isolines</a:t>
            </a:r>
            <a:r>
              <a:rPr lang="en-US" dirty="0"/>
              <a:t> that form a contour display on the surface</a:t>
            </a:r>
          </a:p>
          <a:p>
            <a:r>
              <a:rPr lang="en-US" dirty="0" err="1" smtClean="0"/>
              <a:t>Iso</a:t>
            </a:r>
            <a:r>
              <a:rPr lang="en-US" dirty="0" smtClean="0"/>
              <a:t>-surfaces </a:t>
            </a:r>
            <a:r>
              <a:rPr lang="en-US" dirty="0"/>
              <a:t>have the root in medical imaging where surfaces of constant density are often generated</a:t>
            </a:r>
          </a:p>
          <a:p>
            <a:pPr lvl="1"/>
            <a:r>
              <a:rPr lang="en-US" dirty="0" smtClean="0"/>
              <a:t>Bone </a:t>
            </a:r>
            <a:r>
              <a:rPr lang="en-US" dirty="0"/>
              <a:t>skeletons, organ boundaries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34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84233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Surface 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Is </a:t>
            </a:r>
            <a:r>
              <a:rPr lang="en-US" i="1" dirty="0" smtClean="0"/>
              <a:t>just</a:t>
            </a:r>
            <a:r>
              <a:rPr lang="en-US" dirty="0" smtClean="0"/>
              <a:t> contouring in 3D</a:t>
            </a:r>
            <a:endParaRPr lang="en-US" sz="2400" dirty="0" smtClean="0"/>
          </a:p>
          <a:p>
            <a:pPr lvl="1"/>
            <a:r>
              <a:rPr lang="en-US" dirty="0" smtClean="0"/>
              <a:t>Contours are now surfaces</a:t>
            </a:r>
            <a:endParaRPr lang="en-US" sz="2000" dirty="0" smtClean="0"/>
          </a:p>
          <a:p>
            <a:pPr lvl="1"/>
            <a:r>
              <a:rPr lang="en-US" dirty="0" smtClean="0"/>
              <a:t>Easiest method – "Opaque Cubes"</a:t>
            </a:r>
            <a:endParaRPr lang="en-US" sz="2000" dirty="0" smtClean="0"/>
          </a:p>
          <a:p>
            <a:pPr marL="1085850" indent="0">
              <a:buNone/>
            </a:pPr>
            <a:endParaRPr lang="en-US" sz="1600" b="1" i="1" dirty="0" smtClean="0"/>
          </a:p>
          <a:p>
            <a:pPr marL="1085850" indent="0">
              <a:buNone/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indent="0">
              <a:buNone/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indent="0">
              <a:buNone/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lang="en-US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indent="0">
              <a:buNone/>
            </a:pPr>
            <a:endParaRPr lang="en-US" sz="1600" i="1" dirty="0" smtClean="0"/>
          </a:p>
          <a:p>
            <a:pPr lvl="0"/>
            <a:r>
              <a:rPr lang="en-US" dirty="0" smtClean="0"/>
              <a:t>Is really another "quick look" method</a:t>
            </a:r>
            <a:endParaRPr lang="en-US" sz="2400" dirty="0" smtClean="0"/>
          </a:p>
          <a:p>
            <a:pPr lvl="0"/>
            <a:r>
              <a:rPr lang="en-US" dirty="0" smtClean="0"/>
              <a:t>Builds "Lego" approximation to object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err="1" smtClean="0"/>
              <a:t>SciVis</a:t>
            </a:r>
            <a:r>
              <a:rPr lang="en-US" altLang="en-US" dirty="0" smtClean="0"/>
              <a:t> 2013  -  page </a:t>
            </a:r>
            <a:fld id="{DD131E06-883F-431D-A911-18BD93FCB555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7726" y="3181350"/>
            <a:ext cx="7324724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8"/>
              </a:rPr>
              <a:t>For </a:t>
            </a:r>
            <a:r>
              <a:rPr lang="en-US" sz="2400" i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8"/>
              </a:rPr>
              <a:t>each cell in the volume</a:t>
            </a:r>
          </a:p>
          <a:p>
            <a:r>
              <a:rPr lang="en-US" sz="2400" b="1" i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8"/>
              </a:rPr>
              <a:t>       If </a:t>
            </a:r>
            <a:r>
              <a:rPr lang="en-US" sz="2400" i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8"/>
              </a:rPr>
              <a:t>cell's voxel values encompass the </a:t>
            </a:r>
            <a:r>
              <a:rPr lang="en-US" sz="2400" i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8"/>
              </a:rPr>
              <a:t>iso</a:t>
            </a:r>
            <a:r>
              <a:rPr lang="en-US" sz="2400" i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8"/>
              </a:rPr>
              <a:t>-level </a:t>
            </a:r>
          </a:p>
          <a:p>
            <a:r>
              <a:rPr lang="en-US" sz="2400" b="1" i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8"/>
              </a:rPr>
              <a:t>               then </a:t>
            </a:r>
            <a:r>
              <a:rPr lang="en-US" sz="2400" i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8"/>
              </a:rPr>
              <a:t>Display the cell as a solid cube</a:t>
            </a:r>
            <a:endParaRPr lang="en-US" sz="2400" i="1" dirty="0">
              <a:latin typeface="Cambria Math" panose="02040503050406030204" pitchFamily="18" charset="0"/>
              <a:ea typeface="Cambria Math" panose="02040503050406030204" pitchFamily="18" charset="0"/>
              <a:cs typeface="Arial Unicode MS" panose="020B0604020202020204" pitchFamily="34" charset="-128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153540"/>
            <a:ext cx="2428875" cy="124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1886948"/>
            <a:ext cx="704850" cy="74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886948"/>
            <a:ext cx="828674" cy="79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 bwMode="auto">
          <a:xfrm>
            <a:off x="7219950" y="2258952"/>
            <a:ext cx="428625" cy="45719"/>
          </a:xfrm>
          <a:prstGeom prst="righ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78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Marching Cubes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To approximate an </a:t>
            </a:r>
            <a:r>
              <a:rPr lang="en-US" dirty="0" err="1" smtClean="0"/>
              <a:t>iso</a:t>
            </a:r>
            <a:r>
              <a:rPr lang="en-US" dirty="0" smtClean="0"/>
              <a:t>-surface </a:t>
            </a:r>
            <a:r>
              <a:rPr lang="en-US" dirty="0"/>
              <a:t>of a 3D scalar field or function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Input</a:t>
            </a:r>
            <a:r>
              <a:rPr lang="en-US" dirty="0"/>
              <a:t>:</a:t>
            </a:r>
          </a:p>
          <a:p>
            <a:pPr lvl="2">
              <a:spcBef>
                <a:spcPts val="0"/>
              </a:spcBef>
            </a:pPr>
            <a:r>
              <a:rPr lang="en-US" dirty="0"/>
              <a:t>Cubic grid data (voxels) </a:t>
            </a:r>
          </a:p>
          <a:p>
            <a:pPr lvl="2">
              <a:spcBef>
                <a:spcPts val="0"/>
              </a:spcBef>
            </a:pPr>
            <a:r>
              <a:rPr lang="en-US" dirty="0" err="1" smtClean="0"/>
              <a:t>Iso</a:t>
            </a:r>
            <a:r>
              <a:rPr lang="en-US" dirty="0" smtClean="0"/>
              <a:t>-value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Output</a:t>
            </a:r>
            <a:r>
              <a:rPr lang="en-US" dirty="0"/>
              <a:t>:</a:t>
            </a:r>
          </a:p>
          <a:p>
            <a:pPr lvl="2">
              <a:spcBef>
                <a:spcPts val="0"/>
              </a:spcBef>
            </a:pPr>
            <a:r>
              <a:rPr lang="en-US" dirty="0"/>
              <a:t>Set of triangles approximating surface for a given </a:t>
            </a:r>
            <a:r>
              <a:rPr lang="en-US" dirty="0" err="1" smtClean="0"/>
              <a:t>iso</a:t>
            </a:r>
            <a:r>
              <a:rPr lang="en-US" dirty="0" smtClean="0"/>
              <a:t>-value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March </a:t>
            </a:r>
            <a:r>
              <a:rPr lang="en-US" dirty="0"/>
              <a:t>through each of the cubes (voxels) replacing the cube with appropriate set of triangles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Determine </a:t>
            </a:r>
            <a:r>
              <a:rPr lang="en-US" dirty="0"/>
              <a:t>if and how an </a:t>
            </a:r>
            <a:r>
              <a:rPr lang="en-US" dirty="0" err="1" smtClean="0"/>
              <a:t>iso</a:t>
            </a:r>
            <a:r>
              <a:rPr lang="en-US" dirty="0" smtClean="0"/>
              <a:t>-surface </a:t>
            </a:r>
            <a:r>
              <a:rPr lang="en-US" dirty="0"/>
              <a:t>would pass through it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Generate </a:t>
            </a:r>
            <a:r>
              <a:rPr lang="en-US" dirty="0"/>
              <a:t>polygonal </a:t>
            </a:r>
            <a:r>
              <a:rPr lang="en-US" dirty="0" err="1" smtClean="0"/>
              <a:t>iso</a:t>
            </a:r>
            <a:r>
              <a:rPr lang="en-US" dirty="0" smtClean="0"/>
              <a:t>-surface </a:t>
            </a:r>
            <a:r>
              <a:rPr lang="en-US" dirty="0"/>
              <a:t>on a voxel-by-voxel </a:t>
            </a:r>
            <a:r>
              <a:rPr lang="en-US" dirty="0" smtClean="0"/>
              <a:t>basis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Problem</a:t>
            </a:r>
            <a:r>
              <a:rPr lang="en-US" dirty="0"/>
              <a:t>: a size of </a:t>
            </a:r>
            <a:r>
              <a:rPr lang="en-US" dirty="0" smtClean="0"/>
              <a:t>voxel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36</a:t>
            </a:fld>
            <a:endParaRPr lang="de-DE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861" y="3257550"/>
            <a:ext cx="701739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244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Marching Cubes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Basic algorithm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Select </a:t>
            </a:r>
            <a:r>
              <a:rPr lang="en-US" dirty="0"/>
              <a:t>a cell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Process </a:t>
            </a:r>
            <a:r>
              <a:rPr lang="en-US" dirty="0"/>
              <a:t>each cell, one at a time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Classify </a:t>
            </a:r>
            <a:r>
              <a:rPr lang="en-US" dirty="0"/>
              <a:t>the inside/outside state of each vertex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Create </a:t>
            </a:r>
            <a:r>
              <a:rPr lang="en-US" dirty="0"/>
              <a:t>an index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Find </a:t>
            </a:r>
            <a:r>
              <a:rPr lang="en-US" dirty="0"/>
              <a:t>equivalent basic configuration by switching marked points or rotation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Get </a:t>
            </a:r>
            <a:r>
              <a:rPr lang="en-US" dirty="0"/>
              <a:t>edge list from the table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Produce </a:t>
            </a:r>
            <a:r>
              <a:rPr lang="en-US" dirty="0"/>
              <a:t>a set of triangles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Interpolate </a:t>
            </a:r>
            <a:r>
              <a:rPr lang="en-US" dirty="0"/>
              <a:t>the edge location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Mid-edge </a:t>
            </a:r>
            <a:r>
              <a:rPr lang="en-US" dirty="0"/>
              <a:t>(default)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Linear </a:t>
            </a:r>
            <a:r>
              <a:rPr lang="en-US" dirty="0"/>
              <a:t>interpolation along edge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Go </a:t>
            </a:r>
            <a:r>
              <a:rPr lang="en-US" dirty="0"/>
              <a:t>to the next </a:t>
            </a:r>
            <a:r>
              <a:rPr lang="en-US" dirty="0" smtClean="0"/>
              <a:t>cell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37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4210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Marching Cubes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Step 1: Select a </a:t>
            </a:r>
            <a:r>
              <a:rPr lang="en-US" dirty="0" smtClean="0"/>
              <a:t>Cell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Process one cell at a time 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38</a:t>
            </a:fld>
            <a:endParaRPr lang="de-DE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2720770"/>
            <a:ext cx="4905375" cy="349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72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Marching Cubes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2: Classify States of Vertices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/>
              <a:t>the inside/outside state of each vertex of the cell:</a:t>
            </a:r>
          </a:p>
          <a:p>
            <a:pPr lvl="2"/>
            <a:r>
              <a:rPr lang="en-US" dirty="0"/>
              <a:t>Inside </a:t>
            </a:r>
            <a:r>
              <a:rPr lang="en-US" dirty="0" err="1" smtClean="0"/>
              <a:t>iso</a:t>
            </a:r>
            <a:r>
              <a:rPr lang="en-US" dirty="0" smtClean="0"/>
              <a:t>-surface </a:t>
            </a:r>
            <a:r>
              <a:rPr lang="en-US" dirty="0"/>
              <a:t>(value &gt;= </a:t>
            </a:r>
            <a:r>
              <a:rPr lang="en-US" dirty="0" err="1"/>
              <a:t>iso</a:t>
            </a:r>
            <a:r>
              <a:rPr lang="en-US" dirty="0"/>
              <a:t>-value)</a:t>
            </a:r>
            <a:r>
              <a:rPr lang="bg-BG" dirty="0"/>
              <a:t> </a:t>
            </a:r>
            <a:endParaRPr lang="en-US" dirty="0" smtClean="0"/>
          </a:p>
          <a:p>
            <a:pPr lvl="3"/>
            <a:r>
              <a:rPr lang="en-US" b="1" dirty="0" smtClean="0"/>
              <a:t>inside = marked</a:t>
            </a:r>
            <a:r>
              <a:rPr lang="en-US" dirty="0" smtClean="0"/>
              <a:t> </a:t>
            </a:r>
            <a:r>
              <a:rPr lang="en-US" b="1" dirty="0" smtClean="0"/>
              <a:t>with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 smtClean="0"/>
              <a:t>Outside </a:t>
            </a:r>
            <a:r>
              <a:rPr lang="en-US" dirty="0" err="1" smtClean="0"/>
              <a:t>iso</a:t>
            </a:r>
            <a:r>
              <a:rPr lang="en-US" dirty="0" smtClean="0"/>
              <a:t>-surface </a:t>
            </a:r>
            <a:r>
              <a:rPr lang="en-US" dirty="0"/>
              <a:t>(value &lt; </a:t>
            </a:r>
            <a:r>
              <a:rPr lang="en-US" dirty="0" err="1"/>
              <a:t>iso</a:t>
            </a:r>
            <a:r>
              <a:rPr lang="en-US" dirty="0"/>
              <a:t>-value) </a:t>
            </a:r>
            <a:endParaRPr lang="en-US" dirty="0" smtClean="0"/>
          </a:p>
          <a:p>
            <a:pPr lvl="3"/>
            <a:r>
              <a:rPr lang="en-US" b="1" dirty="0" smtClean="0"/>
              <a:t>outside = unmarked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39</a:t>
            </a:fld>
            <a:endParaRPr lang="de-DE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778362"/>
            <a:ext cx="2628900" cy="35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471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Suitability of visual attributes for displaying quantitative information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4</a:t>
            </a:fld>
            <a:endParaRPr lang="de-DE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4" y="2924175"/>
            <a:ext cx="698240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8876" y="6048375"/>
            <a:ext cx="2371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bg-BG" sz="1000" dirty="0" err="1" smtClean="0"/>
              <a:t>Burkhard</a:t>
            </a:r>
            <a:r>
              <a:rPr lang="bg-BG" sz="1000" dirty="0" smtClean="0"/>
              <a:t> </a:t>
            </a:r>
            <a:r>
              <a:rPr lang="bg-BG" sz="1000" dirty="0" err="1"/>
              <a:t>Wuensche</a:t>
            </a:r>
            <a:r>
              <a:rPr lang="ru-RU" sz="1000" dirty="0"/>
              <a:t>, </a:t>
            </a:r>
            <a:r>
              <a:rPr lang="bg-BG" sz="1000" dirty="0"/>
              <a:t>2006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924515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Marching Cubes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3: Create Index</a:t>
            </a:r>
          </a:p>
          <a:p>
            <a:pPr lvl="1"/>
            <a:r>
              <a:rPr lang="en-US" dirty="0" smtClean="0"/>
              <a:t>Marked </a:t>
            </a:r>
            <a:r>
              <a:rPr lang="en-US" dirty="0"/>
              <a:t>vertex </a:t>
            </a:r>
            <a:r>
              <a:rPr lang="en-US" dirty="0" smtClean="0"/>
              <a:t>(inside = 1)</a:t>
            </a:r>
            <a:endParaRPr lang="en-US" dirty="0"/>
          </a:p>
          <a:p>
            <a:pPr lvl="1"/>
            <a:r>
              <a:rPr lang="en-US" dirty="0"/>
              <a:t>Unmarked vertex </a:t>
            </a:r>
            <a:r>
              <a:rPr lang="en-US" dirty="0" smtClean="0"/>
              <a:t>(outside </a:t>
            </a:r>
            <a:r>
              <a:rPr lang="en-US" dirty="0"/>
              <a:t>= </a:t>
            </a:r>
            <a:r>
              <a:rPr lang="en-US" dirty="0" smtClean="0"/>
              <a:t>0)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40</a:t>
            </a:fld>
            <a:endParaRPr lang="de-DE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2643605"/>
            <a:ext cx="2628900" cy="356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607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Marching Cubes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4: Get Edge List</a:t>
            </a:r>
            <a:endParaRPr lang="en-US" dirty="0"/>
          </a:p>
          <a:p>
            <a:pPr lvl="1"/>
            <a:r>
              <a:rPr lang="bg-BG" b="1" dirty="0"/>
              <a:t> </a:t>
            </a:r>
            <a:r>
              <a:rPr lang="en-US" dirty="0" smtClean="0"/>
              <a:t>An </a:t>
            </a:r>
            <a:r>
              <a:rPr lang="en-US" dirty="0"/>
              <a:t>index corresponds to a list of edges the </a:t>
            </a:r>
            <a:r>
              <a:rPr lang="en-US" dirty="0" err="1" smtClean="0"/>
              <a:t>iso</a:t>
            </a:r>
            <a:r>
              <a:rPr lang="en-US" dirty="0" smtClean="0"/>
              <a:t>-surface </a:t>
            </a:r>
            <a:r>
              <a:rPr lang="en-US" dirty="0"/>
              <a:t>cuts through</a:t>
            </a:r>
          </a:p>
          <a:p>
            <a:pPr lvl="2"/>
            <a:r>
              <a:rPr lang="en-US" dirty="0" smtClean="0"/>
              <a:t>Given </a:t>
            </a:r>
            <a:r>
              <a:rPr lang="en-US" dirty="0"/>
              <a:t>an index, get edge list from table which is pre-created</a:t>
            </a:r>
          </a:p>
          <a:p>
            <a:pPr lvl="1"/>
            <a:r>
              <a:rPr lang="en-US" dirty="0" smtClean="0"/>
              <a:t>2D </a:t>
            </a:r>
            <a:r>
              <a:rPr lang="en-US" dirty="0"/>
              <a:t>cell index: 4 bits, 2</a:t>
            </a:r>
            <a:r>
              <a:rPr lang="en-US" baseline="30000" dirty="0"/>
              <a:t>4</a:t>
            </a:r>
            <a:r>
              <a:rPr lang="en-US" dirty="0"/>
              <a:t> (16) cases</a:t>
            </a:r>
          </a:p>
          <a:p>
            <a:pPr lvl="1"/>
            <a:r>
              <a:rPr lang="en-US" dirty="0" smtClean="0"/>
              <a:t>3D </a:t>
            </a:r>
            <a:r>
              <a:rPr lang="en-US" dirty="0"/>
              <a:t>cell index: 8 bits, 2</a:t>
            </a:r>
            <a:r>
              <a:rPr lang="en-US" baseline="30000" dirty="0"/>
              <a:t>8</a:t>
            </a:r>
            <a:r>
              <a:rPr lang="en-US" dirty="0"/>
              <a:t> (256) cases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have multiple </a:t>
            </a:r>
            <a:r>
              <a:rPr lang="en-US" dirty="0" err="1" smtClean="0"/>
              <a:t>iso</a:t>
            </a:r>
            <a:r>
              <a:rPr lang="en-US" dirty="0" smtClean="0"/>
              <a:t>-surfaces</a:t>
            </a:r>
            <a:endParaRPr lang="en-US" dirty="0"/>
          </a:p>
          <a:p>
            <a:pPr lvl="2"/>
            <a:r>
              <a:rPr lang="en-US" dirty="0" smtClean="0"/>
              <a:t>make </a:t>
            </a:r>
            <a:r>
              <a:rPr lang="en-US" dirty="0"/>
              <a:t>outermost one partially transparent</a:t>
            </a:r>
          </a:p>
          <a:p>
            <a:pPr lvl="2"/>
            <a:r>
              <a:rPr lang="en-US" dirty="0" smtClean="0"/>
              <a:t>use </a:t>
            </a:r>
            <a:r>
              <a:rPr lang="en-US" dirty="0"/>
              <a:t>different </a:t>
            </a:r>
            <a:r>
              <a:rPr lang="en-US" dirty="0" smtClean="0"/>
              <a:t>colors </a:t>
            </a:r>
            <a:r>
              <a:rPr lang="en-US" dirty="0"/>
              <a:t>for different surfaces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41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172480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Marching Cubes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4: Get Edge List</a:t>
            </a:r>
          </a:p>
          <a:p>
            <a:pPr lvl="1"/>
            <a:r>
              <a:rPr lang="en-US" dirty="0" smtClean="0"/>
              <a:t>Example:</a:t>
            </a:r>
            <a:r>
              <a:rPr lang="en-US" sz="2000" dirty="0"/>
              <a:t> </a:t>
            </a:r>
            <a:endParaRPr lang="en-US" sz="2000" dirty="0" smtClean="0"/>
          </a:p>
          <a:p>
            <a:pPr marL="739775" lvl="1" indent="0">
              <a:buNone/>
            </a:pPr>
            <a:r>
              <a:rPr lang="en-US" dirty="0" smtClean="0"/>
              <a:t>Index </a:t>
            </a:r>
            <a:r>
              <a:rPr lang="en-US" dirty="0"/>
              <a:t>= </a:t>
            </a:r>
            <a:r>
              <a:rPr lang="en-US" dirty="0" smtClean="0"/>
              <a:t>00011100; </a:t>
            </a:r>
            <a:r>
              <a:rPr lang="fr-FR" dirty="0" smtClean="0"/>
              <a:t>triangle </a:t>
            </a:r>
            <a:r>
              <a:rPr lang="fr-FR" dirty="0"/>
              <a:t>1 = t3, t4, </a:t>
            </a:r>
            <a:r>
              <a:rPr lang="fr-FR" dirty="0" smtClean="0"/>
              <a:t>t8; </a:t>
            </a:r>
            <a:br>
              <a:rPr lang="fr-FR" dirty="0" smtClean="0"/>
            </a:br>
            <a:r>
              <a:rPr lang="fr-FR" dirty="0" smtClean="0"/>
              <a:t>triangle </a:t>
            </a:r>
            <a:r>
              <a:rPr lang="fr-FR" dirty="0"/>
              <a:t>2 = t5, t6, </a:t>
            </a:r>
            <a:r>
              <a:rPr lang="fr-FR" dirty="0" smtClean="0"/>
              <a:t>t12; </a:t>
            </a:r>
            <a:r>
              <a:rPr lang="de-DE" dirty="0" smtClean="0"/>
              <a:t>triangle </a:t>
            </a:r>
            <a:r>
              <a:rPr lang="de-DE" dirty="0"/>
              <a:t>3 = t6, t10, t12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42</a:t>
            </a:fld>
            <a:endParaRPr lang="de-DE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3762651"/>
            <a:ext cx="6239099" cy="256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930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Marching Cubes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cases of 3D cells: 15 cases</a:t>
            </a:r>
          </a:p>
          <a:p>
            <a:pPr lvl="1"/>
            <a:r>
              <a:rPr lang="en-US" dirty="0"/>
              <a:t>Symmetries: complementary and rotations</a:t>
            </a:r>
          </a:p>
          <a:p>
            <a:pPr lvl="1"/>
            <a:r>
              <a:rPr lang="en-US" dirty="0"/>
              <a:t>Pre-defined look-up table enumerates</a:t>
            </a:r>
          </a:p>
          <a:p>
            <a:pPr lvl="2"/>
            <a:r>
              <a:rPr lang="en-US" dirty="0" smtClean="0"/>
              <a:t>How </a:t>
            </a:r>
            <a:r>
              <a:rPr lang="en-US" dirty="0"/>
              <a:t>many triangles will make up the </a:t>
            </a:r>
            <a:r>
              <a:rPr lang="en-US" dirty="0" err="1" smtClean="0"/>
              <a:t>iso</a:t>
            </a:r>
            <a:r>
              <a:rPr lang="en-US" dirty="0" smtClean="0"/>
              <a:t>-surface </a:t>
            </a:r>
            <a:r>
              <a:rPr lang="en-US" dirty="0"/>
              <a:t>segment passing through the </a:t>
            </a:r>
            <a:r>
              <a:rPr lang="en-US" dirty="0" smtClean="0"/>
              <a:t>cube ?</a:t>
            </a:r>
            <a:endParaRPr lang="en-US" dirty="0"/>
          </a:p>
          <a:p>
            <a:pPr lvl="2"/>
            <a:r>
              <a:rPr lang="en-US" dirty="0" smtClean="0"/>
              <a:t>Which </a:t>
            </a:r>
            <a:r>
              <a:rPr lang="en-US" dirty="0"/>
              <a:t>edges of the cubes contain vertices of triangles, and in what </a:t>
            </a:r>
            <a:r>
              <a:rPr lang="en-US" dirty="0" smtClean="0"/>
              <a:t>order 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43</a:t>
            </a:fld>
            <a:endParaRPr lang="de-DE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15" y="2285635"/>
            <a:ext cx="8098971" cy="411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588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Marching Cubes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5: Interpolation of Triangle Vertices</a:t>
            </a:r>
          </a:p>
          <a:p>
            <a:pPr lvl="1"/>
            <a:r>
              <a:rPr lang="en-US" dirty="0"/>
              <a:t>For each triangle, find an vertex location along the edge </a:t>
            </a:r>
            <a:r>
              <a:rPr lang="en-US" dirty="0" smtClean="0"/>
              <a:t>using linear </a:t>
            </a:r>
            <a:r>
              <a:rPr lang="en-US" dirty="0"/>
              <a:t>interpolation of the values at the edge’s two end </a:t>
            </a:r>
            <a:r>
              <a:rPr lang="en-US" dirty="0" smtClean="0"/>
              <a:t>points.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/>
              <a:t>Vertices of triangle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44</a:t>
            </a:fld>
            <a:endParaRPr lang="de-DE" alt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4454208"/>
            <a:ext cx="1924050" cy="158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400425"/>
            <a:ext cx="5162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5148263"/>
            <a:ext cx="24669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781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Marching Cubes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45</a:t>
            </a:fld>
            <a:endParaRPr lang="de-DE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276475" y="1866900"/>
            <a:ext cx="6791325" cy="452431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// Build look-up table [Table is constructed only once during 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initialisation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] </a:t>
            </a:r>
          </a:p>
          <a:p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 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config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= 0 to 255</a:t>
            </a:r>
          </a:p>
          <a:p>
            <a:pPr lvl="1"/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intersectingEdges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= set of all intersecting edges computed from bit pattern of 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config</a:t>
            </a:r>
            <a:endParaRPr lang="en-US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LUTable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[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config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].polygons = [ ];</a:t>
            </a:r>
          </a:p>
          <a:p>
            <a:pPr lvl="1"/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While unused 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intersectingEdges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remain</a:t>
            </a:r>
          </a:p>
          <a:p>
            <a:pPr lvl="2"/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currentIntersectingEdge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= any unused edge from 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intersectingEdges</a:t>
            </a:r>
            <a:endParaRPr lang="en-US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/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Initialise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new 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outputPolygon</a:t>
            </a:r>
            <a:endParaRPr lang="en-US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/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firstIntersectingEdge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= 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currentIntersectingEdge</a:t>
            </a:r>
            <a:endParaRPr lang="en-US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/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repeat</a:t>
            </a:r>
          </a:p>
          <a:p>
            <a:pPr lvl="3"/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outputPolygon.add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currentIntersectingEdge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 lvl="3"/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Choose face to right of 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currentIntersectingEdge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(if going 0→1)</a:t>
            </a:r>
          </a:p>
          <a:p>
            <a:pPr lvl="3"/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currentIntersectingEdge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= first intersecting edge clockwise around face</a:t>
            </a:r>
          </a:p>
          <a:p>
            <a:pPr lvl="3"/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from 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currentIntersectingEdge</a:t>
            </a:r>
            <a:endParaRPr lang="en-US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/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until 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currentIntersectingEdge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= 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firstIntersectingEdge</a:t>
            </a:r>
            <a:endParaRPr lang="en-US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/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LUTable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[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config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].polygons += 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outputPolygon</a:t>
            </a:r>
            <a:endParaRPr lang="en-US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// "March" through volume, 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outputing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all polygons</a:t>
            </a:r>
          </a:p>
          <a:p>
            <a:pPr lvl="1"/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 each cell in volume</a:t>
            </a:r>
          </a:p>
          <a:p>
            <a:pPr lvl="2"/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Classify voxels at the 8 vertices as 0 or 1 to get 8-bit 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config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value</a:t>
            </a:r>
          </a:p>
          <a:p>
            <a:pPr lvl="2"/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 each entry in 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LUTable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[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config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].polygons</a:t>
            </a:r>
          </a:p>
          <a:p>
            <a:pPr lvl="3"/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 each “edge” stored in polygon</a:t>
            </a:r>
          </a:p>
          <a:p>
            <a:pPr lvl="3"/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 actual 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isosurface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intersection point given the sample values </a:t>
            </a:r>
            <a:b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at the edge endpoints – this is a vertex of the new polygon</a:t>
            </a:r>
          </a:p>
          <a:p>
            <a:pPr lvl="3"/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Compute 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isosurface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normal at that vertex from the gradient (or its inverse)</a:t>
            </a:r>
          </a:p>
          <a:p>
            <a:pPr lvl="2"/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Output the polygon</a:t>
            </a:r>
            <a:endParaRPr lang="en-US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0694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Marching Cubes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Surface </a:t>
            </a:r>
            <a:r>
              <a:rPr lang="en-US" dirty="0" err="1" smtClean="0"/>
              <a:t>Normals</a:t>
            </a:r>
            <a:endParaRPr lang="en-US" dirty="0" smtClean="0"/>
          </a:p>
          <a:p>
            <a:pPr lvl="1"/>
            <a:r>
              <a:rPr lang="en-US" dirty="0" smtClean="0"/>
              <a:t>Smooth shading of </a:t>
            </a:r>
            <a:r>
              <a:rPr lang="en-US" dirty="0" err="1" smtClean="0"/>
              <a:t>iso</a:t>
            </a:r>
            <a:r>
              <a:rPr lang="en-US" dirty="0" smtClean="0"/>
              <a:t>-surface segments requires the normal to the surface</a:t>
            </a:r>
          </a:p>
          <a:p>
            <a:pPr lvl="2"/>
            <a:r>
              <a:rPr lang="en-US" dirty="0" smtClean="0"/>
              <a:t>Calculate a unit normal at each cube vertex using central differences.</a:t>
            </a:r>
          </a:p>
          <a:p>
            <a:pPr lvl="2"/>
            <a:r>
              <a:rPr lang="en-US" dirty="0" smtClean="0"/>
              <a:t>Interpolate the normal to each triangle vertex.</a:t>
            </a:r>
          </a:p>
          <a:p>
            <a:pPr marL="623888" lvl="2" indent="0">
              <a:buNone/>
            </a:pPr>
            <a:endParaRPr lang="en-US" dirty="0" smtClean="0"/>
          </a:p>
          <a:p>
            <a:pPr marL="623888" lvl="2" indent="0">
              <a:buNone/>
            </a:pPr>
            <a:endParaRPr lang="en-US" dirty="0"/>
          </a:p>
          <a:p>
            <a:pPr marL="623888" lvl="2" indent="0">
              <a:buNone/>
            </a:pPr>
            <a:endParaRPr lang="en-US" dirty="0" smtClean="0"/>
          </a:p>
          <a:p>
            <a:pPr marL="623888" lvl="2" indent="0">
              <a:buNone/>
            </a:pPr>
            <a:endParaRPr lang="en-US" dirty="0"/>
          </a:p>
          <a:p>
            <a:pPr lvl="2"/>
            <a:r>
              <a:rPr lang="en-US" b="1" dirty="0" smtClean="0"/>
              <a:t>dx</a:t>
            </a:r>
            <a:r>
              <a:rPr lang="en-US" dirty="0"/>
              <a:t>, </a:t>
            </a:r>
            <a:r>
              <a:rPr lang="en-US" b="1" dirty="0" err="1"/>
              <a:t>dy</a:t>
            </a:r>
            <a:r>
              <a:rPr lang="en-US" dirty="0"/>
              <a:t>, </a:t>
            </a:r>
            <a:r>
              <a:rPr lang="en-US" b="1" dirty="0" err="1"/>
              <a:t>dz</a:t>
            </a:r>
            <a:r>
              <a:rPr lang="en-US" dirty="0"/>
              <a:t> are the lengths of the </a:t>
            </a:r>
            <a:r>
              <a:rPr lang="en-US" dirty="0" smtClean="0"/>
              <a:t>cube </a:t>
            </a:r>
          </a:p>
          <a:p>
            <a:pPr lvl="2"/>
            <a:r>
              <a:rPr lang="en-US" dirty="0" err="1" smtClean="0"/>
              <a:t>dS’s</a:t>
            </a:r>
            <a:r>
              <a:rPr lang="en-US" dirty="0" smtClean="0"/>
              <a:t> </a:t>
            </a:r>
            <a:r>
              <a:rPr lang="en-US" dirty="0"/>
              <a:t>are the central differences.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46</a:t>
            </a:fld>
            <a:endParaRPr lang="de-DE" alt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3881438"/>
            <a:ext cx="3914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827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Marching Cubes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Surface </a:t>
            </a:r>
            <a:r>
              <a:rPr lang="en-US" dirty="0" err="1" smtClean="0"/>
              <a:t>Normals</a:t>
            </a:r>
            <a:endParaRPr lang="en-US" dirty="0" smtClean="0"/>
          </a:p>
          <a:p>
            <a:pPr lvl="1"/>
            <a:r>
              <a:rPr lang="en-US" dirty="0" smtClean="0"/>
              <a:t>The normal to the </a:t>
            </a:r>
            <a:r>
              <a:rPr lang="en-US" dirty="0" err="1" smtClean="0"/>
              <a:t>iso</a:t>
            </a:r>
            <a:r>
              <a:rPr lang="en-US" dirty="0" smtClean="0"/>
              <a:t>-surface at polygon vertices is given by the direction of the field gradient or its negation </a:t>
            </a:r>
          </a:p>
          <a:p>
            <a:pPr lvl="2"/>
            <a:r>
              <a:rPr lang="en-US" dirty="0" smtClean="0"/>
              <a:t>A normal vector: a perpendicular distance to the triangle from the marked vertex pointing away</a:t>
            </a:r>
          </a:p>
          <a:p>
            <a:pPr lvl="2"/>
            <a:r>
              <a:rPr lang="en-US" dirty="0" smtClean="0"/>
              <a:t>Either </a:t>
            </a:r>
            <a:r>
              <a:rPr lang="en-US" dirty="0" err="1" smtClean="0"/>
              <a:t>trilinearly</a:t>
            </a:r>
            <a:r>
              <a:rPr lang="en-US" dirty="0" smtClean="0"/>
              <a:t> interpolate the central difference estimates at sample points or directly evaluate the original (</a:t>
            </a:r>
            <a:r>
              <a:rPr lang="en-US" dirty="0" err="1" smtClean="0"/>
              <a:t>unsampled</a:t>
            </a:r>
            <a:r>
              <a:rPr lang="en-US" dirty="0" smtClean="0"/>
              <a:t>) field function at the vertex, if that’s possible.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47</a:t>
            </a:fld>
            <a:endParaRPr lang="de-DE" alt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6" y="4510300"/>
            <a:ext cx="1962150" cy="1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058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Marching Cubes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  <a:p>
            <a:pPr lvl="1"/>
            <a:r>
              <a:rPr lang="en-US" dirty="0" smtClean="0"/>
              <a:t>Benefits</a:t>
            </a:r>
            <a:r>
              <a:rPr lang="en-US" dirty="0"/>
              <a:t>:</a:t>
            </a:r>
          </a:p>
          <a:p>
            <a:pPr lvl="2"/>
            <a:r>
              <a:rPr lang="en-US" dirty="0" smtClean="0"/>
              <a:t>High </a:t>
            </a:r>
            <a:r>
              <a:rPr lang="en-US" dirty="0"/>
              <a:t>quality images:</a:t>
            </a:r>
          </a:p>
          <a:p>
            <a:pPr lvl="2"/>
            <a:r>
              <a:rPr lang="en-US" dirty="0" smtClean="0"/>
              <a:t>Original </a:t>
            </a:r>
            <a:r>
              <a:rPr lang="en-US" dirty="0"/>
              <a:t>data and structure is preserved</a:t>
            </a:r>
          </a:p>
          <a:p>
            <a:pPr lvl="2"/>
            <a:r>
              <a:rPr lang="en-US" dirty="0"/>
              <a:t>Gradient data reflected in normal vectors</a:t>
            </a:r>
          </a:p>
          <a:p>
            <a:pPr lvl="2"/>
            <a:r>
              <a:rPr lang="en-US" dirty="0" smtClean="0"/>
              <a:t>Divide </a:t>
            </a:r>
            <a:r>
              <a:rPr lang="en-US" dirty="0"/>
              <a:t>and </a:t>
            </a:r>
            <a:r>
              <a:rPr lang="en-US" dirty="0" smtClean="0"/>
              <a:t>conquer: good </a:t>
            </a:r>
            <a:r>
              <a:rPr lang="en-US" dirty="0"/>
              <a:t>for parallel </a:t>
            </a:r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48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87259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Marching Cubes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  <a:p>
            <a:pPr lvl="1"/>
            <a:r>
              <a:rPr lang="en-US" dirty="0" smtClean="0"/>
              <a:t>Problems</a:t>
            </a:r>
            <a:r>
              <a:rPr lang="en-US" dirty="0"/>
              <a:t>:</a:t>
            </a:r>
          </a:p>
          <a:p>
            <a:pPr lvl="2"/>
            <a:r>
              <a:rPr lang="en-US" dirty="0" smtClean="0"/>
              <a:t>Inefficient: Slow </a:t>
            </a:r>
            <a:r>
              <a:rPr lang="en-US" dirty="0"/>
              <a:t>in computation and large in memory </a:t>
            </a:r>
            <a:r>
              <a:rPr lang="en-US" dirty="0" smtClean="0"/>
              <a:t>requirement large </a:t>
            </a:r>
            <a:r>
              <a:rPr lang="en-US" dirty="0"/>
              <a:t>number of triangles generated</a:t>
            </a:r>
          </a:p>
          <a:p>
            <a:pPr lvl="3"/>
            <a:r>
              <a:rPr lang="en-US" dirty="0"/>
              <a:t>1003 dataset requires several megabytes memory</a:t>
            </a:r>
          </a:p>
          <a:p>
            <a:pPr lvl="2"/>
            <a:r>
              <a:rPr lang="en-US" dirty="0" smtClean="0"/>
              <a:t>Missing </a:t>
            </a:r>
            <a:r>
              <a:rPr lang="en-US" dirty="0"/>
              <a:t>voxels</a:t>
            </a:r>
          </a:p>
          <a:p>
            <a:pPr lvl="3"/>
            <a:r>
              <a:rPr lang="en-US" dirty="0"/>
              <a:t>How to fill up the data</a:t>
            </a:r>
          </a:p>
          <a:p>
            <a:pPr lvl="2"/>
            <a:r>
              <a:rPr lang="en-US" dirty="0" smtClean="0"/>
              <a:t>Ambiguities</a:t>
            </a:r>
            <a:endParaRPr lang="en-US" dirty="0"/>
          </a:p>
          <a:p>
            <a:pPr lvl="3"/>
            <a:r>
              <a:rPr lang="en-US" dirty="0" err="1" smtClean="0"/>
              <a:t>Iso</a:t>
            </a:r>
            <a:r>
              <a:rPr lang="en-US" dirty="0" smtClean="0"/>
              <a:t>-surface </a:t>
            </a:r>
            <a:r>
              <a:rPr lang="en-US" dirty="0"/>
              <a:t>polygons may be discontinuous across two adjacent cells</a:t>
            </a:r>
          </a:p>
          <a:p>
            <a:pPr lvl="3"/>
            <a:r>
              <a:rPr lang="en-US" dirty="0"/>
              <a:t>Triangles smaller than a single pixel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49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39682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Visualization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Color mapping</a:t>
            </a:r>
            <a:endParaRPr lang="en-US" sz="2400" dirty="0" smtClean="0"/>
          </a:p>
          <a:p>
            <a:pPr lvl="1"/>
            <a:r>
              <a:rPr lang="en-US" dirty="0" smtClean="0"/>
              <a:t>Associate scalar field values with colors</a:t>
            </a:r>
            <a:endParaRPr lang="en-US" sz="2000" dirty="0" smtClean="0"/>
          </a:p>
          <a:p>
            <a:pPr lvl="1"/>
            <a:r>
              <a:rPr lang="en-US" dirty="0" smtClean="0"/>
              <a:t>Visualizes field over a surface</a:t>
            </a:r>
            <a:endParaRPr lang="en-US" sz="2000" dirty="0" smtClean="0"/>
          </a:p>
          <a:p>
            <a:pPr lvl="1"/>
            <a:r>
              <a:rPr lang="en-US" dirty="0" smtClean="0"/>
              <a:t>Perception of qualitative information limited</a:t>
            </a:r>
            <a:endParaRPr lang="en-US" sz="2000" dirty="0" smtClean="0"/>
          </a:p>
          <a:p>
            <a:pPr lvl="0"/>
            <a:r>
              <a:rPr lang="en-US" dirty="0" smtClean="0"/>
              <a:t>"Quick look" techniques</a:t>
            </a:r>
            <a:endParaRPr lang="en-US" sz="2400" dirty="0" smtClean="0"/>
          </a:p>
          <a:p>
            <a:pPr lvl="1"/>
            <a:r>
              <a:rPr lang="en-US" dirty="0" smtClean="0"/>
              <a:t>Easy to program &amp; fast to compute</a:t>
            </a:r>
            <a:endParaRPr lang="en-US" sz="2000" dirty="0" smtClean="0"/>
          </a:p>
          <a:p>
            <a:pPr lvl="1"/>
            <a:r>
              <a:rPr lang="en-US" dirty="0" smtClean="0"/>
              <a:t>Weak visualization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0887426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Marching Cubes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Ambiguity in Marching Cubes</a:t>
            </a:r>
          </a:p>
          <a:p>
            <a:pPr lvl="1"/>
            <a:r>
              <a:rPr lang="bg-BG" b="1" dirty="0"/>
              <a:t> </a:t>
            </a:r>
            <a:r>
              <a:rPr lang="en-US" dirty="0" smtClean="0"/>
              <a:t>Ambiguous </a:t>
            </a:r>
            <a:r>
              <a:rPr lang="en-US" dirty="0"/>
              <a:t>cases</a:t>
            </a:r>
            <a:r>
              <a:rPr lang="en-US" dirty="0" smtClean="0"/>
              <a:t>: </a:t>
            </a:r>
            <a:r>
              <a:rPr lang="en-US" b="1" dirty="0" smtClean="0"/>
              <a:t>3</a:t>
            </a:r>
            <a:r>
              <a:rPr lang="en-US" b="1" dirty="0"/>
              <a:t>, 6, 7, 10, 12, 13</a:t>
            </a:r>
            <a:endParaRPr lang="en-US" dirty="0"/>
          </a:p>
          <a:p>
            <a:pPr lvl="2"/>
            <a:r>
              <a:rPr lang="en-US" dirty="0" smtClean="0"/>
              <a:t>Adjacent </a:t>
            </a:r>
            <a:r>
              <a:rPr lang="en-US" dirty="0"/>
              <a:t>vertices in different states, but diagonal vertices in the same </a:t>
            </a:r>
            <a:r>
              <a:rPr lang="en-US" dirty="0" smtClean="0"/>
              <a:t>state.</a:t>
            </a:r>
          </a:p>
          <a:p>
            <a:pPr lvl="2"/>
            <a:r>
              <a:rPr lang="en-US" dirty="0"/>
              <a:t>Ambiguous cases may cause </a:t>
            </a:r>
            <a:r>
              <a:rPr lang="en-US" dirty="0" smtClean="0"/>
              <a:t>holes.</a:t>
            </a:r>
          </a:p>
          <a:p>
            <a:pPr lvl="2"/>
            <a:r>
              <a:rPr lang="en-US" dirty="0" err="1" smtClean="0"/>
              <a:t>Iso</a:t>
            </a:r>
            <a:r>
              <a:rPr lang="en-US" dirty="0" smtClean="0"/>
              <a:t>-surface </a:t>
            </a:r>
            <a:r>
              <a:rPr lang="en-US" dirty="0"/>
              <a:t>polygons are disjoint across the common element </a:t>
            </a:r>
            <a:r>
              <a:rPr lang="en-US" dirty="0" smtClean="0"/>
              <a:t>surface.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50</a:t>
            </a:fld>
            <a:endParaRPr lang="de-DE" alt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895725"/>
            <a:ext cx="4882963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225" y="3895725"/>
            <a:ext cx="5269076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080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Marching Cubes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Resolving the </a:t>
            </a:r>
            <a:r>
              <a:rPr lang="en-US" dirty="0" smtClean="0"/>
              <a:t>Ambiguity</a:t>
            </a:r>
          </a:p>
          <a:p>
            <a:pPr lvl="1"/>
            <a:r>
              <a:rPr lang="en-US" dirty="0" smtClean="0"/>
              <a:t>Using </a:t>
            </a:r>
            <a:r>
              <a:rPr lang="en-US" dirty="0"/>
              <a:t>different triangulations, leading </a:t>
            </a:r>
            <a:r>
              <a:rPr lang="en-US" dirty="0" smtClean="0"/>
              <a:t>to consistency</a:t>
            </a:r>
            <a:endParaRPr lang="en-US" dirty="0"/>
          </a:p>
          <a:p>
            <a:pPr lvl="2"/>
            <a:r>
              <a:rPr lang="en-US" dirty="0" smtClean="0"/>
              <a:t>Asymptotic </a:t>
            </a:r>
            <a:r>
              <a:rPr lang="en-US" dirty="0"/>
              <a:t>deciders</a:t>
            </a:r>
          </a:p>
          <a:p>
            <a:pPr lvl="2"/>
            <a:r>
              <a:rPr lang="en-US" dirty="0" smtClean="0"/>
              <a:t>Improved </a:t>
            </a:r>
            <a:r>
              <a:rPr lang="en-US" dirty="0"/>
              <a:t>Marching Cubes</a:t>
            </a:r>
          </a:p>
          <a:p>
            <a:pPr lvl="2"/>
            <a:r>
              <a:rPr lang="en-US" dirty="0" smtClean="0"/>
              <a:t>Marching </a:t>
            </a:r>
            <a:r>
              <a:rPr lang="en-US" dirty="0"/>
              <a:t>tetrahedral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29919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The Asymptotic </a:t>
            </a:r>
            <a:r>
              <a:rPr lang="en-US" dirty="0" smtClean="0">
                <a:effectLst/>
              </a:rPr>
              <a:t>Decider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Techniques for choosing which vertices to connect on ambiguous face (Nielson and </a:t>
            </a:r>
            <a:r>
              <a:rPr lang="en-US" dirty="0" err="1"/>
              <a:t>Hamann</a:t>
            </a:r>
            <a:r>
              <a:rPr lang="en-US" dirty="0"/>
              <a:t>, 1991)</a:t>
            </a:r>
          </a:p>
          <a:p>
            <a:r>
              <a:rPr lang="en-US" dirty="0" smtClean="0"/>
              <a:t>Uses </a:t>
            </a:r>
            <a:r>
              <a:rPr lang="en-US" dirty="0"/>
              <a:t>bilinear interpolation over ambiguous face</a:t>
            </a:r>
          </a:p>
          <a:p>
            <a:r>
              <a:rPr lang="en-US" dirty="0" smtClean="0"/>
              <a:t>Consider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Face </a:t>
            </a:r>
            <a:r>
              <a:rPr lang="en-US" dirty="0"/>
              <a:t>is unit square</a:t>
            </a:r>
          </a:p>
          <a:p>
            <a:pPr lvl="1"/>
            <a:r>
              <a:rPr lang="en-US" i="1" dirty="0" err="1" smtClean="0"/>
              <a:t>B</a:t>
            </a:r>
            <a:r>
              <a:rPr lang="en-US" i="1" baseline="-25000" dirty="0" err="1" smtClean="0"/>
              <a:t>ij</a:t>
            </a:r>
            <a:r>
              <a:rPr lang="en-US" i="1" dirty="0" smtClean="0"/>
              <a:t> </a:t>
            </a:r>
            <a:r>
              <a:rPr lang="en-US" dirty="0"/>
              <a:t>values of four corners</a:t>
            </a:r>
          </a:p>
          <a:p>
            <a:pPr lvl="1"/>
            <a:r>
              <a:rPr lang="en-US" dirty="0" smtClean="0"/>
              <a:t>{(</a:t>
            </a:r>
            <a:r>
              <a:rPr lang="en-US" i="1" dirty="0" err="1"/>
              <a:t>s,t</a:t>
            </a:r>
            <a:r>
              <a:rPr lang="en-US" dirty="0"/>
              <a:t>): 0&lt;= </a:t>
            </a:r>
            <a:r>
              <a:rPr lang="en-US" i="1" dirty="0"/>
              <a:t>s </a:t>
            </a:r>
            <a:r>
              <a:rPr lang="en-US" dirty="0"/>
              <a:t>&lt;=1, 0&lt;= </a:t>
            </a:r>
            <a:r>
              <a:rPr lang="en-US" i="1" dirty="0"/>
              <a:t>t </a:t>
            </a:r>
            <a:r>
              <a:rPr lang="en-US" dirty="0"/>
              <a:t>&lt;= 1}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52</a:t>
            </a:fld>
            <a:endParaRPr lang="de-DE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5343525"/>
            <a:ext cx="374446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4200525"/>
            <a:ext cx="3359624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826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The Asymptotic </a:t>
            </a:r>
            <a:r>
              <a:rPr lang="en-US" dirty="0" smtClean="0">
                <a:effectLst/>
              </a:rPr>
              <a:t>Decider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Contour curves of B are hyperbolas</a:t>
            </a:r>
          </a:p>
          <a:p>
            <a:pPr marL="625475" lvl="1" indent="0">
              <a:buNone/>
            </a:pPr>
            <a:r>
              <a:rPr lang="en-US" dirty="0"/>
              <a:t>{(</a:t>
            </a:r>
            <a:r>
              <a:rPr lang="en-US" i="1" dirty="0" err="1"/>
              <a:t>s,t</a:t>
            </a:r>
            <a:r>
              <a:rPr lang="en-US" dirty="0"/>
              <a:t>): </a:t>
            </a:r>
            <a:r>
              <a:rPr lang="en-US" i="1" dirty="0"/>
              <a:t>B</a:t>
            </a:r>
            <a:r>
              <a:rPr lang="en-US" dirty="0"/>
              <a:t>(</a:t>
            </a:r>
            <a:r>
              <a:rPr lang="en-US" i="1" dirty="0" err="1"/>
              <a:t>s,t</a:t>
            </a:r>
            <a:r>
              <a:rPr lang="en-US" dirty="0"/>
              <a:t>) = </a:t>
            </a:r>
            <a:r>
              <a:rPr lang="en-US" i="1" dirty="0"/>
              <a:t>a</a:t>
            </a:r>
            <a:r>
              <a:rPr lang="en-US" dirty="0"/>
              <a:t>}, where </a:t>
            </a:r>
            <a:r>
              <a:rPr lang="en-US" i="1" dirty="0"/>
              <a:t>a </a:t>
            </a:r>
            <a:r>
              <a:rPr lang="en-US" dirty="0"/>
              <a:t>is </a:t>
            </a:r>
            <a:r>
              <a:rPr lang="en-US" dirty="0" err="1"/>
              <a:t>isovalue</a:t>
            </a:r>
            <a:endParaRPr lang="en-US" dirty="0"/>
          </a:p>
          <a:p>
            <a:r>
              <a:rPr lang="en-US" dirty="0" smtClean="0"/>
              <a:t>Ambiguous </a:t>
            </a:r>
            <a:r>
              <a:rPr lang="en-US" dirty="0"/>
              <a:t>case: both components of hyperbolas intersect the domain</a:t>
            </a:r>
          </a:p>
          <a:p>
            <a:r>
              <a:rPr lang="en-US" dirty="0" smtClean="0"/>
              <a:t>Criteria </a:t>
            </a:r>
            <a:r>
              <a:rPr lang="en-US" dirty="0"/>
              <a:t>for connecting vertices </a:t>
            </a:r>
            <a:br>
              <a:rPr lang="en-US" dirty="0"/>
            </a:br>
            <a:r>
              <a:rPr lang="en-US" dirty="0" smtClean="0"/>
              <a:t>based </a:t>
            </a:r>
            <a:r>
              <a:rPr lang="en-US" dirty="0"/>
              <a:t>on </a:t>
            </a:r>
            <a:r>
              <a:rPr lang="en-US" dirty="0" smtClean="0"/>
              <a:t>whether </a:t>
            </a:r>
            <a:r>
              <a:rPr lang="en-US" dirty="0"/>
              <a:t>they are joined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a component of </a:t>
            </a:r>
            <a:r>
              <a:rPr lang="en-US" dirty="0" smtClean="0"/>
              <a:t>hyperbola.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53</a:t>
            </a:fld>
            <a:endParaRPr lang="de-DE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83" y="3457574"/>
            <a:ext cx="2989867" cy="287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876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The Asymptotic </a:t>
            </a:r>
            <a:r>
              <a:rPr lang="en-US" dirty="0" smtClean="0">
                <a:effectLst/>
              </a:rPr>
              <a:t>Decider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652587"/>
            <a:ext cx="8577262" cy="4555265"/>
          </a:xfrm>
        </p:spPr>
        <p:txBody>
          <a:bodyPr/>
          <a:lstStyle/>
          <a:p>
            <a:r>
              <a:rPr lang="en-US" dirty="0"/>
              <a:t>Selection determined by comparing values </a:t>
            </a:r>
            <a:r>
              <a:rPr lang="en-US" i="1" dirty="0"/>
              <a:t>a </a:t>
            </a:r>
            <a:r>
              <a:rPr lang="en-US" dirty="0" smtClean="0"/>
              <a:t>and </a:t>
            </a:r>
            <a:r>
              <a:rPr lang="en-US" i="1" dirty="0" smtClean="0"/>
              <a:t>B</a:t>
            </a:r>
            <a:r>
              <a:rPr lang="en-US" dirty="0" smtClean="0"/>
              <a:t>(</a:t>
            </a:r>
            <a:r>
              <a:rPr lang="en-US" i="1" dirty="0" err="1" smtClean="0"/>
              <a:t>Sa,Ta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i="1" dirty="0" smtClean="0"/>
              <a:t>a </a:t>
            </a:r>
            <a:r>
              <a:rPr lang="en-US" dirty="0"/>
              <a:t>= contour value</a:t>
            </a:r>
          </a:p>
          <a:p>
            <a:pPr lvl="1"/>
            <a:r>
              <a:rPr lang="en-US" i="1" dirty="0" smtClean="0"/>
              <a:t>B</a:t>
            </a:r>
            <a:r>
              <a:rPr lang="en-US" dirty="0" smtClean="0"/>
              <a:t>(</a:t>
            </a:r>
            <a:r>
              <a:rPr lang="en-US" i="1" dirty="0" err="1" smtClean="0"/>
              <a:t>Sa,Ta</a:t>
            </a:r>
            <a:r>
              <a:rPr lang="en-US" dirty="0"/>
              <a:t>) = value of bilinear </a:t>
            </a:r>
            <a:r>
              <a:rPr lang="en-US" dirty="0" err="1" smtClean="0"/>
              <a:t>interpolantion</a:t>
            </a:r>
            <a:r>
              <a:rPr lang="en-US" dirty="0" smtClean="0"/>
              <a:t> </a:t>
            </a:r>
            <a:r>
              <a:rPr lang="en-US" dirty="0"/>
              <a:t>at intersection point of the asymptotes</a:t>
            </a:r>
          </a:p>
          <a:p>
            <a:pPr marL="263525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546100" lvl="2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263525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546100" lvl="2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Possible </a:t>
            </a:r>
            <a:r>
              <a:rPr lang="en-US" dirty="0"/>
              <a:t>triangulations</a:t>
            </a:r>
          </a:p>
          <a:p>
            <a:pPr lvl="1"/>
            <a:r>
              <a:rPr lang="en-US" dirty="0" smtClean="0"/>
              <a:t>Two </a:t>
            </a:r>
            <a:r>
              <a:rPr lang="en-US" dirty="0"/>
              <a:t>or more.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54</a:t>
            </a:fld>
            <a:endParaRPr lang="de-DE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66823" y="3838575"/>
            <a:ext cx="5476877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fr-F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If </a:t>
            </a:r>
            <a:r>
              <a:rPr lang="fr-F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fr-F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&gt; </a:t>
            </a:r>
            <a:r>
              <a:rPr lang="fr-F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fr-F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fr-FR" sz="2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fr-FR" sz="2000" i="1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fr-FR" sz="2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,T</a:t>
            </a:r>
            <a:r>
              <a:rPr lang="fr-FR" sz="2000" i="1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fr-F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lvl="2"/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connect (</a:t>
            </a:r>
            <a:r>
              <a:rPr lang="en-US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sz="20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,1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to (</a:t>
            </a:r>
            <a:r>
              <a:rPr lang="en-US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1,T</a:t>
            </a:r>
            <a:r>
              <a:rPr lang="en-US" sz="20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and (</a:t>
            </a:r>
            <a:r>
              <a:rPr lang="en-US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sz="20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,0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to (</a:t>
            </a:r>
            <a:r>
              <a:rPr lang="en-US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0,T</a:t>
            </a:r>
            <a:r>
              <a:rPr lang="en-US" sz="20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marL="0" lvl="1"/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else</a:t>
            </a:r>
          </a:p>
          <a:p>
            <a:pPr marL="342900" lvl="2"/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connect (</a:t>
            </a:r>
            <a:r>
              <a:rPr lang="en-US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sz="20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,1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to (</a:t>
            </a:r>
            <a:r>
              <a:rPr lang="en-US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0,T</a:t>
            </a:r>
            <a:r>
              <a:rPr lang="en-US" sz="20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and (</a:t>
            </a:r>
            <a:r>
              <a:rPr lang="en-US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sz="20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,0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to (</a:t>
            </a:r>
            <a:r>
              <a:rPr lang="en-US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1,T</a:t>
            </a:r>
            <a:r>
              <a:rPr lang="en-US" sz="20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27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The Asymptotic </a:t>
            </a:r>
            <a:r>
              <a:rPr lang="en-US" dirty="0" smtClean="0">
                <a:effectLst/>
              </a:rPr>
              <a:t>Decider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652587"/>
            <a:ext cx="8577262" cy="4555265"/>
          </a:xfrm>
        </p:spPr>
        <p:txBody>
          <a:bodyPr/>
          <a:lstStyle/>
          <a:p>
            <a:r>
              <a:rPr lang="en-US" dirty="0"/>
              <a:t>Selection determined by comparing values </a:t>
            </a:r>
            <a:r>
              <a:rPr lang="en-US" i="1" dirty="0"/>
              <a:t>a </a:t>
            </a:r>
            <a:r>
              <a:rPr lang="en-US" dirty="0" smtClean="0"/>
              <a:t>and </a:t>
            </a:r>
            <a:r>
              <a:rPr lang="en-US" i="1" dirty="0" smtClean="0"/>
              <a:t>B</a:t>
            </a:r>
            <a:r>
              <a:rPr lang="en-US" dirty="0" smtClean="0"/>
              <a:t>(</a:t>
            </a:r>
            <a:r>
              <a:rPr lang="en-US" i="1" dirty="0" err="1" smtClean="0"/>
              <a:t>Sa,Ta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55</a:t>
            </a:fld>
            <a:endParaRPr lang="de-DE" alt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896697"/>
            <a:ext cx="2962275" cy="300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3051790"/>
            <a:ext cx="2869219" cy="285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81299" y="5991225"/>
            <a:ext cx="130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Separated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96025" y="6000750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Not separated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473917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Improved Marching Cubes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 extra cases to consider (</a:t>
            </a:r>
            <a:r>
              <a:rPr lang="en-US" dirty="0" err="1"/>
              <a:t>Shoeb</a:t>
            </a:r>
            <a:r>
              <a:rPr lang="en-US" dirty="0"/>
              <a:t>, 1998)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do not assume the complimentary cases to be equivalent</a:t>
            </a:r>
          </a:p>
          <a:p>
            <a:r>
              <a:rPr lang="en-US" dirty="0" smtClean="0"/>
              <a:t>Choose </a:t>
            </a:r>
            <a:r>
              <a:rPr lang="en-US" dirty="0"/>
              <a:t>cases so that shared sides have same connections between </a:t>
            </a:r>
            <a:r>
              <a:rPr lang="en-US" dirty="0" smtClean="0"/>
              <a:t>vertices.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56</a:t>
            </a:fld>
            <a:endParaRPr lang="de-DE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3895725"/>
            <a:ext cx="48291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741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Marching </a:t>
            </a:r>
            <a:r>
              <a:rPr lang="en-US" dirty="0" err="1" smtClean="0">
                <a:effectLst/>
              </a:rPr>
              <a:t>Tetrahedra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Tessellates </a:t>
            </a:r>
            <a:r>
              <a:rPr lang="en-US" dirty="0"/>
              <a:t>the cube with tetrahedron</a:t>
            </a:r>
          </a:p>
          <a:p>
            <a:pPr lvl="1"/>
            <a:r>
              <a:rPr lang="en-US" dirty="0" smtClean="0"/>
              <a:t>Every </a:t>
            </a:r>
            <a:r>
              <a:rPr lang="en-US" dirty="0"/>
              <a:t>tetrahedron has four nodes and six edges</a:t>
            </a:r>
          </a:p>
          <a:p>
            <a:pPr lvl="1"/>
            <a:r>
              <a:rPr lang="en-US" dirty="0" smtClean="0"/>
              <a:t>Cubical </a:t>
            </a:r>
            <a:r>
              <a:rPr lang="en-US" dirty="0"/>
              <a:t>cell can be subdivided into 5, 6 or 24 </a:t>
            </a:r>
            <a:r>
              <a:rPr lang="en-US" dirty="0" err="1"/>
              <a:t>tetrahedra</a:t>
            </a:r>
            <a:endParaRPr lang="en-US" dirty="0"/>
          </a:p>
          <a:p>
            <a:pPr lvl="1"/>
            <a:r>
              <a:rPr lang="en-US" dirty="0" smtClean="0"/>
              <a:t>5-tetrahedron </a:t>
            </a:r>
            <a:r>
              <a:rPr lang="en-US" dirty="0"/>
              <a:t>case requires flipping adjacent cells for continuity across faces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/>
              <a:t>more triangles</a:t>
            </a:r>
          </a:p>
          <a:p>
            <a:r>
              <a:rPr lang="en-US" dirty="0" smtClean="0"/>
              <a:t>No </a:t>
            </a:r>
            <a:r>
              <a:rPr lang="en-US" dirty="0"/>
              <a:t>ambiguous cases exist</a:t>
            </a:r>
          </a:p>
          <a:p>
            <a:r>
              <a:rPr lang="en-US" dirty="0" smtClean="0"/>
              <a:t>May </a:t>
            </a:r>
            <a:r>
              <a:rPr lang="en-US" dirty="0"/>
              <a:t>result in artificial bumps in the </a:t>
            </a:r>
            <a:r>
              <a:rPr lang="en-US" dirty="0" err="1" smtClean="0"/>
              <a:t>iso</a:t>
            </a:r>
            <a:r>
              <a:rPr lang="en-US" dirty="0" smtClean="0"/>
              <a:t>-surface</a:t>
            </a:r>
            <a:endParaRPr lang="en-US" dirty="0"/>
          </a:p>
          <a:p>
            <a:pPr lvl="1"/>
            <a:r>
              <a:rPr lang="en-US" dirty="0" smtClean="0"/>
              <a:t>Interpolation </a:t>
            </a:r>
            <a:r>
              <a:rPr lang="en-US" dirty="0"/>
              <a:t>along the face </a:t>
            </a:r>
            <a:r>
              <a:rPr lang="en-US" dirty="0" smtClean="0"/>
              <a:t>diagonals.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57</a:t>
            </a:fld>
            <a:endParaRPr lang="de-DE" alt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3924300"/>
            <a:ext cx="39814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641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Improved </a:t>
            </a:r>
            <a:r>
              <a:rPr lang="en-US" dirty="0" err="1" smtClean="0">
                <a:effectLst/>
              </a:rPr>
              <a:t>Interpolantion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the representation of the surface in the interior of each grid cell</a:t>
            </a:r>
          </a:p>
          <a:p>
            <a:pPr lvl="1"/>
            <a:r>
              <a:rPr lang="en-US" dirty="0"/>
              <a:t>Model the topology of </a:t>
            </a:r>
            <a:r>
              <a:rPr lang="en-US" dirty="0" err="1"/>
              <a:t>trilinear</a:t>
            </a:r>
            <a:r>
              <a:rPr lang="en-US" dirty="0"/>
              <a:t> </a:t>
            </a:r>
            <a:r>
              <a:rPr lang="en-US" dirty="0" err="1" smtClean="0"/>
              <a:t>interplolantion</a:t>
            </a:r>
            <a:r>
              <a:rPr lang="en-US" dirty="0" smtClean="0"/>
              <a:t> </a:t>
            </a:r>
            <a:r>
              <a:rPr lang="en-US" dirty="0"/>
              <a:t>within the </a:t>
            </a:r>
            <a:r>
              <a:rPr lang="en-US" dirty="0" smtClean="0"/>
              <a:t>cell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i="1" dirty="0" smtClean="0"/>
              <a:t>a </a:t>
            </a:r>
            <a:r>
              <a:rPr lang="en-US" i="1" dirty="0"/>
              <a:t>= S</a:t>
            </a:r>
            <a:r>
              <a:rPr lang="en-US" i="1" baseline="-25000" dirty="0"/>
              <a:t>000</a:t>
            </a:r>
            <a:r>
              <a:rPr lang="en-US" i="1" dirty="0"/>
              <a:t>, b = S</a:t>
            </a:r>
            <a:r>
              <a:rPr lang="en-US" i="1" baseline="-25000" dirty="0"/>
              <a:t>00</a:t>
            </a:r>
            <a:r>
              <a:rPr lang="en-US" i="1" dirty="0"/>
              <a:t>1-S</a:t>
            </a:r>
            <a:r>
              <a:rPr lang="en-US" i="1" baseline="-25000" dirty="0"/>
              <a:t>000</a:t>
            </a:r>
            <a:r>
              <a:rPr lang="en-US" i="1" dirty="0"/>
              <a:t>, c = S</a:t>
            </a:r>
            <a:r>
              <a:rPr lang="en-US" i="1" baseline="-25000" dirty="0"/>
              <a:t>010</a:t>
            </a:r>
            <a:r>
              <a:rPr lang="en-US" i="1" dirty="0"/>
              <a:t>-S</a:t>
            </a:r>
            <a:r>
              <a:rPr lang="en-US" i="1" baseline="-25000" dirty="0"/>
              <a:t>000</a:t>
            </a:r>
            <a:r>
              <a:rPr lang="en-US" dirty="0"/>
              <a:t>, and so on.</a:t>
            </a:r>
          </a:p>
          <a:p>
            <a:r>
              <a:rPr lang="en-US" dirty="0" smtClean="0"/>
              <a:t>Represent </a:t>
            </a:r>
            <a:r>
              <a:rPr lang="en-US" dirty="0"/>
              <a:t>different topologies including the possibility of tunnels</a:t>
            </a:r>
          </a:p>
          <a:p>
            <a:r>
              <a:rPr lang="en-US" dirty="0" smtClean="0"/>
              <a:t>Make </a:t>
            </a:r>
            <a:r>
              <a:rPr lang="en-US" dirty="0"/>
              <a:t>surface visually continuous as the data and threshold change in value.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58</a:t>
            </a:fld>
            <a:endParaRPr lang="de-DE" alt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3105151"/>
            <a:ext cx="7434261" cy="59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047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>
                <a:effectLst/>
              </a:rPr>
              <a:t>Dividing</a:t>
            </a:r>
            <a:r>
              <a:rPr lang="bg-BG" dirty="0">
                <a:effectLst/>
              </a:rPr>
              <a:t> </a:t>
            </a:r>
            <a:r>
              <a:rPr lang="bg-BG" dirty="0" err="1" smtClean="0">
                <a:effectLst/>
              </a:rPr>
              <a:t>Cubes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Marching cubes can give huge number of polygons.</a:t>
            </a:r>
          </a:p>
          <a:p>
            <a:r>
              <a:rPr lang="en-US" sz="2400" dirty="0" smtClean="0"/>
              <a:t>Can </a:t>
            </a:r>
            <a:r>
              <a:rPr lang="en-US" sz="2400" dirty="0"/>
              <a:t>be very slow to render without special-purpose hardware – poor interactivity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faster method in such cases is Dividing Cubes. Not widely known/used.</a:t>
            </a:r>
          </a:p>
          <a:p>
            <a:r>
              <a:rPr lang="en-US" sz="2400" dirty="0" smtClean="0"/>
              <a:t>Simple </a:t>
            </a:r>
            <a:r>
              <a:rPr lang="en-US" sz="2400" dirty="0"/>
              <a:t>idea – like opaque cubes but</a:t>
            </a:r>
          </a:p>
          <a:p>
            <a:pPr lvl="1"/>
            <a:r>
              <a:rPr lang="en-US" sz="2000" dirty="0" smtClean="0"/>
              <a:t>recursively </a:t>
            </a:r>
            <a:r>
              <a:rPr lang="en-US" sz="2000" dirty="0"/>
              <a:t>subdivide each cube that contains </a:t>
            </a:r>
            <a:r>
              <a:rPr lang="en-US" sz="2000" dirty="0" err="1"/>
              <a:t>isosurface</a:t>
            </a:r>
            <a:r>
              <a:rPr lang="en-US" sz="2000" dirty="0"/>
              <a:t> until its projection area is pixel-sized.</a:t>
            </a:r>
          </a:p>
          <a:p>
            <a:pPr lvl="1"/>
            <a:r>
              <a:rPr lang="en-US" sz="2000" dirty="0" smtClean="0"/>
              <a:t>then </a:t>
            </a:r>
            <a:r>
              <a:rPr lang="en-US" sz="2000" dirty="0" err="1"/>
              <a:t>colour</a:t>
            </a:r>
            <a:r>
              <a:rPr lang="en-US" sz="2000" dirty="0"/>
              <a:t> the pixel(s) it projects onto with a shade computed using a standard illumination model. Use the gradient at the </a:t>
            </a:r>
            <a:r>
              <a:rPr lang="en-US" sz="2000" dirty="0" err="1"/>
              <a:t>centre</a:t>
            </a:r>
            <a:r>
              <a:rPr lang="en-US" sz="2000" dirty="0"/>
              <a:t> of the cube as the surface normal.</a:t>
            </a:r>
          </a:p>
          <a:p>
            <a:r>
              <a:rPr lang="en-US" sz="2400" dirty="0" smtClean="0"/>
              <a:t>Can </a:t>
            </a:r>
            <a:r>
              <a:rPr lang="en-US" sz="2400" dirty="0"/>
              <a:t>get real-time frame rates on modern PCs if you're sufficiently cunning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59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91567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Visualization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Surface-fitting methods</a:t>
            </a:r>
            <a:endParaRPr lang="en-US" sz="2400" dirty="0" smtClean="0"/>
          </a:p>
          <a:p>
            <a:pPr lvl="1"/>
            <a:r>
              <a:rPr lang="en-US" dirty="0" smtClean="0"/>
              <a:t>Define surface(s) of constant field values: </a:t>
            </a:r>
            <a:r>
              <a:rPr lang="en-US" b="1" i="1" dirty="0" smtClean="0"/>
              <a:t>f(</a:t>
            </a:r>
            <a:r>
              <a:rPr lang="en-US" b="1" i="1" dirty="0" err="1" smtClean="0"/>
              <a:t>x,y,z</a:t>
            </a:r>
            <a:r>
              <a:rPr lang="en-US" b="1" i="1" dirty="0" smtClean="0"/>
              <a:t>)=c</a:t>
            </a:r>
            <a:endParaRPr lang="en-US" sz="2000" b="1" dirty="0" smtClean="0"/>
          </a:p>
          <a:p>
            <a:pPr lvl="1"/>
            <a:r>
              <a:rPr lang="en-US" dirty="0" smtClean="0"/>
              <a:t>Called </a:t>
            </a:r>
            <a:r>
              <a:rPr lang="en-US" i="1" dirty="0" err="1" smtClean="0"/>
              <a:t>iso</a:t>
            </a:r>
            <a:r>
              <a:rPr lang="en-US" i="1" dirty="0" smtClean="0"/>
              <a:t>-level or </a:t>
            </a:r>
            <a:r>
              <a:rPr lang="en-US" i="1" dirty="0" err="1" smtClean="0"/>
              <a:t>iso</a:t>
            </a:r>
            <a:r>
              <a:rPr lang="en-US" i="1" dirty="0" smtClean="0"/>
              <a:t>-value surfaces</a:t>
            </a:r>
            <a:r>
              <a:rPr lang="en-US" dirty="0" smtClean="0"/>
              <a:t>, often abbreviated to </a:t>
            </a:r>
            <a:r>
              <a:rPr lang="en-US" i="1" dirty="0" err="1" smtClean="0"/>
              <a:t>iso</a:t>
            </a:r>
            <a:r>
              <a:rPr lang="en-US" i="1" dirty="0" smtClean="0"/>
              <a:t>-surfaces</a:t>
            </a:r>
            <a:endParaRPr lang="en-US" sz="2000" dirty="0" smtClean="0"/>
          </a:p>
          <a:p>
            <a:pPr lvl="1"/>
            <a:r>
              <a:rPr lang="en-US" dirty="0" smtClean="0"/>
              <a:t>Choose "interesting" values (</a:t>
            </a:r>
            <a:r>
              <a:rPr lang="en-US" dirty="0" err="1" smtClean="0"/>
              <a:t>iso</a:t>
            </a:r>
            <a:r>
              <a:rPr lang="en-US" dirty="0" smtClean="0"/>
              <a:t>-surface levels) </a:t>
            </a:r>
            <a:endParaRPr lang="en-US" sz="2000" dirty="0" smtClean="0"/>
          </a:p>
          <a:p>
            <a:pPr lvl="2"/>
            <a:r>
              <a:rPr lang="en-US" dirty="0" smtClean="0"/>
              <a:t>e.g. between soft tissue and bone</a:t>
            </a:r>
            <a:endParaRPr lang="en-US" sz="1800" dirty="0" smtClean="0"/>
          </a:p>
          <a:p>
            <a:pPr lvl="1"/>
            <a:r>
              <a:rPr lang="en-US" dirty="0" smtClean="0"/>
              <a:t>Usually use polygonal meshes</a:t>
            </a:r>
            <a:endParaRPr lang="en-US" sz="2000" dirty="0" smtClean="0"/>
          </a:p>
          <a:p>
            <a:pPr lvl="1"/>
            <a:r>
              <a:rPr lang="en-US" dirty="0" smtClean="0"/>
              <a:t>3D equivalent of contour lines</a:t>
            </a:r>
            <a:endParaRPr lang="en-US" sz="2000" dirty="0" smtClean="0"/>
          </a:p>
          <a:p>
            <a:pPr lvl="1"/>
            <a:r>
              <a:rPr lang="en-US" dirty="0" smtClean="0"/>
              <a:t>Fast to display (e.g. OpenGL)</a:t>
            </a:r>
            <a:endParaRPr lang="en-US" sz="2000" dirty="0" smtClean="0"/>
          </a:p>
          <a:p>
            <a:pPr lvl="1"/>
            <a:r>
              <a:rPr lang="en-US" dirty="0" smtClean="0"/>
              <a:t>Only displays data at the selected </a:t>
            </a:r>
            <a:r>
              <a:rPr lang="en-US" dirty="0" err="1" smtClean="0"/>
              <a:t>iso</a:t>
            </a:r>
            <a:r>
              <a:rPr lang="en-US" dirty="0" smtClean="0"/>
              <a:t>-surface level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42546859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 smtClean="0"/>
              <a:t>Implicit </a:t>
            </a:r>
            <a:r>
              <a:rPr lang="en-US" sz="3600" b="1" dirty="0" err="1" smtClean="0"/>
              <a:t>Iso</a:t>
            </a:r>
            <a:r>
              <a:rPr lang="en-US" sz="3600" b="1" dirty="0" smtClean="0"/>
              <a:t>-surfaces</a:t>
            </a:r>
            <a:endParaRPr lang="en-US" sz="3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60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67437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Particle </a:t>
            </a:r>
            <a:r>
              <a:rPr lang="en-US" dirty="0" smtClean="0">
                <a:effectLst/>
              </a:rPr>
              <a:t>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Volume data is sampled at regular points, and the results of the sampling are displayed as dots</a:t>
            </a:r>
          </a:p>
          <a:p>
            <a:r>
              <a:rPr lang="en-US" sz="2400" dirty="0" smtClean="0"/>
              <a:t>Using </a:t>
            </a:r>
            <a:r>
              <a:rPr lang="en-US" sz="2400" dirty="0"/>
              <a:t>point primitives for display</a:t>
            </a:r>
          </a:p>
          <a:p>
            <a:pPr lvl="1"/>
            <a:r>
              <a:rPr lang="en-US" sz="2000" dirty="0" smtClean="0"/>
              <a:t>Display </a:t>
            </a:r>
            <a:r>
              <a:rPr lang="en-US" sz="2000" dirty="0"/>
              <a:t>consists of a dense group of points which imply the </a:t>
            </a:r>
            <a:r>
              <a:rPr lang="en-US" sz="2000" dirty="0" smtClean="0"/>
              <a:t>surface</a:t>
            </a:r>
            <a:endParaRPr lang="en-US" sz="2000" dirty="0"/>
          </a:p>
          <a:p>
            <a:pPr lvl="1"/>
            <a:r>
              <a:rPr lang="en-US" sz="2000" dirty="0" smtClean="0"/>
              <a:t>Rendering </a:t>
            </a:r>
            <a:r>
              <a:rPr lang="en-US" sz="2000" dirty="0"/>
              <a:t>points faster than rendering polygons</a:t>
            </a:r>
          </a:p>
          <a:p>
            <a:pPr lvl="1"/>
            <a:r>
              <a:rPr lang="en-US" sz="2000" dirty="0" smtClean="0"/>
              <a:t>Geometric </a:t>
            </a:r>
            <a:r>
              <a:rPr lang="en-US" sz="2000" dirty="0"/>
              <a:t>operations such clipping and merging data are simple with points</a:t>
            </a:r>
          </a:p>
          <a:p>
            <a:r>
              <a:rPr lang="en-US" sz="2400" dirty="0" smtClean="0"/>
              <a:t>Color </a:t>
            </a:r>
            <a:r>
              <a:rPr lang="en-US" sz="2400" dirty="0"/>
              <a:t>and density of points can vary with the magnitude of the scalar value within the specified range</a:t>
            </a:r>
          </a:p>
          <a:p>
            <a:r>
              <a:rPr lang="en-US" sz="2400" dirty="0" smtClean="0"/>
              <a:t>Display </a:t>
            </a:r>
            <a:r>
              <a:rPr lang="en-US" sz="2400" dirty="0"/>
              <a:t>the points of constant scalar value within the entire 3D volume as an implicit </a:t>
            </a:r>
            <a:r>
              <a:rPr lang="en-US" sz="2400" dirty="0" err="1" smtClean="0"/>
              <a:t>iso</a:t>
            </a:r>
            <a:r>
              <a:rPr lang="en-US" sz="2400" dirty="0" smtClean="0"/>
              <a:t>-surface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61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740604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Shape Function </a:t>
            </a:r>
            <a:r>
              <a:rPr lang="en-US" dirty="0" smtClean="0">
                <a:effectLst/>
              </a:rPr>
              <a:t>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Shape functions are used to interpolate the element data values</a:t>
            </a:r>
          </a:p>
          <a:p>
            <a:r>
              <a:rPr lang="en-US" dirty="0" smtClean="0"/>
              <a:t>Generate </a:t>
            </a:r>
            <a:r>
              <a:rPr lang="en-US" dirty="0"/>
              <a:t>a continuum of points at any desired density by using a small increment in the parametric </a:t>
            </a:r>
            <a:r>
              <a:rPr lang="en-US" i="1" dirty="0"/>
              <a:t>u</a:t>
            </a:r>
            <a:r>
              <a:rPr lang="en-US" b="1" i="1" dirty="0"/>
              <a:t>, </a:t>
            </a:r>
            <a:r>
              <a:rPr lang="en-US" i="1" dirty="0"/>
              <a:t>v </a:t>
            </a:r>
            <a:r>
              <a:rPr lang="en-US" dirty="0"/>
              <a:t>and </a:t>
            </a:r>
            <a:r>
              <a:rPr lang="en-US" i="1" dirty="0"/>
              <a:t>w </a:t>
            </a:r>
            <a:r>
              <a:rPr lang="en-US" dirty="0"/>
              <a:t>values</a:t>
            </a:r>
          </a:p>
          <a:p>
            <a:r>
              <a:rPr lang="en-US" dirty="0" smtClean="0"/>
              <a:t>A </a:t>
            </a:r>
            <a:r>
              <a:rPr lang="en-US" dirty="0"/>
              <a:t>linear 8 vertex shape function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62</a:t>
            </a:fld>
            <a:endParaRPr lang="de-DE" alt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4962525"/>
            <a:ext cx="73437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042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Dividing Cubes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Generates </a:t>
            </a:r>
            <a:r>
              <a:rPr lang="en-US" dirty="0" err="1"/>
              <a:t>isosurface</a:t>
            </a:r>
            <a:r>
              <a:rPr lang="en-US" dirty="0"/>
              <a:t> using dense cloud points</a:t>
            </a:r>
          </a:p>
          <a:p>
            <a:r>
              <a:rPr lang="en-US" dirty="0" smtClean="0"/>
              <a:t>Use </a:t>
            </a:r>
            <a:r>
              <a:rPr lang="en-US" dirty="0"/>
              <a:t>point primitives unlike triangles in Marching Cubes</a:t>
            </a:r>
          </a:p>
          <a:p>
            <a:r>
              <a:rPr lang="en-US" dirty="0" smtClean="0"/>
              <a:t>Conditions</a:t>
            </a:r>
            <a:endParaRPr lang="en-US" dirty="0"/>
          </a:p>
          <a:p>
            <a:pPr lvl="1"/>
            <a:r>
              <a:rPr lang="en-US" dirty="0" smtClean="0"/>
              <a:t>Large </a:t>
            </a:r>
            <a:r>
              <a:rPr lang="en-US" dirty="0"/>
              <a:t>number of points</a:t>
            </a:r>
          </a:p>
          <a:p>
            <a:pPr lvl="1"/>
            <a:r>
              <a:rPr lang="en-US" dirty="0" smtClean="0"/>
              <a:t>Density </a:t>
            </a:r>
            <a:r>
              <a:rPr lang="en-US" dirty="0"/>
              <a:t>of points &gt;= screen resolution</a:t>
            </a:r>
          </a:p>
          <a:p>
            <a:pPr lvl="1"/>
            <a:r>
              <a:rPr lang="en-US" dirty="0" smtClean="0"/>
              <a:t>Lighting </a:t>
            </a:r>
            <a:r>
              <a:rPr lang="en-US" dirty="0"/>
              <a:t>and shading calculations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63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5473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Find Intersecting </a:t>
            </a:r>
            <a:r>
              <a:rPr lang="en-US" dirty="0" smtClean="0">
                <a:effectLst/>
              </a:rPr>
              <a:t>Voxel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a voxel (cell) and determine whether the </a:t>
            </a:r>
            <a:r>
              <a:rPr lang="en-US" dirty="0" err="1" smtClean="0"/>
              <a:t>iso</a:t>
            </a:r>
            <a:r>
              <a:rPr lang="en-US" dirty="0" smtClean="0"/>
              <a:t>-surface </a:t>
            </a:r>
            <a:r>
              <a:rPr lang="en-US" dirty="0"/>
              <a:t>passes through it</a:t>
            </a:r>
          </a:p>
          <a:p>
            <a:pPr lvl="1"/>
            <a:r>
              <a:rPr lang="en-US" dirty="0" smtClean="0"/>
              <a:t>Whether </a:t>
            </a:r>
            <a:r>
              <a:rPr lang="en-US" dirty="0"/>
              <a:t>there are scalar values at vertices both above and below </a:t>
            </a:r>
            <a:r>
              <a:rPr lang="en-US" dirty="0" smtClean="0"/>
              <a:t>the </a:t>
            </a:r>
            <a:r>
              <a:rPr lang="en-US" dirty="0" err="1" smtClean="0"/>
              <a:t>iso</a:t>
            </a:r>
            <a:r>
              <a:rPr lang="en-US" dirty="0" smtClean="0"/>
              <a:t>-value.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64</a:t>
            </a:fld>
            <a:endParaRPr lang="de-DE" alt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524250"/>
            <a:ext cx="33051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5446385"/>
            <a:ext cx="1352550" cy="80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585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Subdivide Voxel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voxel is subdivided into a regular grid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>n</a:t>
            </a:r>
            <a:r>
              <a:rPr lang="en-US" b="1" i="1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X </a:t>
            </a:r>
            <a:r>
              <a:rPr lang="en-US" b="1" i="1" dirty="0"/>
              <a:t>n</a:t>
            </a:r>
            <a:r>
              <a:rPr lang="en-US" b="1" i="1" baseline="-25000" dirty="0"/>
              <a:t>2</a:t>
            </a:r>
            <a:r>
              <a:rPr lang="en-US" dirty="0"/>
              <a:t> X </a:t>
            </a:r>
            <a:r>
              <a:rPr lang="en-US" b="1" i="1" dirty="0"/>
              <a:t>n</a:t>
            </a:r>
            <a:r>
              <a:rPr lang="en-US" b="1" i="1" baseline="-25000" dirty="0"/>
              <a:t>3</a:t>
            </a:r>
            <a:r>
              <a:rPr lang="en-US" b="1" i="1" dirty="0"/>
              <a:t> </a:t>
            </a:r>
            <a:r>
              <a:rPr lang="en-US" dirty="0" err="1" smtClean="0"/>
              <a:t>subvoxels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b="1" i="1" dirty="0" err="1" smtClean="0"/>
              <a:t>n</a:t>
            </a:r>
            <a:r>
              <a:rPr lang="en-US" b="1" i="1" baseline="-25000" dirty="0" err="1" smtClean="0"/>
              <a:t>i</a:t>
            </a:r>
            <a:r>
              <a:rPr lang="en-US" b="1" i="1" dirty="0" smtClean="0"/>
              <a:t> </a:t>
            </a:r>
            <a:r>
              <a:rPr lang="en-US" b="1" i="1" dirty="0"/>
              <a:t>= </a:t>
            </a:r>
            <a:r>
              <a:rPr lang="en-US" b="1" i="1" dirty="0" err="1"/>
              <a:t>w</a:t>
            </a:r>
            <a:r>
              <a:rPr lang="en-US" b="1" i="1" baseline="-25000" dirty="0" err="1"/>
              <a:t>i</a:t>
            </a:r>
            <a:r>
              <a:rPr lang="en-US" b="1" i="1" dirty="0"/>
              <a:t> /R</a:t>
            </a:r>
            <a:r>
              <a:rPr lang="en-US" dirty="0"/>
              <a:t>,</a:t>
            </a:r>
          </a:p>
          <a:p>
            <a:pPr marL="263525" lvl="1" indent="0">
              <a:buNone/>
            </a:pPr>
            <a:r>
              <a:rPr lang="en-US" dirty="0" smtClean="0"/>
              <a:t>    where </a:t>
            </a:r>
            <a:r>
              <a:rPr lang="en-US" b="1" i="1" dirty="0"/>
              <a:t>R </a:t>
            </a:r>
            <a:r>
              <a:rPr lang="en-US" dirty="0"/>
              <a:t>is screen resolution and </a:t>
            </a:r>
            <a:r>
              <a:rPr lang="en-US" b="1" i="1" dirty="0" err="1"/>
              <a:t>w</a:t>
            </a:r>
            <a:r>
              <a:rPr lang="en-US" b="1" i="1" baseline="-25000" dirty="0" err="1"/>
              <a:t>i</a:t>
            </a:r>
            <a:r>
              <a:rPr lang="en-US" b="1" i="1" baseline="-25000" dirty="0"/>
              <a:t> </a:t>
            </a:r>
            <a:r>
              <a:rPr lang="en-US" dirty="0"/>
              <a:t>is width of the voxel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65</a:t>
            </a:fld>
            <a:endParaRPr lang="de-DE" alt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3812268"/>
            <a:ext cx="2724150" cy="246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619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Generate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Scalar values at the </a:t>
            </a:r>
            <a:r>
              <a:rPr lang="en-US" dirty="0" err="1"/>
              <a:t>subpoints</a:t>
            </a:r>
            <a:r>
              <a:rPr lang="en-US" dirty="0"/>
              <a:t> are generated using the interpolation </a:t>
            </a:r>
            <a:r>
              <a:rPr lang="en-US" dirty="0" smtClean="0"/>
              <a:t>function.</a:t>
            </a:r>
            <a:endParaRPr lang="en-US" dirty="0"/>
          </a:p>
          <a:p>
            <a:r>
              <a:rPr lang="en-US" dirty="0" smtClean="0"/>
              <a:t>Find </a:t>
            </a:r>
            <a:r>
              <a:rPr lang="en-US" dirty="0"/>
              <a:t>whether the </a:t>
            </a:r>
            <a:r>
              <a:rPr lang="en-US" dirty="0" err="1" smtClean="0"/>
              <a:t>iso</a:t>
            </a:r>
            <a:r>
              <a:rPr lang="en-US" dirty="0" smtClean="0"/>
              <a:t>-surface </a:t>
            </a:r>
            <a:r>
              <a:rPr lang="en-US" dirty="0"/>
              <a:t>passes through each </a:t>
            </a:r>
            <a:r>
              <a:rPr lang="en-US" dirty="0" smtClean="0"/>
              <a:t>sub-voxel.</a:t>
            </a: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it does, generate a point at the center of the </a:t>
            </a:r>
            <a:r>
              <a:rPr lang="en-US" dirty="0" err="1"/>
              <a:t>subvoxel</a:t>
            </a:r>
            <a:r>
              <a:rPr lang="en-US" dirty="0"/>
              <a:t> and compute its </a:t>
            </a:r>
            <a:r>
              <a:rPr lang="en-US" dirty="0" smtClean="0"/>
              <a:t>normal.</a:t>
            </a:r>
            <a:endParaRPr lang="en-US" dirty="0"/>
          </a:p>
          <a:p>
            <a:r>
              <a:rPr lang="en-US" dirty="0" smtClean="0"/>
              <a:t>Collection </a:t>
            </a:r>
            <a:r>
              <a:rPr lang="en-US" dirty="0"/>
              <a:t>of all such points compose the Dividing Cubes’ </a:t>
            </a:r>
            <a:r>
              <a:rPr lang="en-US" dirty="0" err="1" smtClean="0"/>
              <a:t>iso</a:t>
            </a:r>
            <a:r>
              <a:rPr lang="en-US" dirty="0" smtClean="0"/>
              <a:t>-surface.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66</a:t>
            </a:fld>
            <a:endParaRPr lang="de-DE" alt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4857750"/>
            <a:ext cx="16002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936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Recursive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Recursively divide the voxel as in </a:t>
            </a:r>
            <a:r>
              <a:rPr lang="en-US" dirty="0" err="1"/>
              <a:t>octree</a:t>
            </a:r>
            <a:r>
              <a:rPr lang="en-US" dirty="0"/>
              <a:t> </a:t>
            </a:r>
            <a:r>
              <a:rPr lang="en-US" dirty="0" smtClean="0"/>
              <a:t>decomposition.</a:t>
            </a:r>
            <a:endParaRPr lang="en-US" dirty="0"/>
          </a:p>
          <a:p>
            <a:r>
              <a:rPr lang="en-US" dirty="0" smtClean="0"/>
              <a:t>Scalar </a:t>
            </a:r>
            <a:r>
              <a:rPr lang="en-US" dirty="0"/>
              <a:t>values at the new points are interpolated</a:t>
            </a:r>
          </a:p>
          <a:p>
            <a:r>
              <a:rPr lang="en-US" dirty="0" smtClean="0"/>
              <a:t>Process </a:t>
            </a:r>
            <a:r>
              <a:rPr lang="en-US" dirty="0"/>
              <a:t>repeats for each sub-voxel if the </a:t>
            </a:r>
            <a:r>
              <a:rPr lang="en-US" dirty="0" err="1" smtClean="0"/>
              <a:t>iso</a:t>
            </a:r>
            <a:r>
              <a:rPr lang="en-US" dirty="0" smtClean="0"/>
              <a:t>-surface </a:t>
            </a:r>
            <a:r>
              <a:rPr lang="en-US" dirty="0"/>
              <a:t>passes through it</a:t>
            </a:r>
          </a:p>
          <a:p>
            <a:r>
              <a:rPr lang="en-US" dirty="0" smtClean="0"/>
              <a:t>This </a:t>
            </a:r>
            <a:r>
              <a:rPr lang="en-US" dirty="0"/>
              <a:t>process continues until the size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subvoxel</a:t>
            </a:r>
            <a:r>
              <a:rPr lang="en-US" dirty="0" smtClean="0"/>
              <a:t> </a:t>
            </a:r>
            <a:r>
              <a:rPr lang="en-US" dirty="0"/>
              <a:t>=&lt; </a:t>
            </a:r>
            <a:r>
              <a:rPr lang="en-US" b="1" i="1" dirty="0"/>
              <a:t>R</a:t>
            </a:r>
            <a:endParaRPr lang="en-US" dirty="0"/>
          </a:p>
          <a:p>
            <a:r>
              <a:rPr lang="en-US" dirty="0"/>
              <a:t>A point is generated at the center of the sub-voxel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67</a:t>
            </a:fld>
            <a:endParaRPr lang="de-DE" alt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49" y="3650306"/>
            <a:ext cx="2943225" cy="255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148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Dividing Squares’ Contour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68</a:t>
            </a:fld>
            <a:endParaRPr lang="de-DE" alt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6" y="1606198"/>
            <a:ext cx="3448050" cy="460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667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Dividing Cubes’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69</a:t>
            </a:fld>
            <a:endParaRPr lang="de-DE" alt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038350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2038350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2025" y="5649039"/>
            <a:ext cx="2981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Image of human head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4937" y="5649039"/>
            <a:ext cx="2981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Image with voxel subdivision into 4x4x4 cubes</a:t>
            </a:r>
          </a:p>
        </p:txBody>
      </p:sp>
    </p:spTree>
    <p:extLst>
      <p:ext uri="{BB962C8B-B14F-4D97-AF65-F5344CB8AC3E}">
        <p14:creationId xmlns:p14="http://schemas.microsoft.com/office/powerpoint/2010/main" val="361163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Visualization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Direct Volume Rendering</a:t>
            </a:r>
            <a:endParaRPr lang="en-US" sz="2400" dirty="0" smtClean="0"/>
          </a:p>
          <a:p>
            <a:pPr lvl="1"/>
            <a:r>
              <a:rPr lang="en-US" dirty="0" smtClean="0"/>
              <a:t>Use an optical model to define the </a:t>
            </a:r>
            <a:r>
              <a:rPr lang="en-US" dirty="0" err="1" smtClean="0"/>
              <a:t>colour</a:t>
            </a:r>
            <a:r>
              <a:rPr lang="en-US" dirty="0" smtClean="0"/>
              <a:t> and opacity/transparency of the continuous medium as a function of </a:t>
            </a:r>
            <a:r>
              <a:rPr lang="en-US" i="1" dirty="0" smtClean="0"/>
              <a:t>f()</a:t>
            </a:r>
            <a:endParaRPr lang="en-US" sz="2000" dirty="0" smtClean="0"/>
          </a:p>
          <a:p>
            <a:pPr lvl="1"/>
            <a:r>
              <a:rPr lang="en-US" dirty="0" smtClean="0"/>
              <a:t>Display "whole volume" (e.g. by ray tracing)</a:t>
            </a:r>
            <a:endParaRPr lang="en-US" sz="2000" dirty="0" smtClean="0"/>
          </a:p>
          <a:p>
            <a:pPr lvl="1"/>
            <a:r>
              <a:rPr lang="en-US" dirty="0"/>
              <a:t>Contains more information (potentially)</a:t>
            </a:r>
            <a:endParaRPr lang="en-US" sz="2000" dirty="0"/>
          </a:p>
          <a:p>
            <a:pPr lvl="1"/>
            <a:r>
              <a:rPr lang="en-US" dirty="0" smtClean="0"/>
              <a:t>Slow &amp; Fuzzy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7</a:t>
            </a:fld>
            <a:endParaRPr lang="de-DE" altLang="en-US"/>
          </a:p>
        </p:txBody>
      </p:sp>
      <p:pic>
        <p:nvPicPr>
          <p:cNvPr id="2052" name="Picture 4" descr="http://3dph.miralab.unige.ch/images/demos/CR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6" y="4224902"/>
            <a:ext cx="4632324" cy="199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9825" y="6216650"/>
            <a:ext cx="27146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</a:t>
            </a:r>
            <a:r>
              <a:rPr lang="en-US" sz="800" dirty="0"/>
              <a:t>http://3dph.miralab.unige.ch/main_demos.htm</a:t>
            </a:r>
          </a:p>
        </p:txBody>
      </p:sp>
    </p:spTree>
    <p:extLst>
      <p:ext uri="{BB962C8B-B14F-4D97-AF65-F5344CB8AC3E}">
        <p14:creationId xmlns:p14="http://schemas.microsoft.com/office/powerpoint/2010/main" val="583208764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Iso</a:t>
            </a:r>
            <a:r>
              <a:rPr lang="en-US" dirty="0" smtClean="0">
                <a:effectLst/>
              </a:rPr>
              <a:t>-surfacing </a:t>
            </a:r>
            <a:r>
              <a:rPr lang="en-US" dirty="0">
                <a:effectLst/>
              </a:rPr>
              <a:t>in Higher Dimensions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Marching Cubes like algorithm for </a:t>
                </a:r>
                <a:r>
                  <a:rPr lang="en-US" dirty="0" err="1"/>
                  <a:t>hypercubes</a:t>
                </a:r>
                <a:r>
                  <a:rPr lang="en-US" dirty="0"/>
                  <a:t> of any dimension</a:t>
                </a:r>
              </a:p>
              <a:p>
                <a:pPr lvl="1"/>
                <a:r>
                  <a:rPr lang="en-US" dirty="0" smtClean="0"/>
                  <a:t>4</a:t>
                </a:r>
                <a:r>
                  <a:rPr lang="en-US" i="1" dirty="0" smtClean="0"/>
                  <a:t>-dimensional </a:t>
                </a:r>
                <a:r>
                  <a:rPr lang="en-US" dirty="0" err="1" smtClean="0"/>
                  <a:t>iso</a:t>
                </a:r>
                <a:r>
                  <a:rPr lang="en-US" dirty="0" smtClean="0"/>
                  <a:t>-surfaces </a:t>
                </a:r>
                <a:r>
                  <a:rPr lang="en-US" dirty="0"/>
                  <a:t>(space +time)</a:t>
                </a:r>
              </a:p>
              <a:p>
                <a:pPr lvl="2"/>
                <a:r>
                  <a:rPr lang="en-US" dirty="0"/>
                  <a:t>Can be sliced to provide smooth animation or slicing through oblique hyper-planes</a:t>
                </a:r>
              </a:p>
              <a:p>
                <a:pPr lvl="1"/>
                <a:r>
                  <a:rPr lang="en-US" dirty="0" smtClean="0"/>
                  <a:t>2</a:t>
                </a:r>
                <a:r>
                  <a:rPr lang="en-US" baseline="30000" dirty="0" smtClean="0"/>
                  <a:t>16</a:t>
                </a:r>
                <a:r>
                  <a:rPr lang="en-US" dirty="0" smtClean="0"/>
                  <a:t> </a:t>
                </a:r>
                <a:r>
                  <a:rPr lang="en-US" dirty="0"/>
                  <a:t>possible vertex labels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basic </a:t>
                </a:r>
                <a:r>
                  <a:rPr lang="en-US" dirty="0"/>
                  <a:t>cases after exploiting symmetry</a:t>
                </a:r>
              </a:p>
              <a:p>
                <a:r>
                  <a:rPr lang="en-US" dirty="0" err="1" smtClean="0"/>
                  <a:t>Iso</a:t>
                </a:r>
                <a:r>
                  <a:rPr lang="en-US" dirty="0" smtClean="0"/>
                  <a:t>-surfacing </a:t>
                </a:r>
                <a:r>
                  <a:rPr lang="en-US" dirty="0"/>
                  <a:t>in </a:t>
                </a:r>
                <a:r>
                  <a:rPr lang="en-US" i="1" dirty="0"/>
                  <a:t>R</a:t>
                </a:r>
                <a:r>
                  <a:rPr lang="en-US" baseline="30000" dirty="0"/>
                  <a:t>d</a:t>
                </a:r>
                <a:endParaRPr lang="en-US" dirty="0"/>
              </a:p>
              <a:p>
                <a:pPr lvl="1"/>
                <a:r>
                  <a:rPr lang="en-US" dirty="0" smtClean="0"/>
                  <a:t>Look </a:t>
                </a:r>
                <a:r>
                  <a:rPr lang="en-US" dirty="0"/>
                  <a:t>up table contains all possible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cases</a:t>
                </a:r>
              </a:p>
              <a:p>
                <a:pPr lvl="1"/>
                <a:r>
                  <a:rPr lang="en-US" dirty="0" smtClean="0"/>
                  <a:t>Locate </a:t>
                </a:r>
                <a:r>
                  <a:rPr lang="en-US" dirty="0"/>
                  <a:t>the </a:t>
                </a:r>
                <a:r>
                  <a:rPr lang="en-US" i="1" dirty="0"/>
                  <a:t>d-</a:t>
                </a:r>
                <a:r>
                  <a:rPr lang="en-US" dirty="0"/>
                  <a:t>cubes which are intersected by the </a:t>
                </a:r>
                <a:r>
                  <a:rPr lang="en-US" dirty="0" err="1" smtClean="0"/>
                  <a:t>iso</a:t>
                </a:r>
                <a:r>
                  <a:rPr lang="en-US" dirty="0" smtClean="0"/>
                  <a:t>-surface.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8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70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841094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Fast </a:t>
            </a:r>
            <a:r>
              <a:rPr lang="en-US" dirty="0" err="1">
                <a:effectLst/>
              </a:rPr>
              <a:t>Isosurface</a:t>
            </a:r>
            <a:r>
              <a:rPr lang="en-US" dirty="0">
                <a:effectLst/>
              </a:rPr>
              <a:t> Extractions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 dependent </a:t>
            </a:r>
            <a:r>
              <a:rPr lang="en-US" dirty="0" err="1" smtClean="0"/>
              <a:t>iso</a:t>
            </a:r>
            <a:r>
              <a:rPr lang="en-US" dirty="0" smtClean="0"/>
              <a:t>-surface </a:t>
            </a:r>
            <a:r>
              <a:rPr lang="en-US" dirty="0"/>
              <a:t>extraction</a:t>
            </a:r>
          </a:p>
          <a:p>
            <a:pPr lvl="1"/>
            <a:r>
              <a:rPr lang="en-US" dirty="0" smtClean="0"/>
              <a:t>Very </a:t>
            </a:r>
            <a:r>
              <a:rPr lang="en-US" dirty="0"/>
              <a:t>large and complex </a:t>
            </a:r>
            <a:r>
              <a:rPr lang="en-US" dirty="0" err="1" smtClean="0"/>
              <a:t>iso</a:t>
            </a:r>
            <a:r>
              <a:rPr lang="en-US" dirty="0" smtClean="0"/>
              <a:t>-surfaces</a:t>
            </a:r>
            <a:endParaRPr lang="en-US" dirty="0"/>
          </a:p>
          <a:p>
            <a:pPr lvl="2"/>
            <a:r>
              <a:rPr lang="en-US" dirty="0"/>
              <a:t>Multiple non-overlapping polygons may project onto individual pixels</a:t>
            </a:r>
          </a:p>
          <a:p>
            <a:r>
              <a:rPr lang="en-US" dirty="0"/>
              <a:t>Some sections may be occluded by the other sections of the </a:t>
            </a:r>
            <a:r>
              <a:rPr lang="en-US" dirty="0" err="1" smtClean="0"/>
              <a:t>iso</a:t>
            </a:r>
            <a:r>
              <a:rPr lang="en-US" dirty="0" smtClean="0"/>
              <a:t>-surface</a:t>
            </a:r>
            <a:endParaRPr lang="en-US" dirty="0"/>
          </a:p>
          <a:p>
            <a:pPr lvl="1"/>
            <a:r>
              <a:rPr lang="en-US" dirty="0" smtClean="0"/>
              <a:t>Extract </a:t>
            </a:r>
            <a:r>
              <a:rPr lang="en-US" dirty="0"/>
              <a:t>only the visible portions of the </a:t>
            </a:r>
            <a:r>
              <a:rPr lang="en-US" dirty="0" err="1" smtClean="0"/>
              <a:t>iso</a:t>
            </a:r>
            <a:r>
              <a:rPr lang="en-US" dirty="0" smtClean="0"/>
              <a:t>-surface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71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579361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Fast </a:t>
            </a:r>
            <a:r>
              <a:rPr lang="en-US" dirty="0" err="1" smtClean="0">
                <a:effectLst/>
              </a:rPr>
              <a:t>Iso</a:t>
            </a:r>
            <a:r>
              <a:rPr lang="en-US" smtClean="0">
                <a:effectLst/>
              </a:rPr>
              <a:t>-surface </a:t>
            </a:r>
            <a:r>
              <a:rPr lang="en-US" dirty="0">
                <a:effectLst/>
              </a:rPr>
              <a:t>Extractions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Interactive </a:t>
            </a:r>
            <a:r>
              <a:rPr lang="en-US" dirty="0"/>
              <a:t>ray tracing of </a:t>
            </a:r>
            <a:r>
              <a:rPr lang="en-US" dirty="0" err="1" smtClean="0"/>
              <a:t>iso</a:t>
            </a:r>
            <a:r>
              <a:rPr lang="en-US" dirty="0" smtClean="0"/>
              <a:t>-surfaces</a:t>
            </a:r>
            <a:endParaRPr lang="en-US" dirty="0"/>
          </a:p>
          <a:p>
            <a:pPr lvl="1"/>
            <a:r>
              <a:rPr lang="en-US" dirty="0" smtClean="0"/>
              <a:t>Generate </a:t>
            </a:r>
            <a:r>
              <a:rPr lang="en-US" dirty="0"/>
              <a:t>a single image of </a:t>
            </a:r>
            <a:r>
              <a:rPr lang="en-US" dirty="0" err="1" smtClean="0"/>
              <a:t>iso</a:t>
            </a:r>
            <a:r>
              <a:rPr lang="en-US" dirty="0" smtClean="0"/>
              <a:t>-surface </a:t>
            </a:r>
            <a:r>
              <a:rPr lang="en-US" dirty="0"/>
              <a:t>from a given viewpoint</a:t>
            </a:r>
          </a:p>
          <a:p>
            <a:pPr lvl="2"/>
            <a:r>
              <a:rPr lang="en-US" dirty="0"/>
              <a:t>No geometry generated but an analytical </a:t>
            </a:r>
            <a:r>
              <a:rPr lang="en-US" dirty="0" err="1" smtClean="0"/>
              <a:t>iso</a:t>
            </a:r>
            <a:r>
              <a:rPr lang="en-US" dirty="0" smtClean="0"/>
              <a:t>-surface </a:t>
            </a:r>
            <a:r>
              <a:rPr lang="en-US" dirty="0"/>
              <a:t>intersection computation </a:t>
            </a:r>
            <a:r>
              <a:rPr lang="en-US" dirty="0" smtClean="0"/>
              <a:t>done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ray-tracing in which one or more rays are sent from viewpoint through each pixel of the screen and into the scene</a:t>
            </a:r>
            <a:endParaRPr lang="en-US" sz="2000" dirty="0"/>
          </a:p>
          <a:p>
            <a:pPr lvl="2"/>
            <a:r>
              <a:rPr lang="en-US" dirty="0"/>
              <a:t>Parallel processing.</a:t>
            </a:r>
            <a:endParaRPr lang="en-US" sz="1600" dirty="0"/>
          </a:p>
          <a:p>
            <a:r>
              <a:rPr lang="en-US" dirty="0" smtClean="0"/>
              <a:t>Near </a:t>
            </a:r>
            <a:r>
              <a:rPr lang="en-US" dirty="0"/>
              <a:t>optimal </a:t>
            </a:r>
            <a:r>
              <a:rPr lang="en-US" dirty="0" err="1" smtClean="0"/>
              <a:t>iso</a:t>
            </a:r>
            <a:r>
              <a:rPr lang="en-US" dirty="0" smtClean="0"/>
              <a:t>-surface </a:t>
            </a:r>
            <a:r>
              <a:rPr lang="en-US" dirty="0"/>
              <a:t>extraction (NOISE)</a:t>
            </a:r>
            <a:endParaRPr lang="en-US" sz="2000" dirty="0"/>
          </a:p>
          <a:p>
            <a:pPr lvl="1"/>
            <a:r>
              <a:rPr lang="en-US" dirty="0" smtClean="0"/>
              <a:t>Maps </a:t>
            </a:r>
            <a:r>
              <a:rPr lang="en-US" dirty="0"/>
              <a:t>the search phase onto a two-dimension space (the span space)</a:t>
            </a:r>
            <a:endParaRPr lang="en-US" sz="2000" dirty="0"/>
          </a:p>
          <a:p>
            <a:pPr lvl="2"/>
            <a:r>
              <a:rPr lang="en-US" dirty="0"/>
              <a:t>Time complexity: </a:t>
            </a:r>
            <a:r>
              <a:rPr lang="en-US" i="1" dirty="0"/>
              <a:t>O(√</a:t>
            </a:r>
            <a:r>
              <a:rPr lang="en-US" i="1" dirty="0" err="1"/>
              <a:t>n+k</a:t>
            </a:r>
            <a:r>
              <a:rPr lang="en-US" i="1" dirty="0"/>
              <a:t>) </a:t>
            </a:r>
            <a:r>
              <a:rPr lang="en-US" dirty="0"/>
              <a:t>or </a:t>
            </a:r>
            <a:r>
              <a:rPr lang="en-US" i="1" dirty="0"/>
              <a:t>O(log n = k), </a:t>
            </a:r>
            <a:r>
              <a:rPr lang="en-US" dirty="0"/>
              <a:t>where </a:t>
            </a:r>
            <a:r>
              <a:rPr lang="en-US" i="1" dirty="0"/>
              <a:t>k </a:t>
            </a:r>
            <a:r>
              <a:rPr lang="en-US" dirty="0"/>
              <a:t>is the size of the </a:t>
            </a:r>
            <a:r>
              <a:rPr lang="en-US" dirty="0" err="1" smtClean="0"/>
              <a:t>iso</a:t>
            </a:r>
            <a:r>
              <a:rPr lang="en-US" dirty="0" smtClean="0"/>
              <a:t>-surface </a:t>
            </a:r>
            <a:r>
              <a:rPr lang="en-US" dirty="0"/>
              <a:t>and </a:t>
            </a:r>
            <a:r>
              <a:rPr lang="en-US" i="1" dirty="0"/>
              <a:t>n </a:t>
            </a:r>
            <a:r>
              <a:rPr lang="en-US" dirty="0"/>
              <a:t>is the size of the data set.</a:t>
            </a:r>
            <a:endParaRPr lang="en-US" sz="1600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72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580423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765175"/>
            <a:ext cx="8515350" cy="66833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652588"/>
            <a:ext cx="8524875" cy="455453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Different Rendering </a:t>
            </a:r>
            <a:r>
              <a:rPr lang="en-US" dirty="0" smtClean="0">
                <a:effectLst/>
              </a:rPr>
              <a:t>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/>
              <a:t>approaches</a:t>
            </a:r>
          </a:p>
          <a:p>
            <a:pPr lvl="1"/>
            <a:r>
              <a:rPr lang="en-US" dirty="0" smtClean="0"/>
              <a:t>Symbols</a:t>
            </a:r>
            <a:r>
              <a:rPr lang="en-US" dirty="0"/>
              <a:t>, Off-path display, Color mapping, Contour display</a:t>
            </a:r>
          </a:p>
          <a:p>
            <a:r>
              <a:rPr lang="en-US" dirty="0" err="1" smtClean="0"/>
              <a:t>Iso</a:t>
            </a:r>
            <a:r>
              <a:rPr lang="en-US" dirty="0" smtClean="0"/>
              <a:t>-surface </a:t>
            </a:r>
            <a:r>
              <a:rPr lang="en-US" dirty="0"/>
              <a:t>rendering</a:t>
            </a:r>
          </a:p>
          <a:p>
            <a:pPr lvl="1"/>
            <a:r>
              <a:rPr lang="en-US" dirty="0" smtClean="0"/>
              <a:t>Marching </a:t>
            </a:r>
            <a:r>
              <a:rPr lang="en-US" dirty="0"/>
              <a:t>cubes algorithm, Fast </a:t>
            </a:r>
            <a:r>
              <a:rPr lang="en-US" dirty="0" err="1" smtClean="0"/>
              <a:t>iso</a:t>
            </a:r>
            <a:r>
              <a:rPr lang="en-US" dirty="0" smtClean="0"/>
              <a:t>-surface </a:t>
            </a:r>
            <a:r>
              <a:rPr lang="en-US" dirty="0"/>
              <a:t>extraction</a:t>
            </a:r>
          </a:p>
          <a:p>
            <a:r>
              <a:rPr lang="en-US" dirty="0" smtClean="0"/>
              <a:t>Implicit </a:t>
            </a:r>
            <a:r>
              <a:rPr lang="en-US" dirty="0"/>
              <a:t>surfaces</a:t>
            </a:r>
          </a:p>
          <a:p>
            <a:pPr lvl="1"/>
            <a:r>
              <a:rPr lang="en-US" dirty="0" smtClean="0"/>
              <a:t>Particle </a:t>
            </a:r>
            <a:r>
              <a:rPr lang="en-US" dirty="0"/>
              <a:t>sampling, Dividing cubes algorithm, Shape function interpolation</a:t>
            </a:r>
          </a:p>
          <a:p>
            <a:r>
              <a:rPr lang="en-US" dirty="0" smtClean="0"/>
              <a:t>Volume </a:t>
            </a:r>
            <a:r>
              <a:rPr lang="en-US" dirty="0"/>
              <a:t>slicing</a:t>
            </a:r>
          </a:p>
          <a:p>
            <a:pPr lvl="1"/>
            <a:r>
              <a:rPr lang="en-US" dirty="0" smtClean="0"/>
              <a:t>Clipping</a:t>
            </a:r>
            <a:r>
              <a:rPr lang="en-US" dirty="0"/>
              <a:t>, Sampling planes, Interactive clipping, Clip objects</a:t>
            </a:r>
          </a:p>
          <a:p>
            <a:r>
              <a:rPr lang="en-US" dirty="0" smtClean="0"/>
              <a:t>Volume </a:t>
            </a:r>
            <a:r>
              <a:rPr lang="en-US" dirty="0"/>
              <a:t>rendering</a:t>
            </a:r>
          </a:p>
          <a:p>
            <a:pPr lvl="1"/>
            <a:r>
              <a:rPr lang="en-US" dirty="0" smtClean="0"/>
              <a:t>Object-oriented</a:t>
            </a:r>
            <a:r>
              <a:rPr lang="en-US" dirty="0"/>
              <a:t>, Image-oriented, Hybrid </a:t>
            </a:r>
            <a:r>
              <a:rPr lang="en-US" dirty="0" smtClean="0"/>
              <a:t>techniques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6468658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Symbols or Off-Path </a:t>
            </a:r>
            <a:r>
              <a:rPr lang="en-US" dirty="0" smtClean="0">
                <a:effectLst/>
              </a:rPr>
              <a:t>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Useful </a:t>
            </a:r>
            <a:r>
              <a:rPr lang="en-US" dirty="0"/>
              <a:t>for displaying one or two dimensional scalar data</a:t>
            </a:r>
          </a:p>
          <a:p>
            <a:pPr lvl="1"/>
            <a:r>
              <a:rPr lang="en-US" dirty="0" smtClean="0"/>
              <a:t>Temperature distribution along a rod or on sheet</a:t>
            </a:r>
          </a:p>
          <a:p>
            <a:r>
              <a:rPr lang="en-US" dirty="0" smtClean="0"/>
              <a:t>Off-path </a:t>
            </a:r>
            <a:r>
              <a:rPr lang="en-US" dirty="0"/>
              <a:t>displays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9</a:t>
            </a:fld>
            <a:endParaRPr lang="de-DE" altLang="en-US"/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4725119"/>
            <a:ext cx="3430772" cy="147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4" y="4175660"/>
            <a:ext cx="3457575" cy="202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03592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  <p:tag name="THINKCELLUNDODONOTDELETE" val="2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D3D65"/>
      </a:dk2>
      <a:lt2>
        <a:srgbClr val="BE0009"/>
      </a:lt2>
      <a:accent1>
        <a:srgbClr val="1C4C74"/>
      </a:accent1>
      <a:accent2>
        <a:srgbClr val="2C6D92"/>
      </a:accent2>
      <a:accent3>
        <a:srgbClr val="FFFFFF"/>
      </a:accent3>
      <a:accent4>
        <a:srgbClr val="000000"/>
      </a:accent4>
      <a:accent5>
        <a:srgbClr val="ABB2BC"/>
      </a:accent5>
      <a:accent6>
        <a:srgbClr val="276284"/>
      </a:accent6>
      <a:hlink>
        <a:srgbClr val="4797B9"/>
      </a:hlink>
      <a:folHlink>
        <a:srgbClr val="65C3E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D3D65"/>
        </a:dk2>
        <a:lt2>
          <a:srgbClr val="BE0009"/>
        </a:lt2>
        <a:accent1>
          <a:srgbClr val="1C4C74"/>
        </a:accent1>
        <a:accent2>
          <a:srgbClr val="2C6D92"/>
        </a:accent2>
        <a:accent3>
          <a:srgbClr val="FFFFFF"/>
        </a:accent3>
        <a:accent4>
          <a:srgbClr val="000000"/>
        </a:accent4>
        <a:accent5>
          <a:srgbClr val="ABB2BC"/>
        </a:accent5>
        <a:accent6>
          <a:srgbClr val="276284"/>
        </a:accent6>
        <a:hlink>
          <a:srgbClr val="4797B9"/>
        </a:hlink>
        <a:folHlink>
          <a:srgbClr val="65C3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3511</Words>
  <Application>Microsoft Office PowerPoint</Application>
  <PresentationFormat>On-screen Show (4:3)</PresentationFormat>
  <Paragraphs>577</Paragraphs>
  <Slides>73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Standarddesign</vt:lpstr>
      <vt:lpstr>Science Visualization</vt:lpstr>
      <vt:lpstr>Scalar Dataset</vt:lpstr>
      <vt:lpstr>Scalar Dataset</vt:lpstr>
      <vt:lpstr>Visual Attributes</vt:lpstr>
      <vt:lpstr>Visualization Methods</vt:lpstr>
      <vt:lpstr>Visualization Methods</vt:lpstr>
      <vt:lpstr>Visualization Methods</vt:lpstr>
      <vt:lpstr>Different Rendering Techniques</vt:lpstr>
      <vt:lpstr>Symbols or Off-Path Displays</vt:lpstr>
      <vt:lpstr>1D scalar field</vt:lpstr>
      <vt:lpstr>2D scalar field</vt:lpstr>
      <vt:lpstr>Color Mapping</vt:lpstr>
      <vt:lpstr>Color Mapping</vt:lpstr>
      <vt:lpstr>Color Mapping</vt:lpstr>
      <vt:lpstr>Look-up Table</vt:lpstr>
      <vt:lpstr>Look-up Table</vt:lpstr>
      <vt:lpstr>Look-up Table</vt:lpstr>
      <vt:lpstr>Look-up Table</vt:lpstr>
      <vt:lpstr>Examples of Color Mapping</vt:lpstr>
      <vt:lpstr>Contour Display</vt:lpstr>
      <vt:lpstr>Contour Display</vt:lpstr>
      <vt:lpstr>Contour Display</vt:lpstr>
      <vt:lpstr>Edge Tracking Algorithm</vt:lpstr>
      <vt:lpstr>Edge Tracking Algorithm</vt:lpstr>
      <vt:lpstr>Edge Tracking Algorithm</vt:lpstr>
      <vt:lpstr>Marching Squares Algorithm</vt:lpstr>
      <vt:lpstr>Marching Squares Algorithm</vt:lpstr>
      <vt:lpstr>Marching Squares Algorithm</vt:lpstr>
      <vt:lpstr>2D Ambiguous Cases</vt:lpstr>
      <vt:lpstr>Contours in Triangle/Tetrahedral Cells </vt:lpstr>
      <vt:lpstr>Contours in Triangle/Tetrahedral Cells </vt:lpstr>
      <vt:lpstr>Contour Lines of MRI Data</vt:lpstr>
      <vt:lpstr>PowerPoint Presentation</vt:lpstr>
      <vt:lpstr>Iso-surfacing </vt:lpstr>
      <vt:lpstr>Surface Fitting</vt:lpstr>
      <vt:lpstr>Marching Cubes Algorithm</vt:lpstr>
      <vt:lpstr>Marching Cubes Algorithm</vt:lpstr>
      <vt:lpstr>Marching Cubes Algorithm</vt:lpstr>
      <vt:lpstr>Marching Cubes Algorithm</vt:lpstr>
      <vt:lpstr>Marching Cubes Algorithm</vt:lpstr>
      <vt:lpstr>Marching Cubes Algorithm</vt:lpstr>
      <vt:lpstr>Marching Cubes Algorithm</vt:lpstr>
      <vt:lpstr>Marching Cubes Algorithm</vt:lpstr>
      <vt:lpstr>Marching Cubes Algorithm</vt:lpstr>
      <vt:lpstr>Marching Cubes Algorithm</vt:lpstr>
      <vt:lpstr>Marching Cubes Algorithm</vt:lpstr>
      <vt:lpstr>Marching Cubes Algorithm</vt:lpstr>
      <vt:lpstr>Marching Cubes Algorithm</vt:lpstr>
      <vt:lpstr>Marching Cubes Algorithm</vt:lpstr>
      <vt:lpstr>Marching Cubes Algorithm</vt:lpstr>
      <vt:lpstr>Marching Cubes Algorithm</vt:lpstr>
      <vt:lpstr>The Asymptotic Decider</vt:lpstr>
      <vt:lpstr>The Asymptotic Decider</vt:lpstr>
      <vt:lpstr>The Asymptotic Decider</vt:lpstr>
      <vt:lpstr>The Asymptotic Decider</vt:lpstr>
      <vt:lpstr>Improved Marching Cubes</vt:lpstr>
      <vt:lpstr>Marching Tetrahedra</vt:lpstr>
      <vt:lpstr>Improved Interpolantion</vt:lpstr>
      <vt:lpstr>Dividing Cubes</vt:lpstr>
      <vt:lpstr>PowerPoint Presentation</vt:lpstr>
      <vt:lpstr>Particle Sampling</vt:lpstr>
      <vt:lpstr>Shape Function Interpolation</vt:lpstr>
      <vt:lpstr>Dividing Cubes Algorithm</vt:lpstr>
      <vt:lpstr>Find Intersecting Voxel</vt:lpstr>
      <vt:lpstr>Subdivide Voxel</vt:lpstr>
      <vt:lpstr>Generate Points</vt:lpstr>
      <vt:lpstr>Recursive Implementation</vt:lpstr>
      <vt:lpstr>Dividing Squares’ Contour</vt:lpstr>
      <vt:lpstr>Dividing Cubes’ Image</vt:lpstr>
      <vt:lpstr>Iso-surfacing in Higher Dimensions</vt:lpstr>
      <vt:lpstr>Fast Isosurface Extractions</vt:lpstr>
      <vt:lpstr>Fast Iso-surface Extractions</vt:lpstr>
      <vt:lpstr>PowerPoint Presentation</vt:lpstr>
    </vt:vector>
  </TitlesOfParts>
  <Company>PresentationPoint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screen</dc:title>
  <dc:creator>PresentationPoint</dc:creator>
  <cp:lastModifiedBy>v.e.g</cp:lastModifiedBy>
  <cp:revision>651</cp:revision>
  <cp:lastPrinted>2005-03-15T07:48:11Z</cp:lastPrinted>
  <dcterms:created xsi:type="dcterms:W3CDTF">2004-11-16T16:03:16Z</dcterms:created>
  <dcterms:modified xsi:type="dcterms:W3CDTF">2013-12-04T09:57:11Z</dcterms:modified>
</cp:coreProperties>
</file>