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4"/>
  </p:notesMasterIdLst>
  <p:handoutMasterIdLst>
    <p:handoutMasterId r:id="rId75"/>
  </p:handoutMasterIdLst>
  <p:sldIdLst>
    <p:sldId id="485" r:id="rId2"/>
    <p:sldId id="542" r:id="rId3"/>
    <p:sldId id="543" r:id="rId4"/>
    <p:sldId id="544" r:id="rId5"/>
    <p:sldId id="545" r:id="rId6"/>
    <p:sldId id="546" r:id="rId7"/>
    <p:sldId id="547" r:id="rId8"/>
    <p:sldId id="548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9" r:id="rId27"/>
    <p:sldId id="567" r:id="rId28"/>
    <p:sldId id="570" r:id="rId29"/>
    <p:sldId id="571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579" r:id="rId38"/>
    <p:sldId id="580" r:id="rId39"/>
    <p:sldId id="581" r:id="rId40"/>
    <p:sldId id="582" r:id="rId41"/>
    <p:sldId id="583" r:id="rId42"/>
    <p:sldId id="584" r:id="rId43"/>
    <p:sldId id="585" r:id="rId44"/>
    <p:sldId id="586" r:id="rId45"/>
    <p:sldId id="587" r:id="rId46"/>
    <p:sldId id="588" r:id="rId47"/>
    <p:sldId id="589" r:id="rId48"/>
    <p:sldId id="590" r:id="rId49"/>
    <p:sldId id="591" r:id="rId50"/>
    <p:sldId id="593" r:id="rId51"/>
    <p:sldId id="594" r:id="rId52"/>
    <p:sldId id="596" r:id="rId53"/>
    <p:sldId id="597" r:id="rId54"/>
    <p:sldId id="598" r:id="rId55"/>
    <p:sldId id="599" r:id="rId56"/>
    <p:sldId id="600" r:id="rId57"/>
    <p:sldId id="601" r:id="rId58"/>
    <p:sldId id="602" r:id="rId59"/>
    <p:sldId id="603" r:id="rId60"/>
    <p:sldId id="604" r:id="rId61"/>
    <p:sldId id="605" r:id="rId62"/>
    <p:sldId id="606" r:id="rId63"/>
    <p:sldId id="607" r:id="rId64"/>
    <p:sldId id="608" r:id="rId65"/>
    <p:sldId id="609" r:id="rId66"/>
    <p:sldId id="610" r:id="rId67"/>
    <p:sldId id="611" r:id="rId68"/>
    <p:sldId id="612" r:id="rId69"/>
    <p:sldId id="613" r:id="rId70"/>
    <p:sldId id="614" r:id="rId71"/>
    <p:sldId id="615" r:id="rId72"/>
    <p:sldId id="541" r:id="rId73"/>
  </p:sldIdLst>
  <p:sldSz cx="9144000" cy="6858000" type="screen4x3"/>
  <p:notesSz cx="6699250" cy="9836150"/>
  <p:custDataLst>
    <p:tags r:id="rId76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6C00"/>
    <a:srgbClr val="B4D2EE"/>
    <a:srgbClr val="539AD5"/>
    <a:srgbClr val="1D4F7C"/>
    <a:srgbClr val="1E5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179" autoAdjust="0"/>
  </p:normalViewPr>
  <p:slideViewPr>
    <p:cSldViewPr snapToGrid="0">
      <p:cViewPr>
        <p:scale>
          <a:sx n="100" d="100"/>
          <a:sy n="100" d="100"/>
        </p:scale>
        <p:origin x="-696" y="-72"/>
      </p:cViewPr>
      <p:guideLst>
        <p:guide orient="horz" pos="4319"/>
        <p:guide pos="213"/>
        <p:guide pos="5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66" y="-84"/>
      </p:cViewPr>
      <p:guideLst>
        <p:guide orient="horz" pos="3098"/>
        <p:guide pos="2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E2DA38F8-F869-4E2A-AFC7-5B9147AA72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246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err="1" smtClean="0"/>
              <a:t>Klicken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Sie</a:t>
            </a:r>
            <a:r>
              <a:rPr lang="en-GB" altLang="en-US" noProof="0" dirty="0" smtClean="0"/>
              <a:t>, um die </a:t>
            </a:r>
            <a:r>
              <a:rPr lang="en-GB" altLang="en-US" noProof="0" dirty="0" err="1" smtClean="0"/>
              <a:t>Formate</a:t>
            </a:r>
            <a:r>
              <a:rPr lang="en-GB" altLang="en-US" noProof="0" dirty="0" smtClean="0"/>
              <a:t> des </a:t>
            </a:r>
            <a:r>
              <a:rPr lang="en-GB" altLang="en-US" noProof="0" dirty="0" err="1" smtClean="0"/>
              <a:t>Vorlagentextes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zu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bearbeiten</a:t>
            </a:r>
            <a:endParaRPr lang="en-GB" altLang="en-US" noProof="0" dirty="0" smtClean="0"/>
          </a:p>
          <a:p>
            <a:pPr lvl="1"/>
            <a:r>
              <a:rPr lang="en-GB" altLang="en-US" noProof="0" dirty="0" err="1" smtClean="0"/>
              <a:t>Zweite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  <a:p>
            <a:pPr lvl="2"/>
            <a:r>
              <a:rPr lang="en-GB" altLang="en-US" noProof="0" dirty="0" err="1" smtClean="0"/>
              <a:t>Dritte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  <a:p>
            <a:pPr lvl="3"/>
            <a:r>
              <a:rPr lang="en-GB" altLang="en-US" noProof="0" dirty="0" err="1" smtClean="0"/>
              <a:t>Vierte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  <a:p>
            <a:pPr lvl="4"/>
            <a:r>
              <a:rPr lang="en-GB" altLang="en-US" noProof="0" dirty="0" err="1" smtClean="0"/>
              <a:t>Fünfte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4E4E0800-D968-4387-A2D3-DA96740F31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54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082EB7-0BE5-4299-BEFF-9B3389320399}" type="slidenum">
              <a:rPr lang="en-GB" altLang="en-US" smtClean="0"/>
              <a:pPr/>
              <a:t>1</a:t>
            </a:fld>
            <a:endParaRPr lang="en-GB" altLang="en-US" dirty="0" smtClean="0"/>
          </a:p>
        </p:txBody>
      </p:sp>
      <p:sp>
        <p:nvSpPr>
          <p:cNvPr id="5120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5120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0670E-05BE-421A-A619-6B48A2199A5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0670E-05BE-421A-A619-6B48A2199A5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0670E-05BE-421A-A619-6B48A2199A5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0670E-05BE-421A-A619-6B48A2199A5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3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benannt-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887663"/>
            <a:ext cx="13811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79331" y="1485900"/>
            <a:ext cx="6983657" cy="1401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>
              <a:defRPr sz="4400">
                <a:solidFill>
                  <a:schemeClr val="bg1"/>
                </a:solidFill>
                <a:latin typeface="Candara" panose="020E0502030303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de-DE" altLang="en-US" noProof="0" dirty="0" smtClean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0590" y="5519738"/>
            <a:ext cx="6088063" cy="904875"/>
          </a:xfrm>
        </p:spPr>
        <p:txBody>
          <a:bodyPr lIns="91440" rIns="91440"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  <a:latin typeface="Candara" panose="020E0502030303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4535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842151FD-D1F1-4A77-884A-53873480082D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5390004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622300"/>
            <a:ext cx="2132013" cy="5286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622300"/>
            <a:ext cx="6245225" cy="5286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19815726-55DC-4ABE-90C5-5D483FB2EA24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2016888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65046"/>
            <a:ext cx="8515350" cy="668337"/>
          </a:xfrm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52587"/>
            <a:ext cx="8524875" cy="4555265"/>
          </a:xfrm>
        </p:spPr>
        <p:txBody>
          <a:bodyPr/>
          <a:lstStyle>
            <a:lvl1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1pPr>
            <a:lvl2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2pPr>
            <a:lvl3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3pPr>
            <a:lvl4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4pPr>
            <a:lvl5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150" y="6543675"/>
            <a:ext cx="2762250" cy="247650"/>
          </a:xfrm>
        </p:spPr>
        <p:txBody>
          <a:bodyPr/>
          <a:lstStyle>
            <a:lvl1pPr>
              <a:defRPr sz="100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DD131E06-883F-431D-A911-18BD93FCB55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513070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0859D721-7C1B-4BBD-9AC4-1E43E05049C8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2672827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879600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879600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5FAB66A0-069E-40DD-8F6A-264FC8AD0D97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3762924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7DF73773-9A81-406C-B36F-11ABC1426A2A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9725506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7E417ED3-4009-4698-BA8C-1072E865F21C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5986752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05641B4A-E73D-4B16-99AA-6F68D8EEBA7C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1847459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F88AEDCC-390E-47AC-A7AE-63F6881FEBC1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64101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BA6C3C77-B45C-4BCD-8457-A17AF9B19C96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699380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554038"/>
            <a:ext cx="85153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de-DE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652588"/>
            <a:ext cx="8524875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de-DE" altLang="en-US" smtClean="0"/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9550" y="6475413"/>
            <a:ext cx="2762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94AAD0E3-B60B-43C3-A05C-2E7C9D9B7CAC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ü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6575" indent="-2730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"/>
        <a:defRPr sz="2400">
          <a:solidFill>
            <a:schemeClr val="tx1"/>
          </a:solidFill>
          <a:latin typeface="Calibri" panose="020F0502020204030204" pitchFamily="34" charset="0"/>
        </a:defRPr>
      </a:lvl2pPr>
      <a:lvl3pPr marL="896938" indent="-35083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"/>
        <a:defRPr sz="2000">
          <a:solidFill>
            <a:schemeClr val="tx1"/>
          </a:solidFill>
          <a:latin typeface="Calibri" panose="020F0502020204030204" pitchFamily="34" charset="0"/>
        </a:defRPr>
      </a:lvl3pPr>
      <a:lvl4pPr marL="1169988" indent="-2730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"/>
        <a:defRPr>
          <a:solidFill>
            <a:schemeClr val="tx1"/>
          </a:solidFill>
          <a:latin typeface="Calibri" panose="020F0502020204030204" pitchFamily="34" charset="0"/>
        </a:defRPr>
      </a:lvl4pPr>
      <a:lvl5pPr marL="1347788" indent="-20796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Calibri" panose="020F0502020204030204" pitchFamily="34" charset="0"/>
        </a:defRPr>
      </a:lvl5pPr>
      <a:lvl6pPr marL="14192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9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679575" y="1485900"/>
            <a:ext cx="6983413" cy="14017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en-US" dirty="0" smtClean="0"/>
              <a:t>Science Visualization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620712" y="5519738"/>
            <a:ext cx="7875587" cy="904875"/>
          </a:xfrm>
        </p:spPr>
        <p:txBody>
          <a:bodyPr/>
          <a:lstStyle/>
          <a:p>
            <a:pPr eaLnBrk="1" hangingPunct="1"/>
            <a:r>
              <a:rPr lang="de-DE" altLang="en-US" sz="3600" dirty="0" smtClean="0"/>
              <a:t>Data in Vizalization: Types &amp; Structures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Topological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Topological Dimension: </a:t>
            </a:r>
            <a:r>
              <a:rPr lang="en-US" dirty="0"/>
              <a:t>number of independent continuous </a:t>
            </a:r>
            <a:r>
              <a:rPr lang="en-US" dirty="0" smtClean="0"/>
              <a:t>variables specifying </a:t>
            </a:r>
            <a:r>
              <a:rPr lang="en-US" dirty="0"/>
              <a:t>a position within the topology of the data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from </a:t>
            </a:r>
            <a:r>
              <a:rPr lang="en-US" b="1" dirty="0"/>
              <a:t>geometric dimension </a:t>
            </a:r>
            <a:r>
              <a:rPr lang="en-US" dirty="0"/>
              <a:t>(position within general space</a:t>
            </a:r>
            <a:r>
              <a:rPr lang="en-US" dirty="0" smtClean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14693"/>
              </p:ext>
            </p:extLst>
          </p:nvPr>
        </p:nvGraphicFramePr>
        <p:xfrm>
          <a:off x="1488232" y="4246612"/>
          <a:ext cx="72964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68"/>
                <a:gridCol w="1676400"/>
                <a:gridCol w="1581150"/>
                <a:gridCol w="301255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Topological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Geometric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point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2D/3D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e.g</a:t>
                      </a:r>
                      <a:r>
                        <a:rPr lang="fr-FR" dirty="0" smtClean="0"/>
                        <a:t>. 2D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curve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2D/3D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e.g. 3D point on curve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surface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(in general)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MRI or CT scan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143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objects </a:t>
            </a:r>
            <a:r>
              <a:rPr lang="en-US" dirty="0"/>
              <a:t>: </a:t>
            </a:r>
            <a:r>
              <a:rPr lang="en-US" b="1" dirty="0"/>
              <a:t>structure + value</a:t>
            </a:r>
          </a:p>
          <a:p>
            <a:pPr lvl="1"/>
            <a:r>
              <a:rPr lang="en-US" dirty="0" smtClean="0"/>
              <a:t>referred </a:t>
            </a:r>
            <a:r>
              <a:rPr lang="en-US" dirty="0"/>
              <a:t>to as </a:t>
            </a:r>
            <a:r>
              <a:rPr lang="en-US" b="1" i="1" dirty="0"/>
              <a:t>datasets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63" y="3036770"/>
            <a:ext cx="5980137" cy="313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98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a dataset?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Dataset </a:t>
            </a:r>
            <a:r>
              <a:rPr lang="en-US" dirty="0"/>
              <a:t>consists of 2 main components</a:t>
            </a:r>
          </a:p>
          <a:p>
            <a:pPr lvl="1"/>
            <a:r>
              <a:rPr lang="en-US" b="1" dirty="0" smtClean="0"/>
              <a:t>structure </a:t>
            </a:r>
            <a:r>
              <a:rPr lang="en-US" dirty="0"/>
              <a:t>of the data</a:t>
            </a:r>
          </a:p>
          <a:p>
            <a:pPr lvl="1"/>
            <a:r>
              <a:rPr lang="en-US" b="1" dirty="0" smtClean="0"/>
              <a:t>value </a:t>
            </a:r>
            <a:r>
              <a:rPr lang="en-US" b="1" dirty="0"/>
              <a:t>– </a:t>
            </a:r>
            <a:r>
              <a:rPr lang="en-US" dirty="0"/>
              <a:t>attributes associated to particular parts of the structure</a:t>
            </a:r>
          </a:p>
          <a:p>
            <a:pPr lvl="1"/>
            <a:r>
              <a:rPr lang="en-US" b="1" dirty="0" smtClean="0"/>
              <a:t>structure </a:t>
            </a:r>
            <a:r>
              <a:rPr lang="en-US" b="1" dirty="0"/>
              <a:t>gives spatial meaning to the attributes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49" y="3988296"/>
            <a:ext cx="5600725" cy="22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974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Structure </a:t>
            </a:r>
            <a:r>
              <a:rPr lang="en-US" dirty="0"/>
              <a:t>has 2 main parts</a:t>
            </a:r>
          </a:p>
          <a:p>
            <a:pPr lvl="1"/>
            <a:r>
              <a:rPr lang="en-US" b="1" dirty="0" smtClean="0"/>
              <a:t>Topology </a:t>
            </a:r>
            <a:r>
              <a:rPr lang="en-US" b="1" dirty="0"/>
              <a:t>: </a:t>
            </a:r>
            <a:r>
              <a:rPr lang="en-US" dirty="0"/>
              <a:t>“set of properties invariant under </a:t>
            </a:r>
            <a:r>
              <a:rPr lang="en-US" dirty="0" smtClean="0"/>
              <a:t>certain geometric </a:t>
            </a:r>
            <a:r>
              <a:rPr lang="en-US" dirty="0"/>
              <a:t>transformations</a:t>
            </a:r>
            <a:r>
              <a:rPr lang="en-US" dirty="0" smtClean="0"/>
              <a:t>” </a:t>
            </a:r>
          </a:p>
          <a:p>
            <a:pPr lvl="2"/>
            <a:r>
              <a:rPr lang="en-US" dirty="0" smtClean="0"/>
              <a:t>determines interpolation </a:t>
            </a:r>
            <a:r>
              <a:rPr lang="en-US" dirty="0"/>
              <a:t>required for </a:t>
            </a:r>
            <a:r>
              <a:rPr lang="en-US" dirty="0" smtClean="0"/>
              <a:t>visualization </a:t>
            </a:r>
          </a:p>
          <a:p>
            <a:pPr lvl="2"/>
            <a:r>
              <a:rPr lang="en-US" b="1" dirty="0" smtClean="0"/>
              <a:t>“shape</a:t>
            </a:r>
            <a:r>
              <a:rPr lang="en-US" b="1" dirty="0"/>
              <a:t>” of data</a:t>
            </a:r>
          </a:p>
          <a:p>
            <a:pPr lvl="1"/>
            <a:r>
              <a:rPr lang="en-US" b="1" dirty="0"/>
              <a:t>G</a:t>
            </a:r>
            <a:r>
              <a:rPr lang="en-US" b="1" dirty="0" smtClean="0"/>
              <a:t>eometry</a:t>
            </a:r>
            <a:endParaRPr lang="en-US" b="1" dirty="0"/>
          </a:p>
          <a:p>
            <a:pPr lvl="2"/>
            <a:r>
              <a:rPr lang="en-US" dirty="0" smtClean="0"/>
              <a:t>Instantiation of </a:t>
            </a:r>
            <a:r>
              <a:rPr lang="en-US" dirty="0"/>
              <a:t>the topology</a:t>
            </a:r>
          </a:p>
          <a:p>
            <a:pPr lvl="2"/>
            <a:r>
              <a:rPr lang="en-US" dirty="0" smtClean="0"/>
              <a:t>Specific position </a:t>
            </a:r>
            <a:r>
              <a:rPr lang="en-US" dirty="0"/>
              <a:t>of points in geometric space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20" y="3312101"/>
            <a:ext cx="3440435" cy="104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29" y="4702369"/>
            <a:ext cx="1873126" cy="13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13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Representation </a:t>
            </a:r>
            <a:r>
              <a:rPr lang="en-US" sz="3200" b="1" dirty="0" smtClean="0"/>
              <a:t>Datasets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Points </a:t>
            </a:r>
            <a:r>
              <a:rPr lang="en-US" dirty="0"/>
              <a:t>specify where the data is known</a:t>
            </a:r>
          </a:p>
          <a:p>
            <a:r>
              <a:rPr lang="en-US" b="1" dirty="0" smtClean="0"/>
              <a:t>Cells </a:t>
            </a:r>
            <a:r>
              <a:rPr lang="en-US" dirty="0"/>
              <a:t>allow us to interpolate between points</a:t>
            </a:r>
          </a:p>
          <a:p>
            <a:pPr lvl="1"/>
            <a:r>
              <a:rPr lang="en-US" b="1" dirty="0" smtClean="0"/>
              <a:t>specify </a:t>
            </a:r>
            <a:r>
              <a:rPr lang="en-US" b="1" dirty="0"/>
              <a:t>topology </a:t>
            </a:r>
            <a:r>
              <a:rPr lang="en-US" dirty="0"/>
              <a:t>of points</a:t>
            </a:r>
          </a:p>
          <a:p>
            <a:r>
              <a:rPr lang="en-US" i="1" dirty="0" smtClean="0"/>
              <a:t>Follows </a:t>
            </a:r>
            <a:r>
              <a:rPr lang="en-US" i="1" dirty="0"/>
              <a:t>VTK model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8" y="3248837"/>
            <a:ext cx="4715669" cy="301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1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Fundamental </a:t>
            </a:r>
            <a:r>
              <a:rPr lang="en-US" b="1" dirty="0"/>
              <a:t>building blocks of </a:t>
            </a:r>
            <a:r>
              <a:rPr lang="en-US" b="1" dirty="0" err="1"/>
              <a:t>visualisation</a:t>
            </a:r>
            <a:endParaRPr lang="en-US" b="1" dirty="0"/>
          </a:p>
          <a:p>
            <a:pPr lvl="1"/>
            <a:r>
              <a:rPr lang="en-US" i="1" dirty="0" smtClean="0"/>
              <a:t>Our </a:t>
            </a:r>
            <a:r>
              <a:rPr lang="en-US" i="1" dirty="0"/>
              <a:t>gateway from discrete to interpolated data</a:t>
            </a:r>
          </a:p>
          <a:p>
            <a:r>
              <a:rPr lang="en-US" dirty="0" smtClean="0"/>
              <a:t>Various </a:t>
            </a:r>
            <a:r>
              <a:rPr lang="en-US" dirty="0"/>
              <a:t>Cell Types</a:t>
            </a:r>
          </a:p>
          <a:p>
            <a:pPr lvl="1"/>
            <a:r>
              <a:rPr lang="en-US" dirty="0" smtClean="0"/>
              <a:t>Defined </a:t>
            </a:r>
            <a:r>
              <a:rPr lang="en-US" dirty="0"/>
              <a:t>by </a:t>
            </a:r>
            <a:r>
              <a:rPr lang="en-US" b="1" dirty="0"/>
              <a:t>topological dimension</a:t>
            </a:r>
          </a:p>
          <a:p>
            <a:pPr lvl="1"/>
            <a:r>
              <a:rPr lang="en-US" dirty="0" smtClean="0"/>
              <a:t>Specified </a:t>
            </a:r>
            <a:r>
              <a:rPr lang="en-US" dirty="0"/>
              <a:t>as an ordered point list (connectivity list)</a:t>
            </a:r>
          </a:p>
          <a:p>
            <a:pPr lvl="1"/>
            <a:r>
              <a:rPr lang="en-US" dirty="0" smtClean="0"/>
              <a:t>Primary </a:t>
            </a:r>
            <a:r>
              <a:rPr lang="en-US" dirty="0"/>
              <a:t>or composite </a:t>
            </a:r>
            <a:r>
              <a:rPr lang="en-US" dirty="0" smtClean="0"/>
              <a:t>cells composite: </a:t>
            </a:r>
            <a:r>
              <a:rPr lang="en-US" dirty="0"/>
              <a:t>consists of one or more primary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96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Zero-dimensional </a:t>
            </a:r>
            <a:r>
              <a:rPr lang="en-US" b="1" dirty="0" smtClean="0"/>
              <a:t>Cell </a:t>
            </a:r>
            <a:r>
              <a:rPr lang="en-US" b="1" dirty="0"/>
              <a:t>T</a:t>
            </a:r>
            <a:r>
              <a:rPr lang="en-US" b="1" dirty="0" smtClean="0"/>
              <a:t>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Vertex</a:t>
            </a:r>
            <a:endParaRPr lang="en-US" b="1" dirty="0"/>
          </a:p>
          <a:p>
            <a:pPr lvl="1"/>
            <a:r>
              <a:rPr lang="en-US" b="1" dirty="0" smtClean="0"/>
              <a:t>Primary </a:t>
            </a:r>
            <a:r>
              <a:rPr lang="en-US" dirty="0"/>
              <a:t>zero-dimensional </a:t>
            </a:r>
            <a:r>
              <a:rPr lang="en-US" dirty="0" smtClean="0"/>
              <a:t>cell</a:t>
            </a:r>
          </a:p>
          <a:p>
            <a:pPr lvl="1"/>
            <a:r>
              <a:rPr lang="en-US" dirty="0" smtClean="0"/>
              <a:t>Definition</a:t>
            </a:r>
            <a:r>
              <a:rPr lang="en-US" dirty="0"/>
              <a:t>: single point</a:t>
            </a:r>
          </a:p>
          <a:p>
            <a:r>
              <a:rPr lang="en-US" b="1" dirty="0" err="1" smtClean="0"/>
              <a:t>Polyvertex</a:t>
            </a:r>
            <a:endParaRPr lang="en-US" b="1" dirty="0"/>
          </a:p>
          <a:p>
            <a:pPr lvl="1"/>
            <a:r>
              <a:rPr lang="en-US" b="1" dirty="0" smtClean="0"/>
              <a:t>Composite </a:t>
            </a:r>
            <a:r>
              <a:rPr lang="en-US" dirty="0"/>
              <a:t>zero-dimensional </a:t>
            </a:r>
            <a:r>
              <a:rPr lang="en-US" dirty="0" smtClean="0"/>
              <a:t>cell </a:t>
            </a:r>
          </a:p>
          <a:p>
            <a:pPr lvl="2"/>
            <a:r>
              <a:rPr lang="en-US" dirty="0" smtClean="0"/>
              <a:t>composite: </a:t>
            </a:r>
            <a:r>
              <a:rPr lang="en-US" dirty="0"/>
              <a:t>comprises of several vertex </a:t>
            </a:r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Definition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arbitrarily </a:t>
            </a:r>
            <a:r>
              <a:rPr lang="en-US" dirty="0"/>
              <a:t>ordered set of points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3"/>
            <a:ext cx="555526" cy="78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57625"/>
            <a:ext cx="2039981" cy="18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04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One-dimensional </a:t>
            </a:r>
            <a:r>
              <a:rPr lang="en-US" b="1" dirty="0" smtClean="0"/>
              <a:t>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Line</a:t>
            </a:r>
            <a:endParaRPr lang="en-US" b="1" dirty="0"/>
          </a:p>
          <a:p>
            <a:pPr lvl="1"/>
            <a:r>
              <a:rPr lang="en-US" b="1" dirty="0" smtClean="0"/>
              <a:t>Primary </a:t>
            </a:r>
            <a:r>
              <a:rPr lang="en-US" dirty="0"/>
              <a:t>one-dimensional cell </a:t>
            </a:r>
            <a:r>
              <a:rPr lang="en-US" dirty="0" smtClean="0"/>
              <a:t>type </a:t>
            </a:r>
          </a:p>
          <a:p>
            <a:pPr lvl="1"/>
            <a:r>
              <a:rPr lang="en-US" dirty="0" smtClean="0"/>
              <a:t>Definition</a:t>
            </a:r>
            <a:r>
              <a:rPr lang="en-US" dirty="0"/>
              <a:t>: 2 points, direction is from first </a:t>
            </a:r>
            <a:r>
              <a:rPr lang="en-US" dirty="0" smtClean="0"/>
              <a:t>to second </a:t>
            </a:r>
            <a:r>
              <a:rPr lang="en-US" dirty="0"/>
              <a:t>point.</a:t>
            </a:r>
          </a:p>
          <a:p>
            <a:r>
              <a:rPr lang="en-US" b="1" dirty="0" smtClean="0"/>
              <a:t>Polyline</a:t>
            </a:r>
            <a:endParaRPr lang="en-US" b="1" dirty="0"/>
          </a:p>
          <a:p>
            <a:pPr lvl="1"/>
            <a:r>
              <a:rPr lang="en-US" b="1" dirty="0" smtClean="0"/>
              <a:t>Composite </a:t>
            </a:r>
            <a:r>
              <a:rPr lang="en-US" dirty="0"/>
              <a:t>one-dimensional cell </a:t>
            </a:r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Definition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an </a:t>
            </a:r>
            <a:r>
              <a:rPr lang="en-US" dirty="0"/>
              <a:t>ordered set of </a:t>
            </a:r>
            <a:r>
              <a:rPr lang="en-US" i="1" dirty="0"/>
              <a:t>n+1 </a:t>
            </a:r>
            <a:r>
              <a:rPr lang="en-US" dirty="0"/>
              <a:t>points, </a:t>
            </a:r>
            <a:r>
              <a:rPr lang="en-US" dirty="0" smtClean="0"/>
              <a:t>where </a:t>
            </a:r>
            <a:r>
              <a:rPr lang="en-US" i="1" dirty="0" smtClean="0"/>
              <a:t>n </a:t>
            </a:r>
            <a:r>
              <a:rPr lang="en-US" dirty="0"/>
              <a:t>is the number of lines in the polyline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64324"/>
            <a:ext cx="864096" cy="89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17" y="4690341"/>
            <a:ext cx="1088233" cy="16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Two-dimensional </a:t>
            </a:r>
            <a:r>
              <a:rPr lang="en-US" b="1" dirty="0" smtClean="0"/>
              <a:t>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Triangle</a:t>
            </a:r>
          </a:p>
          <a:p>
            <a:pPr lvl="1"/>
            <a:r>
              <a:rPr lang="en-US" b="1" dirty="0" smtClean="0"/>
              <a:t>Primary </a:t>
            </a:r>
            <a:r>
              <a:rPr lang="en-US" dirty="0"/>
              <a:t>2D cell type</a:t>
            </a:r>
          </a:p>
          <a:p>
            <a:pPr lvl="1"/>
            <a:r>
              <a:rPr lang="en-US" dirty="0" smtClean="0"/>
              <a:t>Definition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counter-clockwise </a:t>
            </a:r>
            <a:r>
              <a:rPr lang="en-US" dirty="0"/>
              <a:t>ordering of 3 </a:t>
            </a:r>
            <a:r>
              <a:rPr lang="en-US" dirty="0" smtClean="0"/>
              <a:t>points </a:t>
            </a:r>
          </a:p>
          <a:p>
            <a:pPr lvl="2"/>
            <a:r>
              <a:rPr lang="en-US" dirty="0" smtClean="0"/>
              <a:t>order of </a:t>
            </a:r>
            <a:r>
              <a:rPr lang="en-US" dirty="0"/>
              <a:t>the points specifies the direction of the surface normal</a:t>
            </a:r>
          </a:p>
          <a:p>
            <a:r>
              <a:rPr lang="en-US" b="1" dirty="0" smtClean="0"/>
              <a:t>Triangle </a:t>
            </a:r>
            <a:r>
              <a:rPr lang="en-US" b="1" dirty="0"/>
              <a:t>strip</a:t>
            </a:r>
          </a:p>
          <a:p>
            <a:pPr lvl="1"/>
            <a:r>
              <a:rPr lang="en-US" b="1" dirty="0" smtClean="0"/>
              <a:t>Composite </a:t>
            </a:r>
            <a:r>
              <a:rPr lang="en-US" dirty="0"/>
              <a:t>2D cell consisting of a strip of </a:t>
            </a:r>
            <a:r>
              <a:rPr lang="en-US" dirty="0" smtClean="0"/>
              <a:t>triangles </a:t>
            </a:r>
          </a:p>
          <a:p>
            <a:pPr lvl="1"/>
            <a:r>
              <a:rPr lang="en-US" dirty="0" smtClean="0"/>
              <a:t>Definition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ordered </a:t>
            </a:r>
            <a:r>
              <a:rPr lang="en-US" dirty="0"/>
              <a:t>list of </a:t>
            </a:r>
            <a:r>
              <a:rPr lang="en-US" i="1" dirty="0"/>
              <a:t>n+2 </a:t>
            </a:r>
            <a:r>
              <a:rPr lang="en-US" dirty="0" smtClean="0"/>
              <a:t>points n is </a:t>
            </a:r>
            <a:r>
              <a:rPr lang="en-US" dirty="0"/>
              <a:t>the number of triangles</a:t>
            </a:r>
          </a:p>
          <a:p>
            <a:r>
              <a:rPr lang="en-US" b="1" dirty="0" smtClean="0"/>
              <a:t>Quadrilateral</a:t>
            </a:r>
            <a:endParaRPr lang="en-US" b="1" dirty="0"/>
          </a:p>
          <a:p>
            <a:pPr lvl="1"/>
            <a:r>
              <a:rPr lang="en-US" b="1" dirty="0" smtClean="0"/>
              <a:t>Primary </a:t>
            </a:r>
            <a:r>
              <a:rPr lang="en-US" dirty="0"/>
              <a:t>2D cell </a:t>
            </a:r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Definition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ordered </a:t>
            </a:r>
            <a:r>
              <a:rPr lang="en-US" dirty="0"/>
              <a:t>list of four points lying in a </a:t>
            </a:r>
            <a:r>
              <a:rPr lang="en-US" dirty="0" smtClean="0"/>
              <a:t>plane </a:t>
            </a:r>
          </a:p>
          <a:p>
            <a:pPr lvl="1"/>
            <a:r>
              <a:rPr lang="en-US" dirty="0" smtClean="0"/>
              <a:t>constraints: convex </a:t>
            </a:r>
            <a:r>
              <a:rPr lang="en-US" dirty="0"/>
              <a:t>+ edges must not </a:t>
            </a:r>
            <a:r>
              <a:rPr lang="en-US" dirty="0" smtClean="0"/>
              <a:t>intersect </a:t>
            </a:r>
          </a:p>
          <a:p>
            <a:pPr lvl="1"/>
            <a:r>
              <a:rPr lang="en-US" dirty="0" smtClean="0"/>
              <a:t>ordered counter - clockwise </a:t>
            </a:r>
            <a:r>
              <a:rPr lang="en-US" dirty="0"/>
              <a:t>defining surface normal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10382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4984"/>
            <a:ext cx="17335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14668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11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Two-dimensional </a:t>
            </a:r>
            <a:r>
              <a:rPr lang="en-US" b="1" dirty="0" smtClean="0"/>
              <a:t>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Pixel</a:t>
            </a:r>
          </a:p>
          <a:p>
            <a:pPr lvl="1"/>
            <a:r>
              <a:rPr lang="en-US" b="1" dirty="0" smtClean="0"/>
              <a:t>Primary </a:t>
            </a:r>
            <a:r>
              <a:rPr lang="en-US" dirty="0"/>
              <a:t>2D cell, consisting of 4 </a:t>
            </a:r>
            <a:r>
              <a:rPr lang="en-US" dirty="0" smtClean="0"/>
              <a:t>points </a:t>
            </a:r>
          </a:p>
          <a:p>
            <a:pPr lvl="2"/>
            <a:r>
              <a:rPr lang="en-US" dirty="0" smtClean="0"/>
              <a:t>topologically equivalent </a:t>
            </a:r>
            <a:r>
              <a:rPr lang="en-US" dirty="0"/>
              <a:t>to a </a:t>
            </a:r>
            <a:r>
              <a:rPr lang="en-US" dirty="0" smtClean="0"/>
              <a:t>quadrilateral </a:t>
            </a:r>
          </a:p>
          <a:p>
            <a:pPr lvl="2"/>
            <a:r>
              <a:rPr lang="en-US" dirty="0" smtClean="0"/>
              <a:t>constraints: perpendicular </a:t>
            </a:r>
            <a:r>
              <a:rPr lang="en-US" dirty="0"/>
              <a:t>edges; axis aligned</a:t>
            </a:r>
          </a:p>
          <a:p>
            <a:pPr lvl="1"/>
            <a:r>
              <a:rPr lang="en-US" dirty="0" smtClean="0"/>
              <a:t>Numbering </a:t>
            </a:r>
            <a:r>
              <a:rPr lang="en-US" dirty="0"/>
              <a:t>is in increasing axis coordinates</a:t>
            </a:r>
          </a:p>
          <a:p>
            <a:r>
              <a:rPr lang="en-US" b="1" dirty="0" smtClean="0"/>
              <a:t>Polygon</a:t>
            </a:r>
            <a:endParaRPr lang="en-US" b="1" dirty="0"/>
          </a:p>
          <a:p>
            <a:pPr lvl="1"/>
            <a:r>
              <a:rPr lang="en-US" b="1" dirty="0" smtClean="0"/>
              <a:t>Primary </a:t>
            </a:r>
            <a:r>
              <a:rPr lang="en-US" dirty="0"/>
              <a:t>2D cell </a:t>
            </a:r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Definition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ordered </a:t>
            </a:r>
            <a:r>
              <a:rPr lang="en-US" dirty="0"/>
              <a:t>list of 3 or more </a:t>
            </a:r>
            <a:r>
              <a:rPr lang="en-US" dirty="0" smtClean="0"/>
              <a:t>points</a:t>
            </a:r>
          </a:p>
          <a:p>
            <a:pPr lvl="2"/>
            <a:r>
              <a:rPr lang="en-US" dirty="0" smtClean="0"/>
              <a:t>constraint: may </a:t>
            </a:r>
            <a:r>
              <a:rPr lang="en-US" dirty="0"/>
              <a:t>not self-intersect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28800"/>
            <a:ext cx="16192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19145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809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“Visual </a:t>
            </a:r>
            <a:r>
              <a:rPr lang="en-US" i="1" dirty="0"/>
              <a:t>Language is a </a:t>
            </a:r>
            <a:r>
              <a:rPr lang="en-US" i="1" dirty="0" smtClean="0"/>
              <a:t>Sign System:</a:t>
            </a:r>
          </a:p>
          <a:p>
            <a:pPr lvl="1"/>
            <a:r>
              <a:rPr lang="en-US" i="1" dirty="0"/>
              <a:t>Image perceived as a set of signs</a:t>
            </a:r>
          </a:p>
          <a:p>
            <a:pPr lvl="1"/>
            <a:r>
              <a:rPr lang="de-DE" i="1" dirty="0" smtClean="0"/>
              <a:t>Sender </a:t>
            </a:r>
            <a:r>
              <a:rPr lang="de-DE" i="1" dirty="0" err="1"/>
              <a:t>encodes</a:t>
            </a:r>
            <a:r>
              <a:rPr lang="de-DE" i="1" dirty="0"/>
              <a:t> </a:t>
            </a:r>
            <a:r>
              <a:rPr lang="de-DE" i="1" dirty="0" err="1"/>
              <a:t>information</a:t>
            </a:r>
            <a:r>
              <a:rPr lang="de-DE" i="1" dirty="0"/>
              <a:t> in </a:t>
            </a:r>
            <a:r>
              <a:rPr lang="de-DE" i="1" dirty="0" err="1"/>
              <a:t>signs</a:t>
            </a:r>
            <a:endParaRPr lang="de-DE" i="1" dirty="0"/>
          </a:p>
          <a:p>
            <a:pPr lvl="1"/>
            <a:r>
              <a:rPr lang="en-US" i="1" dirty="0" smtClean="0"/>
              <a:t>Receiver </a:t>
            </a:r>
            <a:r>
              <a:rPr lang="en-US" i="1" dirty="0"/>
              <a:t>decodes information from </a:t>
            </a:r>
            <a:r>
              <a:rPr lang="en-US" i="1" dirty="0" smtClean="0"/>
              <a:t>signs”</a:t>
            </a:r>
          </a:p>
          <a:p>
            <a:pPr marL="457200" lvl="1" indent="0" algn="r">
              <a:buNone/>
            </a:pPr>
            <a:r>
              <a:rPr lang="en-US" dirty="0"/>
              <a:t>Jacques </a:t>
            </a:r>
            <a:r>
              <a:rPr lang="en-US" dirty="0" err="1"/>
              <a:t>Bertin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99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Three-dimensional </a:t>
            </a:r>
            <a:r>
              <a:rPr lang="en-US" b="1" dirty="0" smtClean="0"/>
              <a:t>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Tetrahedron</a:t>
            </a:r>
            <a:endParaRPr lang="en-US" b="1" dirty="0"/>
          </a:p>
          <a:p>
            <a:pPr lvl="1"/>
            <a:r>
              <a:rPr lang="en-US" dirty="0" smtClean="0"/>
              <a:t>Definition</a:t>
            </a:r>
            <a:r>
              <a:rPr lang="en-US" dirty="0"/>
              <a:t>: list of 4 non-planar points</a:t>
            </a:r>
          </a:p>
          <a:p>
            <a:pPr lvl="2"/>
            <a:r>
              <a:rPr lang="en-US" dirty="0" smtClean="0"/>
              <a:t>Six edges</a:t>
            </a:r>
            <a:r>
              <a:rPr lang="en-US" dirty="0"/>
              <a:t>, four faces</a:t>
            </a:r>
          </a:p>
          <a:p>
            <a:r>
              <a:rPr lang="en-US" b="1" dirty="0" smtClean="0"/>
              <a:t>Hexahedron</a:t>
            </a:r>
            <a:endParaRPr lang="en-US" b="1" dirty="0"/>
          </a:p>
          <a:p>
            <a:pPr lvl="1"/>
            <a:r>
              <a:rPr lang="en-US" dirty="0" smtClean="0"/>
              <a:t>Definition</a:t>
            </a:r>
            <a:r>
              <a:rPr lang="en-US" dirty="0"/>
              <a:t>: ordered list of 8 points</a:t>
            </a:r>
          </a:p>
          <a:p>
            <a:pPr lvl="2"/>
            <a:r>
              <a:rPr lang="en-US" dirty="0" smtClean="0"/>
              <a:t>Six quadrilateral </a:t>
            </a:r>
            <a:r>
              <a:rPr lang="en-US" dirty="0"/>
              <a:t>faces, 12 edges, 8 vertices</a:t>
            </a:r>
          </a:p>
          <a:p>
            <a:pPr lvl="2"/>
            <a:r>
              <a:rPr lang="en-US" dirty="0" smtClean="0"/>
              <a:t>Constraint: edges </a:t>
            </a:r>
            <a:r>
              <a:rPr lang="en-US" dirty="0"/>
              <a:t>and faces must not intersect</a:t>
            </a:r>
          </a:p>
          <a:p>
            <a:r>
              <a:rPr lang="en-US" b="1" dirty="0" smtClean="0"/>
              <a:t>Voxel</a:t>
            </a:r>
            <a:endParaRPr lang="en-US" b="1" dirty="0"/>
          </a:p>
          <a:p>
            <a:pPr lvl="1"/>
            <a:r>
              <a:rPr lang="en-US" dirty="0" smtClean="0"/>
              <a:t>Topologically </a:t>
            </a:r>
            <a:r>
              <a:rPr lang="en-US" dirty="0"/>
              <a:t>equivalent to Hexahedron</a:t>
            </a:r>
          </a:p>
          <a:p>
            <a:pPr lvl="1"/>
            <a:r>
              <a:rPr lang="en-US" dirty="0" smtClean="0"/>
              <a:t>Constraint</a:t>
            </a:r>
            <a:r>
              <a:rPr lang="en-US" dirty="0"/>
              <a:t>: each face is perpendicular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a coordinate axis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3D pixels”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00807"/>
            <a:ext cx="1322983" cy="129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1475184" cy="127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0" y="4767436"/>
            <a:ext cx="1477192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26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 Applications &amp; Cell Types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Lines</a:t>
            </a:r>
            <a:endParaRPr lang="en-US" dirty="0"/>
          </a:p>
          <a:p>
            <a:pPr lvl="1"/>
            <a:r>
              <a:rPr lang="en-US" dirty="0" smtClean="0"/>
              <a:t>Digitized </a:t>
            </a:r>
            <a:r>
              <a:rPr lang="en-US" dirty="0"/>
              <a:t>contour data from maps</a:t>
            </a:r>
          </a:p>
          <a:p>
            <a:r>
              <a:rPr lang="en-US" dirty="0" smtClean="0"/>
              <a:t>Pixels</a:t>
            </a:r>
            <a:endParaRPr lang="en-US" dirty="0"/>
          </a:p>
          <a:p>
            <a:pPr lvl="1"/>
            <a:r>
              <a:rPr lang="en-US" dirty="0" smtClean="0"/>
              <a:t>Images</a:t>
            </a:r>
            <a:r>
              <a:rPr lang="en-US" dirty="0"/>
              <a:t>, regular height map data</a:t>
            </a:r>
          </a:p>
          <a:p>
            <a:r>
              <a:rPr lang="en-US" dirty="0" smtClean="0"/>
              <a:t>Quadrilaterals</a:t>
            </a:r>
            <a:endParaRPr lang="en-US" dirty="0"/>
          </a:p>
          <a:p>
            <a:pPr lvl="1"/>
            <a:r>
              <a:rPr lang="en-US" dirty="0" smtClean="0"/>
              <a:t>Finite </a:t>
            </a:r>
            <a:r>
              <a:rPr lang="en-US" dirty="0"/>
              <a:t>element analysis</a:t>
            </a:r>
          </a:p>
          <a:p>
            <a:r>
              <a:rPr lang="en-US" dirty="0" smtClean="0"/>
              <a:t>Voxels </a:t>
            </a:r>
            <a:r>
              <a:rPr lang="en-US" dirty="0"/>
              <a:t>: “3D pixels”</a:t>
            </a:r>
          </a:p>
          <a:p>
            <a:pPr lvl="1"/>
            <a:r>
              <a:rPr lang="en-US" dirty="0" smtClean="0"/>
              <a:t>Volume </a:t>
            </a:r>
            <a:r>
              <a:rPr lang="en-US" dirty="0"/>
              <a:t>data : medical scanners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23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Attribute </a:t>
            </a:r>
            <a:r>
              <a:rPr lang="en-US" b="1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Information </a:t>
            </a:r>
            <a:r>
              <a:rPr lang="en-US" b="1" dirty="0"/>
              <a:t>associated with data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associated to points or cells</a:t>
            </a:r>
          </a:p>
          <a:p>
            <a:r>
              <a:rPr lang="en-US" dirty="0" smtClean="0"/>
              <a:t>Examples 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temperature</a:t>
            </a:r>
            <a:r>
              <a:rPr lang="en-US" dirty="0"/>
              <a:t>, wind speed, humidity, rain fall (meteorology)</a:t>
            </a:r>
          </a:p>
          <a:p>
            <a:pPr lvl="1"/>
            <a:r>
              <a:rPr lang="en-US" dirty="0" smtClean="0"/>
              <a:t>Heat </a:t>
            </a:r>
            <a:r>
              <a:rPr lang="en-US" dirty="0"/>
              <a:t>flow, stress, vibration (engineering)</a:t>
            </a:r>
          </a:p>
          <a:p>
            <a:pPr lvl="1"/>
            <a:r>
              <a:rPr lang="fr-FR" dirty="0" smtClean="0"/>
              <a:t>texture </a:t>
            </a:r>
            <a:r>
              <a:rPr lang="fr-FR" dirty="0" err="1" smtClean="0"/>
              <a:t>coordinates</a:t>
            </a:r>
            <a:r>
              <a:rPr lang="fr-FR" dirty="0" smtClean="0"/>
              <a:t>, </a:t>
            </a:r>
            <a:r>
              <a:rPr lang="fr-FR" dirty="0"/>
              <a:t>surface normal, </a:t>
            </a:r>
            <a:r>
              <a:rPr lang="fr-FR" dirty="0" err="1" smtClean="0"/>
              <a:t>color</a:t>
            </a:r>
            <a:r>
              <a:rPr lang="fr-FR" dirty="0" smtClean="0"/>
              <a:t> </a:t>
            </a:r>
            <a:r>
              <a:rPr lang="fr-FR" dirty="0"/>
              <a:t>(computer </a:t>
            </a:r>
            <a:r>
              <a:rPr lang="fr-FR" dirty="0" err="1"/>
              <a:t>graphics</a:t>
            </a:r>
            <a:r>
              <a:rPr lang="fr-FR" dirty="0"/>
              <a:t>)</a:t>
            </a:r>
          </a:p>
          <a:p>
            <a:r>
              <a:rPr lang="en-US" dirty="0" smtClean="0"/>
              <a:t>Usually categorized </a:t>
            </a:r>
            <a:r>
              <a:rPr lang="en-US" dirty="0"/>
              <a:t>into specific types:</a:t>
            </a:r>
          </a:p>
          <a:p>
            <a:pPr lvl="1"/>
            <a:r>
              <a:rPr lang="en-US" b="1" dirty="0" smtClean="0"/>
              <a:t>scalar </a:t>
            </a:r>
            <a:r>
              <a:rPr lang="en-US" dirty="0"/>
              <a:t>(1D)</a:t>
            </a:r>
          </a:p>
          <a:p>
            <a:pPr lvl="1"/>
            <a:r>
              <a:rPr lang="en-US" b="1" dirty="0" smtClean="0"/>
              <a:t>vector </a:t>
            </a:r>
            <a:r>
              <a:rPr lang="en-US" dirty="0"/>
              <a:t>(commonly 2D or 3D, or even more)</a:t>
            </a:r>
          </a:p>
          <a:p>
            <a:pPr lvl="1"/>
            <a:r>
              <a:rPr lang="en-US" b="1" dirty="0" smtClean="0"/>
              <a:t>tensor </a:t>
            </a:r>
            <a:r>
              <a:rPr lang="en-US" dirty="0"/>
              <a:t>(N dimensional array)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92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Attribute Data : Scalar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Single </a:t>
            </a:r>
            <a:r>
              <a:rPr lang="en-US" b="1" dirty="0"/>
              <a:t>valued </a:t>
            </a:r>
            <a:r>
              <a:rPr lang="en-US" dirty="0"/>
              <a:t>data at each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Simplest </a:t>
            </a:r>
            <a:r>
              <a:rPr lang="en-US" dirty="0"/>
              <a:t>and most common form of </a:t>
            </a:r>
            <a:r>
              <a:rPr lang="en-US" dirty="0" smtClean="0"/>
              <a:t>visualization </a:t>
            </a:r>
            <a:r>
              <a:rPr lang="en-US" dirty="0"/>
              <a:t>data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2217494" cy="263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272717"/>
            <a:ext cx="2160240" cy="179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1411395" cy="263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30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Attribute Data : Vector </a:t>
            </a:r>
            <a:r>
              <a:rPr lang="en-US" b="1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Magnitude </a:t>
            </a:r>
            <a:r>
              <a:rPr lang="en-US" b="1" dirty="0"/>
              <a:t>and direction </a:t>
            </a:r>
            <a:r>
              <a:rPr lang="en-US" dirty="0"/>
              <a:t>at each location</a:t>
            </a:r>
          </a:p>
          <a:p>
            <a:pPr lvl="1"/>
            <a:r>
              <a:rPr lang="en-US" dirty="0" smtClean="0"/>
              <a:t>3D </a:t>
            </a:r>
            <a:r>
              <a:rPr lang="en-US" dirty="0"/>
              <a:t>triplet of values </a:t>
            </a:r>
            <a:r>
              <a:rPr lang="en-US" i="1" dirty="0"/>
              <a:t>(</a:t>
            </a:r>
            <a:r>
              <a:rPr lang="en-US" i="1" dirty="0" err="1"/>
              <a:t>i</a:t>
            </a:r>
            <a:r>
              <a:rPr lang="en-US" i="1" dirty="0"/>
              <a:t>, j, k)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32670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33290"/>
            <a:ext cx="2592288" cy="225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555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Attribute Data : Tensor Data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K-dimensional </a:t>
            </a:r>
            <a:r>
              <a:rPr lang="en-US" b="1" dirty="0"/>
              <a:t>array </a:t>
            </a:r>
            <a:r>
              <a:rPr lang="en-US" dirty="0"/>
              <a:t>at each location</a:t>
            </a:r>
          </a:p>
          <a:p>
            <a:pPr lvl="1"/>
            <a:r>
              <a:rPr lang="en-US" dirty="0" smtClean="0"/>
              <a:t>Generalization </a:t>
            </a:r>
            <a:r>
              <a:rPr lang="en-US" dirty="0"/>
              <a:t>of vectors and matrices</a:t>
            </a:r>
          </a:p>
          <a:p>
            <a:pPr lvl="1"/>
            <a:r>
              <a:rPr lang="en-US" dirty="0" smtClean="0"/>
              <a:t>Tensor </a:t>
            </a:r>
            <a:r>
              <a:rPr lang="en-US" dirty="0"/>
              <a:t>of rank </a:t>
            </a:r>
            <a:r>
              <a:rPr lang="en-US" i="1" dirty="0"/>
              <a:t>k </a:t>
            </a:r>
            <a:r>
              <a:rPr lang="en-US" dirty="0"/>
              <a:t>can be considered a </a:t>
            </a:r>
            <a:r>
              <a:rPr lang="en-US" i="1" dirty="0"/>
              <a:t>k</a:t>
            </a:r>
            <a:r>
              <a:rPr lang="en-US" dirty="0"/>
              <a:t>-dimensional table</a:t>
            </a:r>
          </a:p>
          <a:p>
            <a:pPr lvl="2"/>
            <a:r>
              <a:rPr lang="en-US" dirty="0" smtClean="0"/>
              <a:t>Rank 0 </a:t>
            </a:r>
            <a:r>
              <a:rPr lang="en-US" dirty="0"/>
              <a:t>is a scalar</a:t>
            </a:r>
          </a:p>
          <a:p>
            <a:pPr lvl="2"/>
            <a:r>
              <a:rPr lang="en-US" dirty="0" smtClean="0"/>
              <a:t>Rank 1 </a:t>
            </a:r>
            <a:r>
              <a:rPr lang="en-US" dirty="0"/>
              <a:t>is a vector</a:t>
            </a:r>
          </a:p>
          <a:p>
            <a:pPr lvl="2"/>
            <a:r>
              <a:rPr lang="en-US" dirty="0" smtClean="0"/>
              <a:t>Rank 2 </a:t>
            </a:r>
            <a:r>
              <a:rPr lang="en-US" dirty="0"/>
              <a:t>is a matrix</a:t>
            </a:r>
          </a:p>
          <a:p>
            <a:pPr lvl="2"/>
            <a:r>
              <a:rPr lang="en-US" dirty="0" smtClean="0"/>
              <a:t>Rank 3 </a:t>
            </a:r>
            <a:r>
              <a:rPr lang="en-US" dirty="0"/>
              <a:t>is a regular 3D array</a:t>
            </a:r>
          </a:p>
          <a:p>
            <a:r>
              <a:rPr lang="en-US" dirty="0" smtClean="0"/>
              <a:t>Tensor visualization </a:t>
            </a:r>
            <a:r>
              <a:rPr lang="en-US" dirty="0"/>
              <a:t>is a bit difficult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to show high dimensional data at every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71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Visualization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Generally</a:t>
            </a:r>
            <a:r>
              <a:rPr lang="en-US" dirty="0"/>
              <a:t>, classified by attribute type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scalar </a:t>
            </a:r>
            <a:r>
              <a:rPr lang="en-US" dirty="0"/>
              <a:t>algorithms (e.g. </a:t>
            </a:r>
            <a:r>
              <a:rPr lang="en-US" dirty="0" smtClean="0"/>
              <a:t>color </a:t>
            </a:r>
            <a:r>
              <a:rPr lang="en-US" dirty="0"/>
              <a:t>mapping)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vector </a:t>
            </a:r>
            <a:r>
              <a:rPr lang="en-US" dirty="0"/>
              <a:t>algorithms (e.g. glyphs)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tensor </a:t>
            </a:r>
            <a:r>
              <a:rPr lang="en-US" dirty="0"/>
              <a:t>algorithms (e.g. tensor ellipses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dirty="0"/>
              <a:t>Effectiveness of </a:t>
            </a:r>
            <a:r>
              <a:rPr lang="en-US" dirty="0" smtClean="0"/>
              <a:t>Mappings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Mapping from (filtered) data to </a:t>
            </a:r>
            <a:r>
              <a:rPr lang="en-US" dirty="0" err="1"/>
              <a:t>renderable</a:t>
            </a:r>
            <a:r>
              <a:rPr lang="en-US" dirty="0"/>
              <a:t> representation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Most important part of visualization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Possible visual representations:</a:t>
            </a:r>
          </a:p>
          <a:p>
            <a:pPr lvl="3">
              <a:spcBef>
                <a:spcPts val="600"/>
              </a:spcBef>
            </a:pPr>
            <a:r>
              <a:rPr lang="en-US" dirty="0" smtClean="0"/>
              <a:t>Position, size, orientation, shape, brightness, color </a:t>
            </a:r>
            <a:r>
              <a:rPr lang="en-US" dirty="0"/>
              <a:t>(hue, saturation</a:t>
            </a:r>
            <a:r>
              <a:rPr lang="en-US" dirty="0" smtClean="0"/>
              <a:t>), ….</a:t>
            </a: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1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Mappings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Efficiency and effectiveness depends </a:t>
            </a:r>
            <a:r>
              <a:rPr lang="en-US" dirty="0" smtClean="0"/>
              <a:t>on input </a:t>
            </a:r>
            <a:r>
              <a:rPr lang="en-US" dirty="0"/>
              <a:t>data:</a:t>
            </a:r>
          </a:p>
          <a:p>
            <a:pPr lvl="1"/>
            <a:r>
              <a:rPr lang="en-US" dirty="0" smtClean="0"/>
              <a:t>Nominal</a:t>
            </a:r>
            <a:endParaRPr lang="en-US" dirty="0"/>
          </a:p>
          <a:p>
            <a:pPr lvl="1"/>
            <a:r>
              <a:rPr lang="en-US" dirty="0" smtClean="0"/>
              <a:t>Ordinal</a:t>
            </a:r>
            <a:endParaRPr lang="en-US" dirty="0"/>
          </a:p>
          <a:p>
            <a:pPr lvl="1"/>
            <a:r>
              <a:rPr lang="en-US" dirty="0" smtClean="0"/>
              <a:t>Quantitative</a:t>
            </a:r>
            <a:endParaRPr lang="en-US" dirty="0"/>
          </a:p>
          <a:p>
            <a:r>
              <a:rPr lang="en-US" dirty="0" smtClean="0"/>
              <a:t>Good </a:t>
            </a:r>
            <a:r>
              <a:rPr lang="en-US" dirty="0"/>
              <a:t>visual design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psychology and psychophysics</a:t>
            </a:r>
          </a:p>
          <a:p>
            <a:r>
              <a:rPr lang="en-US" dirty="0" smtClean="0"/>
              <a:t>Psychological </a:t>
            </a:r>
            <a:r>
              <a:rPr lang="en-US" dirty="0"/>
              <a:t>investigations to evaluate </a:t>
            </a:r>
            <a:r>
              <a:rPr lang="en-US" dirty="0" smtClean="0"/>
              <a:t>the appropriateness </a:t>
            </a:r>
            <a:r>
              <a:rPr lang="en-US" dirty="0"/>
              <a:t>of mapping approaches</a:t>
            </a:r>
          </a:p>
        </p:txBody>
      </p:sp>
    </p:spTree>
    <p:extLst>
      <p:ext uri="{BB962C8B-B14F-4D97-AF65-F5344CB8AC3E}">
        <p14:creationId xmlns:p14="http://schemas.microsoft.com/office/powerpoint/2010/main" val="9042091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7"/>
            <a:ext cx="7020016" cy="45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6755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Minard</a:t>
            </a:r>
            <a:r>
              <a:rPr lang="en-US" dirty="0" smtClean="0"/>
              <a:t> </a:t>
            </a:r>
            <a:r>
              <a:rPr lang="en-US" dirty="0"/>
              <a:t>1869: Napoleon’s march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22" y="2852936"/>
            <a:ext cx="6920551" cy="332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9768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Discrete </a:t>
            </a:r>
            <a:r>
              <a:rPr lang="en-US" dirty="0" smtClean="0"/>
              <a:t>vs</a:t>
            </a:r>
            <a:r>
              <a:rPr lang="en-US" dirty="0"/>
              <a:t>. </a:t>
            </a:r>
            <a:r>
              <a:rPr lang="en-US" dirty="0"/>
              <a:t>Continuous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World is </a:t>
            </a:r>
            <a:r>
              <a:rPr lang="en-US" b="1" dirty="0"/>
              <a:t>continuous</a:t>
            </a:r>
          </a:p>
          <a:p>
            <a:pPr lvl="1"/>
            <a:r>
              <a:rPr lang="en-US" dirty="0" smtClean="0"/>
              <a:t>Eyes </a:t>
            </a:r>
            <a:r>
              <a:rPr lang="en-US" dirty="0"/>
              <a:t>designed towards the perception of continuous shape</a:t>
            </a:r>
          </a:p>
          <a:p>
            <a:r>
              <a:rPr lang="en-US" dirty="0" smtClean="0"/>
              <a:t>Data </a:t>
            </a:r>
            <a:r>
              <a:rPr lang="en-US" dirty="0"/>
              <a:t>is </a:t>
            </a:r>
            <a:r>
              <a:rPr lang="en-US" b="1" dirty="0"/>
              <a:t>discrete</a:t>
            </a:r>
          </a:p>
          <a:p>
            <a:pPr lvl="1"/>
            <a:r>
              <a:rPr lang="en-US" dirty="0" smtClean="0"/>
              <a:t>Finite </a:t>
            </a:r>
            <a:r>
              <a:rPr lang="en-US" dirty="0"/>
              <a:t>resolution representation of a real world (of abstract) concept</a:t>
            </a:r>
          </a:p>
          <a:p>
            <a:r>
              <a:rPr lang="en-US" i="1" dirty="0" smtClean="0"/>
              <a:t>Difficult </a:t>
            </a:r>
            <a:r>
              <a:rPr lang="en-US" i="1" dirty="0"/>
              <a:t>to </a:t>
            </a:r>
            <a:r>
              <a:rPr lang="en-US" i="1" dirty="0" smtClean="0"/>
              <a:t>visualize </a:t>
            </a:r>
            <a:r>
              <a:rPr lang="en-US" i="1" dirty="0"/>
              <a:t>continuous shape from raw </a:t>
            </a:r>
            <a:r>
              <a:rPr lang="en-US" i="1" dirty="0" smtClean="0"/>
              <a:t>discrete sampling</a:t>
            </a:r>
            <a:endParaRPr lang="en-US" i="1" dirty="0"/>
          </a:p>
          <a:p>
            <a:pPr lvl="1"/>
            <a:r>
              <a:rPr lang="en-US" i="1" dirty="0"/>
              <a:t>W</a:t>
            </a:r>
            <a:r>
              <a:rPr lang="en-US" i="1" dirty="0" smtClean="0"/>
              <a:t>e </a:t>
            </a:r>
            <a:r>
              <a:rPr lang="en-US" i="1" dirty="0"/>
              <a:t>need </a:t>
            </a:r>
            <a:r>
              <a:rPr lang="en-US" b="1" i="1" dirty="0"/>
              <a:t>topology </a:t>
            </a:r>
            <a:r>
              <a:rPr lang="en-US" i="1" dirty="0"/>
              <a:t>and </a:t>
            </a:r>
            <a:r>
              <a:rPr lang="en-US" b="1" i="1" dirty="0"/>
              <a:t>interpolation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65501"/>
            <a:ext cx="17907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34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Minard</a:t>
            </a:r>
            <a:r>
              <a:rPr lang="en-US" dirty="0" smtClean="0"/>
              <a:t> </a:t>
            </a:r>
            <a:r>
              <a:rPr lang="en-US" dirty="0"/>
              <a:t>1869: Napoleon’s march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axis composition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895236"/>
            <a:ext cx="3960440" cy="14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62507"/>
            <a:ext cx="226212" cy="22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1" y="4963684"/>
            <a:ext cx="396044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22" y="4480347"/>
            <a:ext cx="411163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016" y="3862110"/>
            <a:ext cx="3065194" cy="1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2469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Minard</a:t>
            </a:r>
            <a:r>
              <a:rPr lang="en-US" dirty="0" smtClean="0"/>
              <a:t> </a:t>
            </a:r>
            <a:r>
              <a:rPr lang="en-US" dirty="0"/>
              <a:t>1869: Napoleon’s march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smtClean="0"/>
              <a:t>composition</a:t>
            </a:r>
          </a:p>
          <a:p>
            <a:pPr marL="457200" lvl="1" indent="0">
              <a:buNone/>
            </a:pPr>
            <a:r>
              <a:rPr lang="en-US" dirty="0"/>
              <a:t>y-axis: temperature (Q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+</a:t>
            </a:r>
          </a:p>
          <a:p>
            <a:pPr marL="457200" lvl="1" indent="0">
              <a:buNone/>
            </a:pPr>
            <a:r>
              <a:rPr lang="en-US" dirty="0" smtClean="0"/>
              <a:t>x-axis</a:t>
            </a:r>
            <a:r>
              <a:rPr lang="en-US" dirty="0"/>
              <a:t>: time (Q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= </a:t>
            </a:r>
          </a:p>
          <a:p>
            <a:pPr marL="457200" lvl="1" indent="0">
              <a:buNone/>
            </a:pPr>
            <a:r>
              <a:rPr lang="en-US" dirty="0" smtClean="0"/>
              <a:t>temp </a:t>
            </a:r>
            <a:r>
              <a:rPr lang="en-US" dirty="0"/>
              <a:t>over time (Q x Q)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92" y="5373216"/>
            <a:ext cx="7267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0686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Minard</a:t>
            </a:r>
            <a:r>
              <a:rPr lang="en-US" dirty="0" smtClean="0"/>
              <a:t> </a:t>
            </a:r>
            <a:r>
              <a:rPr lang="en-US" dirty="0"/>
              <a:t>1869: Napoleon’s march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smtClean="0"/>
              <a:t>composition</a:t>
            </a:r>
          </a:p>
          <a:p>
            <a:pPr marL="457200" lvl="1" indent="0">
              <a:buNone/>
            </a:pPr>
            <a:r>
              <a:rPr lang="en-US" dirty="0"/>
              <a:t>y-axis: </a:t>
            </a:r>
            <a:r>
              <a:rPr lang="en-US" dirty="0" smtClean="0"/>
              <a:t>longitude (Q)</a:t>
            </a:r>
          </a:p>
          <a:p>
            <a:pPr marL="457200" lvl="1" indent="0">
              <a:buNone/>
            </a:pPr>
            <a:r>
              <a:rPr lang="en-US" dirty="0" smtClean="0"/>
              <a:t>+</a:t>
            </a:r>
          </a:p>
          <a:p>
            <a:pPr marL="457200" lvl="1" indent="0">
              <a:buNone/>
            </a:pPr>
            <a:r>
              <a:rPr lang="en-US" dirty="0"/>
              <a:t>x-axis: latitude (Q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+</a:t>
            </a:r>
          </a:p>
          <a:p>
            <a:pPr marL="457200" lvl="1" indent="0">
              <a:buNone/>
            </a:pPr>
            <a:r>
              <a:rPr lang="en-US" dirty="0"/>
              <a:t>width: army size (Q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= </a:t>
            </a:r>
          </a:p>
          <a:p>
            <a:pPr marL="457200" lvl="1" indent="0">
              <a:buNone/>
            </a:pPr>
            <a:r>
              <a:rPr lang="en-US" dirty="0" smtClean="0"/>
              <a:t>army </a:t>
            </a:r>
            <a:r>
              <a:rPr lang="en-US" dirty="0"/>
              <a:t>position (Q x Q) and army size (Q)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305972" cy="15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40147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Minard</a:t>
            </a:r>
            <a:r>
              <a:rPr lang="en-US" dirty="0" smtClean="0"/>
              <a:t> </a:t>
            </a:r>
            <a:r>
              <a:rPr lang="en-US" dirty="0"/>
              <a:t>1869: Napoleon’s march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94" y="1825221"/>
            <a:ext cx="5717264" cy="44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84817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Combinatorics</a:t>
            </a:r>
            <a:r>
              <a:rPr lang="en-US" b="1" dirty="0"/>
              <a:t> of encodings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</a:t>
            </a:r>
            <a:endParaRPr lang="en-US" dirty="0"/>
          </a:p>
          <a:p>
            <a:pPr lvl="1"/>
            <a:r>
              <a:rPr lang="en-US" dirty="0"/>
              <a:t>Assume 8 visual encodings and n data attributes</a:t>
            </a:r>
          </a:p>
          <a:p>
            <a:pPr lvl="1"/>
            <a:r>
              <a:rPr lang="en-US" dirty="0"/>
              <a:t>Pick the best encoding from the exponential number </a:t>
            </a:r>
            <a:r>
              <a:rPr lang="en-US" dirty="0" smtClean="0"/>
              <a:t>of possibilities </a:t>
            </a:r>
            <a:r>
              <a:rPr lang="en-US" dirty="0"/>
              <a:t>(n+1)</a:t>
            </a:r>
            <a:r>
              <a:rPr lang="en-US" baseline="30000" dirty="0"/>
              <a:t>8</a:t>
            </a:r>
          </a:p>
          <a:p>
            <a:r>
              <a:rPr lang="en-US" dirty="0"/>
              <a:t>Principle of </a:t>
            </a:r>
            <a:r>
              <a:rPr lang="en-US" dirty="0" smtClean="0"/>
              <a:t>Consistency</a:t>
            </a:r>
            <a:endParaRPr lang="en-US" dirty="0"/>
          </a:p>
          <a:p>
            <a:pPr lvl="1"/>
            <a:r>
              <a:rPr lang="en-US" dirty="0"/>
              <a:t>The properties of the image (visual variables) </a:t>
            </a:r>
            <a:r>
              <a:rPr lang="en-US" dirty="0" smtClean="0"/>
              <a:t>should match </a:t>
            </a:r>
            <a:r>
              <a:rPr lang="en-US" dirty="0"/>
              <a:t>the properties of the data</a:t>
            </a:r>
          </a:p>
          <a:p>
            <a:r>
              <a:rPr lang="en-US" dirty="0"/>
              <a:t>Principle of Importance </a:t>
            </a:r>
            <a:r>
              <a:rPr lang="en-US" dirty="0" smtClean="0"/>
              <a:t>Ordering</a:t>
            </a:r>
            <a:endParaRPr lang="en-US" dirty="0"/>
          </a:p>
          <a:p>
            <a:pPr lvl="1"/>
            <a:r>
              <a:rPr lang="en-US" dirty="0"/>
              <a:t>Encode the most important information in the </a:t>
            </a:r>
            <a:r>
              <a:rPr lang="en-US" dirty="0" smtClean="0"/>
              <a:t>most effective </a:t>
            </a:r>
            <a:r>
              <a:rPr lang="en-US" dirty="0"/>
              <a:t>way</a:t>
            </a:r>
          </a:p>
        </p:txBody>
      </p:sp>
    </p:spTree>
    <p:extLst>
      <p:ext uri="{BB962C8B-B14F-4D97-AF65-F5344CB8AC3E}">
        <p14:creationId xmlns:p14="http://schemas.microsoft.com/office/powerpoint/2010/main" val="78542485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Mackinlay</a:t>
            </a:r>
            <a:r>
              <a:rPr lang="en-US" dirty="0" err="1"/>
              <a:t>’</a:t>
            </a:r>
            <a:r>
              <a:rPr lang="en-US" b="1" dirty="0" err="1"/>
              <a:t>s</a:t>
            </a:r>
            <a:r>
              <a:rPr lang="en-US" b="1" dirty="0"/>
              <a:t> expressiveness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Expressiveness</a:t>
            </a:r>
          </a:p>
          <a:p>
            <a:pPr lvl="1"/>
            <a:r>
              <a:rPr lang="en-US" dirty="0"/>
              <a:t>A set of facts is expressible in a visual language if </a:t>
            </a:r>
            <a:r>
              <a:rPr lang="en-US" dirty="0" smtClean="0"/>
              <a:t>the sentences </a:t>
            </a:r>
            <a:r>
              <a:rPr lang="en-US" dirty="0"/>
              <a:t>(i.e. the visualizations) in the </a:t>
            </a:r>
            <a:r>
              <a:rPr lang="en-US" dirty="0" smtClean="0"/>
              <a:t>language express </a:t>
            </a:r>
            <a:r>
              <a:rPr lang="en-US" i="1" dirty="0"/>
              <a:t>all </a:t>
            </a:r>
            <a:r>
              <a:rPr lang="en-US" dirty="0"/>
              <a:t>the facts in the set of data, and </a:t>
            </a:r>
            <a:r>
              <a:rPr lang="en-US" i="1" dirty="0"/>
              <a:t>only </a:t>
            </a:r>
            <a:r>
              <a:rPr lang="en-US" dirty="0" smtClean="0"/>
              <a:t>the facts </a:t>
            </a:r>
            <a:r>
              <a:rPr lang="en-US" dirty="0"/>
              <a:t>in the data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Cannot express the facts</a:t>
            </a:r>
          </a:p>
          <a:p>
            <a:pPr lvl="2"/>
            <a:r>
              <a:rPr lang="en-US" dirty="0"/>
              <a:t>Expresses facts not in the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A visualization is more effective than </a:t>
            </a:r>
            <a:r>
              <a:rPr lang="en-US" dirty="0" smtClean="0"/>
              <a:t>another visualization </a:t>
            </a:r>
            <a:r>
              <a:rPr lang="en-US" dirty="0"/>
              <a:t>if the information conveyed by </a:t>
            </a:r>
            <a:r>
              <a:rPr lang="en-US" dirty="0" smtClean="0"/>
              <a:t>one visualization </a:t>
            </a:r>
            <a:r>
              <a:rPr lang="en-US" dirty="0"/>
              <a:t>is more readily </a:t>
            </a:r>
            <a:r>
              <a:rPr lang="en-US" i="1" dirty="0"/>
              <a:t>perceived </a:t>
            </a:r>
            <a:r>
              <a:rPr lang="en-US" dirty="0"/>
              <a:t>than </a:t>
            </a:r>
            <a:r>
              <a:rPr lang="en-US" dirty="0" smtClean="0"/>
              <a:t>the information </a:t>
            </a:r>
            <a:r>
              <a:rPr lang="en-US" dirty="0"/>
              <a:t>in the other visualization.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37163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Mackinlay</a:t>
            </a:r>
            <a:r>
              <a:rPr lang="en-US" dirty="0" err="1"/>
              <a:t>’</a:t>
            </a:r>
            <a:r>
              <a:rPr lang="en-US" b="1" dirty="0" err="1"/>
              <a:t>s</a:t>
            </a:r>
            <a:r>
              <a:rPr lang="en-US" b="1" dirty="0"/>
              <a:t> </a:t>
            </a:r>
            <a:r>
              <a:rPr lang="en-US" b="1" dirty="0" smtClean="0"/>
              <a:t>Expressiveness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29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Example: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one-to-many (1 → N) relation cannot be expressed in </a:t>
            </a:r>
            <a:r>
              <a:rPr lang="en-US" dirty="0" smtClean="0"/>
              <a:t>a single </a:t>
            </a:r>
            <a:r>
              <a:rPr lang="en-US" dirty="0"/>
              <a:t>horizontal dot plot because multiple tuples </a:t>
            </a:r>
            <a:r>
              <a:rPr lang="en-US" dirty="0" smtClean="0"/>
              <a:t>are mapped </a:t>
            </a:r>
            <a:r>
              <a:rPr lang="en-US" dirty="0"/>
              <a:t>to the same position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22" y="3545617"/>
            <a:ext cx="5976664" cy="66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22" y="4651226"/>
            <a:ext cx="5976664" cy="148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936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Expresses facts not in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29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Example:</a:t>
            </a:r>
            <a:endParaRPr lang="en-US" dirty="0"/>
          </a:p>
          <a:p>
            <a:pPr lvl="1"/>
            <a:r>
              <a:rPr lang="en-US" dirty="0"/>
              <a:t>A length is interpreted as a quantitative value;</a:t>
            </a:r>
          </a:p>
          <a:p>
            <a:pPr lvl="2"/>
            <a:r>
              <a:rPr lang="en-US" dirty="0" smtClean="0"/>
              <a:t>Length </a:t>
            </a:r>
            <a:r>
              <a:rPr lang="en-US" dirty="0"/>
              <a:t>of bar says something untrue about N data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70" y="2982065"/>
            <a:ext cx="4298082" cy="338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90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Mackinlay’s</a:t>
            </a:r>
            <a:r>
              <a:rPr lang="en-US" dirty="0"/>
              <a:t> Retinal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610361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9792" y="5085184"/>
            <a:ext cx="1368152" cy="288032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9792" y="5373216"/>
            <a:ext cx="1368152" cy="288032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99792" y="5661248"/>
            <a:ext cx="1368152" cy="288032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99792" y="5949280"/>
            <a:ext cx="1368152" cy="288032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20072" y="5961283"/>
            <a:ext cx="936104" cy="288032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85329" y="6395046"/>
            <a:ext cx="6958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The task shown in the orange boxes are not relevant to</a:t>
            </a:r>
            <a:r>
              <a:rPr lang="en-US" sz="1600" i="1" baseline="0" dirty="0" smtClean="0"/>
              <a:t> these data types.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69256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Mackinlay</a:t>
            </a:r>
            <a:r>
              <a:rPr lang="en-US" dirty="0" err="1" smtClean="0"/>
              <a:t>’</a:t>
            </a:r>
            <a:r>
              <a:rPr lang="en-US" b="1" dirty="0" err="1" smtClean="0"/>
              <a:t>s</a:t>
            </a:r>
            <a:r>
              <a:rPr lang="en-US" b="1" dirty="0" smtClean="0"/>
              <a:t> Criteria: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cover many visualization techniques</a:t>
            </a:r>
          </a:p>
          <a:p>
            <a:pPr lvl="1"/>
            <a:r>
              <a:rPr lang="en-US" dirty="0" smtClean="0"/>
              <a:t>Networks</a:t>
            </a:r>
            <a:r>
              <a:rPr lang="en-US" dirty="0"/>
              <a:t>, maps, diagrams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do not consider 3D, animation, illustration</a:t>
            </a:r>
            <a:r>
              <a:rPr lang="en-US" dirty="0" smtClean="0"/>
              <a:t>, photography</a:t>
            </a:r>
            <a:r>
              <a:rPr lang="en-US" dirty="0"/>
              <a:t>, …</a:t>
            </a:r>
          </a:p>
          <a:p>
            <a:r>
              <a:rPr lang="en-US" dirty="0"/>
              <a:t>Does not model interaction</a:t>
            </a:r>
          </a:p>
        </p:txBody>
      </p:sp>
    </p:spTree>
    <p:extLst>
      <p:ext uri="{BB962C8B-B14F-4D97-AF65-F5344CB8AC3E}">
        <p14:creationId xmlns:p14="http://schemas.microsoft.com/office/powerpoint/2010/main" val="3154751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relationships </a:t>
            </a:r>
            <a:r>
              <a:rPr lang="en-US" dirty="0"/>
              <a:t>within the data </a:t>
            </a:r>
            <a:r>
              <a:rPr lang="en-US" dirty="0" smtClean="0"/>
              <a:t>invariant under </a:t>
            </a:r>
            <a:r>
              <a:rPr lang="en-US" dirty="0"/>
              <a:t>geometric transformation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vertex is connected with which vertex by an edge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area is surrounded by which edges?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15" y="3910955"/>
            <a:ext cx="54578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118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Stolte</a:t>
            </a:r>
            <a:r>
              <a:rPr lang="en-US" dirty="0"/>
              <a:t> / </a:t>
            </a:r>
            <a:r>
              <a:rPr lang="en-US" dirty="0" err="1"/>
              <a:t>Hanrahan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8099797" cy="261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Mappings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Effectiveness according to neurophysiology</a:t>
            </a:r>
          </a:p>
          <a:p>
            <a:r>
              <a:rPr lang="en-US" dirty="0" smtClean="0"/>
              <a:t>Cells </a:t>
            </a:r>
            <a:r>
              <a:rPr lang="en-US" dirty="0"/>
              <a:t>in Visual Areas 1 and 2 differentially </a:t>
            </a:r>
            <a:r>
              <a:rPr lang="en-US" dirty="0" smtClean="0"/>
              <a:t>tuned to </a:t>
            </a:r>
            <a:r>
              <a:rPr lang="en-US" dirty="0"/>
              <a:t>each of the following properties:</a:t>
            </a:r>
          </a:p>
          <a:p>
            <a:pPr lvl="1"/>
            <a:r>
              <a:rPr lang="en-US" dirty="0" smtClean="0"/>
              <a:t>Orientation </a:t>
            </a:r>
            <a:r>
              <a:rPr lang="en-US" dirty="0"/>
              <a:t>and size (with luminance)</a:t>
            </a:r>
          </a:p>
          <a:p>
            <a:pPr lvl="1"/>
            <a:r>
              <a:rPr lang="en-US" dirty="0" smtClean="0"/>
              <a:t>Color </a:t>
            </a:r>
            <a:r>
              <a:rPr lang="en-US" dirty="0"/>
              <a:t>(two types of signal)</a:t>
            </a:r>
          </a:p>
          <a:p>
            <a:pPr lvl="1"/>
            <a:r>
              <a:rPr lang="en-US" dirty="0" smtClean="0"/>
              <a:t>Stereoscopic </a:t>
            </a:r>
            <a:r>
              <a:rPr lang="en-US" dirty="0"/>
              <a:t>depth</a:t>
            </a:r>
          </a:p>
          <a:p>
            <a:pPr lvl="1"/>
            <a:r>
              <a:rPr lang="en-US" dirty="0" smtClean="0"/>
              <a:t>Motion</a:t>
            </a:r>
            <a:endParaRPr lang="en-US" dirty="0"/>
          </a:p>
          <a:p>
            <a:r>
              <a:rPr lang="en-US" dirty="0" smtClean="0"/>
              <a:t>Grapheme</a:t>
            </a:r>
            <a:endParaRPr lang="en-US" dirty="0"/>
          </a:p>
          <a:p>
            <a:pPr lvl="1"/>
            <a:r>
              <a:rPr lang="en-US" dirty="0" smtClean="0"/>
              <a:t>Describes </a:t>
            </a:r>
            <a:r>
              <a:rPr lang="en-US" dirty="0"/>
              <a:t>a graphical element that is primitive </a:t>
            </a:r>
            <a:r>
              <a:rPr lang="en-US" dirty="0" smtClean="0"/>
              <a:t>in visual </a:t>
            </a:r>
            <a:r>
              <a:rPr lang="en-US" dirty="0"/>
              <a:t>terms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use of early stages of human vision</a:t>
            </a:r>
          </a:p>
        </p:txBody>
      </p:sp>
    </p:spTree>
    <p:extLst>
      <p:ext uri="{BB962C8B-B14F-4D97-AF65-F5344CB8AC3E}">
        <p14:creationId xmlns:p14="http://schemas.microsoft.com/office/powerpoint/2010/main" val="935263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to </a:t>
            </a:r>
            <a:r>
              <a:rPr lang="en-US" dirty="0" smtClean="0"/>
              <a:t>Positional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to positional quantities:</a:t>
            </a:r>
          </a:p>
          <a:p>
            <a:pPr lvl="1"/>
            <a:r>
              <a:rPr lang="en-US" dirty="0" smtClean="0"/>
              <a:t>Position</a:t>
            </a:r>
            <a:endParaRPr lang="en-US" dirty="0"/>
          </a:p>
          <a:p>
            <a:pPr lvl="1"/>
            <a:r>
              <a:rPr lang="en-US" dirty="0" smtClean="0"/>
              <a:t>Size</a:t>
            </a:r>
            <a:endParaRPr lang="en-US" dirty="0"/>
          </a:p>
          <a:p>
            <a:pPr lvl="1"/>
            <a:r>
              <a:rPr lang="en-US" dirty="0" smtClean="0"/>
              <a:t>Orientation</a:t>
            </a:r>
            <a:endParaRPr lang="en-US" dirty="0"/>
          </a:p>
          <a:p>
            <a:r>
              <a:rPr lang="en-US" dirty="0" smtClean="0"/>
              <a:t>Geometric </a:t>
            </a:r>
            <a:r>
              <a:rPr lang="en-US" dirty="0"/>
              <a:t>mapping</a:t>
            </a:r>
          </a:p>
          <a:p>
            <a:r>
              <a:rPr lang="en-US" dirty="0" smtClean="0"/>
              <a:t>Typically</a:t>
            </a:r>
            <a:r>
              <a:rPr lang="en-US" dirty="0"/>
              <a:t>, very effective visual parameters</a:t>
            </a:r>
          </a:p>
          <a:p>
            <a:r>
              <a:rPr lang="en-US" dirty="0" smtClean="0"/>
              <a:t>Generic </a:t>
            </a:r>
            <a:r>
              <a:rPr lang="en-US" dirty="0"/>
              <a:t>diagram methods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71" y="4501530"/>
            <a:ext cx="3256433" cy="180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627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to </a:t>
            </a:r>
            <a:r>
              <a:rPr lang="en-US" dirty="0" smtClean="0"/>
              <a:t>Positional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</a:t>
            </a:r>
            <a:r>
              <a:rPr lang="en-US" dirty="0"/>
              <a:t>diagrams</a:t>
            </a:r>
          </a:p>
          <a:p>
            <a:r>
              <a:rPr lang="en-US" dirty="0" smtClean="0"/>
              <a:t>E.g</a:t>
            </a:r>
            <a:r>
              <a:rPr lang="en-US" dirty="0"/>
              <a:t>. scatter plots: visual recognition </a:t>
            </a:r>
            <a:r>
              <a:rPr lang="en-US" dirty="0" smtClean="0"/>
              <a:t>of correlations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36" y="2897510"/>
            <a:ext cx="4527054" cy="339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6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to Positional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and curve diagrams:</a:t>
            </a:r>
          </a:p>
          <a:p>
            <a:pPr lvl="1"/>
            <a:r>
              <a:rPr lang="en-US" dirty="0" smtClean="0"/>
              <a:t>Effective </a:t>
            </a:r>
            <a:r>
              <a:rPr lang="en-US" dirty="0"/>
              <a:t>perception of differences in</a:t>
            </a:r>
          </a:p>
          <a:p>
            <a:r>
              <a:rPr lang="en-US" dirty="0" smtClean="0"/>
              <a:t>Position </a:t>
            </a:r>
            <a:r>
              <a:rPr lang="en-US" dirty="0"/>
              <a:t>and</a:t>
            </a:r>
          </a:p>
          <a:p>
            <a:r>
              <a:rPr lang="en-US" dirty="0" smtClean="0"/>
              <a:t>Length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67" y="3209925"/>
            <a:ext cx="6146304" cy="313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47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to Positional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 charts:</a:t>
            </a:r>
          </a:p>
          <a:p>
            <a:pPr lvl="1"/>
            <a:r>
              <a:rPr lang="en-US" dirty="0" smtClean="0"/>
              <a:t>Quantitative </a:t>
            </a:r>
            <a:r>
              <a:rPr lang="en-US" dirty="0"/>
              <a:t>data that adds up to a (fixed</a:t>
            </a:r>
            <a:r>
              <a:rPr lang="en-US" dirty="0" smtClean="0"/>
              <a:t>?) number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48" y="3209925"/>
            <a:ext cx="3073152" cy="30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60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Especially useful for data with </a:t>
            </a:r>
            <a:r>
              <a:rPr lang="en-US" dirty="0" smtClean="0"/>
              <a:t>direct relationship </a:t>
            </a:r>
            <a:r>
              <a:rPr lang="en-US" dirty="0"/>
              <a:t>to locations</a:t>
            </a:r>
          </a:p>
          <a:p>
            <a:pPr lvl="1"/>
            <a:r>
              <a:rPr lang="en-US" dirty="0" smtClean="0"/>
              <a:t>Convey </a:t>
            </a:r>
            <a:r>
              <a:rPr lang="en-US" dirty="0"/>
              <a:t>spatial structures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lvl="1"/>
            <a:r>
              <a:rPr lang="en-US" dirty="0" err="1" smtClean="0"/>
              <a:t>Isolines</a:t>
            </a:r>
            <a:r>
              <a:rPr lang="en-US" dirty="0" smtClean="0"/>
              <a:t> </a:t>
            </a:r>
            <a:r>
              <a:rPr lang="en-US" dirty="0"/>
              <a:t>(contour lines)</a:t>
            </a:r>
          </a:p>
          <a:p>
            <a:pPr lvl="1"/>
            <a:r>
              <a:rPr lang="en-US" dirty="0" smtClean="0"/>
              <a:t>Height </a:t>
            </a:r>
            <a:r>
              <a:rPr lang="en-US" dirty="0"/>
              <a:t>fields</a:t>
            </a:r>
          </a:p>
          <a:p>
            <a:pPr lvl="1"/>
            <a:r>
              <a:rPr lang="en-US" dirty="0" smtClean="0"/>
              <a:t>Function </a:t>
            </a:r>
            <a:r>
              <a:rPr lang="en-US" dirty="0"/>
              <a:t>graphs (function plots)</a:t>
            </a:r>
          </a:p>
          <a:p>
            <a:r>
              <a:rPr lang="en-US" dirty="0" smtClean="0"/>
              <a:t>Direct </a:t>
            </a:r>
            <a:r>
              <a:rPr lang="en-US" dirty="0"/>
              <a:t>encoding of qualitative data</a:t>
            </a:r>
          </a:p>
          <a:p>
            <a:pPr lvl="1"/>
            <a:r>
              <a:rPr lang="en-US" dirty="0" smtClean="0"/>
              <a:t>Typically </a:t>
            </a:r>
            <a:r>
              <a:rPr lang="en-US" dirty="0"/>
              <a:t>in the form of glyphs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113534"/>
            <a:ext cx="4105028" cy="307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758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Issues: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kind of data can be color-coded?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kind of information can be </a:t>
            </a:r>
            <a:r>
              <a:rPr lang="en-US" dirty="0" smtClean="0"/>
              <a:t>efficiently visualized</a:t>
            </a:r>
            <a:r>
              <a:rPr lang="en-US" dirty="0"/>
              <a:t>?</a:t>
            </a:r>
          </a:p>
          <a:p>
            <a:r>
              <a:rPr lang="en-US" dirty="0" smtClean="0"/>
              <a:t>Areas </a:t>
            </a:r>
            <a:r>
              <a:rPr lang="en-US" dirty="0"/>
              <a:t>of application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information coding</a:t>
            </a:r>
          </a:p>
          <a:p>
            <a:pPr lvl="1"/>
            <a:r>
              <a:rPr lang="en-US" dirty="0" smtClean="0"/>
              <a:t>Designate </a:t>
            </a:r>
            <a:r>
              <a:rPr lang="en-US" dirty="0"/>
              <a:t>or emphasize a specific target in a </a:t>
            </a:r>
            <a:r>
              <a:rPr lang="en-US" dirty="0" smtClean="0"/>
              <a:t>crowded display</a:t>
            </a:r>
            <a:endParaRPr lang="en-US" dirty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a sense of realism or virtual realism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warning signals or signify low probability events</a:t>
            </a:r>
          </a:p>
          <a:p>
            <a:pPr lvl="1"/>
            <a:r>
              <a:rPr lang="en-US" dirty="0" smtClean="0"/>
              <a:t>Group</a:t>
            </a:r>
            <a:r>
              <a:rPr lang="en-US" dirty="0"/>
              <a:t>, categorize, and chunk information</a:t>
            </a:r>
          </a:p>
          <a:p>
            <a:pPr lvl="1"/>
            <a:r>
              <a:rPr lang="en-US" dirty="0" smtClean="0"/>
              <a:t>Convey </a:t>
            </a:r>
            <a:r>
              <a:rPr lang="en-US" dirty="0"/>
              <a:t>emotional content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an aesthetically pleasing display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86" y="3573016"/>
            <a:ext cx="7628418" cy="265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103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problems:</a:t>
            </a:r>
          </a:p>
          <a:p>
            <a:pPr lvl="1"/>
            <a:r>
              <a:rPr lang="en-US" dirty="0" smtClean="0"/>
              <a:t>Distract </a:t>
            </a:r>
            <a:r>
              <a:rPr lang="en-US" dirty="0"/>
              <a:t>the user when inadequately used</a:t>
            </a:r>
          </a:p>
          <a:p>
            <a:pPr lvl="1"/>
            <a:r>
              <a:rPr lang="en-US" dirty="0" smtClean="0"/>
              <a:t>Dependent </a:t>
            </a:r>
            <a:r>
              <a:rPr lang="en-US" dirty="0"/>
              <a:t>on viewing and stimulus conditions</a:t>
            </a:r>
          </a:p>
          <a:p>
            <a:pPr lvl="1"/>
            <a:r>
              <a:rPr lang="en-US" dirty="0" smtClean="0"/>
              <a:t>Ineffective </a:t>
            </a:r>
            <a:r>
              <a:rPr lang="en-US" dirty="0"/>
              <a:t>for color deficient individuals (</a:t>
            </a:r>
            <a:r>
              <a:rPr lang="en-US" dirty="0" smtClean="0"/>
              <a:t>use redundancy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Results </a:t>
            </a:r>
            <a:r>
              <a:rPr lang="en-US" dirty="0"/>
              <a:t>in information overload</a:t>
            </a:r>
          </a:p>
          <a:p>
            <a:pPr lvl="1"/>
            <a:r>
              <a:rPr lang="en-US" dirty="0" smtClean="0"/>
              <a:t>Unintentionally </a:t>
            </a:r>
            <a:r>
              <a:rPr lang="en-US" dirty="0"/>
              <a:t>conflict with </a:t>
            </a:r>
            <a:r>
              <a:rPr lang="en-US" dirty="0" smtClean="0"/>
              <a:t>cultural conventions</a:t>
            </a:r>
            <a:endParaRPr lang="en-US" dirty="0"/>
          </a:p>
          <a:p>
            <a:pPr lvl="1"/>
            <a:r>
              <a:rPr lang="en-US" dirty="0" smtClean="0"/>
              <a:t>Cause </a:t>
            </a:r>
            <a:r>
              <a:rPr lang="en-US" dirty="0"/>
              <a:t>unintended visual effects and discomfort</a:t>
            </a:r>
          </a:p>
        </p:txBody>
      </p:sp>
    </p:spTree>
    <p:extLst>
      <p:ext uri="{BB962C8B-B14F-4D97-AF65-F5344CB8AC3E}">
        <p14:creationId xmlns:p14="http://schemas.microsoft.com/office/powerpoint/2010/main" val="3574239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Nominal data</a:t>
            </a:r>
          </a:p>
          <a:p>
            <a:pPr lvl="1"/>
            <a:r>
              <a:rPr lang="en-US" dirty="0" smtClean="0"/>
              <a:t>Colors </a:t>
            </a:r>
            <a:r>
              <a:rPr lang="en-US" dirty="0"/>
              <a:t>need to </a:t>
            </a:r>
            <a:r>
              <a:rPr lang="en-US" dirty="0" smtClean="0"/>
              <a:t>be distinguished</a:t>
            </a:r>
            <a:endParaRPr lang="en-US" dirty="0"/>
          </a:p>
          <a:p>
            <a:pPr lvl="1"/>
            <a:r>
              <a:rPr lang="en-US" dirty="0" smtClean="0"/>
              <a:t>Localization </a:t>
            </a:r>
            <a:r>
              <a:rPr lang="en-US" dirty="0"/>
              <a:t>of data</a:t>
            </a:r>
          </a:p>
          <a:p>
            <a:pPr lvl="1"/>
            <a:r>
              <a:rPr lang="en-US" dirty="0" smtClean="0"/>
              <a:t>Around </a:t>
            </a:r>
            <a:r>
              <a:rPr lang="en-US" dirty="0"/>
              <a:t>8 </a:t>
            </a:r>
            <a:r>
              <a:rPr lang="en-US" dirty="0" smtClean="0"/>
              <a:t>different basis </a:t>
            </a:r>
            <a:r>
              <a:rPr lang="en-US" dirty="0" smtClean="0"/>
              <a:t>colors</a:t>
            </a:r>
          </a:p>
          <a:p>
            <a:r>
              <a:rPr lang="en-US" dirty="0"/>
              <a:t>Ordinal and quantitative data</a:t>
            </a:r>
          </a:p>
          <a:p>
            <a:pPr lvl="1"/>
            <a:r>
              <a:rPr lang="en-US" dirty="0"/>
              <a:t>Ordering of data should be represented by ordering of colors</a:t>
            </a:r>
          </a:p>
          <a:p>
            <a:pPr lvl="1"/>
            <a:r>
              <a:rPr lang="en-US" dirty="0"/>
              <a:t>Psychological aspects</a:t>
            </a:r>
          </a:p>
          <a:p>
            <a:pPr marL="457200" lvl="1" indent="0">
              <a:buNone/>
            </a:pPr>
            <a:r>
              <a:rPr lang="en-US" i="1" dirty="0"/>
              <a:t>	x</a:t>
            </a:r>
            <a:r>
              <a:rPr lang="en-US" i="1" baseline="-25000" dirty="0"/>
              <a:t>1</a:t>
            </a:r>
            <a:r>
              <a:rPr lang="en-US" i="1" dirty="0"/>
              <a:t> &lt; x</a:t>
            </a:r>
            <a:r>
              <a:rPr lang="en-US" i="1" baseline="-25000" dirty="0"/>
              <a:t>2</a:t>
            </a:r>
            <a:r>
              <a:rPr lang="en-US" i="1" dirty="0"/>
              <a:t> &lt; ... &lt;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-&gt; </a:t>
            </a:r>
            <a:r>
              <a:rPr lang="en-US" i="1" dirty="0"/>
              <a:t>E(c</a:t>
            </a:r>
            <a:r>
              <a:rPr lang="en-US" i="1" baseline="-25000" dirty="0"/>
              <a:t>1</a:t>
            </a:r>
            <a:r>
              <a:rPr lang="en-US" i="1" dirty="0"/>
              <a:t>) &lt; E(c</a:t>
            </a:r>
            <a:r>
              <a:rPr lang="en-US" i="1" baseline="-25000" dirty="0"/>
              <a:t>2</a:t>
            </a:r>
            <a:r>
              <a:rPr lang="en-US" i="1" dirty="0"/>
              <a:t> ) &lt; ... &lt; E(</a:t>
            </a:r>
            <a:r>
              <a:rPr lang="en-US" i="1" dirty="0" err="1"/>
              <a:t>c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i="1" dirty="0" smtClean="0"/>
              <a:t>)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46" y="3740062"/>
            <a:ext cx="3443423" cy="26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83" y="3740062"/>
            <a:ext cx="3018942" cy="26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27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Interpolation &amp;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introduce </a:t>
            </a:r>
            <a:r>
              <a:rPr lang="en-US" b="1" dirty="0"/>
              <a:t>topology </a:t>
            </a:r>
            <a:r>
              <a:rPr lang="en-US" dirty="0"/>
              <a:t>our </a:t>
            </a:r>
            <a:r>
              <a:rPr lang="en-US" dirty="0" smtClean="0"/>
              <a:t>visualization of discrete </a:t>
            </a:r>
            <a:r>
              <a:rPr lang="en-US" dirty="0"/>
              <a:t>data </a:t>
            </a:r>
            <a:r>
              <a:rPr lang="en-US" dirty="0" smtClean="0"/>
              <a:t>improves</a:t>
            </a:r>
          </a:p>
          <a:p>
            <a:pPr lvl="1"/>
            <a:r>
              <a:rPr lang="en-US" b="1" dirty="0" smtClean="0"/>
              <a:t>Why </a:t>
            </a:r>
            <a:r>
              <a:rPr lang="en-US" b="1" dirty="0"/>
              <a:t>? </a:t>
            </a:r>
            <a:r>
              <a:rPr lang="en-US" dirty="0" smtClean="0"/>
              <a:t> Because </a:t>
            </a:r>
            <a:r>
              <a:rPr lang="en-US" dirty="0"/>
              <a:t>then we can </a:t>
            </a:r>
            <a:r>
              <a:rPr lang="en-US" b="1" dirty="0"/>
              <a:t>interpolate </a:t>
            </a:r>
            <a:r>
              <a:rPr lang="en-US" dirty="0"/>
              <a:t>based on </a:t>
            </a:r>
            <a:r>
              <a:rPr lang="en-US" dirty="0" smtClean="0"/>
              <a:t>the topology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87418"/>
            <a:ext cx="6965801" cy="278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220072" y="4869160"/>
            <a:ext cx="360040" cy="11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62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</a:t>
            </a:r>
            <a:r>
              <a:rPr lang="en-US" dirty="0"/>
              <a:t>coding for scalar data</a:t>
            </a:r>
          </a:p>
          <a:p>
            <a:pPr lvl="1"/>
            <a:r>
              <a:rPr lang="en-US" dirty="0" smtClean="0"/>
              <a:t>Assign </a:t>
            </a:r>
            <a:r>
              <a:rPr lang="en-US" dirty="0"/>
              <a:t>to each scalar value a different color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Assignment </a:t>
            </a:r>
            <a:r>
              <a:rPr lang="en-US" dirty="0"/>
              <a:t>via transfer function </a:t>
            </a:r>
            <a:r>
              <a:rPr lang="en-US" i="1" dirty="0"/>
              <a:t>T</a:t>
            </a:r>
          </a:p>
          <a:p>
            <a:pPr marL="1257300" lvl="3" indent="0">
              <a:buNone/>
            </a:pPr>
            <a:r>
              <a:rPr lang="en-US" i="1" dirty="0"/>
              <a:t>T : </a:t>
            </a:r>
            <a:r>
              <a:rPr lang="en-US" i="1" dirty="0" err="1"/>
              <a:t>scalarvalue</a:t>
            </a:r>
            <a:r>
              <a:rPr lang="en-US" i="1" dirty="0"/>
              <a:t> </a:t>
            </a:r>
            <a:r>
              <a:rPr lang="en-US" dirty="0"/>
              <a:t>→ </a:t>
            </a:r>
            <a:r>
              <a:rPr lang="en-US" i="1" dirty="0" err="1"/>
              <a:t>colorvalue</a:t>
            </a:r>
            <a:endParaRPr lang="en-US" i="1" dirty="0"/>
          </a:p>
          <a:p>
            <a:pPr lvl="1"/>
            <a:r>
              <a:rPr lang="en-US" dirty="0" smtClean="0"/>
              <a:t>Code </a:t>
            </a:r>
            <a:r>
              <a:rPr lang="en-US" dirty="0"/>
              <a:t>color values into a color </a:t>
            </a:r>
            <a:r>
              <a:rPr lang="en-US" dirty="0" smtClean="0"/>
              <a:t>LUT (</a:t>
            </a:r>
            <a:r>
              <a:rPr lang="en-US" dirty="0" err="1" smtClean="0"/>
              <a:t>LookUp</a:t>
            </a:r>
            <a:r>
              <a:rPr lang="en-US" dirty="0" smtClean="0"/>
              <a:t> Table</a:t>
            </a:r>
            <a:r>
              <a:rPr lang="en-US" dirty="0" smtClean="0"/>
              <a:t>)</a:t>
            </a:r>
          </a:p>
          <a:p>
            <a:r>
              <a:rPr lang="en-US" dirty="0"/>
              <a:t>Linear transfer function for color coding</a:t>
            </a:r>
          </a:p>
          <a:p>
            <a:pPr lvl="1"/>
            <a:r>
              <a:rPr lang="en-US" dirty="0"/>
              <a:t>Specify color for </a:t>
            </a:r>
            <a:r>
              <a:rPr lang="en-US" dirty="0" err="1"/>
              <a:t>f</a:t>
            </a:r>
            <a:r>
              <a:rPr lang="en-US" baseline="-25000" dirty="0" err="1"/>
              <a:t>min</a:t>
            </a:r>
            <a:r>
              <a:rPr lang="en-US" dirty="0"/>
              <a:t> and for </a:t>
            </a:r>
            <a:r>
              <a:rPr lang="en-US" dirty="0" err="1"/>
              <a:t>f</a:t>
            </a:r>
            <a:r>
              <a:rPr lang="en-US" baseline="-25000" dirty="0" err="1"/>
              <a:t>max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R</a:t>
            </a:r>
            <a:r>
              <a:rPr lang="en-US" baseline="-25000" dirty="0" err="1"/>
              <a:t>min</a:t>
            </a:r>
            <a:r>
              <a:rPr lang="en-US" dirty="0"/>
              <a:t> ,</a:t>
            </a:r>
            <a:r>
              <a:rPr lang="en-US" dirty="0" err="1"/>
              <a:t>G</a:t>
            </a:r>
            <a:r>
              <a:rPr lang="en-US" baseline="-25000" dirty="0" err="1"/>
              <a:t>min</a:t>
            </a:r>
            <a:r>
              <a:rPr lang="en-US" dirty="0"/>
              <a:t> , </a:t>
            </a:r>
            <a:r>
              <a:rPr lang="en-US" dirty="0" err="1"/>
              <a:t>B</a:t>
            </a:r>
            <a:r>
              <a:rPr lang="en-US" baseline="-25000" dirty="0" err="1"/>
              <a:t>min</a:t>
            </a:r>
            <a:r>
              <a:rPr lang="en-US" dirty="0"/>
              <a:t>) and (</a:t>
            </a:r>
            <a:r>
              <a:rPr lang="en-US" dirty="0" err="1"/>
              <a:t>R</a:t>
            </a:r>
            <a:r>
              <a:rPr lang="en-US" baseline="-25000" dirty="0" err="1"/>
              <a:t>max</a:t>
            </a:r>
            <a:r>
              <a:rPr lang="en-US" dirty="0"/>
              <a:t> , </a:t>
            </a:r>
            <a:r>
              <a:rPr lang="en-US" dirty="0" err="1"/>
              <a:t>G</a:t>
            </a:r>
            <a:r>
              <a:rPr lang="en-US" baseline="-25000" dirty="0" err="1"/>
              <a:t>max</a:t>
            </a:r>
            <a:r>
              <a:rPr lang="en-US" dirty="0"/>
              <a:t> , </a:t>
            </a:r>
            <a:r>
              <a:rPr lang="en-US" dirty="0" err="1"/>
              <a:t>B</a:t>
            </a:r>
            <a:r>
              <a:rPr lang="en-US" baseline="-25000" dirty="0" err="1"/>
              <a:t>max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Linearly interpolate between </a:t>
            </a:r>
            <a:r>
              <a:rPr lang="en-US" dirty="0" smtClean="0"/>
              <a:t>them</a:t>
            </a:r>
            <a:endParaRPr lang="en-US" i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88" y="3886944"/>
            <a:ext cx="6952258" cy="1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40" y="5565200"/>
            <a:ext cx="6552728" cy="7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449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Pre-shading vs. post-shading</a:t>
            </a:r>
          </a:p>
          <a:p>
            <a:pPr lvl="1"/>
            <a:r>
              <a:rPr lang="en-US" dirty="0" smtClean="0"/>
              <a:t>Pre-shading</a:t>
            </a:r>
            <a:endParaRPr lang="en-US" dirty="0"/>
          </a:p>
          <a:p>
            <a:pPr lvl="2"/>
            <a:r>
              <a:rPr lang="en-US" dirty="0" smtClean="0"/>
              <a:t>Assign </a:t>
            </a:r>
            <a:r>
              <a:rPr lang="en-US" dirty="0"/>
              <a:t>color values to original function values (e.g. at vertices of a cell)</a:t>
            </a:r>
          </a:p>
          <a:p>
            <a:pPr lvl="2"/>
            <a:r>
              <a:rPr lang="en-US" dirty="0" smtClean="0"/>
              <a:t>Interpolate </a:t>
            </a:r>
            <a:r>
              <a:rPr lang="en-US" dirty="0"/>
              <a:t>between color values (within a cell)</a:t>
            </a:r>
          </a:p>
          <a:p>
            <a:pPr lvl="1"/>
            <a:r>
              <a:rPr lang="en-US" dirty="0" smtClean="0"/>
              <a:t>Post-shading</a:t>
            </a:r>
            <a:endParaRPr lang="en-US" dirty="0"/>
          </a:p>
          <a:p>
            <a:pPr lvl="2"/>
            <a:r>
              <a:rPr lang="en-US" dirty="0" smtClean="0"/>
              <a:t>Interpolate </a:t>
            </a:r>
            <a:r>
              <a:rPr lang="en-US" dirty="0"/>
              <a:t>between scalar values (within a cell)</a:t>
            </a:r>
          </a:p>
          <a:p>
            <a:pPr lvl="2"/>
            <a:r>
              <a:rPr lang="en-US" dirty="0" smtClean="0"/>
              <a:t>Assign </a:t>
            </a:r>
            <a:r>
              <a:rPr lang="en-US" dirty="0"/>
              <a:t>color values to interpolated scalar </a:t>
            </a:r>
            <a:r>
              <a:rPr lang="en-US" dirty="0" smtClean="0"/>
              <a:t>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7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Different color spaces lead to different </a:t>
            </a:r>
            <a:r>
              <a:rPr lang="en-US" dirty="0" smtClean="0"/>
              <a:t>interpolation functions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order to visualize (enhance/suppress) specific details</a:t>
            </a:r>
            <a:r>
              <a:rPr lang="en-US" dirty="0" smtClean="0"/>
              <a:t>, non-linear </a:t>
            </a:r>
            <a:r>
              <a:rPr lang="en-US" dirty="0"/>
              <a:t>color lookup tables are needed</a:t>
            </a:r>
          </a:p>
          <a:p>
            <a:r>
              <a:rPr lang="en-US" dirty="0" smtClean="0"/>
              <a:t>Gray </a:t>
            </a:r>
            <a:r>
              <a:rPr lang="en-US" dirty="0"/>
              <a:t>scale color table</a:t>
            </a:r>
          </a:p>
          <a:p>
            <a:pPr lvl="1"/>
            <a:r>
              <a:rPr lang="en-US" dirty="0" smtClean="0"/>
              <a:t>Intuitive </a:t>
            </a:r>
            <a:r>
              <a:rPr lang="en-US" dirty="0"/>
              <a:t>ordering</a:t>
            </a:r>
          </a:p>
          <a:p>
            <a:r>
              <a:rPr lang="en-US" dirty="0" smtClean="0"/>
              <a:t>Rainbow </a:t>
            </a:r>
            <a:r>
              <a:rPr lang="en-US" dirty="0"/>
              <a:t>color table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intuitive</a:t>
            </a:r>
          </a:p>
          <a:p>
            <a:pPr lvl="1"/>
            <a:r>
              <a:rPr lang="en-US" dirty="0" smtClean="0"/>
              <a:t>HSV </a:t>
            </a:r>
            <a:r>
              <a:rPr lang="en-US" dirty="0"/>
              <a:t>color model</a:t>
            </a:r>
          </a:p>
          <a:p>
            <a:pPr lvl="1"/>
            <a:r>
              <a:rPr lang="en-US" dirty="0" smtClean="0"/>
              <a:t>Perceptual </a:t>
            </a:r>
            <a:r>
              <a:rPr lang="en-US" dirty="0"/>
              <a:t>issues</a:t>
            </a:r>
          </a:p>
          <a:p>
            <a:r>
              <a:rPr lang="en-US" dirty="0" smtClean="0"/>
              <a:t>Temperature </a:t>
            </a:r>
            <a:r>
              <a:rPr lang="en-US" dirty="0"/>
              <a:t>color table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289371"/>
            <a:ext cx="3684069" cy="3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34887"/>
            <a:ext cx="3684069" cy="40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686294"/>
            <a:ext cx="3684069" cy="40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21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Bivariate and </a:t>
            </a:r>
            <a:r>
              <a:rPr lang="en-US" dirty="0" err="1"/>
              <a:t>trivariate</a:t>
            </a:r>
            <a:r>
              <a:rPr lang="en-US" dirty="0"/>
              <a:t> color tables </a:t>
            </a:r>
            <a:r>
              <a:rPr lang="en-US" dirty="0" smtClean="0"/>
              <a:t>are problematic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intuitive ordering</a:t>
            </a:r>
          </a:p>
          <a:p>
            <a:pPr lvl="1"/>
            <a:r>
              <a:rPr lang="en-US" dirty="0" smtClean="0"/>
              <a:t>Colors </a:t>
            </a:r>
            <a:r>
              <a:rPr lang="en-US" dirty="0"/>
              <a:t>hard to distinguish</a:t>
            </a:r>
          </a:p>
          <a:p>
            <a:r>
              <a:rPr lang="en-US" dirty="0" smtClean="0"/>
              <a:t>Many </a:t>
            </a:r>
            <a:r>
              <a:rPr lang="en-US" dirty="0"/>
              <a:t>more color tables for </a:t>
            </a:r>
            <a:r>
              <a:rPr lang="en-US" dirty="0" smtClean="0"/>
              <a:t>specific applications</a:t>
            </a:r>
            <a:endParaRPr lang="en-US" dirty="0"/>
          </a:p>
          <a:p>
            <a:r>
              <a:rPr lang="en-US" dirty="0" smtClean="0"/>
              <a:t>Design </a:t>
            </a:r>
            <a:r>
              <a:rPr lang="en-US" dirty="0"/>
              <a:t>of good color tables depends </a:t>
            </a:r>
            <a:r>
              <a:rPr lang="en-US" dirty="0" smtClean="0"/>
              <a:t>on psychological </a:t>
            </a:r>
            <a:r>
              <a:rPr lang="en-US" dirty="0"/>
              <a:t>/ perceptional issues</a:t>
            </a:r>
          </a:p>
          <a:p>
            <a:r>
              <a:rPr lang="en-US" dirty="0" smtClean="0"/>
              <a:t>Often </a:t>
            </a:r>
            <a:r>
              <a:rPr lang="en-US" dirty="0"/>
              <a:t>interactive specification of </a:t>
            </a:r>
            <a:r>
              <a:rPr lang="en-US" dirty="0" smtClean="0"/>
              <a:t>transfer functions </a:t>
            </a:r>
            <a:r>
              <a:rPr lang="en-US" dirty="0"/>
              <a:t>to extract important features</a:t>
            </a:r>
          </a:p>
        </p:txBody>
      </p:sp>
    </p:spTree>
    <p:extLst>
      <p:ext uri="{BB962C8B-B14F-4D97-AF65-F5344CB8AC3E}">
        <p14:creationId xmlns:p14="http://schemas.microsoft.com/office/powerpoint/2010/main" val="1638601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 parameters for texture</a:t>
            </a:r>
          </a:p>
          <a:p>
            <a:pPr lvl="1"/>
            <a:r>
              <a:rPr lang="en-US" dirty="0" smtClean="0"/>
              <a:t>Orientation</a:t>
            </a:r>
            <a:endParaRPr lang="en-US" dirty="0"/>
          </a:p>
          <a:p>
            <a:pPr lvl="1"/>
            <a:r>
              <a:rPr lang="en-US" dirty="0" smtClean="0"/>
              <a:t>Size</a:t>
            </a:r>
            <a:endParaRPr lang="en-US" dirty="0"/>
          </a:p>
          <a:p>
            <a:pPr lvl="1"/>
            <a:r>
              <a:rPr lang="en-US" dirty="0" smtClean="0"/>
              <a:t>Contrast</a:t>
            </a:r>
            <a:endParaRPr lang="en-US" dirty="0"/>
          </a:p>
          <a:p>
            <a:r>
              <a:rPr lang="en-US" dirty="0" smtClean="0"/>
              <a:t>Alternatively – Tamura, 1978:</a:t>
            </a:r>
            <a:endParaRPr lang="en-US" dirty="0"/>
          </a:p>
          <a:p>
            <a:pPr lvl="1"/>
            <a:r>
              <a:rPr lang="en-US" dirty="0" smtClean="0"/>
              <a:t>Coarseness</a:t>
            </a:r>
            <a:endParaRPr lang="en-US" dirty="0"/>
          </a:p>
          <a:p>
            <a:pPr lvl="1"/>
            <a:r>
              <a:rPr lang="en-US" dirty="0" smtClean="0"/>
              <a:t>Roughness</a:t>
            </a:r>
            <a:endParaRPr lang="en-US" dirty="0"/>
          </a:p>
          <a:p>
            <a:pPr lvl="1"/>
            <a:r>
              <a:rPr lang="en-US" dirty="0" smtClean="0"/>
              <a:t>Contrast</a:t>
            </a:r>
            <a:endParaRPr lang="en-US" dirty="0"/>
          </a:p>
          <a:p>
            <a:pPr lvl="1"/>
            <a:r>
              <a:rPr lang="en-US" dirty="0" smtClean="0"/>
              <a:t>Directionality</a:t>
            </a:r>
            <a:endParaRPr lang="en-US" dirty="0"/>
          </a:p>
          <a:p>
            <a:pPr lvl="1"/>
            <a:r>
              <a:rPr lang="en-US" dirty="0" smtClean="0"/>
              <a:t>Line-likeness</a:t>
            </a:r>
            <a:endParaRPr lang="en-US" dirty="0"/>
          </a:p>
          <a:p>
            <a:pPr lvl="1"/>
            <a:r>
              <a:rPr lang="en-US" dirty="0" smtClean="0"/>
              <a:t>Regularity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028331" cy="102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85245"/>
            <a:ext cx="4046982" cy="101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85184"/>
            <a:ext cx="4054692" cy="10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9139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visual "crosstalk“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Orthogonal” perceptual channels</a:t>
            </a:r>
          </a:p>
          <a:p>
            <a:r>
              <a:rPr lang="en-US" dirty="0" smtClean="0"/>
              <a:t>Restricts </a:t>
            </a:r>
            <a:r>
              <a:rPr lang="en-US" dirty="0"/>
              <a:t>range of parameters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approximately 30 degrees difference </a:t>
            </a:r>
            <a:r>
              <a:rPr lang="en-US" dirty="0" smtClean="0"/>
              <a:t>in orientation </a:t>
            </a:r>
            <a:r>
              <a:rPr lang="en-US" dirty="0"/>
              <a:t>needed to distinguish textures</a:t>
            </a:r>
          </a:p>
          <a:p>
            <a:r>
              <a:rPr lang="en-US" dirty="0" smtClean="0"/>
              <a:t>Main </a:t>
            </a:r>
            <a:r>
              <a:rPr lang="en-US" dirty="0"/>
              <a:t>application for textures: nominal data</a:t>
            </a:r>
          </a:p>
          <a:p>
            <a:r>
              <a:rPr lang="en-US" dirty="0" smtClean="0"/>
              <a:t>Some </a:t>
            </a:r>
            <a:r>
              <a:rPr lang="en-US" dirty="0"/>
              <a:t>applications for direct visualization </a:t>
            </a:r>
            <a:r>
              <a:rPr lang="en-US" dirty="0" smtClean="0"/>
              <a:t>of orientations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9223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texture</a:t>
            </a:r>
          </a:p>
          <a:p>
            <a:r>
              <a:rPr lang="en-US" dirty="0" smtClean="0"/>
              <a:t>Gabor functions </a:t>
            </a:r>
            <a:r>
              <a:rPr lang="en-US" dirty="0"/>
              <a:t>as primitives</a:t>
            </a:r>
          </a:p>
          <a:p>
            <a:r>
              <a:rPr lang="en-US" dirty="0" smtClean="0"/>
              <a:t>Parameters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Orientation</a:t>
            </a:r>
            <a:endParaRPr lang="en-US" dirty="0"/>
          </a:p>
          <a:p>
            <a:pPr lvl="1"/>
            <a:r>
              <a:rPr lang="en-US" dirty="0" smtClean="0"/>
              <a:t>Size</a:t>
            </a:r>
            <a:endParaRPr lang="en-US" dirty="0"/>
          </a:p>
          <a:p>
            <a:pPr lvl="1"/>
            <a:r>
              <a:rPr lang="en-US" dirty="0" smtClean="0"/>
              <a:t>Contrast</a:t>
            </a:r>
            <a:endParaRPr lang="en-US" dirty="0"/>
          </a:p>
          <a:p>
            <a:r>
              <a:rPr lang="en-US" dirty="0" smtClean="0"/>
              <a:t>Randomly </a:t>
            </a:r>
            <a:r>
              <a:rPr lang="en-US" dirty="0"/>
              <a:t>splatter </a:t>
            </a:r>
            <a:r>
              <a:rPr lang="en-US" dirty="0" smtClean="0"/>
              <a:t>down Gabor </a:t>
            </a:r>
            <a:r>
              <a:rPr lang="en-US" dirty="0"/>
              <a:t>functions</a:t>
            </a:r>
          </a:p>
          <a:p>
            <a:pPr lvl="1"/>
            <a:r>
              <a:rPr lang="en-US" dirty="0" smtClean="0"/>
              <a:t>Blending </a:t>
            </a:r>
            <a:r>
              <a:rPr lang="en-US" dirty="0"/>
              <a:t>yields </a:t>
            </a:r>
            <a:r>
              <a:rPr lang="en-US" dirty="0" smtClean="0"/>
              <a:t>continuous coverage</a:t>
            </a:r>
            <a:endParaRPr lang="en-US" dirty="0"/>
          </a:p>
          <a:p>
            <a:pPr lvl="1"/>
            <a:r>
              <a:rPr lang="en-US" dirty="0" smtClean="0"/>
              <a:t>Stochastic </a:t>
            </a:r>
            <a:r>
              <a:rPr lang="en-US" dirty="0"/>
              <a:t>texture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Example: Visualization of a magnetic field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627700"/>
            <a:ext cx="2522587" cy="25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50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stochastic texture models:</a:t>
            </a:r>
          </a:p>
          <a:p>
            <a:pPr lvl="1"/>
            <a:r>
              <a:rPr lang="en-US" dirty="0" smtClean="0"/>
              <a:t>LIC </a:t>
            </a:r>
            <a:r>
              <a:rPr lang="en-US" dirty="0"/>
              <a:t>(Line integral convolution) for vector </a:t>
            </a:r>
            <a:r>
              <a:rPr lang="en-US" dirty="0" smtClean="0"/>
              <a:t>field visualization</a:t>
            </a:r>
            <a:endParaRPr lang="en-US" dirty="0"/>
          </a:p>
          <a:p>
            <a:r>
              <a:rPr lang="en-US" dirty="0" smtClean="0"/>
              <a:t>Structural </a:t>
            </a:r>
            <a:r>
              <a:rPr lang="en-US" dirty="0"/>
              <a:t>models</a:t>
            </a:r>
          </a:p>
          <a:p>
            <a:pPr lvl="1"/>
            <a:r>
              <a:rPr lang="en-US" dirty="0" smtClean="0"/>
              <a:t>Procedural </a:t>
            </a:r>
            <a:r>
              <a:rPr lang="en-US" dirty="0"/>
              <a:t>description of texture generation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err="1"/>
              <a:t>Lindenmayer</a:t>
            </a:r>
            <a:r>
              <a:rPr lang="en-US" dirty="0"/>
              <a:t> systems (L-systems)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40" y="4391025"/>
            <a:ext cx="5617742" cy="187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464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Mappings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advanced mappings possible</a:t>
            </a:r>
          </a:p>
          <a:p>
            <a:r>
              <a:rPr lang="en-US" dirty="0" smtClean="0"/>
              <a:t>Examples </a:t>
            </a:r>
            <a:r>
              <a:rPr lang="en-US" dirty="0"/>
              <a:t>for other visual variables</a:t>
            </a:r>
          </a:p>
          <a:p>
            <a:pPr lvl="1"/>
            <a:r>
              <a:rPr lang="en-US" dirty="0" smtClean="0"/>
              <a:t>Motion</a:t>
            </a:r>
            <a:endParaRPr lang="en-US" dirty="0"/>
          </a:p>
          <a:p>
            <a:pPr lvl="1"/>
            <a:r>
              <a:rPr lang="en-US" dirty="0" smtClean="0"/>
              <a:t>Blink </a:t>
            </a:r>
            <a:r>
              <a:rPr lang="en-US" dirty="0"/>
              <a:t>coding</a:t>
            </a:r>
          </a:p>
          <a:p>
            <a:pPr lvl="1"/>
            <a:r>
              <a:rPr lang="en-US" dirty="0" smtClean="0"/>
              <a:t>Explicit </a:t>
            </a:r>
            <a:r>
              <a:rPr lang="en-US" dirty="0"/>
              <a:t>use of 3D</a:t>
            </a:r>
          </a:p>
          <a:p>
            <a:r>
              <a:rPr lang="en-US" dirty="0" smtClean="0"/>
              <a:t>Multiple </a:t>
            </a:r>
            <a:r>
              <a:rPr lang="en-US" dirty="0"/>
              <a:t>attributes</a:t>
            </a:r>
          </a:p>
          <a:p>
            <a:r>
              <a:rPr lang="en-US" dirty="0" smtClean="0"/>
              <a:t>Typical </a:t>
            </a:r>
            <a:r>
              <a:rPr lang="en-US" dirty="0"/>
              <a:t>combination </a:t>
            </a:r>
            <a:r>
              <a:rPr lang="en-US" dirty="0" smtClean="0"/>
              <a:t>of attributes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Geometric </a:t>
            </a:r>
            <a:r>
              <a:rPr lang="en-US" dirty="0"/>
              <a:t>position</a:t>
            </a:r>
            <a:r>
              <a:rPr lang="en-US" dirty="0" smtClean="0"/>
              <a:t>, e.g</a:t>
            </a:r>
            <a:r>
              <a:rPr lang="en-US" dirty="0"/>
              <a:t>., height field</a:t>
            </a:r>
          </a:p>
          <a:p>
            <a:pPr lvl="1"/>
            <a:r>
              <a:rPr lang="en-US" dirty="0" smtClean="0"/>
              <a:t>Color</a:t>
            </a:r>
            <a:r>
              <a:rPr lang="en-US" dirty="0"/>
              <a:t>: saturation</a:t>
            </a:r>
            <a:r>
              <a:rPr lang="en-US" dirty="0" smtClean="0"/>
              <a:t>, intensity</a:t>
            </a:r>
            <a:r>
              <a:rPr lang="en-US" dirty="0"/>
              <a:t>, tone</a:t>
            </a:r>
          </a:p>
          <a:p>
            <a:pPr lvl="1"/>
            <a:r>
              <a:rPr lang="en-US" dirty="0" smtClean="0"/>
              <a:t>Texture</a:t>
            </a:r>
            <a:endParaRPr lang="en-US" dirty="0"/>
          </a:p>
          <a:p>
            <a:r>
              <a:rPr lang="en-US" dirty="0" smtClean="0"/>
              <a:t>Issue</a:t>
            </a:r>
            <a:r>
              <a:rPr lang="en-US" dirty="0"/>
              <a:t>: Interference?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25913"/>
            <a:ext cx="3004464" cy="225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2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Glyphs and icons</a:t>
            </a:r>
          </a:p>
          <a:p>
            <a:pPr lvl="1"/>
            <a:r>
              <a:rPr lang="en-US" dirty="0" smtClean="0"/>
              <a:t>Consist </a:t>
            </a:r>
            <a:r>
              <a:rPr lang="en-US" dirty="0"/>
              <a:t>of several components</a:t>
            </a:r>
          </a:p>
          <a:p>
            <a:r>
              <a:rPr lang="en-US" dirty="0" smtClean="0"/>
              <a:t>Features </a:t>
            </a:r>
            <a:r>
              <a:rPr lang="en-US" dirty="0"/>
              <a:t>should be easy to distinguish </a:t>
            </a:r>
            <a:r>
              <a:rPr lang="en-US" dirty="0" smtClean="0"/>
              <a:t>and combine</a:t>
            </a:r>
            <a:endParaRPr lang="en-US" dirty="0"/>
          </a:p>
          <a:p>
            <a:r>
              <a:rPr lang="en-US" dirty="0" smtClean="0"/>
              <a:t>Icons </a:t>
            </a:r>
            <a:r>
              <a:rPr lang="en-US" dirty="0"/>
              <a:t>should be separated from each other</a:t>
            </a:r>
          </a:p>
          <a:p>
            <a:r>
              <a:rPr lang="en-US" dirty="0" smtClean="0"/>
              <a:t>Mainly </a:t>
            </a:r>
            <a:r>
              <a:rPr lang="en-US" dirty="0"/>
              <a:t>used for </a:t>
            </a:r>
            <a:r>
              <a:rPr lang="en-US" dirty="0" smtClean="0"/>
              <a:t>multivariate </a:t>
            </a:r>
            <a:r>
              <a:rPr lang="en-US" i="1" dirty="0" smtClean="0"/>
              <a:t>discrete </a:t>
            </a:r>
            <a:r>
              <a:rPr lang="en-US" dirty="0"/>
              <a:t>data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52" y="4429125"/>
            <a:ext cx="1858874" cy="172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559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Interpolation &amp;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interpolation to shade whole cube</a:t>
            </a:r>
            <a:r>
              <a:rPr lang="en-US" dirty="0" smtClean="0"/>
              <a:t>:</a:t>
            </a:r>
          </a:p>
          <a:p>
            <a:pPr lvl="1"/>
            <a:r>
              <a:rPr lang="en-US" b="1" dirty="0"/>
              <a:t>Interpolation</a:t>
            </a:r>
            <a:r>
              <a:rPr lang="en-US" dirty="0"/>
              <a:t>: producing intermediate samples from </a:t>
            </a:r>
            <a:r>
              <a:rPr lang="en-US" dirty="0" smtClean="0"/>
              <a:t>a discrete </a:t>
            </a:r>
            <a:r>
              <a:rPr lang="en-US" dirty="0"/>
              <a:t>representation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01" y="3429000"/>
            <a:ext cx="6468853" cy="266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662928" y="4466654"/>
            <a:ext cx="360040" cy="11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11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Glyphs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Picket &amp; </a:t>
            </a:r>
            <a:r>
              <a:rPr lang="en-US" dirty="0" smtClean="0"/>
              <a:t>Grinstein, 1988: </a:t>
            </a:r>
          </a:p>
          <a:p>
            <a:pPr lvl="1"/>
            <a:r>
              <a:rPr lang="en-US" dirty="0" smtClean="0"/>
              <a:t>Glyphs are </a:t>
            </a:r>
            <a:r>
              <a:rPr lang="en-US" i="1" dirty="0" smtClean="0"/>
              <a:t>stick-figure icon</a:t>
            </a:r>
            <a:endParaRPr lang="en-US" dirty="0"/>
          </a:p>
          <a:p>
            <a:r>
              <a:rPr lang="en-US" dirty="0" smtClean="0"/>
              <a:t>2D </a:t>
            </a:r>
            <a:r>
              <a:rPr lang="en-US" dirty="0"/>
              <a:t>figure with 4 limbs</a:t>
            </a:r>
          </a:p>
          <a:p>
            <a:r>
              <a:rPr lang="en-US" dirty="0" smtClean="0"/>
              <a:t>Coding </a:t>
            </a:r>
            <a:r>
              <a:rPr lang="en-US" dirty="0"/>
              <a:t>of data via</a:t>
            </a:r>
          </a:p>
          <a:p>
            <a:pPr lvl="1"/>
            <a:r>
              <a:rPr lang="en-US" dirty="0" smtClean="0"/>
              <a:t>Length</a:t>
            </a:r>
            <a:endParaRPr lang="en-US" dirty="0"/>
          </a:p>
          <a:p>
            <a:pPr lvl="1"/>
            <a:r>
              <a:rPr lang="en-US" dirty="0" smtClean="0"/>
              <a:t>Thickness</a:t>
            </a:r>
            <a:endParaRPr lang="en-US" dirty="0"/>
          </a:p>
          <a:p>
            <a:pPr lvl="1"/>
            <a:r>
              <a:rPr lang="en-US" dirty="0" smtClean="0"/>
              <a:t>Angle </a:t>
            </a:r>
            <a:r>
              <a:rPr lang="en-US" dirty="0"/>
              <a:t>with vertical axis</a:t>
            </a:r>
          </a:p>
          <a:p>
            <a:r>
              <a:rPr lang="en-US" dirty="0" smtClean="0"/>
              <a:t>12 </a:t>
            </a:r>
            <a:r>
              <a:rPr lang="en-US" dirty="0"/>
              <a:t>attributes</a:t>
            </a:r>
          </a:p>
          <a:p>
            <a:r>
              <a:rPr lang="en-US" dirty="0" smtClean="0"/>
              <a:t>Exploits </a:t>
            </a:r>
            <a:r>
              <a:rPr lang="en-US" dirty="0"/>
              <a:t>the </a:t>
            </a:r>
            <a:r>
              <a:rPr lang="en-US" dirty="0" smtClean="0"/>
              <a:t>human capability </a:t>
            </a:r>
            <a:r>
              <a:rPr lang="en-US" dirty="0"/>
              <a:t>to </a:t>
            </a:r>
            <a:r>
              <a:rPr lang="en-US" dirty="0" smtClean="0"/>
              <a:t>recognize patterns/textures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06" y="1556792"/>
            <a:ext cx="1132666" cy="89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06" y="2780928"/>
            <a:ext cx="235621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930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Levkowitz</a:t>
            </a:r>
            <a:r>
              <a:rPr lang="en-US" dirty="0" smtClean="0"/>
              <a:t>, 1991</a:t>
            </a:r>
          </a:p>
          <a:p>
            <a:pPr lvl="1"/>
            <a:r>
              <a:rPr lang="en-US" dirty="0" smtClean="0"/>
              <a:t>Glyphs are </a:t>
            </a:r>
            <a:r>
              <a:rPr lang="en-US" i="1" dirty="0" smtClean="0"/>
              <a:t>color icons</a:t>
            </a:r>
            <a:endParaRPr lang="en-US" i="1" dirty="0"/>
          </a:p>
          <a:p>
            <a:r>
              <a:rPr lang="en-US" dirty="0" smtClean="0"/>
              <a:t>Subdivision </a:t>
            </a:r>
            <a:r>
              <a:rPr lang="en-US" dirty="0"/>
              <a:t>of a basic figure (triangle</a:t>
            </a:r>
            <a:r>
              <a:rPr lang="en-US" dirty="0" smtClean="0"/>
              <a:t>, square</a:t>
            </a:r>
            <a:r>
              <a:rPr lang="en-US" dirty="0"/>
              <a:t>, …) into edges and faces</a:t>
            </a:r>
          </a:p>
          <a:p>
            <a:r>
              <a:rPr lang="en-US" dirty="0" smtClean="0"/>
              <a:t>Mapping </a:t>
            </a:r>
            <a:r>
              <a:rPr lang="en-US" dirty="0"/>
              <a:t>of data to </a:t>
            </a:r>
            <a:r>
              <a:rPr lang="en-US" dirty="0" smtClean="0"/>
              <a:t>faces via </a:t>
            </a:r>
            <a:r>
              <a:rPr lang="en-US" dirty="0"/>
              <a:t>color tables</a:t>
            </a:r>
          </a:p>
          <a:p>
            <a:r>
              <a:rPr lang="en-US" dirty="0" smtClean="0"/>
              <a:t>Grouping </a:t>
            </a:r>
            <a:r>
              <a:rPr lang="en-US" dirty="0"/>
              <a:t>by </a:t>
            </a:r>
            <a:r>
              <a:rPr lang="en-US" dirty="0" smtClean="0"/>
              <a:t>emphasizing edges </a:t>
            </a:r>
            <a:r>
              <a:rPr lang="en-US" dirty="0"/>
              <a:t>or faces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79202"/>
            <a:ext cx="1035907" cy="9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05" y="4294082"/>
            <a:ext cx="2048420" cy="20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3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Multi-dimensional coding</a:t>
            </a:r>
          </a:p>
          <a:p>
            <a:pPr lvl="1"/>
            <a:r>
              <a:rPr lang="en-US" dirty="0" smtClean="0"/>
              <a:t>Perceptual </a:t>
            </a:r>
            <a:r>
              <a:rPr lang="en-US" dirty="0"/>
              <a:t>independence?</a:t>
            </a:r>
          </a:p>
          <a:p>
            <a:r>
              <a:rPr lang="en-US" i="1" dirty="0" smtClean="0"/>
              <a:t>Integral </a:t>
            </a:r>
            <a:r>
              <a:rPr lang="en-US" dirty="0"/>
              <a:t>display dimensions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or more attributes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perceived </a:t>
            </a:r>
            <a:r>
              <a:rPr lang="en-US" dirty="0"/>
              <a:t>holistically</a:t>
            </a:r>
          </a:p>
          <a:p>
            <a:r>
              <a:rPr lang="en-US" i="1" dirty="0" smtClean="0"/>
              <a:t>Separable </a:t>
            </a:r>
            <a:r>
              <a:rPr lang="en-US" dirty="0"/>
              <a:t>dimensions</a:t>
            </a:r>
          </a:p>
          <a:p>
            <a:pPr lvl="1"/>
            <a:r>
              <a:rPr lang="en-US" dirty="0" smtClean="0"/>
              <a:t>Separate </a:t>
            </a:r>
            <a:r>
              <a:rPr lang="en-US" dirty="0"/>
              <a:t>judgments about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graphical dimension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5527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1225" y="980728"/>
            <a:ext cx="297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More integral coding pairs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10250" y="6381328"/>
            <a:ext cx="309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More </a:t>
            </a:r>
            <a:r>
              <a:rPr lang="en-US" dirty="0" smtClean="0"/>
              <a:t>separable </a:t>
            </a:r>
            <a:r>
              <a:rPr lang="en-US" i="1" dirty="0" smtClean="0"/>
              <a:t>coding </a:t>
            </a:r>
            <a:r>
              <a:rPr lang="en-US" i="1" dirty="0"/>
              <a:t>pairs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267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Simplistic </a:t>
            </a:r>
            <a:r>
              <a:rPr lang="en-US" dirty="0"/>
              <a:t>classification, with a </a:t>
            </a:r>
            <a:r>
              <a:rPr lang="en-US" dirty="0" smtClean="0"/>
              <a:t>large number </a:t>
            </a:r>
            <a:r>
              <a:rPr lang="en-US" dirty="0"/>
              <a:t>of exceptions and asymmetries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67056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8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Interesting graphical attributes for basic glyph </a:t>
            </a:r>
            <a:r>
              <a:rPr lang="en-US" dirty="0" smtClean="0"/>
              <a:t>design - C</a:t>
            </a:r>
            <a:r>
              <a:rPr lang="en-US" dirty="0"/>
              <a:t>. Ware, </a:t>
            </a:r>
            <a:r>
              <a:rPr lang="en-US" dirty="0" smtClean="0"/>
              <a:t>“Information Visualization”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16" y="2783210"/>
            <a:ext cx="7276698" cy="34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039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Stick-figure </a:t>
            </a:r>
            <a:r>
              <a:rPr lang="en-US" dirty="0" smtClean="0"/>
              <a:t>icon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2" y="2658245"/>
            <a:ext cx="3657772" cy="360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96" y="2658244"/>
            <a:ext cx="3587892" cy="360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51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Circular icon plots:</a:t>
            </a:r>
          </a:p>
          <a:p>
            <a:pPr lvl="1"/>
            <a:r>
              <a:rPr lang="en-US" dirty="0" smtClean="0"/>
              <a:t>Star </a:t>
            </a:r>
            <a:r>
              <a:rPr lang="en-US" dirty="0"/>
              <a:t>plots</a:t>
            </a:r>
          </a:p>
          <a:p>
            <a:pPr lvl="1"/>
            <a:r>
              <a:rPr lang="en-US" dirty="0" smtClean="0"/>
              <a:t>Sun </a:t>
            </a:r>
            <a:r>
              <a:rPr lang="en-US" dirty="0"/>
              <a:t>ray plots</a:t>
            </a:r>
          </a:p>
          <a:p>
            <a:pPr lvl="1"/>
            <a:r>
              <a:rPr lang="en-US" dirty="0" smtClean="0"/>
              <a:t>etc</a:t>
            </a:r>
            <a:r>
              <a:rPr lang="en-US" dirty="0"/>
              <a:t>…</a:t>
            </a:r>
          </a:p>
          <a:p>
            <a:r>
              <a:rPr lang="en-US" dirty="0" smtClean="0"/>
              <a:t>Follow </a:t>
            </a:r>
            <a:r>
              <a:rPr lang="en-US" dirty="0"/>
              <a:t>a "</a:t>
            </a:r>
            <a:r>
              <a:rPr lang="en-US" dirty="0" err="1"/>
              <a:t>spoked</a:t>
            </a:r>
            <a:r>
              <a:rPr lang="en-US" dirty="0"/>
              <a:t> wheel" format</a:t>
            </a:r>
          </a:p>
          <a:p>
            <a:r>
              <a:rPr lang="en-US" dirty="0" smtClean="0"/>
              <a:t>Values </a:t>
            </a:r>
            <a:r>
              <a:rPr lang="en-US" dirty="0"/>
              <a:t>of variables are represented </a:t>
            </a:r>
            <a:r>
              <a:rPr lang="en-US" dirty="0" smtClean="0"/>
              <a:t>by distances </a:t>
            </a:r>
            <a:r>
              <a:rPr lang="en-US" dirty="0"/>
              <a:t>between the center ("hub") of </a:t>
            </a:r>
            <a:r>
              <a:rPr lang="en-US" dirty="0" smtClean="0"/>
              <a:t>the icon </a:t>
            </a:r>
            <a:r>
              <a:rPr lang="en-US" dirty="0"/>
              <a:t>and its edges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1445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 </a:t>
            </a:r>
            <a:r>
              <a:rPr lang="en-US" dirty="0" smtClean="0"/>
              <a:t>glyphs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star is composed of equally spaced radii, </a:t>
            </a:r>
            <a:r>
              <a:rPr lang="en-US" dirty="0" smtClean="0"/>
              <a:t>stemming from </a:t>
            </a:r>
            <a:r>
              <a:rPr lang="en-US" dirty="0"/>
              <a:t>the center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length of the spike is proportional to the value </a:t>
            </a:r>
            <a:r>
              <a:rPr lang="en-US" dirty="0" smtClean="0"/>
              <a:t>of the </a:t>
            </a:r>
            <a:r>
              <a:rPr lang="en-US" dirty="0"/>
              <a:t>respective attribute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first </a:t>
            </a:r>
            <a:r>
              <a:rPr lang="en-US" dirty="0" smtClean="0"/>
              <a:t>spike/attribute is </a:t>
            </a:r>
            <a:r>
              <a:rPr lang="en-US" dirty="0"/>
              <a:t>to the right</a:t>
            </a:r>
          </a:p>
          <a:p>
            <a:pPr lvl="1"/>
            <a:r>
              <a:rPr lang="en-US" dirty="0" smtClean="0"/>
              <a:t>Subsequent spikes are </a:t>
            </a:r>
            <a:r>
              <a:rPr lang="en-US" dirty="0"/>
              <a:t>counter-clockwise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ends of the </a:t>
            </a:r>
            <a:r>
              <a:rPr lang="en-US" dirty="0" smtClean="0"/>
              <a:t>rays are </a:t>
            </a:r>
            <a:r>
              <a:rPr lang="en-US" dirty="0"/>
              <a:t>connected by a line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16" y="2241823"/>
            <a:ext cx="5710666" cy="393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51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Sun ray plots</a:t>
            </a:r>
          </a:p>
          <a:p>
            <a:pPr lvl="1"/>
            <a:r>
              <a:rPr lang="en-US" dirty="0" smtClean="0"/>
              <a:t>Similar </a:t>
            </a:r>
            <a:r>
              <a:rPr lang="en-US" dirty="0"/>
              <a:t>to star glyphs/plots</a:t>
            </a:r>
          </a:p>
          <a:p>
            <a:pPr lvl="1"/>
            <a:r>
              <a:rPr lang="en-US" dirty="0" smtClean="0"/>
              <a:t>Underlying </a:t>
            </a:r>
            <a:r>
              <a:rPr lang="en-US" dirty="0"/>
              <a:t>star-shaped structure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864097" cy="82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36" y="3252541"/>
            <a:ext cx="46005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974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Chernoff</a:t>
            </a:r>
            <a:r>
              <a:rPr lang="en-US" dirty="0"/>
              <a:t> faces/icons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use of faces to represent points in k-dimensional </a:t>
            </a:r>
            <a:r>
              <a:rPr lang="en-US" dirty="0" smtClean="0"/>
              <a:t>space graphically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facial feature represents one variable</a:t>
            </a:r>
          </a:p>
          <a:p>
            <a:r>
              <a:rPr lang="en-US" dirty="0" smtClean="0"/>
              <a:t>Human </a:t>
            </a:r>
            <a:r>
              <a:rPr lang="en-US" dirty="0"/>
              <a:t>ability </a:t>
            </a:r>
            <a:r>
              <a:rPr lang="en-US" dirty="0" smtClean="0"/>
              <a:t>to distinguish small features </a:t>
            </a:r>
            <a:r>
              <a:rPr lang="en-US" dirty="0"/>
              <a:t>in faces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3370"/>
            <a:ext cx="3096344" cy="20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24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Over Rectangle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Bi-linear interpolation</a:t>
            </a:r>
          </a:p>
          <a:p>
            <a:pPr marL="742950" lvl="2" indent="-342900"/>
            <a:r>
              <a:rPr lang="en-US" dirty="0"/>
              <a:t>The red dot </a:t>
            </a:r>
            <a:r>
              <a:rPr lang="en-US" dirty="0" smtClean="0"/>
              <a:t>affects </a:t>
            </a:r>
            <a:r>
              <a:rPr lang="en-US" dirty="0"/>
              <a:t>the color of calculated point.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01" y="2669679"/>
            <a:ext cx="4997299" cy="367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904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Chernoff</a:t>
            </a:r>
            <a:r>
              <a:rPr lang="en-US" dirty="0"/>
              <a:t> faces/icons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Possible </a:t>
            </a:r>
            <a:r>
              <a:rPr lang="en-US" dirty="0"/>
              <a:t>assignment in the decreasing order of importance:</a:t>
            </a:r>
          </a:p>
          <a:p>
            <a:pPr lvl="1"/>
            <a:r>
              <a:rPr lang="en-US" dirty="0" smtClean="0"/>
              <a:t>Area </a:t>
            </a:r>
            <a:r>
              <a:rPr lang="en-US" dirty="0"/>
              <a:t>of the face</a:t>
            </a:r>
          </a:p>
          <a:p>
            <a:pPr lvl="1"/>
            <a:r>
              <a:rPr lang="en-US" dirty="0" smtClean="0"/>
              <a:t>Shape </a:t>
            </a:r>
            <a:r>
              <a:rPr lang="en-US" dirty="0"/>
              <a:t>of the face</a:t>
            </a:r>
          </a:p>
          <a:p>
            <a:pPr lvl="1"/>
            <a:r>
              <a:rPr lang="en-US" dirty="0" smtClean="0"/>
              <a:t>Length </a:t>
            </a:r>
            <a:r>
              <a:rPr lang="en-US" dirty="0"/>
              <a:t>of the nose</a:t>
            </a:r>
          </a:p>
          <a:p>
            <a:pPr lvl="1"/>
            <a:r>
              <a:rPr lang="en-US" dirty="0" smtClean="0"/>
              <a:t>Location </a:t>
            </a:r>
            <a:r>
              <a:rPr lang="en-US" dirty="0"/>
              <a:t>of the mouth</a:t>
            </a:r>
          </a:p>
          <a:p>
            <a:pPr lvl="1"/>
            <a:r>
              <a:rPr lang="en-US" dirty="0" smtClean="0"/>
              <a:t>Curve </a:t>
            </a:r>
            <a:r>
              <a:rPr lang="en-US" dirty="0"/>
              <a:t>of the smile</a:t>
            </a:r>
          </a:p>
          <a:p>
            <a:pPr lvl="1"/>
            <a:r>
              <a:rPr lang="en-US" dirty="0" smtClean="0"/>
              <a:t>Width </a:t>
            </a:r>
            <a:r>
              <a:rPr lang="en-US" dirty="0"/>
              <a:t>of the mouth</a:t>
            </a:r>
          </a:p>
          <a:p>
            <a:pPr lvl="1"/>
            <a:r>
              <a:rPr lang="en-US" dirty="0" smtClean="0"/>
              <a:t>Location</a:t>
            </a:r>
            <a:r>
              <a:rPr lang="en-US" dirty="0"/>
              <a:t>, separation, angle, shape, and width of the eyes</a:t>
            </a:r>
          </a:p>
          <a:p>
            <a:pPr lvl="1"/>
            <a:r>
              <a:rPr lang="en-US" dirty="0" smtClean="0"/>
              <a:t>Location </a:t>
            </a:r>
            <a:r>
              <a:rPr lang="en-US" dirty="0"/>
              <a:t>of the pupil</a:t>
            </a:r>
          </a:p>
          <a:p>
            <a:pPr lvl="1"/>
            <a:r>
              <a:rPr lang="en-US" dirty="0" smtClean="0"/>
              <a:t>Location</a:t>
            </a:r>
            <a:r>
              <a:rPr lang="en-US" dirty="0"/>
              <a:t>, angle, and width of the eyebrows</a:t>
            </a:r>
          </a:p>
          <a:p>
            <a:r>
              <a:rPr lang="en-US" dirty="0" smtClean="0"/>
              <a:t>Coding </a:t>
            </a:r>
            <a:r>
              <a:rPr lang="en-US" dirty="0"/>
              <a:t>of 15 attributes</a:t>
            </a:r>
          </a:p>
          <a:p>
            <a:r>
              <a:rPr lang="en-US" dirty="0" smtClean="0"/>
              <a:t>Additional </a:t>
            </a:r>
            <a:r>
              <a:rPr lang="en-US" dirty="0"/>
              <a:t>variables could be encoded by making </a:t>
            </a:r>
            <a:r>
              <a:rPr lang="en-US" dirty="0" smtClean="0"/>
              <a:t>faces asymmetric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5591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871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 morphing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81122"/>
            <a:ext cx="4981972" cy="410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3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65175"/>
            <a:ext cx="8515350" cy="6683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52588"/>
            <a:ext cx="8524875" cy="45545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of </a:t>
            </a:r>
            <a:r>
              <a:rPr lang="en-US" b="1" dirty="0"/>
              <a:t>R</a:t>
            </a:r>
            <a:r>
              <a:rPr lang="en-US" b="1" dirty="0" smtClean="0"/>
              <a:t>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change the representation?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Discrete </a:t>
            </a:r>
            <a:r>
              <a:rPr lang="en-US" dirty="0"/>
              <a:t>data samples remain the same</a:t>
            </a:r>
          </a:p>
          <a:p>
            <a:pPr lvl="1"/>
            <a:r>
              <a:rPr lang="en-US" dirty="0" smtClean="0"/>
              <a:t>topology </a:t>
            </a:r>
            <a:r>
              <a:rPr lang="en-US" dirty="0"/>
              <a:t>has changed ⇒ effects </a:t>
            </a:r>
            <a:r>
              <a:rPr lang="en-US" dirty="0" smtClean="0"/>
              <a:t> interpolation </a:t>
            </a:r>
            <a:r>
              <a:rPr lang="en-US" dirty="0"/>
              <a:t>effects ⇒ </a:t>
            </a:r>
            <a:r>
              <a:rPr lang="en-US" dirty="0" smtClean="0"/>
              <a:t>visualization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16" y="2285322"/>
            <a:ext cx="2070819" cy="194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72" y="2285322"/>
            <a:ext cx="2045667" cy="1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022902" y="3399448"/>
            <a:ext cx="282902" cy="86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6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Over Rectangle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Bi-linear interpolation</a:t>
            </a:r>
          </a:p>
          <a:p>
            <a:pPr lvl="1"/>
            <a:r>
              <a:rPr lang="en-US" dirty="0" smtClean="0"/>
              <a:t>The red dot doesn’t affect the color of calculated point.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03996"/>
            <a:ext cx="3600078" cy="299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119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D3D65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2390</Words>
  <Application>Microsoft Office PowerPoint</Application>
  <PresentationFormat>On-screen Show (4:3)</PresentationFormat>
  <Paragraphs>487</Paragraphs>
  <Slides>72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Standarddesign</vt:lpstr>
      <vt:lpstr>Science Visualization</vt:lpstr>
      <vt:lpstr>Overview</vt:lpstr>
      <vt:lpstr>Discrete vs. Continuous</vt:lpstr>
      <vt:lpstr>Topology</vt:lpstr>
      <vt:lpstr>Interpolation &amp; Topology</vt:lpstr>
      <vt:lpstr>Interpolation &amp; Topology</vt:lpstr>
      <vt:lpstr>Interpolation Over Rectangle</vt:lpstr>
      <vt:lpstr>Importance of Representation</vt:lpstr>
      <vt:lpstr>Interpolation Over Rectangle</vt:lpstr>
      <vt:lpstr>Topological Dimension</vt:lpstr>
      <vt:lpstr>Data Representation</vt:lpstr>
      <vt:lpstr>What is a dataset? </vt:lpstr>
      <vt:lpstr>Structure of Data</vt:lpstr>
      <vt:lpstr>Representation Datasets</vt:lpstr>
      <vt:lpstr>Cells</vt:lpstr>
      <vt:lpstr>Zero-dimensional Cell Types</vt:lpstr>
      <vt:lpstr>One-dimensional Cell Types</vt:lpstr>
      <vt:lpstr>Two-dimensional Cell Types</vt:lpstr>
      <vt:lpstr>Two-dimensional Cell Types</vt:lpstr>
      <vt:lpstr>Three-dimensional Cell Types</vt:lpstr>
      <vt:lpstr>Example Applications &amp; Cell Types </vt:lpstr>
      <vt:lpstr>Attribute Data</vt:lpstr>
      <vt:lpstr>Attribute Data : Scalar </vt:lpstr>
      <vt:lpstr>Attribute Data : Vector Data</vt:lpstr>
      <vt:lpstr>Attribute Data : Tensor Data </vt:lpstr>
      <vt:lpstr>Visualization Algorithms</vt:lpstr>
      <vt:lpstr>Effectiveness of Mappings</vt:lpstr>
      <vt:lpstr>Mapping to Data Types</vt:lpstr>
      <vt:lpstr>Minard 1869: Napoleon’s march</vt:lpstr>
      <vt:lpstr>Minard 1869: Napoleon’s march</vt:lpstr>
      <vt:lpstr>Minard 1869: Napoleon’s march</vt:lpstr>
      <vt:lpstr>Minard 1869: Napoleon’s march</vt:lpstr>
      <vt:lpstr>Minard 1869: Napoleon’s march</vt:lpstr>
      <vt:lpstr>Combinatorics of encodings</vt:lpstr>
      <vt:lpstr>Mackinlay’s expressiveness criteria</vt:lpstr>
      <vt:lpstr>Mackinlay’s Expressiveness Criteria</vt:lpstr>
      <vt:lpstr>Expresses facts not in the data</vt:lpstr>
      <vt:lpstr>Mackinlay’s Retinal Variables</vt:lpstr>
      <vt:lpstr>Mackinlay’s Criteria: Limitations</vt:lpstr>
      <vt:lpstr>Stolte / Hanrahan</vt:lpstr>
      <vt:lpstr>Effectiveness of Mappings</vt:lpstr>
      <vt:lpstr>Mapping to Positional Quantities</vt:lpstr>
      <vt:lpstr>Mapping to Positional Quantities</vt:lpstr>
      <vt:lpstr>Mapping to Positional Quantities</vt:lpstr>
      <vt:lpstr>Mapping to Positional Quantities</vt:lpstr>
      <vt:lpstr>Mapping to Shape</vt:lpstr>
      <vt:lpstr>Mapping to Color</vt:lpstr>
      <vt:lpstr>Mapping to Color</vt:lpstr>
      <vt:lpstr>Mapping to Color</vt:lpstr>
      <vt:lpstr>Mapping to Color</vt:lpstr>
      <vt:lpstr>Mapping to Color</vt:lpstr>
      <vt:lpstr>Mapping to Color</vt:lpstr>
      <vt:lpstr>Mapping to Color</vt:lpstr>
      <vt:lpstr>Mapping to Texture</vt:lpstr>
      <vt:lpstr>Mapping to Texture</vt:lpstr>
      <vt:lpstr>Mapping to Texture</vt:lpstr>
      <vt:lpstr>Mapping to Texture</vt:lpstr>
      <vt:lpstr>Other Mappings</vt:lpstr>
      <vt:lpstr>Glyphs</vt:lpstr>
      <vt:lpstr>Glyphs</vt:lpstr>
      <vt:lpstr>Glyphs</vt:lpstr>
      <vt:lpstr>Glyphs</vt:lpstr>
      <vt:lpstr>Glyphs</vt:lpstr>
      <vt:lpstr>Glyphs</vt:lpstr>
      <vt:lpstr>Glyphs</vt:lpstr>
      <vt:lpstr>Glyphs</vt:lpstr>
      <vt:lpstr>Glyphs</vt:lpstr>
      <vt:lpstr>Glyphs</vt:lpstr>
      <vt:lpstr>Glyphs</vt:lpstr>
      <vt:lpstr>Chernoff faces/icons</vt:lpstr>
      <vt:lpstr>Glyphs</vt:lpstr>
      <vt:lpstr>PowerPoint Presentation</vt:lpstr>
    </vt:vector>
  </TitlesOfParts>
  <Company>PresentationPoint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screen</dc:title>
  <dc:creator>PresentationPoint</dc:creator>
  <cp:lastModifiedBy>v.e.g</cp:lastModifiedBy>
  <cp:revision>623</cp:revision>
  <cp:lastPrinted>2005-03-15T07:48:11Z</cp:lastPrinted>
  <dcterms:created xsi:type="dcterms:W3CDTF">2004-11-16T16:03:16Z</dcterms:created>
  <dcterms:modified xsi:type="dcterms:W3CDTF">2013-11-28T08:57:08Z</dcterms:modified>
</cp:coreProperties>
</file>