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2"/>
  </p:sldMasterIdLst>
  <p:notesMasterIdLst>
    <p:notesMasterId r:id="rId69"/>
  </p:notesMasterIdLst>
  <p:handoutMasterIdLst>
    <p:handoutMasterId r:id="rId70"/>
  </p:handoutMasterIdLst>
  <p:sldIdLst>
    <p:sldId id="256" r:id="rId3"/>
    <p:sldId id="307" r:id="rId4"/>
    <p:sldId id="350" r:id="rId5"/>
    <p:sldId id="349" r:id="rId6"/>
    <p:sldId id="308" r:id="rId7"/>
    <p:sldId id="309" r:id="rId8"/>
    <p:sldId id="322" r:id="rId9"/>
    <p:sldId id="323" r:id="rId10"/>
    <p:sldId id="324" r:id="rId11"/>
    <p:sldId id="351" r:id="rId12"/>
    <p:sldId id="352" r:id="rId13"/>
    <p:sldId id="353" r:id="rId14"/>
    <p:sldId id="355" r:id="rId15"/>
    <p:sldId id="360" r:id="rId16"/>
    <p:sldId id="358" r:id="rId17"/>
    <p:sldId id="359" r:id="rId18"/>
    <p:sldId id="361" r:id="rId19"/>
    <p:sldId id="321" r:id="rId20"/>
    <p:sldId id="326" r:id="rId21"/>
    <p:sldId id="327" r:id="rId22"/>
    <p:sldId id="325" r:id="rId23"/>
    <p:sldId id="362" r:id="rId24"/>
    <p:sldId id="363" r:id="rId25"/>
    <p:sldId id="364" r:id="rId26"/>
    <p:sldId id="365" r:id="rId27"/>
    <p:sldId id="310" r:id="rId28"/>
    <p:sldId id="329" r:id="rId29"/>
    <p:sldId id="367" r:id="rId30"/>
    <p:sldId id="312" r:id="rId31"/>
    <p:sldId id="368" r:id="rId32"/>
    <p:sldId id="330" r:id="rId33"/>
    <p:sldId id="331" r:id="rId34"/>
    <p:sldId id="332" r:id="rId35"/>
    <p:sldId id="333" r:id="rId36"/>
    <p:sldId id="334" r:id="rId37"/>
    <p:sldId id="375" r:id="rId38"/>
    <p:sldId id="376" r:id="rId39"/>
    <p:sldId id="377" r:id="rId40"/>
    <p:sldId id="378" r:id="rId41"/>
    <p:sldId id="337" r:id="rId42"/>
    <p:sldId id="343" r:id="rId43"/>
    <p:sldId id="338" r:id="rId44"/>
    <p:sldId id="339" r:id="rId45"/>
    <p:sldId id="340" r:id="rId46"/>
    <p:sldId id="336" r:id="rId47"/>
    <p:sldId id="341" r:id="rId48"/>
    <p:sldId id="344" r:id="rId49"/>
    <p:sldId id="345" r:id="rId50"/>
    <p:sldId id="347" r:id="rId51"/>
    <p:sldId id="346" r:id="rId52"/>
    <p:sldId id="348" r:id="rId53"/>
    <p:sldId id="374" r:id="rId54"/>
    <p:sldId id="379" r:id="rId55"/>
    <p:sldId id="381" r:id="rId56"/>
    <p:sldId id="370" r:id="rId57"/>
    <p:sldId id="380" r:id="rId58"/>
    <p:sldId id="371" r:id="rId59"/>
    <p:sldId id="372" r:id="rId60"/>
    <p:sldId id="315" r:id="rId61"/>
    <p:sldId id="382" r:id="rId62"/>
    <p:sldId id="383" r:id="rId63"/>
    <p:sldId id="384" r:id="rId64"/>
    <p:sldId id="318" r:id="rId65"/>
    <p:sldId id="319" r:id="rId66"/>
    <p:sldId id="320" r:id="rId67"/>
    <p:sldId id="306" r:id="rId68"/>
  </p:sldIdLst>
  <p:sldSz cx="12188825" cy="6858000"/>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4C5C12F2-74DB-4C53-9CEB-B4BBEB778183}">
          <p14:sldIdLst>
            <p14:sldId id="256"/>
            <p14:sldId id="307"/>
            <p14:sldId id="350"/>
            <p14:sldId id="349"/>
            <p14:sldId id="308"/>
            <p14:sldId id="309"/>
            <p14:sldId id="322"/>
            <p14:sldId id="323"/>
            <p14:sldId id="324"/>
            <p14:sldId id="351"/>
            <p14:sldId id="352"/>
            <p14:sldId id="353"/>
            <p14:sldId id="355"/>
            <p14:sldId id="360"/>
            <p14:sldId id="358"/>
            <p14:sldId id="359"/>
            <p14:sldId id="361"/>
            <p14:sldId id="321"/>
            <p14:sldId id="326"/>
            <p14:sldId id="327"/>
            <p14:sldId id="325"/>
            <p14:sldId id="362"/>
            <p14:sldId id="363"/>
            <p14:sldId id="364"/>
            <p14:sldId id="365"/>
            <p14:sldId id="310"/>
            <p14:sldId id="329"/>
            <p14:sldId id="367"/>
            <p14:sldId id="312"/>
            <p14:sldId id="368"/>
            <p14:sldId id="330"/>
            <p14:sldId id="331"/>
            <p14:sldId id="332"/>
            <p14:sldId id="333"/>
            <p14:sldId id="334"/>
            <p14:sldId id="375"/>
            <p14:sldId id="376"/>
            <p14:sldId id="377"/>
            <p14:sldId id="378"/>
            <p14:sldId id="337"/>
            <p14:sldId id="343"/>
            <p14:sldId id="338"/>
            <p14:sldId id="339"/>
            <p14:sldId id="340"/>
            <p14:sldId id="336"/>
            <p14:sldId id="341"/>
            <p14:sldId id="344"/>
            <p14:sldId id="345"/>
            <p14:sldId id="347"/>
            <p14:sldId id="346"/>
            <p14:sldId id="348"/>
            <p14:sldId id="374"/>
            <p14:sldId id="379"/>
            <p14:sldId id="381"/>
            <p14:sldId id="370"/>
            <p14:sldId id="380"/>
            <p14:sldId id="371"/>
            <p14:sldId id="372"/>
            <p14:sldId id="315"/>
            <p14:sldId id="382"/>
            <p14:sldId id="383"/>
            <p14:sldId id="384"/>
            <p14:sldId id="318"/>
            <p14:sldId id="319"/>
            <p14:sldId id="320"/>
            <p14:sldId id="306"/>
          </p14:sldIdLst>
        </p14:section>
      </p14:sectionLst>
    </p:ext>
    <p:ext uri="{EFAFB233-063F-42B5-8137-9DF3F51BA10A}">
      <p15:sldGuideLst xmlns="" xmlns:p15="http://schemas.microsoft.com/office/powerpoint/2012/main">
        <p15:guide id="1" orient="horz" pos="2160">
          <p15:clr>
            <a:srgbClr val="A4A3A4"/>
          </p15:clr>
        </p15:guide>
        <p15:guide id="5" pos="3839">
          <p15:clr>
            <a:srgbClr val="A4A3A4"/>
          </p15:clr>
        </p15:guide>
        <p15:guide id="6" pos="1007">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04B00"/>
    <a:srgbClr val="D05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216" autoAdjust="0"/>
  </p:normalViewPr>
  <p:slideViewPr>
    <p:cSldViewPr showGuides="1">
      <p:cViewPr varScale="1">
        <p:scale>
          <a:sx n="102" d="100"/>
          <a:sy n="102" d="100"/>
        </p:scale>
        <p:origin x="-186" y="-102"/>
      </p:cViewPr>
      <p:guideLst>
        <p:guide orient="horz" pos="2160"/>
        <p:guide pos="3839"/>
        <p:guide pos="1007"/>
      </p:guideLst>
    </p:cSldViewPr>
  </p:slideViewPr>
  <p:notesTextViewPr>
    <p:cViewPr>
      <p:scale>
        <a:sx n="1" d="1"/>
        <a:sy n="1" d="1"/>
      </p:scale>
      <p:origin x="0" y="0"/>
    </p:cViewPr>
  </p:notesTextViewPr>
  <p:notesViewPr>
    <p:cSldViewPr showGuides="1">
      <p:cViewPr varScale="1">
        <p:scale>
          <a:sx n="83" d="100"/>
          <a:sy n="83" d="100"/>
        </p:scale>
        <p:origin x="-3156" y="-96"/>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slide" Target="slides/slide66.xml"/><Relationship Id="rId7" Type="http://schemas.openxmlformats.org/officeDocument/2006/relationships/slide" Target="slides/slide5.xml"/><Relationship Id="rId71" Type="http://schemas.openxmlformats.org/officeDocument/2006/relationships/presProps" Target="presProps.xml"/><Relationship Id="rId2" Type="http://schemas.openxmlformats.org/officeDocument/2006/relationships/slideMaster" Target="slideMasters/slideMaster1.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slide" Target="slides/slide59.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notesMaster" Target="notesMasters/notesMaster1.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viewProps" Target="viewProp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a:defRPr sz="1200"/>
            </a:lvl1pPr>
          </a:lstStyle>
          <a:p>
            <a:fld id="{BDB7646E-8811-423A-9C42-2CBFADA00A96}" type="datetimeFigureOut">
              <a:rPr lang="en-US" smtClean="0"/>
              <a:t>4/22/2014</a:t>
            </a:fld>
            <a:endParaRPr lang="en-US"/>
          </a:p>
        </p:txBody>
      </p:sp>
      <p:sp>
        <p:nvSpPr>
          <p:cNvPr id="4" name="Footer Placehold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lIns="91440" tIns="45720" rIns="91440" bIns="45720" rtlCol="0" anchor="b"/>
          <a:lstStyle>
            <a:lvl1pPr algn="r">
              <a:defRPr sz="1200"/>
            </a:lvl1pPr>
          </a:lstStyle>
          <a:p>
            <a:fld id="{04360E59-1627-4404-ACC5-51C744AB0F27}" type="slidenum">
              <a:rPr lang="en-US" smtClean="0"/>
              <a:t>‹#›</a:t>
            </a:fld>
            <a:endParaRPr lang="en-US"/>
          </a:p>
        </p:txBody>
      </p:sp>
    </p:spTree>
    <p:extLst>
      <p:ext uri="{BB962C8B-B14F-4D97-AF65-F5344CB8AC3E}">
        <p14:creationId xmlns:p14="http://schemas.microsoft.com/office/powerpoint/2010/main" val="5162254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solidFill>
                  <a:schemeClr val="tx1"/>
                </a:solidFill>
              </a:defRPr>
            </a:lvl1pPr>
          </a:lstStyle>
          <a:p>
            <a:endParaRPr lang="en-US"/>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solidFill>
                  <a:schemeClr val="tx1"/>
                </a:solidFill>
              </a:defRPr>
            </a:lvl1pPr>
          </a:lstStyle>
          <a:p>
            <a:fld id="{D677E230-58DD-43ED-96A1-552DDAB53532}" type="datetimeFigureOut">
              <a:rPr lang="en-US" smtClean="0"/>
              <a:pPr/>
              <a:t>4/22/2014</a:t>
            </a:fld>
            <a:endParaRPr lang="en-US"/>
          </a:p>
        </p:txBody>
      </p:sp>
      <p:sp>
        <p:nvSpPr>
          <p:cNvPr id="4" name="Slide Image Placeholder 3"/>
          <p:cNvSpPr>
            <a:spLocks noGrp="1" noRot="1" noChangeAspect="1"/>
          </p:cNvSpPr>
          <p:nvPr>
            <p:ph type="sldImg" idx="2"/>
          </p:nvPr>
        </p:nvSpPr>
        <p:spPr>
          <a:xfrm>
            <a:off x="92075" y="744538"/>
            <a:ext cx="6613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solidFill>
                  <a:schemeClr val="tx1"/>
                </a:solidFill>
              </a:defRPr>
            </a:lvl1pPr>
          </a:lstStyle>
          <a:p>
            <a:endParaRPr lang="en-US"/>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solidFill>
                  <a:schemeClr val="tx1"/>
                </a:solidFill>
              </a:defRPr>
            </a:lvl1pPr>
          </a:lstStyle>
          <a:p>
            <a:fld id="{841221E5-7225-48EB-A4EE-420E7BFCF705}" type="slidenum">
              <a:rPr lang="en-US" smtClean="0"/>
              <a:pPr/>
              <a:t>‹#›</a:t>
            </a:fld>
            <a:endParaRPr lang="en-US"/>
          </a:p>
        </p:txBody>
      </p:sp>
    </p:spTree>
    <p:extLst>
      <p:ext uri="{BB962C8B-B14F-4D97-AF65-F5344CB8AC3E}">
        <p14:creationId xmlns:p14="http://schemas.microsoft.com/office/powerpoint/2010/main" val="15566699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2"/>
        </a:solidFill>
        <a:latin typeface="+mn-lt"/>
        <a:ea typeface="+mn-ea"/>
        <a:cs typeface="+mn-cs"/>
      </a:defRPr>
    </a:lvl1pPr>
    <a:lvl2pPr marL="457200" algn="l" defTabSz="914400" rtl="0" eaLnBrk="1" latinLnBrk="0" hangingPunct="1">
      <a:defRPr sz="1200" kern="1200">
        <a:solidFill>
          <a:schemeClr val="tx2"/>
        </a:solidFill>
        <a:latin typeface="+mn-lt"/>
        <a:ea typeface="+mn-ea"/>
        <a:cs typeface="+mn-cs"/>
      </a:defRPr>
    </a:lvl2pPr>
    <a:lvl3pPr marL="914400" algn="l" defTabSz="914400" rtl="0" eaLnBrk="1" latinLnBrk="0" hangingPunct="1">
      <a:defRPr sz="1200" kern="1200">
        <a:solidFill>
          <a:schemeClr val="tx2"/>
        </a:solidFill>
        <a:latin typeface="+mn-lt"/>
        <a:ea typeface="+mn-ea"/>
        <a:cs typeface="+mn-cs"/>
      </a:defRPr>
    </a:lvl3pPr>
    <a:lvl4pPr marL="1371600" algn="l" defTabSz="914400" rtl="0" eaLnBrk="1" latinLnBrk="0" hangingPunct="1">
      <a:defRPr sz="1200" kern="1200">
        <a:solidFill>
          <a:schemeClr val="tx2"/>
        </a:solidFill>
        <a:latin typeface="+mn-lt"/>
        <a:ea typeface="+mn-ea"/>
        <a:cs typeface="+mn-cs"/>
      </a:defRPr>
    </a:lvl4pPr>
    <a:lvl5pPr marL="1828800" algn="l" defTabSz="914400" rtl="0" eaLnBrk="1" latinLnBrk="0" hangingPunct="1">
      <a:defRPr sz="1200" kern="1200">
        <a:solidFill>
          <a:schemeClr val="tx2"/>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2"/>
                </a:solidFill>
                <a:effectLst/>
                <a:latin typeface="+mn-lt"/>
                <a:ea typeface="+mn-ea"/>
                <a:cs typeface="+mn-cs"/>
              </a:rPr>
              <a:t>The binding time for a variable type is when the program is compiled  - the type cannot be changed without changing and recompiling the program.</a:t>
            </a:r>
          </a:p>
          <a:p>
            <a:r>
              <a:rPr lang="en-US" sz="1200" b="0" i="0" kern="1200" dirty="0" smtClean="0">
                <a:solidFill>
                  <a:schemeClr val="tx2"/>
                </a:solidFill>
                <a:effectLst/>
                <a:latin typeface="+mn-lt"/>
                <a:ea typeface="+mn-ea"/>
                <a:cs typeface="+mn-cs"/>
              </a:rPr>
              <a:t>The value of the variable is not bound until the program executes - that is, the value of the variable can change during execution.</a:t>
            </a:r>
            <a:endParaRPr lang="en-US" dirty="0"/>
          </a:p>
        </p:txBody>
      </p:sp>
      <p:sp>
        <p:nvSpPr>
          <p:cNvPr id="4" name="Slide Number Placeholder 3"/>
          <p:cNvSpPr>
            <a:spLocks noGrp="1"/>
          </p:cNvSpPr>
          <p:nvPr>
            <p:ph type="sldNum" sz="quarter" idx="10"/>
          </p:nvPr>
        </p:nvSpPr>
        <p:spPr/>
        <p:txBody>
          <a:bodyPr/>
          <a:lstStyle/>
          <a:p>
            <a:fld id="{841221E5-7225-48EB-A4EE-420E7BFCF705}" type="slidenum">
              <a:rPr lang="en-US" smtClean="0"/>
              <a:pPr/>
              <a:t>23</a:t>
            </a:fld>
            <a:endParaRPr lang="en-US"/>
          </a:p>
        </p:txBody>
      </p:sp>
    </p:spTree>
    <p:extLst>
      <p:ext uri="{BB962C8B-B14F-4D97-AF65-F5344CB8AC3E}">
        <p14:creationId xmlns:p14="http://schemas.microsoft.com/office/powerpoint/2010/main" val="2004950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2"/>
                </a:solidFill>
                <a:effectLst/>
                <a:latin typeface="+mn-lt"/>
                <a:ea typeface="+mn-ea"/>
                <a:cs typeface="+mn-cs"/>
              </a:rPr>
              <a:t>Meaning of /: The general meaning of + was defined (as numerical division) when the language was defined. The specific addition operation (float, double, </a:t>
            </a:r>
            <a:r>
              <a:rPr lang="en-US" sz="1200" b="0" i="0" kern="1200" dirty="0" err="1" smtClean="0">
                <a:solidFill>
                  <a:schemeClr val="tx2"/>
                </a:solidFill>
                <a:effectLst/>
                <a:latin typeface="+mn-lt"/>
                <a:ea typeface="+mn-ea"/>
                <a:cs typeface="+mn-cs"/>
              </a:rPr>
              <a:t>int</a:t>
            </a:r>
            <a:r>
              <a:rPr lang="en-US" sz="1200" b="0" i="0" kern="1200" dirty="0" smtClean="0">
                <a:solidFill>
                  <a:schemeClr val="tx2"/>
                </a:solidFill>
                <a:effectLst/>
                <a:latin typeface="+mn-lt"/>
                <a:ea typeface="+mn-ea"/>
                <a:cs typeface="+mn-cs"/>
              </a:rPr>
              <a:t>, etc.), however, cannot be determined until program translation time, when it becomes bound to the / symbol used in the operation.</a:t>
            </a:r>
          </a:p>
          <a:p>
            <a:endParaRPr lang="en-US" sz="1200" b="0" i="0" kern="1200" dirty="0" smtClean="0">
              <a:solidFill>
                <a:schemeClr val="tx2"/>
              </a:solidFill>
              <a:effectLst/>
              <a:latin typeface="+mn-lt"/>
              <a:ea typeface="+mn-ea"/>
              <a:cs typeface="+mn-cs"/>
            </a:endParaRPr>
          </a:p>
          <a:p>
            <a:r>
              <a:rPr lang="en-US" sz="1200" b="0" i="0" kern="1200" dirty="0" smtClean="0">
                <a:solidFill>
                  <a:schemeClr val="tx2"/>
                </a:solidFill>
                <a:effectLst/>
                <a:latin typeface="+mn-lt"/>
                <a:ea typeface="+mn-ea"/>
                <a:cs typeface="+mn-cs"/>
              </a:rPr>
              <a:t>Computation performed by an external function: A function in another program file (i.e., an external function) can come from a library or from another compilation. The specific function that is linked to the function call is not determined until the program modules are combined by the linkage editor, and in fact different computations could be done by using different external modules in different link edits.</a:t>
            </a:r>
            <a:endParaRPr lang="en-US" dirty="0"/>
          </a:p>
        </p:txBody>
      </p:sp>
      <p:sp>
        <p:nvSpPr>
          <p:cNvPr id="4" name="Slide Number Placeholder 3"/>
          <p:cNvSpPr>
            <a:spLocks noGrp="1"/>
          </p:cNvSpPr>
          <p:nvPr>
            <p:ph type="sldNum" sz="quarter" idx="10"/>
          </p:nvPr>
        </p:nvSpPr>
        <p:spPr/>
        <p:txBody>
          <a:bodyPr/>
          <a:lstStyle/>
          <a:p>
            <a:fld id="{841221E5-7225-48EB-A4EE-420E7BFCF705}" type="slidenum">
              <a:rPr lang="en-US" smtClean="0"/>
              <a:pPr/>
              <a:t>24</a:t>
            </a:fld>
            <a:endParaRPr lang="en-US"/>
          </a:p>
        </p:txBody>
      </p:sp>
    </p:spTree>
    <p:extLst>
      <p:ext uri="{BB962C8B-B14F-4D97-AF65-F5344CB8AC3E}">
        <p14:creationId xmlns:p14="http://schemas.microsoft.com/office/powerpoint/2010/main" val="34006725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US" dirty="0" smtClean="0"/>
              <a:t>What if a variable appears on both sides of assignment?</a:t>
            </a:r>
          </a:p>
          <a:p>
            <a:endParaRPr lang="en-US" dirty="0"/>
          </a:p>
        </p:txBody>
      </p:sp>
      <p:sp>
        <p:nvSpPr>
          <p:cNvPr id="4" name="Slide Number Placeholder 3"/>
          <p:cNvSpPr>
            <a:spLocks noGrp="1"/>
          </p:cNvSpPr>
          <p:nvPr>
            <p:ph type="sldNum" sz="quarter" idx="10"/>
          </p:nvPr>
        </p:nvSpPr>
        <p:spPr/>
        <p:txBody>
          <a:bodyPr/>
          <a:lstStyle/>
          <a:p>
            <a:fld id="{841221E5-7225-48EB-A4EE-420E7BFCF705}" type="slidenum">
              <a:rPr lang="en-US" smtClean="0"/>
              <a:pPr/>
              <a:t>31</a:t>
            </a:fld>
            <a:endParaRPr lang="en-US"/>
          </a:p>
        </p:txBody>
      </p:sp>
    </p:spTree>
    <p:extLst>
      <p:ext uri="{BB962C8B-B14F-4D97-AF65-F5344CB8AC3E}">
        <p14:creationId xmlns:p14="http://schemas.microsoft.com/office/powerpoint/2010/main" val="37745401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2"/>
                </a:solidFill>
                <a:latin typeface="+mn-lt"/>
                <a:ea typeface="+mn-ea"/>
                <a:cs typeface="+mn-cs"/>
              </a:rPr>
              <a:t>Similar structure may occur in assembly code</a:t>
            </a:r>
            <a:endParaRPr lang="en-US" dirty="0"/>
          </a:p>
        </p:txBody>
      </p:sp>
      <p:sp>
        <p:nvSpPr>
          <p:cNvPr id="4" name="Slide Number Placeholder 3"/>
          <p:cNvSpPr>
            <a:spLocks noGrp="1"/>
          </p:cNvSpPr>
          <p:nvPr>
            <p:ph type="sldNum" sz="quarter" idx="10"/>
          </p:nvPr>
        </p:nvSpPr>
        <p:spPr/>
        <p:txBody>
          <a:bodyPr/>
          <a:lstStyle/>
          <a:p>
            <a:fld id="{841221E5-7225-48EB-A4EE-420E7BFCF705}" type="slidenum">
              <a:rPr lang="en-US" smtClean="0"/>
              <a:pPr/>
              <a:t>42</a:t>
            </a:fld>
            <a:endParaRPr lang="en-US"/>
          </a:p>
        </p:txBody>
      </p:sp>
    </p:spTree>
    <p:extLst>
      <p:ext uri="{BB962C8B-B14F-4D97-AF65-F5344CB8AC3E}">
        <p14:creationId xmlns:p14="http://schemas.microsoft.com/office/powerpoint/2010/main" val="21340903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2400" dirty="0" smtClean="0"/>
              <a:t>The value that the function returns is not destroyed, but it is not possible to assign a value to the variable inside the function definition from outside. </a:t>
            </a:r>
          </a:p>
          <a:p>
            <a:endParaRPr lang="en-US" dirty="0"/>
          </a:p>
        </p:txBody>
      </p:sp>
      <p:sp>
        <p:nvSpPr>
          <p:cNvPr id="4" name="Slide Number Placeholder 3"/>
          <p:cNvSpPr>
            <a:spLocks noGrp="1"/>
          </p:cNvSpPr>
          <p:nvPr>
            <p:ph type="sldNum" sz="quarter" idx="10"/>
          </p:nvPr>
        </p:nvSpPr>
        <p:spPr/>
        <p:txBody>
          <a:bodyPr/>
          <a:lstStyle/>
          <a:p>
            <a:fld id="{841221E5-7225-48EB-A4EE-420E7BFCF705}" type="slidenum">
              <a:rPr lang="en-US" smtClean="0"/>
              <a:pPr/>
              <a:t>63</a:t>
            </a:fld>
            <a:endParaRPr lang="en-US"/>
          </a:p>
        </p:txBody>
      </p:sp>
    </p:spTree>
    <p:extLst>
      <p:ext uri="{BB962C8B-B14F-4D97-AF65-F5344CB8AC3E}">
        <p14:creationId xmlns:p14="http://schemas.microsoft.com/office/powerpoint/2010/main" val="31235101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2400" dirty="0" smtClean="0"/>
              <a:t>The value of such variable is not destroyed and can be reused when the function is called again. </a:t>
            </a:r>
          </a:p>
        </p:txBody>
      </p:sp>
      <p:sp>
        <p:nvSpPr>
          <p:cNvPr id="4" name="Slide Number Placeholder 3"/>
          <p:cNvSpPr>
            <a:spLocks noGrp="1"/>
          </p:cNvSpPr>
          <p:nvPr>
            <p:ph type="sldNum" sz="quarter" idx="10"/>
          </p:nvPr>
        </p:nvSpPr>
        <p:spPr/>
        <p:txBody>
          <a:bodyPr/>
          <a:lstStyle/>
          <a:p>
            <a:fld id="{841221E5-7225-48EB-A4EE-420E7BFCF705}" type="slidenum">
              <a:rPr lang="en-US" smtClean="0"/>
              <a:pPr/>
              <a:t>64</a:t>
            </a:fld>
            <a:endParaRPr lang="en-US"/>
          </a:p>
        </p:txBody>
      </p:sp>
    </p:spTree>
    <p:extLst>
      <p:ext uri="{BB962C8B-B14F-4D97-AF65-F5344CB8AC3E}">
        <p14:creationId xmlns:p14="http://schemas.microsoft.com/office/powerpoint/2010/main" val="31235101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2400" dirty="0" smtClean="0"/>
          </a:p>
        </p:txBody>
      </p:sp>
      <p:sp>
        <p:nvSpPr>
          <p:cNvPr id="4" name="Slide Number Placeholder 3"/>
          <p:cNvSpPr>
            <a:spLocks noGrp="1"/>
          </p:cNvSpPr>
          <p:nvPr>
            <p:ph type="sldNum" sz="quarter" idx="10"/>
          </p:nvPr>
        </p:nvSpPr>
        <p:spPr/>
        <p:txBody>
          <a:bodyPr/>
          <a:lstStyle/>
          <a:p>
            <a:fld id="{841221E5-7225-48EB-A4EE-420E7BFCF705}" type="slidenum">
              <a:rPr lang="en-US" smtClean="0"/>
              <a:pPr/>
              <a:t>65</a:t>
            </a:fld>
            <a:endParaRPr lang="en-US"/>
          </a:p>
        </p:txBody>
      </p:sp>
    </p:spTree>
    <p:extLst>
      <p:ext uri="{BB962C8B-B14F-4D97-AF65-F5344CB8AC3E}">
        <p14:creationId xmlns:p14="http://schemas.microsoft.com/office/powerpoint/2010/main" val="312351017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11579384" y="5638800"/>
            <a:ext cx="609441" cy="1219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9" name="Rectangle 8"/>
          <p:cNvSpPr/>
          <p:nvPr/>
        </p:nvSpPr>
        <p:spPr>
          <a:xfrm>
            <a:off x="11274663" y="5638800"/>
            <a:ext cx="304721" cy="1219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10" name="Rectangle 9"/>
          <p:cNvSpPr/>
          <p:nvPr/>
        </p:nvSpPr>
        <p:spPr>
          <a:xfrm>
            <a:off x="1218883" y="0"/>
            <a:ext cx="60944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11" name="Rectangle 10"/>
          <p:cNvSpPr/>
          <p:nvPr/>
        </p:nvSpPr>
        <p:spPr>
          <a:xfrm>
            <a:off x="0" y="0"/>
            <a:ext cx="1218883"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12" name="Rectangle 11"/>
          <p:cNvSpPr/>
          <p:nvPr/>
        </p:nvSpPr>
        <p:spPr>
          <a:xfrm>
            <a:off x="0" y="5638800"/>
            <a:ext cx="12188825" cy="1219200"/>
          </a:xfrm>
          <a:prstGeom prst="rect">
            <a:avLst/>
          </a:prstGeom>
          <a:solidFill>
            <a:schemeClr val="accent1">
              <a:lumMod val="75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cxnSp>
        <p:nvCxnSpPr>
          <p:cNvPr id="13" name="Straight Connector 12"/>
          <p:cNvCxnSpPr/>
          <p:nvPr/>
        </p:nvCxnSpPr>
        <p:spPr bwMode="white">
          <a:xfrm>
            <a:off x="11573293" y="5638800"/>
            <a:ext cx="0" cy="12192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Rectangle 13"/>
          <p:cNvSpPr/>
          <p:nvPr userDrawn="1"/>
        </p:nvSpPr>
        <p:spPr>
          <a:xfrm>
            <a:off x="0" y="5643132"/>
            <a:ext cx="1216152" cy="1214868"/>
          </a:xfrm>
          <a:prstGeom prst="rect">
            <a:avLst/>
          </a:prstGeom>
          <a:solidFill>
            <a:schemeClr val="accent1">
              <a:lumMod val="50000"/>
              <a:alpha val="7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cxnSp>
        <p:nvCxnSpPr>
          <p:cNvPr id="15" name="Straight Connector 14"/>
          <p:cNvCxnSpPr/>
          <p:nvPr/>
        </p:nvCxnSpPr>
        <p:spPr bwMode="white">
          <a:xfrm>
            <a:off x="1218884" y="0"/>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bwMode="white">
          <a:xfrm>
            <a:off x="0" y="5631204"/>
            <a:ext cx="1828325"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2428669" y="1600200"/>
            <a:ext cx="8329031" cy="2680127"/>
          </a:xfrm>
        </p:spPr>
        <p:txBody>
          <a:bodyPr>
            <a:noAutofit/>
          </a:bodyPr>
          <a:lstStyle>
            <a:lvl1pPr>
              <a:defRPr sz="5400"/>
            </a:lvl1pPr>
          </a:lstStyle>
          <a:p>
            <a:r>
              <a:rPr lang="en-US" smtClean="0"/>
              <a:t>Click to edit Master title style</a:t>
            </a:r>
            <a:endParaRPr/>
          </a:p>
        </p:txBody>
      </p:sp>
      <p:sp>
        <p:nvSpPr>
          <p:cNvPr id="3" name="Subtitle 2"/>
          <p:cNvSpPr>
            <a:spLocks noGrp="1"/>
          </p:cNvSpPr>
          <p:nvPr>
            <p:ph type="subTitle" idx="1"/>
          </p:nvPr>
        </p:nvSpPr>
        <p:spPr>
          <a:xfrm>
            <a:off x="2428669" y="4344915"/>
            <a:ext cx="7516442" cy="1116085"/>
          </a:xfrm>
        </p:spPr>
        <p:txBody>
          <a:bodyPr>
            <a:normAutofit/>
          </a:bodyPr>
          <a:lstStyle>
            <a:lvl1pPr marL="0" indent="0" algn="l">
              <a:spcBef>
                <a:spcPts val="0"/>
              </a:spcBef>
              <a:buNone/>
              <a:defRPr sz="3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9371012" y="6195695"/>
            <a:ext cx="1600121" cy="365125"/>
          </a:xfrm>
          <a:prstGeom prst="rect">
            <a:avLst/>
          </a:prstGeom>
        </p:spPr>
        <p:txBody>
          <a:bodyPr/>
          <a:lstStyle>
            <a:lvl1pPr>
              <a:defRPr>
                <a:solidFill>
                  <a:schemeClr val="bg1"/>
                </a:solidFill>
              </a:defRPr>
            </a:lvl1pPr>
          </a:lstStyle>
          <a:p>
            <a:endParaRPr lang="en-US" dirty="0"/>
          </a:p>
        </p:txBody>
      </p:sp>
      <p:sp>
        <p:nvSpPr>
          <p:cNvPr id="5" name="Footer Placeholder 4"/>
          <p:cNvSpPr>
            <a:spLocks noGrp="1"/>
          </p:cNvSpPr>
          <p:nvPr>
            <p:ph type="ftr" sz="quarter" idx="11"/>
          </p:nvPr>
        </p:nvSpPr>
        <p:spPr>
          <a:xfrm>
            <a:off x="2284412" y="6172200"/>
            <a:ext cx="3974065" cy="431165"/>
          </a:xfrm>
          <a:prstGeom prst="rect">
            <a:avLst/>
          </a:prstGeom>
        </p:spPr>
        <p:txBody>
          <a:bodyPr/>
          <a:lstStyle>
            <a:lvl1pPr>
              <a:defRPr sz="2800" b="1">
                <a:solidFill>
                  <a:schemeClr val="bg1"/>
                </a:solidFill>
                <a:effectLst>
                  <a:outerShdw blurRad="38100" dist="38100" dir="2700000" algn="tl">
                    <a:srgbClr val="000000">
                      <a:alpha val="43137"/>
                    </a:srgbClr>
                  </a:outerShdw>
                </a:effectLst>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7DC1BBB0-96F0-4077-A278-0F3FB5C104D3}" type="slidenum">
              <a:rPr/>
              <a:pPr/>
              <a:t>‹#›</a:t>
            </a:fld>
            <a:endParaRPr/>
          </a:p>
        </p:txBody>
      </p:sp>
      <p:pic>
        <p:nvPicPr>
          <p:cNvPr id="18" name="Picture 3"/>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7012" y="6019800"/>
            <a:ext cx="723900" cy="609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179559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a:xfrm>
            <a:off x="5180250" y="6356351"/>
            <a:ext cx="1218883" cy="365125"/>
          </a:xfrm>
          <a:prstGeom prst="rect">
            <a:avLst/>
          </a:prstGeom>
        </p:spPr>
        <p:txBody>
          <a:bodyPr/>
          <a:lstStyle/>
          <a:p>
            <a:fld id="{C2C6F8EA-316C-41DE-B9A4-EDCC3A85ED9A}" type="datetimeFigureOut">
              <a:rPr lang="en-US"/>
              <a:t>4/22/2014</a:t>
            </a:fld>
            <a:endParaRPr/>
          </a:p>
        </p:txBody>
      </p:sp>
      <p:sp>
        <p:nvSpPr>
          <p:cNvPr id="5" name="Footer Placeholder 4"/>
          <p:cNvSpPr>
            <a:spLocks noGrp="1"/>
          </p:cNvSpPr>
          <p:nvPr>
            <p:ph type="ftr" sz="quarter" idx="11"/>
          </p:nvPr>
        </p:nvSpPr>
        <p:spPr>
          <a:xfrm>
            <a:off x="6595933" y="6356351"/>
            <a:ext cx="3974065" cy="365125"/>
          </a:xfrm>
          <a:prstGeom prst="rect">
            <a:avLst/>
          </a:prstGeom>
        </p:spPr>
        <p:txBody>
          <a:bodyPr/>
          <a:lstStyle/>
          <a:p>
            <a:endParaRPr/>
          </a:p>
        </p:txBody>
      </p:sp>
      <p:sp>
        <p:nvSpPr>
          <p:cNvPr id="6" name="Slide Number Placeholder 5"/>
          <p:cNvSpPr>
            <a:spLocks noGrp="1"/>
          </p:cNvSpPr>
          <p:nvPr>
            <p:ph type="sldNum" sz="quarter" idx="12"/>
          </p:nvPr>
        </p:nvSpPr>
        <p:spPr/>
        <p:txBody>
          <a:bodyPr/>
          <a:lstStyle/>
          <a:p>
            <a:fld id="{7DC1BBB0-96F0-4077-A278-0F3FB5C104D3}" type="slidenum">
              <a:rPr/>
              <a:t>‹#›</a:t>
            </a:fld>
            <a:endParaRPr/>
          </a:p>
        </p:txBody>
      </p:sp>
    </p:spTree>
    <p:extLst>
      <p:ext uri="{BB962C8B-B14F-4D97-AF65-F5344CB8AC3E}">
        <p14:creationId xmlns:p14="http://schemas.microsoft.com/office/powerpoint/2010/main" val="2185532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a:xfrm>
            <a:off x="5180250" y="6356351"/>
            <a:ext cx="1218883" cy="365125"/>
          </a:xfrm>
          <a:prstGeom prst="rect">
            <a:avLst/>
          </a:prstGeom>
        </p:spPr>
        <p:txBody>
          <a:bodyPr/>
          <a:lstStyle/>
          <a:p>
            <a:fld id="{C2C6F8EA-316C-41DE-B9A4-EDCC3A85ED9A}" type="datetimeFigureOut">
              <a:rPr lang="en-US"/>
              <a:t>4/22/2014</a:t>
            </a:fld>
            <a:endParaRPr/>
          </a:p>
        </p:txBody>
      </p:sp>
      <p:sp>
        <p:nvSpPr>
          <p:cNvPr id="4" name="Footer Placeholder 3"/>
          <p:cNvSpPr>
            <a:spLocks noGrp="1"/>
          </p:cNvSpPr>
          <p:nvPr>
            <p:ph type="ftr" sz="quarter" idx="11"/>
          </p:nvPr>
        </p:nvSpPr>
        <p:spPr>
          <a:xfrm>
            <a:off x="6595933" y="6356351"/>
            <a:ext cx="3974065" cy="365125"/>
          </a:xfrm>
          <a:prstGeom prst="rect">
            <a:avLst/>
          </a:prstGeom>
        </p:spPr>
        <p:txBody>
          <a:bodyPr/>
          <a:lstStyle/>
          <a:p>
            <a:endParaRPr dirty="0"/>
          </a:p>
        </p:txBody>
      </p:sp>
      <p:sp>
        <p:nvSpPr>
          <p:cNvPr id="5" name="Slide Number Placeholder 4"/>
          <p:cNvSpPr>
            <a:spLocks noGrp="1"/>
          </p:cNvSpPr>
          <p:nvPr>
            <p:ph type="sldNum" sz="quarter" idx="12"/>
          </p:nvPr>
        </p:nvSpPr>
        <p:spPr/>
        <p:txBody>
          <a:bodyPr/>
          <a:lstStyle/>
          <a:p>
            <a:fld id="{7DC1BBB0-96F0-4077-A278-0F3FB5C104D3}" type="slidenum">
              <a:rPr/>
              <a:t>‹#›</a:t>
            </a:fld>
            <a:endParaRPr/>
          </a:p>
        </p:txBody>
      </p:sp>
    </p:spTree>
    <p:extLst>
      <p:ext uri="{BB962C8B-B14F-4D97-AF65-F5344CB8AC3E}">
        <p14:creationId xmlns:p14="http://schemas.microsoft.com/office/powerpoint/2010/main" val="31635788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961812" y="0"/>
            <a:ext cx="227013" cy="6858000"/>
          </a:xfrm>
          <a:prstGeom prst="rect">
            <a:avLst/>
          </a:pr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sp>
        <p:nvSpPr>
          <p:cNvPr id="8" name="Rectangle 7"/>
          <p:cNvSpPr/>
          <p:nvPr/>
        </p:nvSpPr>
        <p:spPr>
          <a:xfrm>
            <a:off x="234715" y="0"/>
            <a:ext cx="44808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9" name="Rectangle 8"/>
          <p:cNvSpPr/>
          <p:nvPr/>
        </p:nvSpPr>
        <p:spPr>
          <a:xfrm>
            <a:off x="1" y="0"/>
            <a:ext cx="227011" cy="6858000"/>
          </a:xfrm>
          <a:prstGeom prst="rect">
            <a:avLst/>
          </a:prstGeom>
          <a:solidFill>
            <a:schemeClr val="accent1">
              <a:lumMod val="75000"/>
              <a:alpha val="8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13" name="Rectangle 12"/>
          <p:cNvSpPr/>
          <p:nvPr/>
        </p:nvSpPr>
        <p:spPr>
          <a:xfrm>
            <a:off x="227013" y="4338"/>
            <a:ext cx="455791" cy="455910"/>
          </a:xfrm>
          <a:prstGeom prst="rect">
            <a:avLst/>
          </a:prstGeom>
          <a:solidFill>
            <a:schemeClr val="accent1">
              <a:lumMod val="50000"/>
              <a:alpha val="7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4" name="Straight Connector 13"/>
          <p:cNvCxnSpPr/>
          <p:nvPr/>
        </p:nvCxnSpPr>
        <p:spPr bwMode="white">
          <a:xfrm flipV="1">
            <a:off x="227012" y="0"/>
            <a:ext cx="455792" cy="304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bwMode="white">
          <a:xfrm>
            <a:off x="227013" y="460248"/>
            <a:ext cx="45579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bwMode="white">
          <a:xfrm>
            <a:off x="227012" y="-3048"/>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912811" y="177800"/>
            <a:ext cx="10896541" cy="724915"/>
          </a:xfrm>
          <a:prstGeom prst="rect">
            <a:avLst/>
          </a:prstGeom>
        </p:spPr>
        <p:txBody>
          <a:bodyPr vert="horz" lIns="91440" tIns="45720" rIns="91440" bIns="45720" rtlCol="0" anchor="b">
            <a:normAutofit/>
          </a:bodyPr>
          <a:lstStyle/>
          <a:p>
            <a:r>
              <a:rPr lang="en-US" dirty="0" smtClean="0"/>
              <a:t>Click to edit Master title style</a:t>
            </a:r>
            <a:endParaRPr dirty="0"/>
          </a:p>
        </p:txBody>
      </p:sp>
      <p:sp>
        <p:nvSpPr>
          <p:cNvPr id="3" name="Text Placeholder 2"/>
          <p:cNvSpPr>
            <a:spLocks noGrp="1"/>
          </p:cNvSpPr>
          <p:nvPr>
            <p:ph type="body" idx="1"/>
          </p:nvPr>
        </p:nvSpPr>
        <p:spPr>
          <a:xfrm>
            <a:off x="908662" y="1143000"/>
            <a:ext cx="10900750" cy="54102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6" name="Slide Number Placeholder 5"/>
          <p:cNvSpPr>
            <a:spLocks noGrp="1"/>
          </p:cNvSpPr>
          <p:nvPr>
            <p:ph type="sldNum" sz="quarter" idx="4"/>
          </p:nvPr>
        </p:nvSpPr>
        <p:spPr>
          <a:xfrm>
            <a:off x="11541236" y="6629400"/>
            <a:ext cx="420576" cy="225552"/>
          </a:xfrm>
          <a:prstGeom prst="rect">
            <a:avLst/>
          </a:prstGeom>
        </p:spPr>
        <p:txBody>
          <a:bodyPr vert="horz" lIns="91440" tIns="45720" rIns="91440" bIns="45720" rtlCol="0" anchor="ctr"/>
          <a:lstStyle>
            <a:lvl1pPr algn="r">
              <a:defRPr sz="1000" cap="all" baseline="0">
                <a:solidFill>
                  <a:schemeClr val="tx1">
                    <a:lumMod val="60000"/>
                    <a:lumOff val="40000"/>
                  </a:schemeClr>
                </a:solidFill>
              </a:defRPr>
            </a:lvl1pPr>
          </a:lstStyle>
          <a:p>
            <a:fld id="{7DC1BBB0-96F0-4077-A278-0F3FB5C104D3}" type="slidenum">
              <a:rPr lang="en-US" smtClean="0"/>
              <a:pPr/>
              <a:t>‹#›</a:t>
            </a:fld>
            <a:endParaRPr lang="en-US" dirty="0"/>
          </a:p>
        </p:txBody>
      </p:sp>
      <p:pic>
        <p:nvPicPr>
          <p:cNvPr id="17" name="Picture 3"/>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256053" y="64836"/>
            <a:ext cx="397711" cy="3349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543223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4" r:id="rId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90000"/>
        </a:lnSpc>
        <a:spcBef>
          <a:spcPct val="0"/>
        </a:spcBef>
        <a:buNone/>
        <a:defRPr sz="4000" b="1" kern="1200">
          <a:solidFill>
            <a:schemeClr val="tx1">
              <a:lumMod val="75000"/>
            </a:schemeClr>
          </a:solidFill>
          <a:effectLst>
            <a:outerShdw blurRad="38100" dist="38100" dir="2700000" algn="tl">
              <a:srgbClr val="000000">
                <a:alpha val="43137"/>
              </a:srgbClr>
            </a:outerShdw>
          </a:effectLst>
          <a:latin typeface="Calibri" panose="020F0502020204030204" pitchFamily="34" charset="0"/>
          <a:ea typeface="+mj-ea"/>
          <a:cs typeface="+mj-cs"/>
        </a:defRPr>
      </a:lvl1pPr>
    </p:titleStyle>
    <p:bodyStyle>
      <a:lvl1pPr marL="347663" indent="-347663" algn="l" defTabSz="914400" rtl="0" eaLnBrk="1" latinLnBrk="0" hangingPunct="1">
        <a:lnSpc>
          <a:spcPct val="90000"/>
        </a:lnSpc>
        <a:spcBef>
          <a:spcPts val="1400"/>
        </a:spcBef>
        <a:buSzPct val="70000"/>
        <a:buFont typeface="Wingdings" panose="05000000000000000000" pitchFamily="2" charset="2"/>
        <a:buChar char="Ä"/>
        <a:defRPr sz="3200" kern="1200">
          <a:solidFill>
            <a:schemeClr val="tx2"/>
          </a:solidFill>
          <a:latin typeface="Calibri" panose="020F0502020204030204" pitchFamily="34" charset="0"/>
          <a:ea typeface="+mn-ea"/>
          <a:cs typeface="+mn-cs"/>
        </a:defRPr>
      </a:lvl1pPr>
      <a:lvl2pPr marL="741363" indent="-303213" algn="l" defTabSz="914400" rtl="0" eaLnBrk="1" latinLnBrk="0" hangingPunct="1">
        <a:lnSpc>
          <a:spcPct val="90000"/>
        </a:lnSpc>
        <a:spcBef>
          <a:spcPts val="600"/>
        </a:spcBef>
        <a:buSzPct val="80000"/>
        <a:buFont typeface="Wingdings" panose="05000000000000000000" pitchFamily="2" charset="2"/>
        <a:buChar char="ü"/>
        <a:defRPr sz="2800" kern="1200">
          <a:solidFill>
            <a:schemeClr val="tx2"/>
          </a:solidFill>
          <a:latin typeface="Calibri" panose="020F0502020204030204" pitchFamily="34" charset="0"/>
          <a:ea typeface="+mn-ea"/>
          <a:cs typeface="+mn-cs"/>
        </a:defRPr>
      </a:lvl2pPr>
      <a:lvl3pPr marL="1143000" indent="-300038" algn="l" defTabSz="914400" rtl="0" eaLnBrk="1" latinLnBrk="0" hangingPunct="1">
        <a:lnSpc>
          <a:spcPct val="90000"/>
        </a:lnSpc>
        <a:spcBef>
          <a:spcPts val="600"/>
        </a:spcBef>
        <a:buSzPct val="90000"/>
        <a:buFont typeface="Wingdings" panose="05000000000000000000" pitchFamily="2" charset="2"/>
        <a:buChar char="û"/>
        <a:defRPr sz="2400" kern="1200">
          <a:solidFill>
            <a:schemeClr val="tx2"/>
          </a:solidFill>
          <a:latin typeface="Calibri" panose="020F0502020204030204" pitchFamily="34" charset="0"/>
          <a:ea typeface="+mn-ea"/>
          <a:cs typeface="+mn-cs"/>
        </a:defRPr>
      </a:lvl3pPr>
      <a:lvl4pPr marL="1316038" indent="-192088" algn="l" defTabSz="914400" rtl="0" eaLnBrk="1" latinLnBrk="0" hangingPunct="1">
        <a:lnSpc>
          <a:spcPct val="90000"/>
        </a:lnSpc>
        <a:spcBef>
          <a:spcPts val="600"/>
        </a:spcBef>
        <a:buFont typeface="Arial" pitchFamily="34" charset="0"/>
        <a:buChar char="–"/>
        <a:defRPr sz="2000" kern="1200">
          <a:solidFill>
            <a:schemeClr val="tx2"/>
          </a:solidFill>
          <a:latin typeface="Calibri" panose="020F0502020204030204" pitchFamily="34" charset="0"/>
          <a:ea typeface="+mn-ea"/>
          <a:cs typeface="+mn-cs"/>
        </a:defRPr>
      </a:lvl4pPr>
      <a:lvl5pPr marL="1655763" indent="-192088" algn="l" defTabSz="914400" rtl="0" eaLnBrk="1" latinLnBrk="0" hangingPunct="1">
        <a:lnSpc>
          <a:spcPct val="90000"/>
        </a:lnSpc>
        <a:spcBef>
          <a:spcPts val="600"/>
        </a:spcBef>
        <a:buFont typeface="Euphemia" pitchFamily="34" charset="0"/>
        <a:buChar char="›"/>
        <a:defRPr sz="1800" kern="1200">
          <a:solidFill>
            <a:schemeClr val="tx2"/>
          </a:solidFill>
          <a:latin typeface="Calibri" panose="020F0502020204030204" pitchFamily="34" charset="0"/>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Imperative </a:t>
            </a:r>
            <a:br>
              <a:rPr lang="en-US" dirty="0" smtClean="0"/>
            </a:br>
            <a:r>
              <a:rPr lang="en-US" dirty="0" smtClean="0"/>
              <a:t>(Procedural) </a:t>
            </a:r>
            <a:br>
              <a:rPr lang="en-US" dirty="0" smtClean="0"/>
            </a:br>
            <a:r>
              <a:rPr lang="en-US" dirty="0" smtClean="0"/>
              <a:t>Paradigms</a:t>
            </a:r>
            <a:endParaRPr lang="en-US" dirty="0"/>
          </a:p>
        </p:txBody>
      </p:sp>
      <p:sp>
        <p:nvSpPr>
          <p:cNvPr id="3" name="Subtitle 2"/>
          <p:cNvSpPr>
            <a:spLocks noGrp="1"/>
          </p:cNvSpPr>
          <p:nvPr>
            <p:ph type="subTitle" idx="1"/>
          </p:nvPr>
        </p:nvSpPr>
        <p:spPr>
          <a:xfrm>
            <a:off x="2428668" y="4344915"/>
            <a:ext cx="9075943" cy="1116085"/>
          </a:xfrm>
        </p:spPr>
        <p:txBody>
          <a:bodyPr vert="horz" lIns="91440" tIns="45720" rIns="91440" bIns="45720" rtlCol="0">
            <a:normAutofit/>
          </a:bodyPr>
          <a:lstStyle/>
          <a:p>
            <a:pPr algn="r"/>
            <a:r>
              <a:rPr lang="en-US" dirty="0">
                <a:latin typeface="Lucida Calligraphy" panose="03010101010101010101" pitchFamily="66" charset="0"/>
              </a:rPr>
              <a:t>Fortran, </a:t>
            </a:r>
            <a:r>
              <a:rPr lang="en-US" dirty="0" err="1">
                <a:latin typeface="Lucida Calligraphy" panose="03010101010101010101" pitchFamily="66" charset="0"/>
              </a:rPr>
              <a:t>Algol</a:t>
            </a:r>
            <a:r>
              <a:rPr lang="en-US" dirty="0">
                <a:latin typeface="Lucida Calligraphy" panose="03010101010101010101" pitchFamily="66" charset="0"/>
              </a:rPr>
              <a:t>, </a:t>
            </a:r>
            <a:r>
              <a:rPr lang="en-US" dirty="0" smtClean="0">
                <a:latin typeface="Lucida Calligraphy" panose="03010101010101010101" pitchFamily="66" charset="0"/>
              </a:rPr>
              <a:t/>
            </a:r>
            <a:br>
              <a:rPr lang="en-US" dirty="0" smtClean="0">
                <a:latin typeface="Lucida Calligraphy" panose="03010101010101010101" pitchFamily="66" charset="0"/>
              </a:rPr>
            </a:br>
            <a:r>
              <a:rPr lang="en-US" dirty="0" smtClean="0">
                <a:latin typeface="Lucida Calligraphy" panose="03010101010101010101" pitchFamily="66" charset="0"/>
              </a:rPr>
              <a:t>Modula</a:t>
            </a:r>
            <a:r>
              <a:rPr lang="en-US" dirty="0">
                <a:latin typeface="Lucida Calligraphy" panose="03010101010101010101" pitchFamily="66" charset="0"/>
              </a:rPr>
              <a:t>, Ada, Pascal, C</a:t>
            </a:r>
          </a:p>
        </p:txBody>
      </p:sp>
      <p:sp>
        <p:nvSpPr>
          <p:cNvPr id="6" name="Footer Placeholder 4"/>
          <p:cNvSpPr>
            <a:spLocks noGrp="1"/>
          </p:cNvSpPr>
          <p:nvPr>
            <p:ph type="ftr" sz="quarter" idx="11"/>
          </p:nvPr>
        </p:nvSpPr>
        <p:spPr>
          <a:xfrm>
            <a:off x="6856412" y="6329299"/>
            <a:ext cx="4355065" cy="507365"/>
          </a:xfrm>
          <a:prstGeom prst="rect">
            <a:avLst/>
          </a:prstGeom>
        </p:spPr>
        <p:txBody>
          <a:bodyPr/>
          <a:lstStyle>
            <a:lvl1pPr>
              <a:defRPr sz="2800" b="1">
                <a:solidFill>
                  <a:schemeClr val="bg1"/>
                </a:solidFill>
                <a:effectLst>
                  <a:outerShdw blurRad="38100" dist="38100" dir="2700000" algn="tl">
                    <a:srgbClr val="000000">
                      <a:alpha val="43137"/>
                    </a:srgbClr>
                  </a:outerShdw>
                </a:effectLst>
              </a:defRPr>
            </a:lvl1pPr>
          </a:lstStyle>
          <a:p>
            <a:pPr algn="r"/>
            <a:r>
              <a:rPr lang="en-US" dirty="0" smtClean="0"/>
              <a:t>Programming Paradigms</a:t>
            </a:r>
            <a:endParaRPr lang="en-US" dirty="0"/>
          </a:p>
        </p:txBody>
      </p:sp>
    </p:spTree>
    <p:extLst>
      <p:ext uri="{BB962C8B-B14F-4D97-AF65-F5344CB8AC3E}">
        <p14:creationId xmlns:p14="http://schemas.microsoft.com/office/powerpoint/2010/main" val="50676145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Structured programming</a:t>
            </a:r>
            <a:endParaRPr lang="en-US" dirty="0"/>
          </a:p>
        </p:txBody>
      </p:sp>
      <p:sp>
        <p:nvSpPr>
          <p:cNvPr id="3" name="Content Placeholder 2"/>
          <p:cNvSpPr>
            <a:spLocks noGrp="1"/>
          </p:cNvSpPr>
          <p:nvPr>
            <p:ph idx="1"/>
          </p:nvPr>
        </p:nvSpPr>
        <p:spPr/>
        <p:txBody>
          <a:bodyPr/>
          <a:lstStyle/>
          <a:p>
            <a:r>
              <a:rPr lang="en-US" altLang="en-US" dirty="0"/>
              <a:t>The concept of structured programming devised in late 1960s (</a:t>
            </a:r>
            <a:r>
              <a:rPr lang="en-US" altLang="en-US" dirty="0" err="1"/>
              <a:t>Dijkstra</a:t>
            </a:r>
            <a:r>
              <a:rPr lang="en-US" altLang="en-US" dirty="0"/>
              <a:t> and others).</a:t>
            </a:r>
          </a:p>
          <a:p>
            <a:r>
              <a:rPr lang="en-US" altLang="en-US" dirty="0"/>
              <a:t>Emphasizes programming using sequences, conditions and repetition (no jumps and “</a:t>
            </a:r>
            <a:r>
              <a:rPr lang="en-US" altLang="en-US" dirty="0" err="1"/>
              <a:t>goto</a:t>
            </a:r>
            <a:r>
              <a:rPr lang="en-US" altLang="en-US" dirty="0"/>
              <a:t>” statements). </a:t>
            </a:r>
          </a:p>
          <a:p>
            <a:r>
              <a:rPr lang="en-US" altLang="en-US" dirty="0"/>
              <a:t>Constructs which have a predictable logic, i.e. they are entered at the top and exited at the bottom.</a:t>
            </a:r>
          </a:p>
          <a:p>
            <a:r>
              <a:rPr lang="en-US" altLang="en-US" dirty="0"/>
              <a:t>Structured programming enhances readability and hence maintainability. </a:t>
            </a:r>
          </a:p>
          <a:p>
            <a:endParaRPr lang="en-US" dirty="0"/>
          </a:p>
        </p:txBody>
      </p:sp>
    </p:spTree>
    <p:extLst>
      <p:ext uri="{BB962C8B-B14F-4D97-AF65-F5344CB8AC3E}">
        <p14:creationId xmlns:p14="http://schemas.microsoft.com/office/powerpoint/2010/main" val="13663651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Modular programming</a:t>
            </a:r>
            <a:endParaRPr lang="en-US" dirty="0"/>
          </a:p>
        </p:txBody>
      </p:sp>
      <p:sp>
        <p:nvSpPr>
          <p:cNvPr id="3" name="Content Placeholder 2"/>
          <p:cNvSpPr>
            <a:spLocks noGrp="1"/>
          </p:cNvSpPr>
          <p:nvPr>
            <p:ph idx="1"/>
          </p:nvPr>
        </p:nvSpPr>
        <p:spPr/>
        <p:txBody>
          <a:bodyPr/>
          <a:lstStyle/>
          <a:p>
            <a:r>
              <a:rPr lang="en-US" altLang="en-US" dirty="0"/>
              <a:t>The concept of modular programming was first taken seriously in the early 1970s.</a:t>
            </a:r>
          </a:p>
          <a:p>
            <a:r>
              <a:rPr lang="en-US" altLang="en-US" dirty="0"/>
              <a:t>Modular programming is concerned with sub-division of programs into manageable “chunks”.</a:t>
            </a:r>
          </a:p>
          <a:p>
            <a:r>
              <a:rPr lang="en-US" altLang="en-US" dirty="0"/>
              <a:t>The concept also encompasses ideas about levels of </a:t>
            </a:r>
            <a:r>
              <a:rPr lang="en-US" altLang="en-US" dirty="0" smtClean="0"/>
              <a:t>abstraction.</a:t>
            </a:r>
          </a:p>
          <a:p>
            <a:pPr lvl="1"/>
            <a:r>
              <a:rPr lang="en-US" altLang="en-US" dirty="0" smtClean="0"/>
              <a:t>Modules </a:t>
            </a:r>
            <a:r>
              <a:rPr lang="en-US" altLang="en-US" dirty="0"/>
              <a:t>are usually arranged in a hierarchy of abstraction.</a:t>
            </a:r>
          </a:p>
          <a:p>
            <a:r>
              <a:rPr lang="en-US" altLang="en-US" dirty="0"/>
              <a:t>Modularity also espouses the concept of </a:t>
            </a:r>
            <a:r>
              <a:rPr lang="en-US" altLang="en-US" i="1" dirty="0"/>
              <a:t>information hiding</a:t>
            </a:r>
            <a:r>
              <a:rPr lang="en-US" altLang="en-US" dirty="0"/>
              <a:t>.</a:t>
            </a:r>
          </a:p>
          <a:p>
            <a:endParaRPr lang="en-US" dirty="0"/>
          </a:p>
        </p:txBody>
      </p:sp>
    </p:spTree>
    <p:extLst>
      <p:ext uri="{BB962C8B-B14F-4D97-AF65-F5344CB8AC3E}">
        <p14:creationId xmlns:p14="http://schemas.microsoft.com/office/powerpoint/2010/main" val="14289427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Information hiding</a:t>
            </a:r>
            <a:endParaRPr lang="en-US" dirty="0"/>
          </a:p>
        </p:txBody>
      </p:sp>
      <p:sp>
        <p:nvSpPr>
          <p:cNvPr id="3" name="Content Placeholder 2"/>
          <p:cNvSpPr>
            <a:spLocks noGrp="1"/>
          </p:cNvSpPr>
          <p:nvPr>
            <p:ph idx="1"/>
          </p:nvPr>
        </p:nvSpPr>
        <p:spPr/>
        <p:txBody>
          <a:bodyPr/>
          <a:lstStyle/>
          <a:p>
            <a:r>
              <a:rPr lang="en-US" altLang="en-US" dirty="0" smtClean="0"/>
              <a:t>It is </a:t>
            </a:r>
            <a:r>
              <a:rPr lang="en-US" altLang="en-US" dirty="0"/>
              <a:t>concerned with the idea that the programmers </a:t>
            </a:r>
            <a:r>
              <a:rPr lang="en-US" altLang="en-US" dirty="0" smtClean="0"/>
              <a:t>attention shouldn’t </a:t>
            </a:r>
            <a:r>
              <a:rPr lang="en-US" altLang="en-US" dirty="0"/>
              <a:t>be distracted by details not central to their current programming </a:t>
            </a:r>
            <a:r>
              <a:rPr lang="en-US" altLang="en-US" dirty="0" smtClean="0"/>
              <a:t>task.</a:t>
            </a:r>
          </a:p>
          <a:p>
            <a:pPr lvl="1"/>
            <a:r>
              <a:rPr lang="en-US" altLang="en-US" dirty="0" smtClean="0"/>
              <a:t>Programmers </a:t>
            </a:r>
            <a:r>
              <a:rPr lang="en-US" altLang="en-US" dirty="0"/>
              <a:t>should not be required to be concerned with unnecessary details.</a:t>
            </a:r>
          </a:p>
          <a:p>
            <a:r>
              <a:rPr lang="en-US" altLang="en-US" dirty="0"/>
              <a:t>In the imperative paradigm this is achieved through the use of </a:t>
            </a:r>
            <a:r>
              <a:rPr lang="en-US" altLang="en-US" b="1" i="1" dirty="0"/>
              <a:t>modules</a:t>
            </a:r>
            <a:r>
              <a:rPr lang="en-US" altLang="en-US" dirty="0"/>
              <a:t> or </a:t>
            </a:r>
            <a:r>
              <a:rPr lang="en-US" altLang="en-US" b="1" i="1" dirty="0"/>
              <a:t>packages</a:t>
            </a:r>
            <a:r>
              <a:rPr lang="en-US" altLang="en-US" dirty="0"/>
              <a:t>.</a:t>
            </a:r>
          </a:p>
          <a:p>
            <a:pPr lvl="1"/>
            <a:r>
              <a:rPr lang="en-US" altLang="en-US" dirty="0"/>
              <a:t>Modules (packages) should be designed so that information contained within those modules is “hidden” from other modules (packages). </a:t>
            </a:r>
          </a:p>
          <a:p>
            <a:endParaRPr lang="en-US" dirty="0"/>
          </a:p>
        </p:txBody>
      </p:sp>
    </p:spTree>
    <p:extLst>
      <p:ext uri="{BB962C8B-B14F-4D97-AF65-F5344CB8AC3E}">
        <p14:creationId xmlns:p14="http://schemas.microsoft.com/office/powerpoint/2010/main" val="20730284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Imperative programming languages</a:t>
            </a:r>
          </a:p>
        </p:txBody>
      </p:sp>
      <p:sp>
        <p:nvSpPr>
          <p:cNvPr id="3" name="Content Placeholder 2"/>
          <p:cNvSpPr>
            <a:spLocks noGrp="1"/>
          </p:cNvSpPr>
          <p:nvPr>
            <p:ph idx="1"/>
          </p:nvPr>
        </p:nvSpPr>
        <p:spPr/>
        <p:txBody>
          <a:bodyPr/>
          <a:lstStyle/>
          <a:p>
            <a:r>
              <a:rPr lang="en-GB" altLang="en-US" dirty="0" smtClean="0"/>
              <a:t>FORTRAN</a:t>
            </a:r>
          </a:p>
          <a:p>
            <a:pPr lvl="1"/>
            <a:r>
              <a:rPr lang="en-GB" altLang="en-US" dirty="0" smtClean="0"/>
              <a:t>`</a:t>
            </a:r>
            <a:r>
              <a:rPr lang="en-GB" altLang="en-US" dirty="0"/>
              <a:t>The IBM Mathematical </a:t>
            </a:r>
            <a:r>
              <a:rPr lang="en-GB" altLang="en-US" dirty="0" err="1"/>
              <a:t>FORmula</a:t>
            </a:r>
            <a:r>
              <a:rPr lang="en-GB" altLang="en-US" dirty="0"/>
              <a:t> </a:t>
            </a:r>
            <a:r>
              <a:rPr lang="en-GB" altLang="en-US" dirty="0" err="1"/>
              <a:t>TRANslating</a:t>
            </a:r>
            <a:r>
              <a:rPr lang="en-GB" altLang="en-US" dirty="0"/>
              <a:t> system'.</a:t>
            </a:r>
          </a:p>
          <a:p>
            <a:pPr lvl="2"/>
            <a:r>
              <a:rPr lang="en-GB" altLang="en-US" dirty="0"/>
              <a:t>Designed circa 1955 (by, amongst others, Backus).</a:t>
            </a:r>
          </a:p>
          <a:p>
            <a:pPr lvl="1"/>
            <a:r>
              <a:rPr lang="en-GB" altLang="en-US" dirty="0"/>
              <a:t>First successful attempt to improve on "assembly languages".</a:t>
            </a:r>
          </a:p>
          <a:p>
            <a:pPr lvl="2"/>
            <a:r>
              <a:rPr lang="en-GB" altLang="en-US" dirty="0"/>
              <a:t>Still widely used for numerical applications.</a:t>
            </a:r>
          </a:p>
          <a:p>
            <a:pPr lvl="1"/>
            <a:r>
              <a:rPr lang="en-GB" altLang="en-US" dirty="0"/>
              <a:t>Has been revised to take account of ideas on structured programming etc. </a:t>
            </a:r>
          </a:p>
          <a:p>
            <a:pPr lvl="2"/>
            <a:r>
              <a:rPr lang="en-GB" altLang="en-US" dirty="0"/>
              <a:t>However is decreasing in popularity.</a:t>
            </a:r>
          </a:p>
          <a:p>
            <a:endParaRPr lang="en-US" dirty="0"/>
          </a:p>
        </p:txBody>
      </p:sp>
    </p:spTree>
    <p:extLst>
      <p:ext uri="{BB962C8B-B14F-4D97-AF65-F5344CB8AC3E}">
        <p14:creationId xmlns:p14="http://schemas.microsoft.com/office/powerpoint/2010/main" val="29031416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Imperative programming languages</a:t>
            </a:r>
          </a:p>
        </p:txBody>
      </p:sp>
      <p:sp>
        <p:nvSpPr>
          <p:cNvPr id="3" name="Content Placeholder 2"/>
          <p:cNvSpPr>
            <a:spLocks noGrp="1"/>
          </p:cNvSpPr>
          <p:nvPr>
            <p:ph idx="1"/>
          </p:nvPr>
        </p:nvSpPr>
        <p:spPr/>
        <p:txBody>
          <a:bodyPr>
            <a:normAutofit fontScale="92500"/>
          </a:bodyPr>
          <a:lstStyle/>
          <a:p>
            <a:r>
              <a:rPr lang="en-GB" altLang="en-US" dirty="0" smtClean="0"/>
              <a:t>ALGOL’60</a:t>
            </a:r>
          </a:p>
          <a:p>
            <a:pPr lvl="1"/>
            <a:r>
              <a:rPr lang="en-GB" altLang="en-US" dirty="0" smtClean="0"/>
              <a:t>`</a:t>
            </a:r>
            <a:r>
              <a:rPr lang="en-GB" altLang="en-US" sz="2600" dirty="0" err="1"/>
              <a:t>ALGOrithmic</a:t>
            </a:r>
            <a:r>
              <a:rPr lang="en-GB" altLang="en-US" sz="2600" dirty="0"/>
              <a:t> Language 1960'.</a:t>
            </a:r>
          </a:p>
          <a:p>
            <a:pPr lvl="2"/>
            <a:r>
              <a:rPr lang="en-GB" altLang="en-US" sz="2200" dirty="0"/>
              <a:t>Developed in 1950s through a joint European-American committee.</a:t>
            </a:r>
          </a:p>
          <a:p>
            <a:pPr lvl="1"/>
            <a:r>
              <a:rPr lang="en-GB" altLang="en-US" sz="2600" dirty="0"/>
              <a:t>First block-structured language.</a:t>
            </a:r>
          </a:p>
          <a:p>
            <a:pPr lvl="1"/>
            <a:r>
              <a:rPr lang="en-GB" altLang="en-US" sz="2600" dirty="0"/>
              <a:t>First language whose syntax was defined using </a:t>
            </a:r>
            <a:r>
              <a:rPr lang="en-GB" altLang="en-US" sz="2600" dirty="0" err="1"/>
              <a:t>BNF</a:t>
            </a:r>
            <a:r>
              <a:rPr lang="en-GB" altLang="en-US" sz="2600" dirty="0"/>
              <a:t>.</a:t>
            </a:r>
          </a:p>
          <a:p>
            <a:pPr lvl="1"/>
            <a:r>
              <a:rPr lang="en-GB" altLang="en-US" sz="2600" dirty="0"/>
              <a:t>Direct ancestor of most modern imperative languages.</a:t>
            </a:r>
          </a:p>
          <a:p>
            <a:r>
              <a:rPr lang="en-GB" altLang="en-US" dirty="0" smtClean="0"/>
              <a:t>COBOL</a:t>
            </a:r>
          </a:p>
          <a:p>
            <a:pPr lvl="1"/>
            <a:r>
              <a:rPr lang="en-GB" altLang="en-US" sz="2600" dirty="0"/>
              <a:t>`</a:t>
            </a:r>
            <a:r>
              <a:rPr lang="en-GB" altLang="en-US" sz="2600" dirty="0" err="1"/>
              <a:t>COmmon</a:t>
            </a:r>
            <a:r>
              <a:rPr lang="en-GB" altLang="en-US" sz="2600" dirty="0"/>
              <a:t> Business Oriented Language'</a:t>
            </a:r>
          </a:p>
          <a:p>
            <a:pPr lvl="2"/>
            <a:r>
              <a:rPr lang="en-GB" altLang="en-US" sz="2200" dirty="0"/>
              <a:t>Developed in 1950s through a committee consisting mainly of US computer manufacturers.</a:t>
            </a:r>
          </a:p>
          <a:p>
            <a:pPr lvl="1"/>
            <a:r>
              <a:rPr lang="en-GB" altLang="en-US" sz="2600" dirty="0"/>
              <a:t>Designed to process large data files and is therefore the most extensively used language for data processing.</a:t>
            </a:r>
          </a:p>
          <a:p>
            <a:pPr lvl="1"/>
            <a:r>
              <a:rPr lang="en-GB" altLang="en-US" sz="2600" dirty="0"/>
              <a:t>Has been revised several times, but revisions have been unable to take into account programming concepts such as structured programming and modularity</a:t>
            </a:r>
            <a:r>
              <a:rPr lang="en-GB" altLang="en-US" sz="2600" dirty="0" smtClean="0"/>
              <a:t>.</a:t>
            </a:r>
            <a:endParaRPr lang="en-GB" altLang="en-US" sz="2600" dirty="0"/>
          </a:p>
        </p:txBody>
      </p:sp>
    </p:spTree>
    <p:extLst>
      <p:ext uri="{BB962C8B-B14F-4D97-AF65-F5344CB8AC3E}">
        <p14:creationId xmlns:p14="http://schemas.microsoft.com/office/powerpoint/2010/main" val="40968882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Imperative programming languages</a:t>
            </a:r>
            <a:endParaRPr lang="en-US" dirty="0"/>
          </a:p>
        </p:txBody>
      </p:sp>
      <p:sp>
        <p:nvSpPr>
          <p:cNvPr id="3" name="Content Placeholder 2"/>
          <p:cNvSpPr>
            <a:spLocks noGrp="1"/>
          </p:cNvSpPr>
          <p:nvPr>
            <p:ph idx="1"/>
          </p:nvPr>
        </p:nvSpPr>
        <p:spPr>
          <a:xfrm>
            <a:off x="908662" y="1143000"/>
            <a:ext cx="10900750" cy="5562600"/>
          </a:xfrm>
        </p:spPr>
        <p:txBody>
          <a:bodyPr>
            <a:normAutofit fontScale="85000" lnSpcReduction="20000"/>
          </a:bodyPr>
          <a:lstStyle/>
          <a:p>
            <a:r>
              <a:rPr lang="en-GB" altLang="en-US" sz="3300" dirty="0" smtClean="0"/>
              <a:t>BASIC</a:t>
            </a:r>
          </a:p>
          <a:p>
            <a:pPr lvl="1"/>
            <a:r>
              <a:rPr lang="en-GB" altLang="en-US" dirty="0" smtClean="0"/>
              <a:t>Beginner's </a:t>
            </a:r>
            <a:r>
              <a:rPr lang="en-GB" altLang="en-US" dirty="0"/>
              <a:t>All-purpose Symbolic Instruction Code. </a:t>
            </a:r>
            <a:endParaRPr lang="en-GB" altLang="en-US" dirty="0" smtClean="0"/>
          </a:p>
          <a:p>
            <a:pPr lvl="1"/>
            <a:r>
              <a:rPr lang="en-GB" altLang="en-US" dirty="0" smtClean="0"/>
              <a:t>Teaching </a:t>
            </a:r>
            <a:r>
              <a:rPr lang="en-GB" altLang="en-US" dirty="0"/>
              <a:t>language made popular by the advent of the microcomputer in the mid 70s.</a:t>
            </a:r>
          </a:p>
          <a:p>
            <a:r>
              <a:rPr lang="en-GB" altLang="en-US" sz="3300" dirty="0"/>
              <a:t>PL/1</a:t>
            </a:r>
          </a:p>
          <a:p>
            <a:pPr lvl="1"/>
            <a:r>
              <a:rPr lang="en-GB" altLang="en-US" dirty="0" smtClean="0"/>
              <a:t>Intended </a:t>
            </a:r>
            <a:r>
              <a:rPr lang="en-GB" altLang="en-US" dirty="0"/>
              <a:t>to be an all purpose programming language to support both scientific and data processing applications. </a:t>
            </a:r>
            <a:endParaRPr lang="en-GB" altLang="en-US" dirty="0" smtClean="0"/>
          </a:p>
          <a:p>
            <a:pPr lvl="1"/>
            <a:r>
              <a:rPr lang="en-GB" altLang="en-US" dirty="0" smtClean="0"/>
              <a:t>Did </a:t>
            </a:r>
            <a:r>
              <a:rPr lang="en-GB" altLang="en-US" dirty="0"/>
              <a:t>not live up to its aspirations.</a:t>
            </a:r>
          </a:p>
          <a:p>
            <a:r>
              <a:rPr lang="en-GB" altLang="en-US" sz="3300" dirty="0"/>
              <a:t>Algol'68</a:t>
            </a:r>
          </a:p>
          <a:p>
            <a:pPr lvl="1"/>
            <a:r>
              <a:rPr lang="en-GB" altLang="en-US" dirty="0" smtClean="0"/>
              <a:t>Successor </a:t>
            </a:r>
            <a:r>
              <a:rPr lang="en-GB" altLang="en-US" dirty="0"/>
              <a:t>to ALGOL'60. Proved less popular than its predecessor.</a:t>
            </a:r>
          </a:p>
          <a:p>
            <a:r>
              <a:rPr lang="en-GB" altLang="en-US" sz="3300" dirty="0"/>
              <a:t>Pascal</a:t>
            </a:r>
          </a:p>
          <a:p>
            <a:pPr lvl="1"/>
            <a:r>
              <a:rPr lang="en-GB" altLang="en-US" dirty="0" smtClean="0"/>
              <a:t>A </a:t>
            </a:r>
            <a:r>
              <a:rPr lang="en-GB" altLang="en-US" dirty="0"/>
              <a:t>popular block structured teaching language devised by </a:t>
            </a:r>
            <a:r>
              <a:rPr lang="en-GB" altLang="en-US" dirty="0" err="1"/>
              <a:t>Niklaus</a:t>
            </a:r>
            <a:r>
              <a:rPr lang="en-GB" altLang="en-US" dirty="0"/>
              <a:t> Wirth.</a:t>
            </a:r>
          </a:p>
          <a:p>
            <a:r>
              <a:rPr lang="en-GB" altLang="en-US" sz="3300" dirty="0"/>
              <a:t>Simula'67</a:t>
            </a:r>
          </a:p>
          <a:p>
            <a:pPr lvl="1"/>
            <a:r>
              <a:rPr lang="en-GB" altLang="en-US" dirty="0" smtClean="0"/>
              <a:t>Simulation </a:t>
            </a:r>
            <a:r>
              <a:rPr lang="en-GB" altLang="en-US" dirty="0"/>
              <a:t>language, significance of which is that it introduced the "class" concept</a:t>
            </a:r>
            <a:r>
              <a:rPr lang="en-GB" altLang="en-US" dirty="0" smtClean="0"/>
              <a:t>.</a:t>
            </a:r>
            <a:endParaRPr lang="en-GB" altLang="en-US" dirty="0">
              <a:latin typeface="Courier New" pitchFamily="49" charset="0"/>
            </a:endParaRPr>
          </a:p>
        </p:txBody>
      </p:sp>
    </p:spTree>
    <p:extLst>
      <p:ext uri="{BB962C8B-B14F-4D97-AF65-F5344CB8AC3E}">
        <p14:creationId xmlns:p14="http://schemas.microsoft.com/office/powerpoint/2010/main" val="1046739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Imperative programming languages</a:t>
            </a:r>
          </a:p>
        </p:txBody>
      </p:sp>
      <p:sp>
        <p:nvSpPr>
          <p:cNvPr id="3" name="Content Placeholder 2"/>
          <p:cNvSpPr>
            <a:spLocks noGrp="1"/>
          </p:cNvSpPr>
          <p:nvPr>
            <p:ph idx="1"/>
          </p:nvPr>
        </p:nvSpPr>
        <p:spPr>
          <a:xfrm>
            <a:off x="908662" y="1143000"/>
            <a:ext cx="10900750" cy="5410200"/>
          </a:xfrm>
        </p:spPr>
        <p:txBody>
          <a:bodyPr>
            <a:normAutofit/>
          </a:bodyPr>
          <a:lstStyle/>
          <a:p>
            <a:pPr>
              <a:lnSpc>
                <a:spcPct val="100000"/>
              </a:lnSpc>
              <a:spcBef>
                <a:spcPts val="300"/>
              </a:spcBef>
            </a:pPr>
            <a:r>
              <a:rPr lang="en-GB" altLang="en-US" sz="2800" dirty="0"/>
              <a:t>Modula-2 </a:t>
            </a:r>
          </a:p>
          <a:p>
            <a:pPr lvl="1">
              <a:lnSpc>
                <a:spcPct val="70000"/>
              </a:lnSpc>
              <a:spcBef>
                <a:spcPts val="300"/>
              </a:spcBef>
            </a:pPr>
            <a:r>
              <a:rPr lang="en-GB" altLang="en-US" sz="2600" dirty="0"/>
              <a:t>Pascal extended with modules.</a:t>
            </a:r>
          </a:p>
          <a:p>
            <a:pPr>
              <a:lnSpc>
                <a:spcPct val="100000"/>
              </a:lnSpc>
              <a:spcBef>
                <a:spcPts val="300"/>
              </a:spcBef>
            </a:pPr>
            <a:r>
              <a:rPr lang="en-GB" altLang="en-US" sz="2800" dirty="0"/>
              <a:t>Ada</a:t>
            </a:r>
          </a:p>
          <a:p>
            <a:pPr lvl="1">
              <a:lnSpc>
                <a:spcPct val="70000"/>
              </a:lnSpc>
              <a:spcBef>
                <a:spcPts val="300"/>
              </a:spcBef>
            </a:pPr>
            <a:r>
              <a:rPr lang="en-GB" altLang="en-US" sz="2600" dirty="0"/>
              <a:t>Pascal based language sponsored by the US Department of Defence.</a:t>
            </a:r>
          </a:p>
          <a:p>
            <a:pPr>
              <a:lnSpc>
                <a:spcPct val="100000"/>
              </a:lnSpc>
              <a:spcBef>
                <a:spcPts val="300"/>
              </a:spcBef>
            </a:pPr>
            <a:r>
              <a:rPr lang="en-GB" altLang="en-US" sz="2800" dirty="0" err="1"/>
              <a:t>BCPL</a:t>
            </a:r>
            <a:endParaRPr lang="en-GB" altLang="en-US" sz="2800" dirty="0"/>
          </a:p>
          <a:p>
            <a:pPr lvl="1">
              <a:lnSpc>
                <a:spcPct val="70000"/>
              </a:lnSpc>
              <a:spcBef>
                <a:spcPts val="300"/>
              </a:spcBef>
            </a:pPr>
            <a:r>
              <a:rPr lang="en-GB" altLang="en-US" sz="2600" dirty="0"/>
              <a:t>Systems programming languages, significance of which is that it is a precursor to C.</a:t>
            </a:r>
          </a:p>
          <a:p>
            <a:pPr>
              <a:lnSpc>
                <a:spcPct val="100000"/>
              </a:lnSpc>
              <a:spcBef>
                <a:spcPts val="300"/>
              </a:spcBef>
            </a:pPr>
            <a:r>
              <a:rPr lang="en-GB" altLang="en-US" sz="2800" dirty="0"/>
              <a:t>C </a:t>
            </a:r>
          </a:p>
          <a:p>
            <a:pPr lvl="1">
              <a:lnSpc>
                <a:spcPct val="70000"/>
              </a:lnSpc>
              <a:spcBef>
                <a:spcPts val="300"/>
              </a:spcBef>
            </a:pPr>
            <a:r>
              <a:rPr lang="en-GB" altLang="en-US" sz="2600" dirty="0"/>
              <a:t>Systems programming language used in the development of the UNIX system. </a:t>
            </a:r>
          </a:p>
          <a:p>
            <a:pPr lvl="1">
              <a:lnSpc>
                <a:spcPct val="70000"/>
              </a:lnSpc>
              <a:spcBef>
                <a:spcPts val="300"/>
              </a:spcBef>
            </a:pPr>
            <a:r>
              <a:rPr lang="en-GB" altLang="en-US" sz="2600" dirty="0"/>
              <a:t>Is at a lower level than most imperative languages. </a:t>
            </a:r>
          </a:p>
          <a:p>
            <a:pPr lvl="1">
              <a:lnSpc>
                <a:spcPct val="70000"/>
              </a:lnSpc>
              <a:spcBef>
                <a:spcPts val="300"/>
              </a:spcBef>
            </a:pPr>
            <a:r>
              <a:rPr lang="en-GB" altLang="en-US" sz="2600" dirty="0"/>
              <a:t>Standardised in 1988 to ANSI C.</a:t>
            </a:r>
          </a:p>
          <a:p>
            <a:pPr>
              <a:lnSpc>
                <a:spcPct val="100000"/>
              </a:lnSpc>
              <a:spcBef>
                <a:spcPts val="300"/>
              </a:spcBef>
            </a:pPr>
            <a:r>
              <a:rPr lang="en-GB" altLang="en-US" sz="2800" dirty="0"/>
              <a:t>C++</a:t>
            </a:r>
          </a:p>
        </p:txBody>
      </p:sp>
    </p:spTree>
    <p:extLst>
      <p:ext uri="{BB962C8B-B14F-4D97-AF65-F5344CB8AC3E}">
        <p14:creationId xmlns:p14="http://schemas.microsoft.com/office/powerpoint/2010/main" val="23323252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Features of imperative programming languages</a:t>
            </a:r>
            <a:endParaRPr lang="en-US" dirty="0"/>
          </a:p>
        </p:txBody>
      </p:sp>
      <p:sp>
        <p:nvSpPr>
          <p:cNvPr id="3" name="Content Placeholder 2"/>
          <p:cNvSpPr>
            <a:spLocks noGrp="1"/>
          </p:cNvSpPr>
          <p:nvPr>
            <p:ph idx="1"/>
          </p:nvPr>
        </p:nvSpPr>
        <p:spPr/>
        <p:txBody>
          <a:bodyPr>
            <a:normAutofit fontScale="92500" lnSpcReduction="10000"/>
          </a:bodyPr>
          <a:lstStyle/>
          <a:p>
            <a:r>
              <a:rPr lang="en-GB" altLang="en-US" sz="3000" dirty="0"/>
              <a:t>They are usually "typed". </a:t>
            </a:r>
            <a:endParaRPr lang="en-GB" altLang="en-US" sz="3000" dirty="0" smtClean="0"/>
          </a:p>
          <a:p>
            <a:pPr lvl="1"/>
            <a:r>
              <a:rPr lang="en-GB" altLang="en-US" sz="2600" dirty="0" smtClean="0"/>
              <a:t>Two main categories </a:t>
            </a:r>
            <a:r>
              <a:rPr lang="en-GB" altLang="en-US" sz="2600" dirty="0"/>
              <a:t>of imperative data type:</a:t>
            </a:r>
          </a:p>
          <a:p>
            <a:pPr lvl="2"/>
            <a:r>
              <a:rPr lang="en-GB" altLang="en-US" sz="2200" dirty="0" smtClean="0"/>
              <a:t>Basic </a:t>
            </a:r>
            <a:r>
              <a:rPr lang="en-GB" altLang="en-US" sz="2200" dirty="0"/>
              <a:t>data types.</a:t>
            </a:r>
          </a:p>
          <a:p>
            <a:pPr lvl="2"/>
            <a:r>
              <a:rPr lang="en-GB" altLang="en-US" sz="2200" dirty="0" smtClean="0"/>
              <a:t>Higher </a:t>
            </a:r>
            <a:r>
              <a:rPr lang="en-GB" altLang="en-US" sz="2200" dirty="0"/>
              <a:t>level data types.</a:t>
            </a:r>
          </a:p>
          <a:p>
            <a:r>
              <a:rPr lang="en-GB" altLang="en-US" sz="3000" dirty="0"/>
              <a:t>Components comprise:</a:t>
            </a:r>
          </a:p>
          <a:p>
            <a:pPr lvl="1"/>
            <a:r>
              <a:rPr lang="en-GB" altLang="en-US" sz="2600" dirty="0" smtClean="0"/>
              <a:t>Data </a:t>
            </a:r>
            <a:r>
              <a:rPr lang="en-GB" altLang="en-US" sz="2600" dirty="0"/>
              <a:t>declarations.</a:t>
            </a:r>
          </a:p>
          <a:p>
            <a:pPr lvl="1"/>
            <a:r>
              <a:rPr lang="en-GB" altLang="en-US" sz="2600" dirty="0" smtClean="0"/>
              <a:t>Expressions </a:t>
            </a:r>
            <a:r>
              <a:rPr lang="en-GB" altLang="en-US" sz="2600" dirty="0"/>
              <a:t>which yield values.</a:t>
            </a:r>
          </a:p>
          <a:p>
            <a:pPr lvl="1"/>
            <a:r>
              <a:rPr lang="en-GB" altLang="en-US" sz="2600" dirty="0" smtClean="0"/>
              <a:t>Statements </a:t>
            </a:r>
            <a:r>
              <a:rPr lang="en-GB" altLang="en-US" sz="2600" dirty="0"/>
              <a:t>which carry out some operation, e.g. assignment statements, conditional statements, program constructs</a:t>
            </a:r>
            <a:r>
              <a:rPr lang="en-GB" altLang="en-US" sz="2600" dirty="0" smtClean="0"/>
              <a:t>.</a:t>
            </a:r>
          </a:p>
          <a:p>
            <a:r>
              <a:rPr lang="en-GB" altLang="en-US" sz="3000" dirty="0" smtClean="0"/>
              <a:t>An </a:t>
            </a:r>
            <a:r>
              <a:rPr lang="en-GB" altLang="en-US" sz="3000" dirty="0"/>
              <a:t>I/O </a:t>
            </a:r>
            <a:r>
              <a:rPr lang="en-GB" altLang="en-US" sz="3000" dirty="0" smtClean="0"/>
              <a:t>mechanism.</a:t>
            </a:r>
            <a:endParaRPr lang="en-GB" altLang="en-US" sz="3000" dirty="0"/>
          </a:p>
          <a:p>
            <a:r>
              <a:rPr lang="en-GB" altLang="en-US" sz="3000" dirty="0" smtClean="0"/>
              <a:t>An </a:t>
            </a:r>
            <a:r>
              <a:rPr lang="en-GB" altLang="en-US" sz="3000" dirty="0"/>
              <a:t>error-handling </a:t>
            </a:r>
            <a:r>
              <a:rPr lang="en-GB" altLang="en-US" sz="3000" dirty="0" smtClean="0"/>
              <a:t>mechanism.</a:t>
            </a:r>
            <a:endParaRPr lang="en-GB" altLang="en-US" sz="3000" dirty="0"/>
          </a:p>
          <a:p>
            <a:r>
              <a:rPr lang="en-GB" altLang="en-US" sz="3000" dirty="0" smtClean="0"/>
              <a:t>A </a:t>
            </a:r>
            <a:r>
              <a:rPr lang="en-GB" altLang="en-US" sz="3000" dirty="0"/>
              <a:t>method of grouping all of the above into a complete program </a:t>
            </a:r>
            <a:r>
              <a:rPr lang="en-GB" altLang="en-US" sz="3000" dirty="0" smtClean="0"/>
              <a:t>(</a:t>
            </a:r>
            <a:r>
              <a:rPr lang="en-GB" altLang="en-US" sz="3000" dirty="0"/>
              <a:t>program composition).</a:t>
            </a:r>
            <a:endParaRPr lang="en-GB" altLang="en-US" sz="3000" dirty="0">
              <a:latin typeface="Courier New" pitchFamily="49" charset="0"/>
            </a:endParaRPr>
          </a:p>
          <a:p>
            <a:pPr lvl="1"/>
            <a:endParaRPr lang="en-GB" altLang="en-US" dirty="0">
              <a:latin typeface="Courier New" pitchFamily="49" charset="0"/>
            </a:endParaRPr>
          </a:p>
          <a:p>
            <a:endParaRPr lang="en-US" dirty="0"/>
          </a:p>
        </p:txBody>
      </p:sp>
    </p:spTree>
    <p:extLst>
      <p:ext uri="{BB962C8B-B14F-4D97-AF65-F5344CB8AC3E}">
        <p14:creationId xmlns:p14="http://schemas.microsoft.com/office/powerpoint/2010/main" val="34230166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Imperative </a:t>
            </a:r>
            <a:r>
              <a:rPr lang="en-US" dirty="0" smtClean="0"/>
              <a:t>programming</a:t>
            </a:r>
            <a:endParaRPr lang="en-US" dirty="0"/>
          </a:p>
        </p:txBody>
      </p:sp>
      <p:sp>
        <p:nvSpPr>
          <p:cNvPr id="3" name="Content Placeholder 2"/>
          <p:cNvSpPr>
            <a:spLocks noGrp="1"/>
          </p:cNvSpPr>
          <p:nvPr>
            <p:ph idx="1"/>
          </p:nvPr>
        </p:nvSpPr>
        <p:spPr/>
        <p:txBody>
          <a:bodyPr/>
          <a:lstStyle/>
          <a:p>
            <a:pPr marL="347663" lvl="1" indent="-347663">
              <a:spcBef>
                <a:spcPts val="1400"/>
              </a:spcBef>
              <a:buSzPct val="70000"/>
              <a:buFont typeface="Wingdings" panose="05000000000000000000" pitchFamily="2" charset="2"/>
              <a:buChar char="Ä"/>
            </a:pPr>
            <a:r>
              <a:rPr lang="en-US" sz="3200" dirty="0" smtClean="0"/>
              <a:t>Examples</a:t>
            </a:r>
            <a:r>
              <a:rPr lang="en-US" sz="3200" dirty="0"/>
              <a:t>:</a:t>
            </a:r>
          </a:p>
          <a:p>
            <a:endParaRPr lang="en-US" dirty="0"/>
          </a:p>
        </p:txBody>
      </p:sp>
      <p:sp>
        <p:nvSpPr>
          <p:cNvPr id="5" name="TextBox 4"/>
          <p:cNvSpPr txBox="1"/>
          <p:nvPr/>
        </p:nvSpPr>
        <p:spPr>
          <a:xfrm>
            <a:off x="3427412" y="1752600"/>
            <a:ext cx="3306764" cy="1446550"/>
          </a:xfrm>
          <a:prstGeom prst="rect">
            <a:avLst/>
          </a:prstGeom>
          <a:solidFill>
            <a:schemeClr val="bg1">
              <a:lumMod val="95000"/>
            </a:schemeClr>
          </a:solidFill>
        </p:spPr>
        <p:txBody>
          <a:bodyPr wrap="square" rtlCol="0">
            <a:spAutoFit/>
          </a:bodyPr>
          <a:lstStyle/>
          <a:p>
            <a:pPr marL="233363"/>
            <a:r>
              <a:rPr lang="nn-NO" sz="2200" dirty="0" smtClean="0">
                <a:solidFill>
                  <a:schemeClr val="tx2"/>
                </a:solidFill>
                <a:latin typeface="Arial" panose="020B0604020202020204" pitchFamily="34" charset="0"/>
                <a:cs typeface="Arial" panose="020B0604020202020204" pitchFamily="34" charset="0"/>
              </a:rPr>
              <a:t>for (i </a:t>
            </a:r>
            <a:r>
              <a:rPr lang="nn-NO" sz="2200" dirty="0">
                <a:solidFill>
                  <a:schemeClr val="tx2"/>
                </a:solidFill>
                <a:latin typeface="Arial" panose="020B0604020202020204" pitchFamily="34" charset="0"/>
                <a:cs typeface="Arial" panose="020B0604020202020204" pitchFamily="34" charset="0"/>
              </a:rPr>
              <a:t>= 1; </a:t>
            </a:r>
            <a:r>
              <a:rPr lang="nn-NO" sz="2200" dirty="0" smtClean="0">
                <a:solidFill>
                  <a:schemeClr val="tx2"/>
                </a:solidFill>
                <a:latin typeface="Arial" panose="020B0604020202020204" pitchFamily="34" charset="0"/>
                <a:cs typeface="Arial" panose="020B0604020202020204" pitchFamily="34" charset="0"/>
              </a:rPr>
              <a:t>i </a:t>
            </a:r>
            <a:r>
              <a:rPr lang="nn-NO" sz="2200" dirty="0">
                <a:solidFill>
                  <a:schemeClr val="tx2"/>
                </a:solidFill>
                <a:latin typeface="Arial" panose="020B0604020202020204" pitchFamily="34" charset="0"/>
                <a:cs typeface="Arial" panose="020B0604020202020204" pitchFamily="34" charset="0"/>
              </a:rPr>
              <a:t>&lt;= </a:t>
            </a:r>
            <a:r>
              <a:rPr lang="nn-NO" sz="2200" dirty="0" smtClean="0">
                <a:solidFill>
                  <a:schemeClr val="tx2"/>
                </a:solidFill>
                <a:latin typeface="Arial" panose="020B0604020202020204" pitchFamily="34" charset="0"/>
                <a:cs typeface="Arial" panose="020B0604020202020204" pitchFamily="34" charset="0"/>
              </a:rPr>
              <a:t>10; i++)</a:t>
            </a:r>
            <a:endParaRPr lang="nn-NO" sz="2200" dirty="0">
              <a:solidFill>
                <a:schemeClr val="tx2"/>
              </a:solidFill>
              <a:latin typeface="Arial" panose="020B0604020202020204" pitchFamily="34" charset="0"/>
              <a:cs typeface="Arial" panose="020B0604020202020204" pitchFamily="34" charset="0"/>
            </a:endParaRPr>
          </a:p>
          <a:p>
            <a:pPr marL="233363"/>
            <a:r>
              <a:rPr lang="en-US" sz="2200" dirty="0" smtClean="0">
                <a:solidFill>
                  <a:schemeClr val="tx2"/>
                </a:solidFill>
                <a:latin typeface="Arial" panose="020B0604020202020204" pitchFamily="34" charset="0"/>
                <a:cs typeface="Arial" panose="020B0604020202020204" pitchFamily="34" charset="0"/>
              </a:rPr>
              <a:t>   x = x+2*</a:t>
            </a:r>
            <a:r>
              <a:rPr lang="en-US" sz="2200" dirty="0" err="1" smtClean="0">
                <a:solidFill>
                  <a:schemeClr val="tx2"/>
                </a:solidFill>
                <a:latin typeface="Arial" panose="020B0604020202020204" pitchFamily="34" charset="0"/>
                <a:cs typeface="Arial" panose="020B0604020202020204" pitchFamily="34" charset="0"/>
              </a:rPr>
              <a:t>i</a:t>
            </a:r>
            <a:r>
              <a:rPr lang="en-US" sz="2200" dirty="0" smtClean="0">
                <a:solidFill>
                  <a:schemeClr val="tx2"/>
                </a:solidFill>
                <a:latin typeface="Arial" panose="020B0604020202020204" pitchFamily="34" charset="0"/>
                <a:cs typeface="Arial" panose="020B0604020202020204" pitchFamily="34" charset="0"/>
              </a:rPr>
              <a:t>;</a:t>
            </a:r>
            <a:endParaRPr lang="en-US" sz="2200" dirty="0">
              <a:solidFill>
                <a:schemeClr val="tx2"/>
              </a:solidFill>
              <a:latin typeface="Arial" panose="020B0604020202020204" pitchFamily="34" charset="0"/>
              <a:cs typeface="Arial" panose="020B0604020202020204" pitchFamily="34" charset="0"/>
            </a:endParaRPr>
          </a:p>
          <a:p>
            <a:pPr algn="r"/>
            <a:r>
              <a:rPr lang="en-US" sz="2200" b="1" dirty="0" smtClean="0">
                <a:solidFill>
                  <a:schemeClr val="tx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en-US" sz="2200" b="1" dirty="0" smtClean="0">
                <a:solidFill>
                  <a:schemeClr val="tx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2200" b="1" dirty="0" smtClean="0">
                <a:solidFill>
                  <a:schemeClr val="tx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a:t>
            </a:r>
            <a:endParaRPr lang="en-US" sz="2200" b="1" dirty="0">
              <a:solidFill>
                <a:schemeClr val="tx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6" name="TextBox 5"/>
          <p:cNvSpPr txBox="1"/>
          <p:nvPr/>
        </p:nvSpPr>
        <p:spPr>
          <a:xfrm>
            <a:off x="6810376" y="3267075"/>
            <a:ext cx="3276600" cy="1526059"/>
          </a:xfrm>
          <a:prstGeom prst="rect">
            <a:avLst/>
          </a:prstGeom>
          <a:solidFill>
            <a:schemeClr val="bg1">
              <a:lumMod val="95000"/>
            </a:schemeClr>
          </a:solidFill>
        </p:spPr>
        <p:txBody>
          <a:bodyPr wrap="square" rtlCol="0">
            <a:spAutoFit/>
          </a:bodyPr>
          <a:lstStyle/>
          <a:p>
            <a:r>
              <a:rPr lang="en-US" sz="1900" dirty="0" smtClean="0">
                <a:solidFill>
                  <a:schemeClr val="tx2"/>
                </a:solidFill>
                <a:latin typeface="Arial" panose="020B0604020202020204" pitchFamily="34" charset="0"/>
                <a:cs typeface="Arial" panose="020B0604020202020204" pitchFamily="34" charset="0"/>
              </a:rPr>
              <a:t>     DO  11  I=1,10</a:t>
            </a:r>
            <a:endParaRPr lang="en-US" sz="1900" dirty="0">
              <a:solidFill>
                <a:schemeClr val="tx2"/>
              </a:solidFill>
              <a:latin typeface="Arial" panose="020B0604020202020204" pitchFamily="34" charset="0"/>
              <a:cs typeface="Arial" panose="020B0604020202020204" pitchFamily="34" charset="0"/>
            </a:endParaRPr>
          </a:p>
          <a:p>
            <a:r>
              <a:rPr lang="en-US" sz="1900" dirty="0" smtClean="0">
                <a:solidFill>
                  <a:schemeClr val="tx2"/>
                </a:solidFill>
                <a:latin typeface="Arial" panose="020B0604020202020204" pitchFamily="34" charset="0"/>
                <a:cs typeface="Arial" panose="020B0604020202020204" pitchFamily="34" charset="0"/>
              </a:rPr>
              <a:t>     X </a:t>
            </a:r>
            <a:r>
              <a:rPr lang="en-US" sz="1900" dirty="0">
                <a:solidFill>
                  <a:schemeClr val="tx2"/>
                </a:solidFill>
                <a:latin typeface="Arial" panose="020B0604020202020204" pitchFamily="34" charset="0"/>
                <a:cs typeface="Arial" panose="020B0604020202020204" pitchFamily="34" charset="0"/>
              </a:rPr>
              <a:t>= </a:t>
            </a:r>
            <a:r>
              <a:rPr lang="en-US" sz="1900" dirty="0" smtClean="0">
                <a:solidFill>
                  <a:schemeClr val="tx2"/>
                </a:solidFill>
                <a:latin typeface="Arial" panose="020B0604020202020204" pitchFamily="34" charset="0"/>
                <a:cs typeface="Arial" panose="020B0604020202020204" pitchFamily="34" charset="0"/>
              </a:rPr>
              <a:t>X </a:t>
            </a:r>
            <a:r>
              <a:rPr lang="en-US" sz="1900" dirty="0">
                <a:solidFill>
                  <a:schemeClr val="tx2"/>
                </a:solidFill>
                <a:latin typeface="Arial" panose="020B0604020202020204" pitchFamily="34" charset="0"/>
                <a:cs typeface="Arial" panose="020B0604020202020204" pitchFamily="34" charset="0"/>
              </a:rPr>
              <a:t>+ </a:t>
            </a:r>
            <a:r>
              <a:rPr lang="en-US" sz="1900" dirty="0" smtClean="0">
                <a:solidFill>
                  <a:schemeClr val="tx2"/>
                </a:solidFill>
                <a:latin typeface="Arial" panose="020B0604020202020204" pitchFamily="34" charset="0"/>
                <a:cs typeface="Arial" panose="020B0604020202020204" pitchFamily="34" charset="0"/>
              </a:rPr>
              <a:t>2*I</a:t>
            </a:r>
            <a:endParaRPr lang="en-US" sz="1900" dirty="0">
              <a:solidFill>
                <a:schemeClr val="tx2"/>
              </a:solidFill>
              <a:latin typeface="Arial" panose="020B0604020202020204" pitchFamily="34" charset="0"/>
              <a:cs typeface="Arial" panose="020B0604020202020204" pitchFamily="34" charset="0"/>
            </a:endParaRPr>
          </a:p>
          <a:p>
            <a:r>
              <a:rPr lang="en-US" sz="1900" dirty="0">
                <a:solidFill>
                  <a:schemeClr val="tx2"/>
                </a:solidFill>
                <a:latin typeface="Arial" panose="020B0604020202020204" pitchFamily="34" charset="0"/>
                <a:cs typeface="Arial" panose="020B0604020202020204" pitchFamily="34" charset="0"/>
              </a:rPr>
              <a:t>11 </a:t>
            </a:r>
            <a:r>
              <a:rPr lang="en-US" sz="1900" dirty="0" smtClean="0">
                <a:solidFill>
                  <a:schemeClr val="tx2"/>
                </a:solidFill>
                <a:latin typeface="Arial" panose="020B0604020202020204" pitchFamily="34" charset="0"/>
                <a:cs typeface="Arial" panose="020B0604020202020204" pitchFamily="34" charset="0"/>
              </a:rPr>
              <a:t>CONTINUE</a:t>
            </a:r>
            <a:endParaRPr lang="en-US" sz="1900" b="1" dirty="0" smtClean="0">
              <a:solidFill>
                <a:schemeClr val="tx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233363" algn="r">
              <a:spcBef>
                <a:spcPts val="1700"/>
              </a:spcBef>
            </a:pPr>
            <a:r>
              <a:rPr lang="en-US" sz="2200" b="1" dirty="0">
                <a:solidFill>
                  <a:schemeClr val="tx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FORTRAN</a:t>
            </a:r>
          </a:p>
        </p:txBody>
      </p:sp>
      <p:sp>
        <p:nvSpPr>
          <p:cNvPr id="7" name="TextBox 6"/>
          <p:cNvSpPr txBox="1"/>
          <p:nvPr/>
        </p:nvSpPr>
        <p:spPr>
          <a:xfrm>
            <a:off x="6810376" y="1743075"/>
            <a:ext cx="3276600" cy="1446550"/>
          </a:xfrm>
          <a:prstGeom prst="rect">
            <a:avLst/>
          </a:prstGeom>
          <a:solidFill>
            <a:schemeClr val="bg1">
              <a:lumMod val="95000"/>
            </a:schemeClr>
          </a:solidFill>
        </p:spPr>
        <p:txBody>
          <a:bodyPr wrap="square" rtlCol="0">
            <a:spAutoFit/>
          </a:bodyPr>
          <a:lstStyle>
            <a:defPPr>
              <a:defRPr lang="en-US"/>
            </a:defPPr>
            <a:lvl1pPr>
              <a:defRPr sz="2200">
                <a:latin typeface="Arial" panose="020B0604020202020204" pitchFamily="34" charset="0"/>
                <a:cs typeface="Arial" panose="020B0604020202020204" pitchFamily="34" charset="0"/>
              </a:defRPr>
            </a:lvl1pPr>
          </a:lstStyle>
          <a:p>
            <a:pPr marL="339725"/>
            <a:r>
              <a:rPr lang="en-US" dirty="0" smtClean="0">
                <a:solidFill>
                  <a:schemeClr val="tx2"/>
                </a:solidFill>
              </a:rPr>
              <a:t>for </a:t>
            </a:r>
            <a:r>
              <a:rPr lang="en-US" dirty="0" err="1" smtClean="0">
                <a:solidFill>
                  <a:schemeClr val="tx2"/>
                </a:solidFill>
              </a:rPr>
              <a:t>i</a:t>
            </a:r>
            <a:r>
              <a:rPr lang="en-US" dirty="0" smtClean="0">
                <a:solidFill>
                  <a:schemeClr val="tx2"/>
                </a:solidFill>
              </a:rPr>
              <a:t> </a:t>
            </a:r>
            <a:r>
              <a:rPr lang="en-US" dirty="0">
                <a:solidFill>
                  <a:schemeClr val="tx2"/>
                </a:solidFill>
              </a:rPr>
              <a:t>:= 1 to </a:t>
            </a:r>
            <a:r>
              <a:rPr lang="en-US" dirty="0" smtClean="0">
                <a:solidFill>
                  <a:schemeClr val="tx2"/>
                </a:solidFill>
              </a:rPr>
              <a:t>10 </a:t>
            </a:r>
            <a:r>
              <a:rPr lang="en-US" dirty="0">
                <a:solidFill>
                  <a:schemeClr val="tx2"/>
                </a:solidFill>
              </a:rPr>
              <a:t>do</a:t>
            </a:r>
          </a:p>
          <a:p>
            <a:pPr marL="339725"/>
            <a:r>
              <a:rPr lang="en-US" dirty="0">
                <a:solidFill>
                  <a:schemeClr val="tx2"/>
                </a:solidFill>
              </a:rPr>
              <a:t>   </a:t>
            </a:r>
            <a:r>
              <a:rPr lang="en-US" dirty="0" smtClean="0">
                <a:solidFill>
                  <a:schemeClr val="tx2"/>
                </a:solidFill>
              </a:rPr>
              <a:t>x </a:t>
            </a:r>
            <a:r>
              <a:rPr lang="en-US" dirty="0">
                <a:solidFill>
                  <a:schemeClr val="tx2"/>
                </a:solidFill>
              </a:rPr>
              <a:t>:= </a:t>
            </a:r>
            <a:r>
              <a:rPr lang="en-US" dirty="0" smtClean="0">
                <a:solidFill>
                  <a:schemeClr val="tx2"/>
                </a:solidFill>
              </a:rPr>
              <a:t>x </a:t>
            </a:r>
            <a:r>
              <a:rPr lang="en-US" dirty="0">
                <a:solidFill>
                  <a:schemeClr val="tx2"/>
                </a:solidFill>
              </a:rPr>
              <a:t>+ </a:t>
            </a:r>
            <a:r>
              <a:rPr lang="en-US" dirty="0" smtClean="0">
                <a:solidFill>
                  <a:schemeClr val="tx2"/>
                </a:solidFill>
              </a:rPr>
              <a:t>2*</a:t>
            </a:r>
            <a:r>
              <a:rPr lang="en-US" dirty="0" err="1" smtClean="0">
                <a:solidFill>
                  <a:schemeClr val="tx2"/>
                </a:solidFill>
              </a:rPr>
              <a:t>i</a:t>
            </a:r>
            <a:r>
              <a:rPr lang="en-US" dirty="0" smtClean="0">
                <a:solidFill>
                  <a:schemeClr val="tx2"/>
                </a:solidFill>
              </a:rPr>
              <a:t>;</a:t>
            </a:r>
            <a:endParaRPr lang="en-US" dirty="0">
              <a:solidFill>
                <a:schemeClr val="tx2"/>
              </a:solidFill>
            </a:endParaRPr>
          </a:p>
          <a:p>
            <a:endParaRPr lang="en-US" dirty="0">
              <a:solidFill>
                <a:schemeClr val="tx2"/>
              </a:solidFill>
            </a:endParaRPr>
          </a:p>
          <a:p>
            <a:pPr algn="r"/>
            <a:r>
              <a:rPr lang="en-US" b="1" dirty="0">
                <a:solidFill>
                  <a:schemeClr val="tx2"/>
                </a:solidFill>
                <a:effectLst>
                  <a:outerShdw blurRad="38100" dist="38100" dir="2700000" algn="tl">
                    <a:srgbClr val="000000">
                      <a:alpha val="43137"/>
                    </a:srgbClr>
                  </a:outerShdw>
                </a:effectLst>
              </a:rPr>
              <a:t>Pascal</a:t>
            </a:r>
          </a:p>
        </p:txBody>
      </p:sp>
      <p:sp>
        <p:nvSpPr>
          <p:cNvPr id="8" name="TextBox 7"/>
          <p:cNvSpPr txBox="1"/>
          <p:nvPr/>
        </p:nvSpPr>
        <p:spPr>
          <a:xfrm>
            <a:off x="3427412" y="3276362"/>
            <a:ext cx="3306764" cy="1523494"/>
          </a:xfrm>
          <a:prstGeom prst="rect">
            <a:avLst/>
          </a:prstGeom>
          <a:solidFill>
            <a:schemeClr val="bg1">
              <a:lumMod val="95000"/>
            </a:schemeClr>
          </a:solidFill>
        </p:spPr>
        <p:txBody>
          <a:bodyPr wrap="square" rtlCol="0">
            <a:spAutoFit/>
          </a:bodyPr>
          <a:lstStyle>
            <a:defPPr>
              <a:defRPr lang="en-US"/>
            </a:defPPr>
            <a:lvl1pPr marL="233363">
              <a:defRPr sz="2200">
                <a:solidFill>
                  <a:schemeClr val="tx2"/>
                </a:solidFill>
                <a:latin typeface="Arial" panose="020B0604020202020204" pitchFamily="34" charset="0"/>
                <a:cs typeface="Arial" panose="020B0604020202020204" pitchFamily="34" charset="0"/>
              </a:defRPr>
            </a:lvl1pPr>
          </a:lstStyle>
          <a:p>
            <a:r>
              <a:rPr lang="da-DK" dirty="0"/>
              <a:t>for i in 0..10 loop</a:t>
            </a:r>
          </a:p>
          <a:p>
            <a:r>
              <a:rPr lang="da-DK" dirty="0"/>
              <a:t>     x := x+2*i; </a:t>
            </a:r>
          </a:p>
          <a:p>
            <a:r>
              <a:rPr lang="da-DK" dirty="0"/>
              <a:t>end loop</a:t>
            </a:r>
            <a:r>
              <a:rPr lang="da-DK" dirty="0" smtClean="0"/>
              <a:t>;</a:t>
            </a:r>
            <a:endParaRPr lang="en-US" dirty="0"/>
          </a:p>
          <a:p>
            <a:pPr algn="r">
              <a:spcBef>
                <a:spcPts val="600"/>
              </a:spcBef>
            </a:pPr>
            <a:r>
              <a:rPr lang="en-US" b="1" dirty="0">
                <a:effectLst>
                  <a:outerShdw blurRad="38100" dist="38100" dir="2700000" algn="tl">
                    <a:srgbClr val="000000">
                      <a:alpha val="43137"/>
                    </a:srgbClr>
                  </a:outerShdw>
                </a:effectLst>
              </a:rPr>
              <a:t>ADA</a:t>
            </a:r>
          </a:p>
        </p:txBody>
      </p:sp>
    </p:spTree>
    <p:extLst>
      <p:ext uri="{BB962C8B-B14F-4D97-AF65-F5344CB8AC3E}">
        <p14:creationId xmlns:p14="http://schemas.microsoft.com/office/powerpoint/2010/main" val="4792310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Procedural </a:t>
            </a:r>
            <a:r>
              <a:rPr lang="en-US" dirty="0" smtClean="0"/>
              <a:t>programming</a:t>
            </a:r>
            <a:endParaRPr lang="en-US" dirty="0"/>
          </a:p>
        </p:txBody>
      </p:sp>
      <p:sp>
        <p:nvSpPr>
          <p:cNvPr id="3" name="Content Placeholder 2"/>
          <p:cNvSpPr>
            <a:spLocks noGrp="1"/>
          </p:cNvSpPr>
          <p:nvPr>
            <p:ph idx="1"/>
          </p:nvPr>
        </p:nvSpPr>
        <p:spPr/>
        <p:txBody>
          <a:bodyPr/>
          <a:lstStyle/>
          <a:p>
            <a:r>
              <a:rPr lang="en-US" dirty="0"/>
              <a:t>Procedure:</a:t>
            </a:r>
          </a:p>
          <a:p>
            <a:pPr lvl="1"/>
            <a:r>
              <a:rPr lang="en-US" dirty="0" smtClean="0"/>
              <a:t>the </a:t>
            </a:r>
            <a:r>
              <a:rPr lang="en-US" dirty="0"/>
              <a:t>act, method or manner of proceeding in </a:t>
            </a:r>
            <a:r>
              <a:rPr lang="en-US" dirty="0" smtClean="0"/>
              <a:t>some process </a:t>
            </a:r>
            <a:r>
              <a:rPr lang="en-US" dirty="0"/>
              <a:t>or course of action</a:t>
            </a:r>
          </a:p>
          <a:p>
            <a:pPr lvl="1"/>
            <a:r>
              <a:rPr lang="en-US" dirty="0" smtClean="0"/>
              <a:t>a </a:t>
            </a:r>
            <a:r>
              <a:rPr lang="en-US" dirty="0"/>
              <a:t>particular course of action or way of </a:t>
            </a:r>
            <a:r>
              <a:rPr lang="en-US" dirty="0" smtClean="0"/>
              <a:t>doing something</a:t>
            </a:r>
            <a:r>
              <a:rPr lang="en-US" dirty="0"/>
              <a:t>.</a:t>
            </a:r>
          </a:p>
          <a:p>
            <a:r>
              <a:rPr lang="en-US" dirty="0" smtClean="0"/>
              <a:t>When </a:t>
            </a:r>
            <a:r>
              <a:rPr lang="en-US" dirty="0"/>
              <a:t>imperative programming is combined </a:t>
            </a:r>
            <a:r>
              <a:rPr lang="en-US" dirty="0" smtClean="0"/>
              <a:t>with subprograms, it </a:t>
            </a:r>
            <a:r>
              <a:rPr lang="en-US" dirty="0"/>
              <a:t>is called </a:t>
            </a:r>
            <a:r>
              <a:rPr lang="en-US" b="1" dirty="0"/>
              <a:t>procedural programming</a:t>
            </a:r>
            <a:r>
              <a:rPr lang="en-US" dirty="0"/>
              <a:t>.</a:t>
            </a:r>
          </a:p>
        </p:txBody>
      </p:sp>
    </p:spTree>
    <p:extLst>
      <p:ext uri="{BB962C8B-B14F-4D97-AF65-F5344CB8AC3E}">
        <p14:creationId xmlns:p14="http://schemas.microsoft.com/office/powerpoint/2010/main" val="24488488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a:t>The </a:t>
            </a:r>
            <a:r>
              <a:rPr lang="en-US" b="1" i="1" dirty="0"/>
              <a:t>imperative </a:t>
            </a:r>
            <a:r>
              <a:rPr lang="en-US" dirty="0"/>
              <a:t>(procedural) programming paradigm is the oldest and the most traditional one. </a:t>
            </a:r>
            <a:endParaRPr lang="en-US" dirty="0" smtClean="0"/>
          </a:p>
          <a:p>
            <a:pPr lvl="1"/>
            <a:r>
              <a:rPr lang="en-US" dirty="0" smtClean="0"/>
              <a:t>It </a:t>
            </a:r>
            <a:r>
              <a:rPr lang="en-US" dirty="0"/>
              <a:t>has grown </a:t>
            </a:r>
            <a:r>
              <a:rPr lang="en-US" dirty="0" smtClean="0"/>
              <a:t>from machine </a:t>
            </a:r>
            <a:r>
              <a:rPr lang="en-US" dirty="0"/>
              <a:t>and assembler languages, whose main features reflect the John von </a:t>
            </a:r>
            <a:r>
              <a:rPr lang="en-US" dirty="0" err="1"/>
              <a:t>Neuman’s</a:t>
            </a:r>
            <a:r>
              <a:rPr lang="en-US" dirty="0"/>
              <a:t> principles of </a:t>
            </a:r>
            <a:r>
              <a:rPr lang="en-US" dirty="0" smtClean="0"/>
              <a:t>computer architecture</a:t>
            </a:r>
            <a:r>
              <a:rPr lang="en-US" dirty="0"/>
              <a:t>. </a:t>
            </a:r>
            <a:endParaRPr lang="en-US" dirty="0" smtClean="0"/>
          </a:p>
          <a:p>
            <a:r>
              <a:rPr lang="en-US" dirty="0" smtClean="0"/>
              <a:t>An </a:t>
            </a:r>
            <a:r>
              <a:rPr lang="en-US" dirty="0"/>
              <a:t>imperative program consists of explicit commands (instructions) and calls of </a:t>
            </a:r>
            <a:r>
              <a:rPr lang="en-US" dirty="0" smtClean="0"/>
              <a:t>procedures (</a:t>
            </a:r>
            <a:r>
              <a:rPr lang="en-US" dirty="0"/>
              <a:t>subroutines) to be consequently </a:t>
            </a:r>
            <a:r>
              <a:rPr lang="en-US" dirty="0" smtClean="0"/>
              <a:t>executed. </a:t>
            </a:r>
          </a:p>
          <a:p>
            <a:pPr lvl="1"/>
            <a:r>
              <a:rPr lang="en-US" dirty="0" smtClean="0"/>
              <a:t>They </a:t>
            </a:r>
            <a:r>
              <a:rPr lang="en-US" dirty="0"/>
              <a:t>carry out operations on data and modify the values of </a:t>
            </a:r>
            <a:r>
              <a:rPr lang="en-US" dirty="0" smtClean="0"/>
              <a:t>program variables </a:t>
            </a:r>
            <a:r>
              <a:rPr lang="en-US" dirty="0"/>
              <a:t>(by means of assignment statements), as well as external environment. </a:t>
            </a:r>
            <a:endParaRPr lang="en-US" dirty="0" smtClean="0"/>
          </a:p>
          <a:p>
            <a:r>
              <a:rPr lang="en-US" dirty="0" smtClean="0"/>
              <a:t>Within </a:t>
            </a:r>
            <a:r>
              <a:rPr lang="en-US" dirty="0"/>
              <a:t>this paradigm </a:t>
            </a:r>
            <a:r>
              <a:rPr lang="en-US" dirty="0" smtClean="0"/>
              <a:t>variables are </a:t>
            </a:r>
            <a:r>
              <a:rPr lang="en-US" dirty="0"/>
              <a:t>considered as containers for data similar to memory cells of computer memory.</a:t>
            </a:r>
          </a:p>
        </p:txBody>
      </p:sp>
    </p:spTree>
    <p:extLst>
      <p:ext uri="{BB962C8B-B14F-4D97-AF65-F5344CB8AC3E}">
        <p14:creationId xmlns:p14="http://schemas.microsoft.com/office/powerpoint/2010/main" val="28087171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Flowchart</a:t>
            </a:r>
          </a:p>
        </p:txBody>
      </p:sp>
      <p:sp>
        <p:nvSpPr>
          <p:cNvPr id="3" name="Content Placeholder 2"/>
          <p:cNvSpPr>
            <a:spLocks noGrp="1"/>
          </p:cNvSpPr>
          <p:nvPr>
            <p:ph idx="1"/>
          </p:nvPr>
        </p:nvSpPr>
        <p:spPr/>
        <p:txBody>
          <a:bodyPr>
            <a:normAutofit/>
          </a:bodyPr>
          <a:lstStyle/>
          <a:p>
            <a:r>
              <a:rPr lang="en-US" dirty="0"/>
              <a:t>Used to model imperative programs</a:t>
            </a:r>
          </a:p>
          <a:p>
            <a:pPr lvl="1"/>
            <a:r>
              <a:rPr lang="en-US" dirty="0"/>
              <a:t>Based on the three control statements that are essential to have Turing machine capability.</a:t>
            </a:r>
          </a:p>
          <a:p>
            <a:r>
              <a:rPr lang="en-US" dirty="0" smtClean="0"/>
              <a:t>Originated </a:t>
            </a:r>
            <a:r>
              <a:rPr lang="en-US" dirty="0"/>
              <a:t>to describe process flow in general.</a:t>
            </a:r>
          </a:p>
          <a:p>
            <a:pPr lvl="1"/>
            <a:r>
              <a:rPr lang="en-US" dirty="0"/>
              <a:t>Precursor of </a:t>
            </a:r>
            <a:r>
              <a:rPr lang="en-US" dirty="0" err="1"/>
              <a:t>UML</a:t>
            </a:r>
            <a:r>
              <a:rPr lang="en-US" dirty="0"/>
              <a:t> and other modern techniques</a:t>
            </a:r>
            <a:r>
              <a:rPr lang="en-US" dirty="0" smtClean="0"/>
              <a:t>.</a:t>
            </a:r>
          </a:p>
          <a:p>
            <a:pPr lvl="1"/>
            <a:r>
              <a:rPr lang="en-US" dirty="0" smtClean="0"/>
              <a:t>Basic blocks are:</a:t>
            </a:r>
            <a:endParaRPr lang="en-US"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294812" y="2209800"/>
            <a:ext cx="2423943" cy="4438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4412" y="4414948"/>
            <a:ext cx="6553200" cy="182630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3416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1026"/>
                                        </p:tgtEl>
                                        <p:attrNameLst>
                                          <p:attrName>style.visibility</p:attrName>
                                        </p:attrNameLst>
                                      </p:cBhvr>
                                      <p:to>
                                        <p:strVal val="hidden"/>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par>
                          <p:cTn id="13" fill="hold">
                            <p:stCondLst>
                              <p:cond delay="0"/>
                            </p:stCondLst>
                            <p:childTnLst>
                              <p:par>
                                <p:cTn id="14" presetID="22" presetClass="entr" presetSubtype="8" fill="hold" nodeType="afterEffect">
                                  <p:stCondLst>
                                    <p:cond delay="0"/>
                                  </p:stCondLst>
                                  <p:childTnLst>
                                    <p:set>
                                      <p:cBhvr>
                                        <p:cTn id="15" dur="1" fill="hold">
                                          <p:stCondLst>
                                            <p:cond delay="0"/>
                                          </p:stCondLst>
                                        </p:cTn>
                                        <p:tgtEl>
                                          <p:spTgt spid="1027"/>
                                        </p:tgtEl>
                                        <p:attrNameLst>
                                          <p:attrName>style.visibility</p:attrName>
                                        </p:attrNameLst>
                                      </p:cBhvr>
                                      <p:to>
                                        <p:strVal val="visible"/>
                                      </p:to>
                                    </p:set>
                                    <p:animEffect transition="in" filter="wipe(left)">
                                      <p:cBhvr>
                                        <p:cTn id="16" dur="500"/>
                                        <p:tgtEl>
                                          <p:spTgt spid="10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Elements of imperative programs</a:t>
            </a:r>
            <a:endParaRPr lang="en-US" dirty="0"/>
          </a:p>
        </p:txBody>
      </p:sp>
      <p:sp>
        <p:nvSpPr>
          <p:cNvPr id="3" name="Content Placeholder 2"/>
          <p:cNvSpPr>
            <a:spLocks noGrp="1"/>
          </p:cNvSpPr>
          <p:nvPr>
            <p:ph idx="1"/>
          </p:nvPr>
        </p:nvSpPr>
        <p:spPr/>
        <p:txBody>
          <a:bodyPr/>
          <a:lstStyle/>
          <a:p>
            <a:r>
              <a:rPr lang="en-US" dirty="0" smtClean="0"/>
              <a:t>Data </a:t>
            </a:r>
            <a:r>
              <a:rPr lang="en-US" dirty="0"/>
              <a:t>type definitions</a:t>
            </a:r>
          </a:p>
          <a:p>
            <a:r>
              <a:rPr lang="en-US" dirty="0" smtClean="0"/>
              <a:t>Variable </a:t>
            </a:r>
            <a:r>
              <a:rPr lang="en-US" dirty="0"/>
              <a:t>declarations (usually typed)</a:t>
            </a:r>
          </a:p>
          <a:p>
            <a:r>
              <a:rPr lang="en-US" dirty="0" smtClean="0"/>
              <a:t>Expressions </a:t>
            </a:r>
            <a:r>
              <a:rPr lang="en-US" dirty="0"/>
              <a:t>and assignment statements</a:t>
            </a:r>
          </a:p>
          <a:p>
            <a:r>
              <a:rPr lang="en-US" dirty="0" smtClean="0"/>
              <a:t>Control </a:t>
            </a:r>
            <a:r>
              <a:rPr lang="en-US" dirty="0"/>
              <a:t>flow statements (usually structured)</a:t>
            </a:r>
          </a:p>
          <a:p>
            <a:r>
              <a:rPr lang="en-US" dirty="0" smtClean="0"/>
              <a:t>Lexical </a:t>
            </a:r>
            <a:r>
              <a:rPr lang="en-US" dirty="0"/>
              <a:t>scopes and blocks</a:t>
            </a:r>
          </a:p>
          <a:p>
            <a:pPr lvl="1"/>
            <a:r>
              <a:rPr lang="en-US" dirty="0" smtClean="0"/>
              <a:t>Goal</a:t>
            </a:r>
            <a:r>
              <a:rPr lang="en-US" dirty="0"/>
              <a:t>: provide </a:t>
            </a:r>
            <a:r>
              <a:rPr lang="en-US" i="1" dirty="0"/>
              <a:t>locality </a:t>
            </a:r>
            <a:r>
              <a:rPr lang="en-US" dirty="0"/>
              <a:t>of reference</a:t>
            </a:r>
          </a:p>
          <a:p>
            <a:r>
              <a:rPr lang="en-US" dirty="0" smtClean="0"/>
              <a:t>Declarations </a:t>
            </a:r>
            <a:r>
              <a:rPr lang="en-US" dirty="0"/>
              <a:t>and definitions of procedures </a:t>
            </a:r>
            <a:r>
              <a:rPr lang="en-US" dirty="0" smtClean="0"/>
              <a:t>and functions </a:t>
            </a:r>
            <a:r>
              <a:rPr lang="en-US" dirty="0"/>
              <a:t>(i.e., parameterized blocks)</a:t>
            </a:r>
          </a:p>
        </p:txBody>
      </p:sp>
    </p:spTree>
    <p:extLst>
      <p:ext uri="{BB962C8B-B14F-4D97-AF65-F5344CB8AC3E}">
        <p14:creationId xmlns:p14="http://schemas.microsoft.com/office/powerpoint/2010/main" val="36439955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Data and Computation</a:t>
            </a:r>
            <a:endParaRPr lang="en-US" dirty="0"/>
          </a:p>
        </p:txBody>
      </p:sp>
      <p:sp>
        <p:nvSpPr>
          <p:cNvPr id="3" name="Content Placeholder 2"/>
          <p:cNvSpPr>
            <a:spLocks noGrp="1"/>
          </p:cNvSpPr>
          <p:nvPr>
            <p:ph idx="1"/>
          </p:nvPr>
        </p:nvSpPr>
        <p:spPr/>
        <p:txBody>
          <a:bodyPr/>
          <a:lstStyle/>
          <a:p>
            <a:r>
              <a:rPr lang="en-US" altLang="en-US" dirty="0"/>
              <a:t>Binding</a:t>
            </a:r>
          </a:p>
          <a:p>
            <a:r>
              <a:rPr lang="en-US" altLang="en-US" dirty="0"/>
              <a:t>Data</a:t>
            </a:r>
          </a:p>
          <a:p>
            <a:pPr lvl="1"/>
            <a:r>
              <a:rPr lang="en-US" altLang="en-US" dirty="0"/>
              <a:t>Variables</a:t>
            </a:r>
          </a:p>
          <a:p>
            <a:pPr lvl="1"/>
            <a:r>
              <a:rPr lang="en-US" altLang="en-US" dirty="0"/>
              <a:t>Data types</a:t>
            </a:r>
          </a:p>
          <a:p>
            <a:r>
              <a:rPr lang="en-US" altLang="en-US" dirty="0"/>
              <a:t>Computation</a:t>
            </a:r>
          </a:p>
          <a:p>
            <a:pPr lvl="1"/>
            <a:r>
              <a:rPr lang="en-US" altLang="en-US" dirty="0"/>
              <a:t>Assignments and expressions</a:t>
            </a:r>
          </a:p>
          <a:p>
            <a:pPr lvl="1"/>
            <a:r>
              <a:rPr lang="en-US" altLang="en-US" dirty="0"/>
              <a:t>Control structures</a:t>
            </a:r>
          </a:p>
          <a:p>
            <a:pPr lvl="1"/>
            <a:r>
              <a:rPr lang="en-US" altLang="en-US" dirty="0"/>
              <a:t>Subprograms / routines</a:t>
            </a:r>
          </a:p>
          <a:p>
            <a:endParaRPr lang="en-US" dirty="0"/>
          </a:p>
        </p:txBody>
      </p:sp>
    </p:spTree>
    <p:extLst>
      <p:ext uri="{BB962C8B-B14F-4D97-AF65-F5344CB8AC3E}">
        <p14:creationId xmlns:p14="http://schemas.microsoft.com/office/powerpoint/2010/main" val="16428883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9234" name="Rectangle 2"/>
          <p:cNvSpPr>
            <a:spLocks noGrp="1" noChangeArrowheads="1"/>
          </p:cNvSpPr>
          <p:nvPr>
            <p:ph type="title"/>
          </p:nvPr>
        </p:nvSpPr>
        <p:spPr/>
        <p:txBody>
          <a:bodyPr/>
          <a:lstStyle/>
          <a:p>
            <a:r>
              <a:rPr lang="en-US" altLang="en-US"/>
              <a:t>Binding</a:t>
            </a:r>
          </a:p>
        </p:txBody>
      </p:sp>
      <p:sp>
        <p:nvSpPr>
          <p:cNvPr id="479235" name="Rectangle 3"/>
          <p:cNvSpPr>
            <a:spLocks noGrp="1" noChangeArrowheads="1"/>
          </p:cNvSpPr>
          <p:nvPr>
            <p:ph type="body" idx="1"/>
          </p:nvPr>
        </p:nvSpPr>
        <p:spPr/>
        <p:txBody>
          <a:bodyPr>
            <a:normAutofit fontScale="92500" lnSpcReduction="10000"/>
          </a:bodyPr>
          <a:lstStyle/>
          <a:p>
            <a:r>
              <a:rPr lang="en-US" altLang="en-US" dirty="0"/>
              <a:t>Program units/entities have attributes</a:t>
            </a:r>
          </a:p>
          <a:p>
            <a:pPr lvl="1"/>
            <a:r>
              <a:rPr lang="en-US" altLang="en-US" dirty="0" smtClean="0"/>
              <a:t>e.g., a </a:t>
            </a:r>
            <a:r>
              <a:rPr lang="en-US" altLang="en-US" dirty="0"/>
              <a:t>variable has a name, a statement has associated </a:t>
            </a:r>
            <a:r>
              <a:rPr lang="en-US" altLang="en-US" dirty="0" smtClean="0"/>
              <a:t>actions</a:t>
            </a:r>
          </a:p>
          <a:p>
            <a:pPr lvl="1"/>
            <a:r>
              <a:rPr lang="en-US" altLang="en-US" dirty="0" smtClean="0"/>
              <a:t>Examples:</a:t>
            </a:r>
          </a:p>
          <a:p>
            <a:pPr lvl="2"/>
            <a:r>
              <a:rPr lang="en-US" dirty="0"/>
              <a:t>the meaning of a keyword such as </a:t>
            </a:r>
            <a:r>
              <a:rPr lang="en-US" b="1" dirty="0"/>
              <a:t>if</a:t>
            </a:r>
            <a:endParaRPr lang="en-US" dirty="0"/>
          </a:p>
          <a:p>
            <a:pPr lvl="2"/>
            <a:r>
              <a:rPr lang="en-US" dirty="0"/>
              <a:t>the operation associated with a symbol such as </a:t>
            </a:r>
            <a:r>
              <a:rPr lang="en-US" b="1" dirty="0"/>
              <a:t>+</a:t>
            </a:r>
          </a:p>
          <a:p>
            <a:pPr lvl="2"/>
            <a:r>
              <a:rPr lang="en-US" dirty="0"/>
              <a:t>the entity (variable, keyword, etc.) represented by an identifier</a:t>
            </a:r>
          </a:p>
          <a:p>
            <a:pPr lvl="2"/>
            <a:r>
              <a:rPr lang="en-US" dirty="0"/>
              <a:t>the memory location for the value of an </a:t>
            </a:r>
            <a:r>
              <a:rPr lang="en-US" dirty="0" smtClean="0"/>
              <a:t>identifier</a:t>
            </a:r>
            <a:endParaRPr lang="en-US" altLang="en-US" dirty="0"/>
          </a:p>
          <a:p>
            <a:r>
              <a:rPr lang="en-US" altLang="en-US" dirty="0" smtClean="0"/>
              <a:t>A </a:t>
            </a:r>
            <a:r>
              <a:rPr lang="en-US" altLang="en-US" b="1" dirty="0"/>
              <a:t>binding</a:t>
            </a:r>
            <a:r>
              <a:rPr lang="en-US" altLang="en-US" dirty="0"/>
              <a:t> in a program is an association of an attribute with a program component such as an identifier or a symbol. </a:t>
            </a:r>
          </a:p>
          <a:p>
            <a:r>
              <a:rPr lang="en-US" dirty="0"/>
              <a:t>The </a:t>
            </a:r>
            <a:r>
              <a:rPr lang="en-US" b="1" dirty="0"/>
              <a:t>binding time</a:t>
            </a:r>
            <a:r>
              <a:rPr lang="en-US" dirty="0"/>
              <a:t> for an attribute is the time at which the binding occurs</a:t>
            </a:r>
            <a:r>
              <a:rPr lang="en-US" dirty="0" smtClean="0"/>
              <a:t>.</a:t>
            </a:r>
          </a:p>
          <a:p>
            <a:pPr lvl="1"/>
            <a:r>
              <a:rPr lang="en-US" dirty="0" smtClean="0"/>
              <a:t>In </a:t>
            </a:r>
            <a:r>
              <a:rPr lang="en-US" dirty="0"/>
              <a:t>C the binding time for a variable type is when the program is </a:t>
            </a:r>
            <a:r>
              <a:rPr lang="en-US" dirty="0" smtClean="0"/>
              <a:t>compiled.</a:t>
            </a:r>
          </a:p>
          <a:p>
            <a:pPr lvl="1"/>
            <a:r>
              <a:rPr lang="en-US" dirty="0" smtClean="0"/>
              <a:t>In C the </a:t>
            </a:r>
            <a:r>
              <a:rPr lang="en-US" dirty="0"/>
              <a:t>value of the variable is not bound until the program </a:t>
            </a:r>
            <a:r>
              <a:rPr lang="en-US" dirty="0" smtClean="0"/>
              <a:t>executes.</a:t>
            </a:r>
            <a:endParaRPr lang="en-US" altLang="en-US" dirty="0"/>
          </a:p>
        </p:txBody>
      </p:sp>
    </p:spTree>
    <p:extLst>
      <p:ext uri="{BB962C8B-B14F-4D97-AF65-F5344CB8AC3E}">
        <p14:creationId xmlns:p14="http://schemas.microsoft.com/office/powerpoint/2010/main" val="16053399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0258" name="Rectangle 2"/>
          <p:cNvSpPr>
            <a:spLocks noGrp="1" noChangeArrowheads="1"/>
          </p:cNvSpPr>
          <p:nvPr>
            <p:ph type="title"/>
          </p:nvPr>
        </p:nvSpPr>
        <p:spPr/>
        <p:txBody>
          <a:bodyPr/>
          <a:lstStyle/>
          <a:p>
            <a:r>
              <a:rPr lang="en-US" altLang="en-US"/>
              <a:t>Binding Time</a:t>
            </a:r>
          </a:p>
        </p:txBody>
      </p:sp>
      <p:sp>
        <p:nvSpPr>
          <p:cNvPr id="480259" name="Rectangle 3"/>
          <p:cNvSpPr>
            <a:spLocks noGrp="1" noChangeArrowheads="1"/>
          </p:cNvSpPr>
          <p:nvPr>
            <p:ph type="body" idx="1"/>
          </p:nvPr>
        </p:nvSpPr>
        <p:spPr>
          <a:ln>
            <a:solidFill>
              <a:schemeClr val="accent1"/>
            </a:solidFill>
          </a:ln>
        </p:spPr>
        <p:txBody>
          <a:bodyPr>
            <a:normAutofit fontScale="92500" lnSpcReduction="10000"/>
          </a:bodyPr>
          <a:lstStyle/>
          <a:p>
            <a:r>
              <a:rPr lang="en-US" dirty="0"/>
              <a:t>The most common binding times for attributes are (in chronological order):</a:t>
            </a:r>
          </a:p>
          <a:p>
            <a:pPr lvl="1"/>
            <a:r>
              <a:rPr lang="en-US" dirty="0"/>
              <a:t>Language </a:t>
            </a:r>
            <a:r>
              <a:rPr lang="en-US" dirty="0" smtClean="0"/>
              <a:t>definition</a:t>
            </a:r>
          </a:p>
          <a:p>
            <a:pPr lvl="2"/>
            <a:r>
              <a:rPr lang="en-US" dirty="0" smtClean="0"/>
              <a:t>Example: general </a:t>
            </a:r>
            <a:r>
              <a:rPr lang="en-US" dirty="0"/>
              <a:t>meaning of </a:t>
            </a:r>
            <a:r>
              <a:rPr lang="en-US" dirty="0" smtClean="0"/>
              <a:t>symbol </a:t>
            </a:r>
            <a:r>
              <a:rPr lang="en-US" b="1" dirty="0" smtClean="0"/>
              <a:t>/ </a:t>
            </a:r>
            <a:r>
              <a:rPr lang="en-US" dirty="0" smtClean="0"/>
              <a:t>in C because it is an operator .</a:t>
            </a:r>
            <a:endParaRPr lang="en-US" b="1" dirty="0"/>
          </a:p>
          <a:p>
            <a:pPr lvl="1"/>
            <a:r>
              <a:rPr lang="en-US" dirty="0"/>
              <a:t>Language implementation</a:t>
            </a:r>
          </a:p>
          <a:p>
            <a:pPr lvl="2"/>
            <a:r>
              <a:rPr lang="en-US" altLang="en-US" dirty="0" smtClean="0"/>
              <a:t>Example</a:t>
            </a:r>
            <a:r>
              <a:rPr lang="en-US" altLang="en-US" dirty="0"/>
              <a:t>: size of an </a:t>
            </a:r>
            <a:r>
              <a:rPr lang="en-US" altLang="en-US" i="1" dirty="0" err="1"/>
              <a:t>int</a:t>
            </a:r>
            <a:r>
              <a:rPr lang="en-US" altLang="en-US" dirty="0"/>
              <a:t> in </a:t>
            </a:r>
            <a:r>
              <a:rPr lang="en-US" altLang="en-US" dirty="0" smtClean="0"/>
              <a:t>C.</a:t>
            </a:r>
            <a:endParaRPr lang="en-US" altLang="en-US" dirty="0"/>
          </a:p>
          <a:p>
            <a:pPr lvl="1"/>
            <a:r>
              <a:rPr lang="en-US" dirty="0" smtClean="0"/>
              <a:t>Program </a:t>
            </a:r>
            <a:r>
              <a:rPr lang="en-US" dirty="0"/>
              <a:t>translation (compile time)</a:t>
            </a:r>
          </a:p>
          <a:p>
            <a:pPr lvl="2"/>
            <a:r>
              <a:rPr lang="en-US" altLang="en-US" dirty="0" smtClean="0"/>
              <a:t>Example</a:t>
            </a:r>
            <a:r>
              <a:rPr lang="en-US" altLang="en-US" dirty="0"/>
              <a:t>: </a:t>
            </a:r>
            <a:r>
              <a:rPr lang="en-US" altLang="en-US" dirty="0" smtClean="0"/>
              <a:t>s</a:t>
            </a:r>
            <a:r>
              <a:rPr lang="en-US" dirty="0" smtClean="0"/>
              <a:t>pecific </a:t>
            </a:r>
            <a:r>
              <a:rPr lang="en-US" dirty="0"/>
              <a:t>meaning of </a:t>
            </a:r>
            <a:r>
              <a:rPr lang="en-US" dirty="0" smtClean="0"/>
              <a:t>symbol / in </a:t>
            </a:r>
            <a:r>
              <a:rPr lang="en-US" dirty="0" smtClean="0"/>
              <a:t>C:  </a:t>
            </a:r>
            <a:r>
              <a:rPr lang="en-US" dirty="0" smtClean="0"/>
              <a:t>&lt;</a:t>
            </a:r>
            <a:r>
              <a:rPr lang="en-US" dirty="0" err="1" smtClean="0"/>
              <a:t>int</a:t>
            </a:r>
            <a:r>
              <a:rPr lang="en-US" dirty="0" smtClean="0"/>
              <a:t>&gt; / &lt;</a:t>
            </a:r>
            <a:r>
              <a:rPr lang="en-US" dirty="0" err="1" smtClean="0"/>
              <a:t>int</a:t>
            </a:r>
            <a:r>
              <a:rPr lang="en-US" dirty="0" smtClean="0"/>
              <a:t>&gt; or &lt;float&gt; / &lt;float&gt;</a:t>
            </a:r>
            <a:endParaRPr lang="en-US" altLang="en-US" dirty="0"/>
          </a:p>
          <a:p>
            <a:pPr lvl="1"/>
            <a:r>
              <a:rPr lang="en-US" dirty="0" smtClean="0"/>
              <a:t>Link edit</a:t>
            </a:r>
          </a:p>
          <a:p>
            <a:pPr lvl="2"/>
            <a:r>
              <a:rPr lang="en-US" dirty="0" smtClean="0"/>
              <a:t>Example: specific </a:t>
            </a:r>
            <a:r>
              <a:rPr lang="en-US" dirty="0"/>
              <a:t>computation performed by an external function</a:t>
            </a:r>
          </a:p>
          <a:p>
            <a:pPr lvl="1"/>
            <a:r>
              <a:rPr lang="en-US" dirty="0" smtClean="0"/>
              <a:t>Load</a:t>
            </a:r>
          </a:p>
          <a:p>
            <a:pPr lvl="2"/>
            <a:r>
              <a:rPr lang="en-US" dirty="0" smtClean="0"/>
              <a:t>Example: </a:t>
            </a:r>
            <a:r>
              <a:rPr lang="en-US" altLang="en-US" dirty="0"/>
              <a:t>memory address of a </a:t>
            </a:r>
            <a:r>
              <a:rPr lang="en-US" altLang="en-US" dirty="0" smtClean="0"/>
              <a:t>global variable</a:t>
            </a:r>
            <a:endParaRPr lang="en-US" dirty="0" smtClean="0"/>
          </a:p>
          <a:p>
            <a:pPr lvl="1"/>
            <a:r>
              <a:rPr lang="en-US" dirty="0" smtClean="0"/>
              <a:t>Program </a:t>
            </a:r>
            <a:r>
              <a:rPr lang="en-US" dirty="0"/>
              <a:t>execution (run time)</a:t>
            </a:r>
          </a:p>
          <a:p>
            <a:pPr lvl="2"/>
            <a:r>
              <a:rPr lang="en-US" altLang="en-US" dirty="0" smtClean="0"/>
              <a:t>Examples: </a:t>
            </a:r>
            <a:r>
              <a:rPr lang="en-US" altLang="en-US" dirty="0"/>
              <a:t>memory address of a </a:t>
            </a:r>
            <a:r>
              <a:rPr lang="en-US" altLang="en-US" dirty="0" smtClean="0"/>
              <a:t>local variable; value of  a global variable</a:t>
            </a:r>
            <a:endParaRPr lang="en-US" altLang="en-US" dirty="0"/>
          </a:p>
        </p:txBody>
      </p:sp>
    </p:spTree>
    <p:extLst>
      <p:ext uri="{BB962C8B-B14F-4D97-AF65-F5344CB8AC3E}">
        <p14:creationId xmlns:p14="http://schemas.microsoft.com/office/powerpoint/2010/main" val="28178936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Variables</a:t>
            </a:r>
            <a:endParaRPr lang="en-US" dirty="0"/>
          </a:p>
        </p:txBody>
      </p:sp>
      <p:sp>
        <p:nvSpPr>
          <p:cNvPr id="3" name="Content Placeholder 2"/>
          <p:cNvSpPr>
            <a:spLocks noGrp="1"/>
          </p:cNvSpPr>
          <p:nvPr>
            <p:ph idx="1"/>
          </p:nvPr>
        </p:nvSpPr>
        <p:spPr>
          <a:xfrm>
            <a:off x="908662" y="1143000"/>
            <a:ext cx="10900750" cy="5562600"/>
          </a:xfrm>
        </p:spPr>
        <p:txBody>
          <a:bodyPr>
            <a:normAutofit fontScale="92500" lnSpcReduction="10000"/>
          </a:bodyPr>
          <a:lstStyle/>
          <a:p>
            <a:r>
              <a:rPr lang="en-US" altLang="en-US" sz="3500" dirty="0"/>
              <a:t>A named location in memory that can hold a </a:t>
            </a:r>
            <a:r>
              <a:rPr lang="en-US" altLang="en-US" sz="3500" dirty="0" smtClean="0"/>
              <a:t>value. </a:t>
            </a:r>
          </a:p>
          <a:p>
            <a:pPr lvl="1"/>
            <a:r>
              <a:rPr lang="en-US" altLang="en-US" sz="3100" dirty="0" smtClean="0"/>
              <a:t>Formally</a:t>
            </a:r>
            <a:r>
              <a:rPr lang="en-US" altLang="en-US" sz="3100" dirty="0"/>
              <a:t>, </a:t>
            </a:r>
            <a:r>
              <a:rPr lang="en-US" altLang="en-US" sz="3100" dirty="0" smtClean="0"/>
              <a:t>a </a:t>
            </a:r>
            <a:r>
              <a:rPr lang="en-US" altLang="en-US" sz="3100" dirty="0"/>
              <a:t>5-tuple</a:t>
            </a:r>
            <a:r>
              <a:rPr lang="en-US" altLang="en-US" sz="3100" dirty="0" smtClean="0"/>
              <a:t>: </a:t>
            </a:r>
            <a:r>
              <a:rPr lang="en-US" altLang="en-US" sz="3000" i="1" dirty="0" smtClean="0"/>
              <a:t>Name</a:t>
            </a:r>
            <a:r>
              <a:rPr lang="en-US" altLang="en-US" sz="3000" dirty="0" smtClean="0"/>
              <a:t>, </a:t>
            </a:r>
            <a:r>
              <a:rPr lang="en-US" altLang="en-US" sz="3000" i="1" dirty="0" smtClean="0"/>
              <a:t>Scope</a:t>
            </a:r>
            <a:r>
              <a:rPr lang="en-US" altLang="en-US" sz="3000" dirty="0" smtClean="0"/>
              <a:t>, </a:t>
            </a:r>
            <a:r>
              <a:rPr lang="en-US" altLang="en-US" sz="3000" i="1" dirty="0" smtClean="0"/>
              <a:t>Type</a:t>
            </a:r>
            <a:r>
              <a:rPr lang="en-US" altLang="en-US" sz="3000" dirty="0" smtClean="0"/>
              <a:t>, </a:t>
            </a:r>
            <a:r>
              <a:rPr lang="en-US" altLang="en-US" sz="3000" i="1" dirty="0" smtClean="0"/>
              <a:t>l-value</a:t>
            </a:r>
            <a:r>
              <a:rPr lang="en-US" altLang="en-US" sz="3000" dirty="0" smtClean="0"/>
              <a:t>, </a:t>
            </a:r>
            <a:r>
              <a:rPr lang="en-US" altLang="en-US" sz="3000" i="1" dirty="0" err="1" smtClean="0"/>
              <a:t>r-value</a:t>
            </a:r>
            <a:endParaRPr lang="en-US" altLang="en-US" sz="3000" i="1" dirty="0" smtClean="0"/>
          </a:p>
          <a:p>
            <a:r>
              <a:rPr lang="en-US" altLang="en-US" sz="3500" dirty="0" smtClean="0"/>
              <a:t>Name of variable</a:t>
            </a:r>
            <a:endParaRPr lang="en-US" altLang="en-US" sz="3500" dirty="0"/>
          </a:p>
          <a:p>
            <a:pPr lvl="1"/>
            <a:r>
              <a:rPr lang="en-US" altLang="en-US" sz="3000" dirty="0"/>
              <a:t>Declaration</a:t>
            </a:r>
          </a:p>
          <a:p>
            <a:pPr lvl="1"/>
            <a:r>
              <a:rPr lang="en-US" altLang="en-US" sz="3000" dirty="0"/>
              <a:t>Identifier rules and significant characters</a:t>
            </a:r>
          </a:p>
          <a:p>
            <a:pPr lvl="1"/>
            <a:r>
              <a:rPr lang="en-US" altLang="en-US" sz="3000" dirty="0"/>
              <a:t>Name bound during compile time</a:t>
            </a:r>
          </a:p>
          <a:p>
            <a:r>
              <a:rPr lang="en-US" altLang="en-US" sz="3500" dirty="0" smtClean="0"/>
              <a:t>Scope of variable</a:t>
            </a:r>
            <a:endParaRPr lang="en-US" altLang="en-US" sz="3500" dirty="0"/>
          </a:p>
          <a:p>
            <a:pPr lvl="1"/>
            <a:r>
              <a:rPr lang="en-US" altLang="en-US" sz="3000" dirty="0"/>
              <a:t>Definition </a:t>
            </a:r>
          </a:p>
          <a:p>
            <a:pPr lvl="2"/>
            <a:r>
              <a:rPr lang="en-US" altLang="en-US" sz="2600" dirty="0"/>
              <a:t>range of instructions over which variable name is known</a:t>
            </a:r>
          </a:p>
          <a:p>
            <a:pPr lvl="2"/>
            <a:r>
              <a:rPr lang="en-US" altLang="en-US" sz="2600" dirty="0"/>
              <a:t>namespaces</a:t>
            </a:r>
          </a:p>
          <a:p>
            <a:pPr lvl="1"/>
            <a:r>
              <a:rPr lang="en-US" altLang="en-US" sz="3000" dirty="0"/>
              <a:t>Blocks (as in Pascal or C)</a:t>
            </a:r>
          </a:p>
          <a:p>
            <a:pPr lvl="1"/>
            <a:r>
              <a:rPr lang="en-US" altLang="en-US" sz="3000" dirty="0"/>
              <a:t>Static vs dynamic scope </a:t>
            </a:r>
            <a:r>
              <a:rPr lang="en-US" altLang="en-US" sz="3000" dirty="0" smtClean="0"/>
              <a:t>binding</a:t>
            </a:r>
            <a:endParaRPr lang="en-US" dirty="0"/>
          </a:p>
        </p:txBody>
      </p:sp>
    </p:spTree>
    <p:extLst>
      <p:ext uri="{BB962C8B-B14F-4D97-AF65-F5344CB8AC3E}">
        <p14:creationId xmlns:p14="http://schemas.microsoft.com/office/powerpoint/2010/main" val="2700763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0" dirty="0"/>
              <a:t/>
            </a:r>
            <a:br>
              <a:rPr lang="en-US" b="0" dirty="0"/>
            </a:br>
            <a:r>
              <a:rPr lang="en-US" dirty="0" smtClean="0"/>
              <a:t>Variables: Declaration</a:t>
            </a:r>
            <a:endParaRPr lang="en-US" dirty="0"/>
          </a:p>
        </p:txBody>
      </p:sp>
      <p:sp>
        <p:nvSpPr>
          <p:cNvPr id="3" name="Content Placeholder 2"/>
          <p:cNvSpPr>
            <a:spLocks noGrp="1"/>
          </p:cNvSpPr>
          <p:nvPr>
            <p:ph idx="1"/>
          </p:nvPr>
        </p:nvSpPr>
        <p:spPr/>
        <p:txBody>
          <a:bodyPr>
            <a:normAutofit/>
          </a:bodyPr>
          <a:lstStyle/>
          <a:p>
            <a:pPr>
              <a:spcBef>
                <a:spcPts val="300"/>
              </a:spcBef>
            </a:pPr>
            <a:r>
              <a:rPr lang="en-US" dirty="0"/>
              <a:t>Typed variable declarations restrict the values </a:t>
            </a:r>
            <a:r>
              <a:rPr lang="en-US" dirty="0" smtClean="0"/>
              <a:t>that a </a:t>
            </a:r>
            <a:r>
              <a:rPr lang="en-US" dirty="0"/>
              <a:t>variable may assume during program execution</a:t>
            </a:r>
          </a:p>
          <a:p>
            <a:pPr lvl="1">
              <a:spcBef>
                <a:spcPts val="300"/>
              </a:spcBef>
            </a:pPr>
            <a:r>
              <a:rPr lang="en-US" dirty="0" smtClean="0"/>
              <a:t>Built-in </a:t>
            </a:r>
            <a:r>
              <a:rPr lang="en-US" dirty="0"/>
              <a:t>types (</a:t>
            </a:r>
            <a:r>
              <a:rPr lang="en-US" dirty="0" err="1"/>
              <a:t>int</a:t>
            </a:r>
            <a:r>
              <a:rPr lang="en-US" dirty="0"/>
              <a:t>, char …) or user-defined</a:t>
            </a:r>
          </a:p>
          <a:p>
            <a:pPr lvl="1">
              <a:spcBef>
                <a:spcPts val="300"/>
              </a:spcBef>
            </a:pPr>
            <a:r>
              <a:rPr lang="en-US" dirty="0" smtClean="0"/>
              <a:t>Initialization </a:t>
            </a:r>
          </a:p>
          <a:p>
            <a:pPr lvl="2">
              <a:spcBef>
                <a:spcPts val="300"/>
              </a:spcBef>
            </a:pPr>
            <a:r>
              <a:rPr lang="en-US" dirty="0" smtClean="0"/>
              <a:t>What </a:t>
            </a:r>
            <a:r>
              <a:rPr lang="en-US" dirty="0"/>
              <a:t>about C?</a:t>
            </a:r>
          </a:p>
          <a:p>
            <a:pPr>
              <a:spcBef>
                <a:spcPts val="300"/>
              </a:spcBef>
            </a:pPr>
            <a:r>
              <a:rPr lang="en-US" dirty="0" smtClean="0"/>
              <a:t>Variable </a:t>
            </a:r>
            <a:r>
              <a:rPr lang="en-US" dirty="0"/>
              <a:t>size</a:t>
            </a:r>
          </a:p>
          <a:p>
            <a:pPr lvl="1">
              <a:spcBef>
                <a:spcPts val="300"/>
              </a:spcBef>
            </a:pPr>
            <a:r>
              <a:rPr lang="en-US" dirty="0" smtClean="0"/>
              <a:t>How </a:t>
            </a:r>
            <a:r>
              <a:rPr lang="en-US" dirty="0"/>
              <a:t>much space needed to hold values of this variable?</a:t>
            </a:r>
          </a:p>
          <a:p>
            <a:pPr lvl="2">
              <a:spcBef>
                <a:spcPts val="300"/>
              </a:spcBef>
            </a:pPr>
            <a:r>
              <a:rPr lang="en-US" dirty="0" smtClean="0"/>
              <a:t>C </a:t>
            </a:r>
            <a:r>
              <a:rPr lang="en-US" dirty="0"/>
              <a:t>on a 32-bit machine: </a:t>
            </a:r>
            <a:r>
              <a:rPr lang="en-US" dirty="0" err="1"/>
              <a:t>sizeof</a:t>
            </a:r>
            <a:r>
              <a:rPr lang="en-US" dirty="0"/>
              <a:t>(char) = 1 byte</a:t>
            </a:r>
            <a:r>
              <a:rPr lang="en-US" dirty="0" smtClean="0"/>
              <a:t>, </a:t>
            </a:r>
            <a:r>
              <a:rPr lang="en-US" dirty="0" err="1" smtClean="0"/>
              <a:t>sizeof</a:t>
            </a:r>
            <a:r>
              <a:rPr lang="en-US" dirty="0" smtClean="0"/>
              <a:t>(</a:t>
            </a:r>
            <a:r>
              <a:rPr lang="en-US" dirty="0" err="1" smtClean="0"/>
              <a:t>int</a:t>
            </a:r>
            <a:r>
              <a:rPr lang="en-US" dirty="0"/>
              <a:t>) = </a:t>
            </a:r>
            <a:r>
              <a:rPr lang="en-US" dirty="0" smtClean="0"/>
              <a:t>2/4 </a:t>
            </a:r>
            <a:r>
              <a:rPr lang="en-US" dirty="0"/>
              <a:t>bytes, </a:t>
            </a:r>
            <a:r>
              <a:rPr lang="en-US" dirty="0" smtClean="0"/>
              <a:t/>
            </a:r>
            <a:br>
              <a:rPr lang="en-US" dirty="0" smtClean="0"/>
            </a:br>
            <a:r>
              <a:rPr lang="en-US" dirty="0" smtClean="0"/>
              <a:t>                                          </a:t>
            </a:r>
            <a:r>
              <a:rPr lang="en-US" dirty="0" err="1" smtClean="0"/>
              <a:t>sizeof</a:t>
            </a:r>
            <a:r>
              <a:rPr lang="en-US" dirty="0" smtClean="0"/>
              <a:t>(float) = 4 bytes, </a:t>
            </a:r>
            <a:r>
              <a:rPr lang="en-US" dirty="0" err="1" smtClean="0"/>
              <a:t>sizeof</a:t>
            </a:r>
            <a:r>
              <a:rPr lang="en-US" dirty="0" smtClean="0"/>
              <a:t>(void *) </a:t>
            </a:r>
            <a:r>
              <a:rPr lang="en-US" dirty="0"/>
              <a:t>= 4 </a:t>
            </a:r>
            <a:r>
              <a:rPr lang="en-US" dirty="0" smtClean="0"/>
              <a:t>bytes</a:t>
            </a:r>
          </a:p>
          <a:p>
            <a:pPr lvl="2">
              <a:spcBef>
                <a:spcPts val="300"/>
              </a:spcBef>
            </a:pPr>
            <a:r>
              <a:rPr lang="en-US" dirty="0" smtClean="0"/>
              <a:t>What </a:t>
            </a:r>
            <a:r>
              <a:rPr lang="en-US" dirty="0"/>
              <a:t>about this user-defined </a:t>
            </a:r>
            <a:r>
              <a:rPr lang="en-US" dirty="0" err="1"/>
              <a:t>datatype</a:t>
            </a:r>
            <a:r>
              <a:rPr lang="en-US" dirty="0"/>
              <a:t>:</a:t>
            </a:r>
          </a:p>
        </p:txBody>
      </p:sp>
      <p:sp>
        <p:nvSpPr>
          <p:cNvPr id="4" name="TextBox 3"/>
          <p:cNvSpPr txBox="1"/>
          <p:nvPr/>
        </p:nvSpPr>
        <p:spPr>
          <a:xfrm>
            <a:off x="2436812" y="5410200"/>
            <a:ext cx="2514600" cy="1200329"/>
          </a:xfrm>
          <a:prstGeom prst="rect">
            <a:avLst/>
          </a:prstGeom>
          <a:solidFill>
            <a:schemeClr val="bg1">
              <a:lumMod val="95000"/>
            </a:schemeClr>
          </a:solidFill>
        </p:spPr>
        <p:txBody>
          <a:bodyPr wrap="square" rtlCol="0">
            <a:spAutoFit/>
          </a:bodyPr>
          <a:lstStyle/>
          <a:p>
            <a:r>
              <a:rPr lang="en-US" dirty="0" err="1" smtClean="0">
                <a:solidFill>
                  <a:schemeClr val="tx2"/>
                </a:solidFill>
                <a:latin typeface="Arial" panose="020B0604020202020204" pitchFamily="34" charset="0"/>
                <a:cs typeface="Arial" panose="020B0604020202020204" pitchFamily="34" charset="0"/>
              </a:rPr>
              <a:t>struct</a:t>
            </a:r>
            <a:r>
              <a:rPr lang="en-US" dirty="0" smtClean="0">
                <a:solidFill>
                  <a:schemeClr val="tx2"/>
                </a:solidFill>
                <a:latin typeface="Arial" panose="020B0604020202020204" pitchFamily="34" charset="0"/>
                <a:cs typeface="Arial" panose="020B0604020202020204" pitchFamily="34" charset="0"/>
              </a:rPr>
              <a:t> Data {</a:t>
            </a:r>
          </a:p>
          <a:p>
            <a:r>
              <a:rPr lang="en-US" dirty="0">
                <a:solidFill>
                  <a:schemeClr val="tx2"/>
                </a:solidFill>
                <a:latin typeface="Arial" panose="020B0604020202020204" pitchFamily="34" charset="0"/>
                <a:cs typeface="Arial" panose="020B0604020202020204" pitchFamily="34" charset="0"/>
              </a:rPr>
              <a:t> </a:t>
            </a:r>
            <a:r>
              <a:rPr lang="en-US" dirty="0" smtClean="0">
                <a:solidFill>
                  <a:schemeClr val="tx2"/>
                </a:solidFill>
                <a:latin typeface="Arial" panose="020B0604020202020204" pitchFamily="34" charset="0"/>
                <a:cs typeface="Arial" panose="020B0604020202020204" pitchFamily="34" charset="0"/>
              </a:rPr>
              <a:t>  </a:t>
            </a:r>
            <a:r>
              <a:rPr lang="en-US" dirty="0" err="1" smtClean="0">
                <a:solidFill>
                  <a:schemeClr val="tx2"/>
                </a:solidFill>
                <a:latin typeface="Arial" panose="020B0604020202020204" pitchFamily="34" charset="0"/>
                <a:cs typeface="Arial" panose="020B0604020202020204" pitchFamily="34" charset="0"/>
              </a:rPr>
              <a:t>int</a:t>
            </a:r>
            <a:r>
              <a:rPr lang="en-US" dirty="0" smtClean="0">
                <a:solidFill>
                  <a:schemeClr val="tx2"/>
                </a:solidFill>
                <a:latin typeface="Arial" panose="020B0604020202020204" pitchFamily="34" charset="0"/>
                <a:cs typeface="Arial" panose="020B0604020202020204" pitchFamily="34" charset="0"/>
              </a:rPr>
              <a:t> </a:t>
            </a:r>
            <a:r>
              <a:rPr lang="en-US" dirty="0" err="1" smtClean="0">
                <a:solidFill>
                  <a:schemeClr val="tx2"/>
                </a:solidFill>
                <a:latin typeface="Arial" panose="020B0604020202020204" pitchFamily="34" charset="0"/>
                <a:cs typeface="Arial" panose="020B0604020202020204" pitchFamily="34" charset="0"/>
              </a:rPr>
              <a:t>num</a:t>
            </a:r>
            <a:r>
              <a:rPr lang="en-US" dirty="0" smtClean="0">
                <a:solidFill>
                  <a:schemeClr val="tx2"/>
                </a:solidFill>
                <a:latin typeface="Arial" panose="020B0604020202020204" pitchFamily="34" charset="0"/>
                <a:cs typeface="Arial" panose="020B0604020202020204" pitchFamily="34" charset="0"/>
              </a:rPr>
              <a:t>; </a:t>
            </a:r>
          </a:p>
          <a:p>
            <a:r>
              <a:rPr lang="en-US" dirty="0">
                <a:solidFill>
                  <a:schemeClr val="tx2"/>
                </a:solidFill>
                <a:latin typeface="Arial" panose="020B0604020202020204" pitchFamily="34" charset="0"/>
                <a:cs typeface="Arial" panose="020B0604020202020204" pitchFamily="34" charset="0"/>
              </a:rPr>
              <a:t> </a:t>
            </a:r>
            <a:r>
              <a:rPr lang="en-US" dirty="0" smtClean="0">
                <a:solidFill>
                  <a:schemeClr val="tx2"/>
                </a:solidFill>
                <a:latin typeface="Arial" panose="020B0604020202020204" pitchFamily="34" charset="0"/>
                <a:cs typeface="Arial" panose="020B0604020202020204" pitchFamily="34" charset="0"/>
              </a:rPr>
              <a:t>  char *name;</a:t>
            </a:r>
          </a:p>
          <a:p>
            <a:r>
              <a:rPr lang="en-US" dirty="0">
                <a:solidFill>
                  <a:schemeClr val="tx2"/>
                </a:solidFill>
                <a:latin typeface="Arial" panose="020B0604020202020204" pitchFamily="34" charset="0"/>
                <a:cs typeface="Arial" panose="020B0604020202020204" pitchFamily="34" charset="0"/>
              </a:rPr>
              <a:t>}</a:t>
            </a:r>
          </a:p>
        </p:txBody>
      </p:sp>
      <p:sp>
        <p:nvSpPr>
          <p:cNvPr id="5" name="TextBox 4"/>
          <p:cNvSpPr txBox="1"/>
          <p:nvPr/>
        </p:nvSpPr>
        <p:spPr>
          <a:xfrm>
            <a:off x="5027612" y="5410200"/>
            <a:ext cx="2667000" cy="1200329"/>
          </a:xfrm>
          <a:prstGeom prst="rect">
            <a:avLst/>
          </a:prstGeom>
          <a:solidFill>
            <a:schemeClr val="bg1">
              <a:lumMod val="95000"/>
            </a:schemeClr>
          </a:solidFill>
        </p:spPr>
        <p:txBody>
          <a:bodyPr wrap="square" rtlCol="0">
            <a:spAutoFit/>
          </a:bodyPr>
          <a:lstStyle/>
          <a:p>
            <a:r>
              <a:rPr lang="en-US" dirty="0" smtClean="0">
                <a:solidFill>
                  <a:schemeClr val="tx2"/>
                </a:solidFill>
                <a:latin typeface="Arial" panose="020B0604020202020204" pitchFamily="34" charset="0"/>
                <a:cs typeface="Arial" panose="020B0604020202020204" pitchFamily="34" charset="0"/>
              </a:rPr>
              <a:t>union Data {</a:t>
            </a:r>
          </a:p>
          <a:p>
            <a:r>
              <a:rPr lang="en-US" dirty="0">
                <a:solidFill>
                  <a:schemeClr val="tx2"/>
                </a:solidFill>
                <a:latin typeface="Arial" panose="020B0604020202020204" pitchFamily="34" charset="0"/>
                <a:cs typeface="Arial" panose="020B0604020202020204" pitchFamily="34" charset="0"/>
              </a:rPr>
              <a:t> </a:t>
            </a:r>
            <a:r>
              <a:rPr lang="en-US" dirty="0" smtClean="0">
                <a:solidFill>
                  <a:schemeClr val="tx2"/>
                </a:solidFill>
                <a:latin typeface="Arial" panose="020B0604020202020204" pitchFamily="34" charset="0"/>
                <a:cs typeface="Arial" panose="020B0604020202020204" pitchFamily="34" charset="0"/>
              </a:rPr>
              <a:t>  </a:t>
            </a:r>
            <a:r>
              <a:rPr lang="en-US" dirty="0" err="1" smtClean="0">
                <a:solidFill>
                  <a:schemeClr val="tx2"/>
                </a:solidFill>
                <a:latin typeface="Arial" panose="020B0604020202020204" pitchFamily="34" charset="0"/>
                <a:cs typeface="Arial" panose="020B0604020202020204" pitchFamily="34" charset="0"/>
              </a:rPr>
              <a:t>int</a:t>
            </a:r>
            <a:r>
              <a:rPr lang="en-US" dirty="0" smtClean="0">
                <a:solidFill>
                  <a:schemeClr val="tx2"/>
                </a:solidFill>
                <a:latin typeface="Arial" panose="020B0604020202020204" pitchFamily="34" charset="0"/>
                <a:cs typeface="Arial" panose="020B0604020202020204" pitchFamily="34" charset="0"/>
              </a:rPr>
              <a:t> </a:t>
            </a:r>
            <a:r>
              <a:rPr lang="en-US" dirty="0" err="1" smtClean="0">
                <a:solidFill>
                  <a:schemeClr val="tx2"/>
                </a:solidFill>
                <a:latin typeface="Arial" panose="020B0604020202020204" pitchFamily="34" charset="0"/>
                <a:cs typeface="Arial" panose="020B0604020202020204" pitchFamily="34" charset="0"/>
              </a:rPr>
              <a:t>num</a:t>
            </a:r>
            <a:r>
              <a:rPr lang="en-US" dirty="0" smtClean="0">
                <a:solidFill>
                  <a:schemeClr val="tx2"/>
                </a:solidFill>
                <a:latin typeface="Arial" panose="020B0604020202020204" pitchFamily="34" charset="0"/>
                <a:cs typeface="Arial" panose="020B0604020202020204" pitchFamily="34" charset="0"/>
              </a:rPr>
              <a:t>; </a:t>
            </a:r>
          </a:p>
          <a:p>
            <a:r>
              <a:rPr lang="en-US" dirty="0">
                <a:solidFill>
                  <a:schemeClr val="tx2"/>
                </a:solidFill>
                <a:latin typeface="Arial" panose="020B0604020202020204" pitchFamily="34" charset="0"/>
                <a:cs typeface="Arial" panose="020B0604020202020204" pitchFamily="34" charset="0"/>
              </a:rPr>
              <a:t> </a:t>
            </a:r>
            <a:r>
              <a:rPr lang="en-US" dirty="0" smtClean="0">
                <a:solidFill>
                  <a:schemeClr val="tx2"/>
                </a:solidFill>
                <a:latin typeface="Arial" panose="020B0604020202020204" pitchFamily="34" charset="0"/>
                <a:cs typeface="Arial" panose="020B0604020202020204" pitchFamily="34" charset="0"/>
              </a:rPr>
              <a:t>  char *name;</a:t>
            </a:r>
          </a:p>
          <a:p>
            <a:r>
              <a:rPr lang="en-US" dirty="0">
                <a:solidFill>
                  <a:schemeClr val="tx2"/>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6753265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a:t>
            </a:r>
            <a:r>
              <a:rPr lang="en-US" dirty="0" smtClean="0"/>
              <a:t>types</a:t>
            </a:r>
            <a:endParaRPr lang="en-US" dirty="0"/>
          </a:p>
        </p:txBody>
      </p:sp>
      <p:sp>
        <p:nvSpPr>
          <p:cNvPr id="3" name="Content Placeholder 2"/>
          <p:cNvSpPr>
            <a:spLocks noGrp="1"/>
          </p:cNvSpPr>
          <p:nvPr>
            <p:ph idx="1"/>
          </p:nvPr>
        </p:nvSpPr>
        <p:spPr/>
        <p:txBody>
          <a:bodyPr>
            <a:normAutofit lnSpcReduction="10000"/>
          </a:bodyPr>
          <a:lstStyle/>
          <a:p>
            <a:r>
              <a:rPr lang="en-US" altLang="en-US" dirty="0"/>
              <a:t>Purpose:  classification and protection</a:t>
            </a:r>
          </a:p>
          <a:p>
            <a:pPr lvl="1"/>
            <a:r>
              <a:rPr lang="en-US" altLang="en-US" dirty="0"/>
              <a:t>note that all data are ultimately represented as bit-strings</a:t>
            </a:r>
          </a:p>
          <a:p>
            <a:r>
              <a:rPr lang="en-US" altLang="en-US" dirty="0" smtClean="0"/>
              <a:t>Consists </a:t>
            </a:r>
            <a:r>
              <a:rPr lang="en-US" altLang="en-US" dirty="0"/>
              <a:t>of</a:t>
            </a:r>
          </a:p>
          <a:p>
            <a:pPr lvl="1"/>
            <a:r>
              <a:rPr lang="en-US" altLang="en-US" dirty="0"/>
              <a:t>Set of values</a:t>
            </a:r>
          </a:p>
          <a:p>
            <a:pPr lvl="1"/>
            <a:r>
              <a:rPr lang="en-US" altLang="en-US" dirty="0"/>
              <a:t>Operations</a:t>
            </a:r>
          </a:p>
          <a:p>
            <a:r>
              <a:rPr lang="en-US" altLang="en-US" dirty="0" smtClean="0"/>
              <a:t>Built-in/Primitive </a:t>
            </a:r>
            <a:r>
              <a:rPr lang="en-US" altLang="en-US" dirty="0"/>
              <a:t>vs User-defined types</a:t>
            </a:r>
          </a:p>
          <a:p>
            <a:pPr lvl="1"/>
            <a:r>
              <a:rPr lang="en-US" altLang="en-US" dirty="0"/>
              <a:t>binding?</a:t>
            </a:r>
          </a:p>
          <a:p>
            <a:r>
              <a:rPr lang="en-US" altLang="en-US" dirty="0"/>
              <a:t>Implicit declarations</a:t>
            </a:r>
          </a:p>
          <a:p>
            <a:pPr lvl="1"/>
            <a:r>
              <a:rPr lang="en-US" altLang="en-US" dirty="0"/>
              <a:t>e.g., FORTRAN and first letter of a variable and first assignment in BASIC </a:t>
            </a:r>
            <a:endParaRPr lang="en-US" altLang="en-US" dirty="0" smtClean="0"/>
          </a:p>
          <a:p>
            <a:r>
              <a:rPr lang="en-US" altLang="en-US" dirty="0" smtClean="0"/>
              <a:t>Dynamic typing</a:t>
            </a:r>
          </a:p>
        </p:txBody>
      </p:sp>
    </p:spTree>
    <p:extLst>
      <p:ext uri="{BB962C8B-B14F-4D97-AF65-F5344CB8AC3E}">
        <p14:creationId xmlns:p14="http://schemas.microsoft.com/office/powerpoint/2010/main" val="175783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types</a:t>
            </a:r>
            <a:endParaRPr lang="en-US" dirty="0"/>
          </a:p>
        </p:txBody>
      </p:sp>
      <p:sp>
        <p:nvSpPr>
          <p:cNvPr id="3" name="Content Placeholder 2"/>
          <p:cNvSpPr>
            <a:spLocks noGrp="1"/>
          </p:cNvSpPr>
          <p:nvPr>
            <p:ph idx="1"/>
          </p:nvPr>
        </p:nvSpPr>
        <p:spPr/>
        <p:txBody>
          <a:bodyPr>
            <a:noAutofit/>
          </a:bodyPr>
          <a:lstStyle/>
          <a:p>
            <a:pPr>
              <a:spcBef>
                <a:spcPts val="600"/>
              </a:spcBef>
            </a:pPr>
            <a:r>
              <a:rPr lang="en-US" altLang="en-US" sz="2800" dirty="0" smtClean="0"/>
              <a:t>Advantages</a:t>
            </a:r>
            <a:r>
              <a:rPr lang="en-US" altLang="en-US" sz="2800" dirty="0"/>
              <a:t>:</a:t>
            </a:r>
          </a:p>
          <a:p>
            <a:pPr lvl="1"/>
            <a:r>
              <a:rPr lang="en-US" altLang="en-US" sz="2400" dirty="0"/>
              <a:t>abstraction</a:t>
            </a:r>
          </a:p>
          <a:p>
            <a:pPr lvl="1"/>
            <a:r>
              <a:rPr lang="en-US" altLang="en-US" sz="2400" dirty="0"/>
              <a:t>compile-time checking and resolution</a:t>
            </a:r>
          </a:p>
          <a:p>
            <a:pPr lvl="1"/>
            <a:r>
              <a:rPr lang="en-US" altLang="en-US" sz="2400" dirty="0"/>
              <a:t>explicit </a:t>
            </a:r>
            <a:r>
              <a:rPr lang="en-US" altLang="en-US" sz="2400" dirty="0" smtClean="0"/>
              <a:t>specification</a:t>
            </a:r>
          </a:p>
          <a:p>
            <a:pPr>
              <a:spcBef>
                <a:spcPts val="600"/>
              </a:spcBef>
            </a:pPr>
            <a:r>
              <a:rPr lang="en-US" sz="2800" dirty="0"/>
              <a:t>Types can be weak or strong. </a:t>
            </a:r>
          </a:p>
          <a:p>
            <a:pPr lvl="1"/>
            <a:r>
              <a:rPr lang="en-US" sz="2400" dirty="0"/>
              <a:t>Strong type means that at any point in the program, when it is running, the type of a particular chunk of data (i.e. variable) is known. </a:t>
            </a:r>
          </a:p>
          <a:p>
            <a:pPr lvl="1"/>
            <a:r>
              <a:rPr lang="en-US" sz="2400" dirty="0"/>
              <a:t>Weak type means that imperative operators may change a variable type. </a:t>
            </a:r>
          </a:p>
          <a:p>
            <a:pPr lvl="1"/>
            <a:r>
              <a:rPr lang="en-US" sz="2400" dirty="0"/>
              <a:t>Example: </a:t>
            </a:r>
          </a:p>
          <a:p>
            <a:pPr marL="1012825" lvl="3" indent="0">
              <a:buNone/>
            </a:pPr>
            <a:r>
              <a:rPr lang="en-US" dirty="0" err="1">
                <a:solidFill>
                  <a:srgbClr val="B04B00"/>
                </a:solidFill>
              </a:rPr>
              <a:t>var</a:t>
            </a:r>
            <a:r>
              <a:rPr lang="en-US" dirty="0">
                <a:solidFill>
                  <a:srgbClr val="B04B00"/>
                </a:solidFill>
              </a:rPr>
              <a:t> </a:t>
            </a:r>
            <a:r>
              <a:rPr lang="en-US" dirty="0" err="1">
                <a:solidFill>
                  <a:srgbClr val="B04B00"/>
                </a:solidFill>
              </a:rPr>
              <a:t>PersonName</a:t>
            </a:r>
            <a:r>
              <a:rPr lang="en-US" dirty="0">
                <a:solidFill>
                  <a:srgbClr val="B04B00"/>
                </a:solidFill>
              </a:rPr>
              <a:t>; /*variable of a weak type”*/ </a:t>
            </a:r>
          </a:p>
          <a:p>
            <a:pPr marL="1012825" lvl="3" indent="0">
              <a:buNone/>
            </a:pPr>
            <a:r>
              <a:rPr lang="en-US" dirty="0" err="1">
                <a:solidFill>
                  <a:srgbClr val="B04B00"/>
                </a:solidFill>
              </a:rPr>
              <a:t>PersonName</a:t>
            </a:r>
            <a:r>
              <a:rPr lang="en-US" dirty="0">
                <a:solidFill>
                  <a:srgbClr val="B04B00"/>
                </a:solidFill>
              </a:rPr>
              <a:t> = 0; /*</a:t>
            </a:r>
            <a:r>
              <a:rPr lang="en-US" dirty="0" err="1">
                <a:solidFill>
                  <a:srgbClr val="B04B00"/>
                </a:solidFill>
              </a:rPr>
              <a:t>PersonName</a:t>
            </a:r>
            <a:r>
              <a:rPr lang="en-US" dirty="0">
                <a:solidFill>
                  <a:srgbClr val="B04B00"/>
                </a:solidFill>
              </a:rPr>
              <a:t> is an “integer”*/ </a:t>
            </a:r>
          </a:p>
          <a:p>
            <a:pPr marL="1012825" lvl="3" indent="0">
              <a:buNone/>
            </a:pPr>
            <a:r>
              <a:rPr lang="en-US" dirty="0" err="1">
                <a:solidFill>
                  <a:srgbClr val="B04B00"/>
                </a:solidFill>
              </a:rPr>
              <a:t>PersonName</a:t>
            </a:r>
            <a:r>
              <a:rPr lang="en-US" dirty="0">
                <a:solidFill>
                  <a:srgbClr val="B04B00"/>
                </a:solidFill>
              </a:rPr>
              <a:t> = ‘Nick’; /*</a:t>
            </a:r>
            <a:r>
              <a:rPr lang="en-US" dirty="0" err="1">
                <a:solidFill>
                  <a:srgbClr val="B04B00"/>
                </a:solidFill>
              </a:rPr>
              <a:t>PersonName</a:t>
            </a:r>
            <a:r>
              <a:rPr lang="en-US" dirty="0">
                <a:solidFill>
                  <a:srgbClr val="B04B00"/>
                </a:solidFill>
              </a:rPr>
              <a:t> is a “string”*/ </a:t>
            </a:r>
          </a:p>
        </p:txBody>
      </p:sp>
    </p:spTree>
    <p:extLst>
      <p:ext uri="{BB962C8B-B14F-4D97-AF65-F5344CB8AC3E}">
        <p14:creationId xmlns:p14="http://schemas.microsoft.com/office/powerpoint/2010/main" val="34491829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b">
            <a:normAutofit fontScale="90000"/>
          </a:bodyPr>
          <a:lstStyle/>
          <a:p>
            <a:r>
              <a:rPr lang="en-US" dirty="0"/>
              <a:t/>
            </a:r>
            <a:br>
              <a:rPr lang="en-US" dirty="0"/>
            </a:br>
            <a:r>
              <a:rPr lang="en-US" dirty="0"/>
              <a:t>Data types</a:t>
            </a:r>
          </a:p>
        </p:txBody>
      </p:sp>
      <p:sp>
        <p:nvSpPr>
          <p:cNvPr id="3" name="Content Placeholder 2"/>
          <p:cNvSpPr>
            <a:spLocks noGrp="1"/>
          </p:cNvSpPr>
          <p:nvPr>
            <p:ph idx="1"/>
          </p:nvPr>
        </p:nvSpPr>
        <p:spPr/>
        <p:txBody>
          <a:bodyPr/>
          <a:lstStyle/>
          <a:p>
            <a:r>
              <a:rPr lang="en-US" dirty="0"/>
              <a:t>Obviously, languages supporting weak variable types need sophisticated rules for type conversions. </a:t>
            </a:r>
          </a:p>
          <a:p>
            <a:pPr lvl="1"/>
            <a:r>
              <a:rPr lang="en-US" dirty="0"/>
              <a:t>Example: </a:t>
            </a:r>
          </a:p>
          <a:p>
            <a:pPr marL="968375" lvl="3" indent="0">
              <a:buNone/>
            </a:pPr>
            <a:r>
              <a:rPr lang="en-US" sz="2400" dirty="0" err="1">
                <a:solidFill>
                  <a:srgbClr val="C00000"/>
                </a:solidFill>
              </a:rPr>
              <a:t>var</a:t>
            </a:r>
            <a:r>
              <a:rPr lang="en-US" sz="2400" dirty="0">
                <a:solidFill>
                  <a:srgbClr val="C00000"/>
                </a:solidFill>
              </a:rPr>
              <a:t> </a:t>
            </a:r>
            <a:r>
              <a:rPr lang="en-US" sz="2400" dirty="0" err="1">
                <a:solidFill>
                  <a:srgbClr val="C00000"/>
                </a:solidFill>
              </a:rPr>
              <a:t>PersonName</a:t>
            </a:r>
            <a:r>
              <a:rPr lang="en-US" sz="2400" dirty="0">
                <a:solidFill>
                  <a:srgbClr val="C00000"/>
                </a:solidFill>
              </a:rPr>
              <a:t>; /*variable of a weak type”*/ </a:t>
            </a:r>
          </a:p>
          <a:p>
            <a:pPr marL="968375" lvl="3" indent="0">
              <a:buNone/>
            </a:pPr>
            <a:r>
              <a:rPr lang="en-US" sz="2400" dirty="0" err="1">
                <a:solidFill>
                  <a:srgbClr val="C00000"/>
                </a:solidFill>
              </a:rPr>
              <a:t>PersonName</a:t>
            </a:r>
            <a:r>
              <a:rPr lang="en-US" sz="2400" dirty="0">
                <a:solidFill>
                  <a:srgbClr val="C00000"/>
                </a:solidFill>
              </a:rPr>
              <a:t> = 0; /*</a:t>
            </a:r>
            <a:r>
              <a:rPr lang="en-US" sz="2400" dirty="0" err="1">
                <a:solidFill>
                  <a:srgbClr val="C00000"/>
                </a:solidFill>
              </a:rPr>
              <a:t>PersonName</a:t>
            </a:r>
            <a:r>
              <a:rPr lang="en-US" sz="2400" dirty="0">
                <a:solidFill>
                  <a:srgbClr val="C00000"/>
                </a:solidFill>
              </a:rPr>
              <a:t> is an “integer”*/ </a:t>
            </a:r>
          </a:p>
          <a:p>
            <a:pPr marL="968375" lvl="3" indent="0">
              <a:buNone/>
            </a:pPr>
            <a:r>
              <a:rPr lang="en-US" sz="2400" dirty="0" err="1">
                <a:solidFill>
                  <a:srgbClr val="C00000"/>
                </a:solidFill>
              </a:rPr>
              <a:t>PersonName</a:t>
            </a:r>
            <a:r>
              <a:rPr lang="en-US" sz="2400" dirty="0">
                <a:solidFill>
                  <a:srgbClr val="C00000"/>
                </a:solidFill>
              </a:rPr>
              <a:t> = </a:t>
            </a:r>
            <a:r>
              <a:rPr lang="en-US" sz="2400" dirty="0" err="1">
                <a:solidFill>
                  <a:srgbClr val="C00000"/>
                </a:solidFill>
              </a:rPr>
              <a:t>PersonName</a:t>
            </a:r>
            <a:r>
              <a:rPr lang="en-US" sz="2400" dirty="0">
                <a:solidFill>
                  <a:srgbClr val="C00000"/>
                </a:solidFill>
              </a:rPr>
              <a:t> + ‘Nick’ + 0; /*</a:t>
            </a:r>
            <a:r>
              <a:rPr lang="en-US" sz="2400" dirty="0" err="1">
                <a:solidFill>
                  <a:srgbClr val="C00000"/>
                </a:solidFill>
              </a:rPr>
              <a:t>PersonName</a:t>
            </a:r>
            <a:r>
              <a:rPr lang="en-US" sz="2400" dirty="0">
                <a:solidFill>
                  <a:srgbClr val="C00000"/>
                </a:solidFill>
              </a:rPr>
              <a:t> is a string “0Nick0”*/</a:t>
            </a:r>
            <a:r>
              <a:rPr lang="en-US" sz="2400" dirty="0"/>
              <a:t> </a:t>
            </a:r>
          </a:p>
          <a:p>
            <a:r>
              <a:rPr lang="en-US" dirty="0"/>
              <a:t>To support weak typing, values are boxed together with information about their type - value and type are then passed around the program together. </a:t>
            </a:r>
          </a:p>
        </p:txBody>
      </p:sp>
    </p:spTree>
    <p:extLst>
      <p:ext uri="{BB962C8B-B14F-4D97-AF65-F5344CB8AC3E}">
        <p14:creationId xmlns:p14="http://schemas.microsoft.com/office/powerpoint/2010/main" val="26890557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r>
              <a:rPr lang="en-US" dirty="0" smtClean="0"/>
              <a:t>The imperative paradigm is the most popular programming paradigm because:</a:t>
            </a:r>
          </a:p>
          <a:p>
            <a:pPr lvl="1">
              <a:lnSpc>
                <a:spcPct val="80000"/>
              </a:lnSpc>
            </a:pPr>
            <a:r>
              <a:rPr lang="en-GB" altLang="en-US" dirty="0"/>
              <a:t>Imperative programs tend to run much faster than other types of program.</a:t>
            </a:r>
          </a:p>
          <a:p>
            <a:pPr lvl="1">
              <a:lnSpc>
                <a:spcPct val="80000"/>
              </a:lnSpc>
            </a:pPr>
            <a:r>
              <a:rPr lang="en-GB" altLang="en-US" dirty="0"/>
              <a:t>The imperative paradigm is much more in tune with the computer community's way of thinking.</a:t>
            </a:r>
          </a:p>
          <a:p>
            <a:pPr lvl="1">
              <a:lnSpc>
                <a:spcPct val="80000"/>
              </a:lnSpc>
            </a:pPr>
            <a:r>
              <a:rPr lang="en-GB" altLang="en-US" dirty="0"/>
              <a:t>Programmers are prepared to sacrifice some of the advanced features of higher level languages in exchange for speed of execution.</a:t>
            </a:r>
          </a:p>
          <a:p>
            <a:pPr lvl="1">
              <a:lnSpc>
                <a:spcPct val="80000"/>
              </a:lnSpc>
            </a:pPr>
            <a:r>
              <a:rPr lang="en-GB" altLang="en-US" dirty="0"/>
              <a:t>There is a tendency for programmers to get "bogged down" with control issues.</a:t>
            </a:r>
            <a:endParaRPr lang="en-GB" altLang="en-US" dirty="0">
              <a:latin typeface="Courier New" pitchFamily="49" charset="0"/>
            </a:endParaRPr>
          </a:p>
          <a:p>
            <a:endParaRPr lang="en-US" dirty="0"/>
          </a:p>
        </p:txBody>
      </p:sp>
    </p:spTree>
    <p:extLst>
      <p:ext uri="{BB962C8B-B14F-4D97-AF65-F5344CB8AC3E}">
        <p14:creationId xmlns:p14="http://schemas.microsoft.com/office/powerpoint/2010/main" val="3486740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types</a:t>
            </a:r>
            <a:endParaRPr lang="en-US" dirty="0"/>
          </a:p>
        </p:txBody>
      </p:sp>
      <p:sp>
        <p:nvSpPr>
          <p:cNvPr id="3" name="Content Placeholder 2"/>
          <p:cNvSpPr>
            <a:spLocks noGrp="1"/>
          </p:cNvSpPr>
          <p:nvPr>
            <p:ph idx="1"/>
          </p:nvPr>
        </p:nvSpPr>
        <p:spPr/>
        <p:txBody>
          <a:bodyPr>
            <a:noAutofit/>
          </a:bodyPr>
          <a:lstStyle/>
          <a:p>
            <a:pPr>
              <a:spcBef>
                <a:spcPts val="600"/>
              </a:spcBef>
            </a:pPr>
            <a:r>
              <a:rPr lang="en-US" sz="2800" dirty="0"/>
              <a:t>Primitive data types</a:t>
            </a:r>
          </a:p>
          <a:p>
            <a:pPr lvl="1"/>
            <a:r>
              <a:rPr lang="en-US" sz="2400" dirty="0"/>
              <a:t>Integer, Real, Decimal</a:t>
            </a:r>
          </a:p>
          <a:p>
            <a:pPr lvl="1"/>
            <a:r>
              <a:rPr lang="en-US" sz="2400" dirty="0"/>
              <a:t>Character, String</a:t>
            </a:r>
          </a:p>
          <a:p>
            <a:pPr lvl="1"/>
            <a:r>
              <a:rPr lang="en-US" sz="2400" dirty="0"/>
              <a:t>Boolean</a:t>
            </a:r>
          </a:p>
          <a:p>
            <a:pPr>
              <a:spcBef>
                <a:spcPts val="600"/>
              </a:spcBef>
            </a:pPr>
            <a:r>
              <a:rPr lang="en-US" sz="2800" dirty="0" smtClean="0"/>
              <a:t>User-defined </a:t>
            </a:r>
            <a:r>
              <a:rPr lang="en-US" sz="2800" dirty="0"/>
              <a:t>data types (using type constructor)</a:t>
            </a:r>
          </a:p>
          <a:p>
            <a:pPr lvl="1"/>
            <a:r>
              <a:rPr lang="en-US" sz="2400" dirty="0" smtClean="0"/>
              <a:t>Pointer</a:t>
            </a:r>
            <a:r>
              <a:rPr lang="en-US" sz="2400" dirty="0"/>
              <a:t>, Reference </a:t>
            </a:r>
            <a:r>
              <a:rPr lang="en-US" sz="2400" dirty="0" smtClean="0"/>
              <a:t>type</a:t>
            </a:r>
          </a:p>
          <a:p>
            <a:pPr lvl="1"/>
            <a:r>
              <a:rPr lang="en-US" altLang="en-US" sz="2400" dirty="0"/>
              <a:t>Complex types</a:t>
            </a:r>
          </a:p>
          <a:p>
            <a:pPr lvl="2"/>
            <a:r>
              <a:rPr lang="en-US" sz="2000" dirty="0" smtClean="0"/>
              <a:t>Enumeration</a:t>
            </a:r>
            <a:r>
              <a:rPr lang="en-US" sz="2000" dirty="0"/>
              <a:t>, </a:t>
            </a:r>
            <a:r>
              <a:rPr lang="en-US" sz="2000" dirty="0" err="1"/>
              <a:t>Subrange</a:t>
            </a:r>
            <a:endParaRPr lang="en-US" sz="2000" dirty="0"/>
          </a:p>
          <a:p>
            <a:pPr lvl="2"/>
            <a:r>
              <a:rPr lang="en-US" altLang="en-US" sz="2000" dirty="0" smtClean="0"/>
              <a:t>Composite </a:t>
            </a:r>
            <a:r>
              <a:rPr lang="en-US" altLang="en-US" sz="2000" dirty="0"/>
              <a:t>types</a:t>
            </a:r>
          </a:p>
          <a:p>
            <a:pPr lvl="2"/>
            <a:r>
              <a:rPr lang="en-US" altLang="en-US" sz="2000" dirty="0"/>
              <a:t>Aggregations</a:t>
            </a:r>
          </a:p>
          <a:p>
            <a:pPr lvl="3"/>
            <a:r>
              <a:rPr lang="en-US" altLang="en-US" sz="1800" dirty="0" err="1"/>
              <a:t>cartesian</a:t>
            </a:r>
            <a:r>
              <a:rPr lang="en-US" altLang="en-US" sz="1800" dirty="0"/>
              <a:t> product (records or structures)</a:t>
            </a:r>
          </a:p>
          <a:p>
            <a:pPr lvl="3"/>
            <a:r>
              <a:rPr lang="en-US" altLang="en-US" sz="1800" dirty="0"/>
              <a:t>mapping (</a:t>
            </a:r>
            <a:r>
              <a:rPr lang="en-US" altLang="en-US" sz="1800" dirty="0" smtClean="0"/>
              <a:t>arrays, </a:t>
            </a:r>
            <a:r>
              <a:rPr lang="en-US" altLang="en-US" sz="1800" dirty="0"/>
              <a:t>a</a:t>
            </a:r>
            <a:r>
              <a:rPr lang="en-US" sz="1800" dirty="0" smtClean="0"/>
              <a:t>ssociative array</a:t>
            </a:r>
            <a:r>
              <a:rPr lang="en-US" altLang="en-US" sz="1800" dirty="0" smtClean="0"/>
              <a:t>)</a:t>
            </a:r>
            <a:endParaRPr lang="en-US" altLang="en-US" sz="1800" dirty="0"/>
          </a:p>
          <a:p>
            <a:pPr lvl="3"/>
            <a:r>
              <a:rPr lang="en-US" altLang="en-US" sz="1800" dirty="0"/>
              <a:t>unions</a:t>
            </a:r>
          </a:p>
          <a:p>
            <a:pPr lvl="1"/>
            <a:endParaRPr lang="en-US" sz="2400" dirty="0"/>
          </a:p>
        </p:txBody>
      </p:sp>
    </p:spTree>
    <p:extLst>
      <p:ext uri="{BB962C8B-B14F-4D97-AF65-F5344CB8AC3E}">
        <p14:creationId xmlns:p14="http://schemas.microsoft.com/office/powerpoint/2010/main" val="12031095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Variables: </a:t>
            </a:r>
            <a:r>
              <a:rPr lang="en-US" dirty="0" smtClean="0"/>
              <a:t>Location and values</a:t>
            </a:r>
            <a:endParaRPr lang="en-US" dirty="0"/>
          </a:p>
        </p:txBody>
      </p:sp>
      <p:sp>
        <p:nvSpPr>
          <p:cNvPr id="3" name="Content Placeholder 2"/>
          <p:cNvSpPr>
            <a:spLocks noGrp="1"/>
          </p:cNvSpPr>
          <p:nvPr>
            <p:ph idx="1"/>
          </p:nvPr>
        </p:nvSpPr>
        <p:spPr/>
        <p:txBody>
          <a:bodyPr>
            <a:normAutofit fontScale="92500" lnSpcReduction="20000"/>
          </a:bodyPr>
          <a:lstStyle/>
          <a:p>
            <a:r>
              <a:rPr lang="en-US" dirty="0"/>
              <a:t>When a variable is declared, it is bound to </a:t>
            </a:r>
            <a:r>
              <a:rPr lang="en-US" dirty="0" smtClean="0"/>
              <a:t>some memory </a:t>
            </a:r>
            <a:r>
              <a:rPr lang="en-US" dirty="0"/>
              <a:t>location and becomes its identifier</a:t>
            </a:r>
          </a:p>
          <a:p>
            <a:pPr lvl="1"/>
            <a:r>
              <a:rPr lang="en-US" dirty="0" smtClean="0"/>
              <a:t>Location </a:t>
            </a:r>
            <a:r>
              <a:rPr lang="en-US" dirty="0"/>
              <a:t>could be in global, heap, or stack </a:t>
            </a:r>
            <a:r>
              <a:rPr lang="en-US" dirty="0" smtClean="0"/>
              <a:t>storage.</a:t>
            </a:r>
            <a:endParaRPr lang="en-US" dirty="0"/>
          </a:p>
          <a:p>
            <a:r>
              <a:rPr lang="en-US" b="1" dirty="0" smtClean="0"/>
              <a:t>l-value</a:t>
            </a:r>
            <a:r>
              <a:rPr lang="en-US" dirty="0" smtClean="0"/>
              <a:t>:</a:t>
            </a:r>
          </a:p>
          <a:p>
            <a:pPr lvl="1"/>
            <a:r>
              <a:rPr lang="en-US" dirty="0" smtClean="0"/>
              <a:t>Memory </a:t>
            </a:r>
            <a:r>
              <a:rPr lang="en-US" dirty="0"/>
              <a:t>location (address</a:t>
            </a:r>
            <a:r>
              <a:rPr lang="en-US" dirty="0" smtClean="0"/>
              <a:t>)</a:t>
            </a:r>
          </a:p>
          <a:p>
            <a:pPr lvl="2"/>
            <a:r>
              <a:rPr lang="en-US" dirty="0" smtClean="0"/>
              <a:t>lifetime</a:t>
            </a:r>
          </a:p>
          <a:p>
            <a:pPr lvl="2"/>
            <a:r>
              <a:rPr lang="en-US" dirty="0" smtClean="0"/>
              <a:t>Memory allocation</a:t>
            </a:r>
            <a:endParaRPr lang="en-US" dirty="0"/>
          </a:p>
          <a:p>
            <a:r>
              <a:rPr lang="en-US" b="1" dirty="0" err="1" smtClean="0"/>
              <a:t>r-value</a:t>
            </a:r>
            <a:r>
              <a:rPr lang="en-US" dirty="0" smtClean="0"/>
              <a:t> </a:t>
            </a:r>
          </a:p>
          <a:p>
            <a:pPr lvl="1"/>
            <a:r>
              <a:rPr lang="en-US" dirty="0" smtClean="0"/>
              <a:t>Value </a:t>
            </a:r>
            <a:r>
              <a:rPr lang="en-US" dirty="0"/>
              <a:t>stored at the memory </a:t>
            </a:r>
            <a:r>
              <a:rPr lang="en-US" dirty="0" smtClean="0"/>
              <a:t>location identified </a:t>
            </a:r>
            <a:r>
              <a:rPr lang="en-US" dirty="0"/>
              <a:t>by </a:t>
            </a:r>
            <a:r>
              <a:rPr lang="en-US" dirty="0" smtClean="0"/>
              <a:t>l-value</a:t>
            </a:r>
          </a:p>
          <a:p>
            <a:pPr lvl="2"/>
            <a:r>
              <a:rPr lang="en-US" dirty="0" smtClean="0"/>
              <a:t>initialization</a:t>
            </a:r>
          </a:p>
          <a:p>
            <a:pPr lvl="2"/>
            <a:r>
              <a:rPr lang="en-US" dirty="0" smtClean="0"/>
              <a:t>constants</a:t>
            </a:r>
            <a:endParaRPr lang="en-US" dirty="0"/>
          </a:p>
          <a:p>
            <a:r>
              <a:rPr lang="en-US" dirty="0" smtClean="0"/>
              <a:t>Assignment</a:t>
            </a:r>
            <a:r>
              <a:rPr lang="en-US" dirty="0"/>
              <a:t>: A (target) = B (expression)</a:t>
            </a:r>
          </a:p>
          <a:p>
            <a:pPr lvl="1"/>
            <a:r>
              <a:rPr lang="en-US" dirty="0" smtClean="0"/>
              <a:t>Destructive </a:t>
            </a:r>
            <a:r>
              <a:rPr lang="en-US" dirty="0"/>
              <a:t>update: overwrites the memory </a:t>
            </a:r>
            <a:r>
              <a:rPr lang="en-US" dirty="0" smtClean="0"/>
              <a:t>location identified </a:t>
            </a:r>
            <a:r>
              <a:rPr lang="en-US" dirty="0"/>
              <a:t>by A with a value of expression </a:t>
            </a:r>
            <a:r>
              <a:rPr lang="en-US" dirty="0" smtClean="0"/>
              <a:t>B.</a:t>
            </a:r>
            <a:endParaRPr lang="en-US" dirty="0"/>
          </a:p>
        </p:txBody>
      </p:sp>
    </p:spTree>
    <p:extLst>
      <p:ext uri="{BB962C8B-B14F-4D97-AF65-F5344CB8AC3E}">
        <p14:creationId xmlns:p14="http://schemas.microsoft.com/office/powerpoint/2010/main" val="16727958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Copy vs. Reference Semantics</a:t>
            </a:r>
          </a:p>
        </p:txBody>
      </p:sp>
      <p:sp>
        <p:nvSpPr>
          <p:cNvPr id="3" name="Content Placeholder 2"/>
          <p:cNvSpPr>
            <a:spLocks noGrp="1"/>
          </p:cNvSpPr>
          <p:nvPr>
            <p:ph idx="1"/>
          </p:nvPr>
        </p:nvSpPr>
        <p:spPr/>
        <p:txBody>
          <a:bodyPr/>
          <a:lstStyle/>
          <a:p>
            <a:r>
              <a:rPr lang="en-US" dirty="0"/>
              <a:t>Copy </a:t>
            </a:r>
            <a:r>
              <a:rPr lang="en-US" dirty="0" smtClean="0"/>
              <a:t>semantics </a:t>
            </a:r>
          </a:p>
          <a:p>
            <a:pPr lvl="1"/>
            <a:r>
              <a:rPr lang="en-US" dirty="0"/>
              <a:t>E</a:t>
            </a:r>
            <a:r>
              <a:rPr lang="en-US" dirty="0" smtClean="0"/>
              <a:t>xpression </a:t>
            </a:r>
            <a:r>
              <a:rPr lang="en-US" dirty="0"/>
              <a:t>is evaluated to </a:t>
            </a:r>
            <a:r>
              <a:rPr lang="en-US" dirty="0" smtClean="0"/>
              <a:t>a value</a:t>
            </a:r>
            <a:r>
              <a:rPr lang="en-US" dirty="0"/>
              <a:t>, which is copied to the </a:t>
            </a:r>
            <a:r>
              <a:rPr lang="en-US" dirty="0" smtClean="0"/>
              <a:t>target.</a:t>
            </a:r>
            <a:endParaRPr lang="en-US" dirty="0"/>
          </a:p>
          <a:p>
            <a:pPr lvl="1"/>
            <a:r>
              <a:rPr lang="en-US" dirty="0" smtClean="0"/>
              <a:t>Used </a:t>
            </a:r>
            <a:r>
              <a:rPr lang="en-US" dirty="0"/>
              <a:t>by imperative </a:t>
            </a:r>
            <a:r>
              <a:rPr lang="en-US" dirty="0" smtClean="0"/>
              <a:t>languages.</a:t>
            </a:r>
            <a:endParaRPr lang="en-US" dirty="0"/>
          </a:p>
          <a:p>
            <a:r>
              <a:rPr lang="en-US" dirty="0" smtClean="0"/>
              <a:t>Reference semantics </a:t>
            </a:r>
          </a:p>
          <a:p>
            <a:pPr lvl="1"/>
            <a:r>
              <a:rPr lang="en-US" dirty="0" smtClean="0"/>
              <a:t>Expression </a:t>
            </a:r>
            <a:r>
              <a:rPr lang="en-US" dirty="0"/>
              <a:t>is evaluated </a:t>
            </a:r>
            <a:r>
              <a:rPr lang="en-US" dirty="0" smtClean="0"/>
              <a:t>to an </a:t>
            </a:r>
            <a:r>
              <a:rPr lang="en-US" dirty="0"/>
              <a:t>object, whose pointer is copied to the </a:t>
            </a:r>
            <a:r>
              <a:rPr lang="en-US" dirty="0" smtClean="0"/>
              <a:t>target.</a:t>
            </a:r>
            <a:endParaRPr lang="en-US" dirty="0"/>
          </a:p>
          <a:p>
            <a:pPr lvl="1"/>
            <a:r>
              <a:rPr lang="en-US" dirty="0" smtClean="0"/>
              <a:t>Used </a:t>
            </a:r>
            <a:r>
              <a:rPr lang="en-US" dirty="0"/>
              <a:t>by object-oriented </a:t>
            </a:r>
            <a:r>
              <a:rPr lang="en-US" dirty="0" smtClean="0"/>
              <a:t>languages.</a:t>
            </a:r>
            <a:endParaRPr lang="en-US" dirty="0"/>
          </a:p>
        </p:txBody>
      </p:sp>
    </p:spTree>
    <p:extLst>
      <p:ext uri="{BB962C8B-B14F-4D97-AF65-F5344CB8AC3E}">
        <p14:creationId xmlns:p14="http://schemas.microsoft.com/office/powerpoint/2010/main" val="26918271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2178" y="177800"/>
            <a:ext cx="10896541" cy="724915"/>
          </a:xfrm>
        </p:spPr>
        <p:txBody>
          <a:bodyPr/>
          <a:lstStyle/>
          <a:p>
            <a:r>
              <a:rPr lang="en-US" dirty="0" smtClean="0"/>
              <a:t>Variables: Assignment</a:t>
            </a:r>
            <a:endParaRPr lang="en-US" dirty="0"/>
          </a:p>
        </p:txBody>
      </p:sp>
      <p:sp>
        <p:nvSpPr>
          <p:cNvPr id="3" name="Content Placeholder 2"/>
          <p:cNvSpPr>
            <a:spLocks noGrp="1"/>
          </p:cNvSpPr>
          <p:nvPr>
            <p:ph idx="1"/>
          </p:nvPr>
        </p:nvSpPr>
        <p:spPr/>
        <p:txBody>
          <a:bodyPr>
            <a:normAutofit/>
          </a:bodyPr>
          <a:lstStyle/>
          <a:p>
            <a:r>
              <a:rPr lang="en-US" dirty="0"/>
              <a:t>On the </a:t>
            </a:r>
            <a:r>
              <a:rPr lang="en-US" dirty="0" smtClean="0"/>
              <a:t>right hand side (</a:t>
            </a:r>
            <a:r>
              <a:rPr lang="en-US" dirty="0" err="1" smtClean="0"/>
              <a:t>RHS</a:t>
            </a:r>
            <a:r>
              <a:rPr lang="en-US" dirty="0" smtClean="0"/>
              <a:t>) </a:t>
            </a:r>
            <a:r>
              <a:rPr lang="en-US" dirty="0"/>
              <a:t>of an assignment, use the </a:t>
            </a:r>
            <a:r>
              <a:rPr lang="en-US" dirty="0" smtClean="0"/>
              <a:t>variable’s </a:t>
            </a:r>
            <a:r>
              <a:rPr lang="en-US" dirty="0" err="1" smtClean="0"/>
              <a:t>r-value</a:t>
            </a:r>
            <a:r>
              <a:rPr lang="en-US" dirty="0"/>
              <a:t>; on the </a:t>
            </a:r>
            <a:r>
              <a:rPr lang="en-US" dirty="0" smtClean="0"/>
              <a:t>left hand side (LHS), </a:t>
            </a:r>
            <a:r>
              <a:rPr lang="en-US" dirty="0"/>
              <a:t>use its l-value</a:t>
            </a:r>
          </a:p>
          <a:p>
            <a:pPr lvl="1"/>
            <a:r>
              <a:rPr lang="en-US" dirty="0" smtClean="0"/>
              <a:t>Example</a:t>
            </a:r>
            <a:r>
              <a:rPr lang="en-US" dirty="0"/>
              <a:t>: x = x+1</a:t>
            </a:r>
          </a:p>
          <a:p>
            <a:pPr lvl="2"/>
            <a:r>
              <a:rPr lang="en-US" dirty="0" smtClean="0"/>
              <a:t>Meaning</a:t>
            </a:r>
            <a:r>
              <a:rPr lang="en-US" dirty="0"/>
              <a:t>: “get </a:t>
            </a:r>
            <a:r>
              <a:rPr lang="en-US" dirty="0" err="1"/>
              <a:t>r-value</a:t>
            </a:r>
            <a:r>
              <a:rPr lang="en-US" dirty="0"/>
              <a:t> of x, add 1, store the result </a:t>
            </a:r>
            <a:r>
              <a:rPr lang="en-US" dirty="0" smtClean="0"/>
              <a:t>into the </a:t>
            </a:r>
            <a:r>
              <a:rPr lang="en-US" dirty="0"/>
              <a:t>l-value of x”</a:t>
            </a:r>
          </a:p>
          <a:p>
            <a:r>
              <a:rPr lang="en-US" dirty="0" smtClean="0"/>
              <a:t>An </a:t>
            </a:r>
            <a:r>
              <a:rPr lang="en-US" dirty="0"/>
              <a:t>expression that does not have an </a:t>
            </a:r>
            <a:r>
              <a:rPr lang="en-US" dirty="0" smtClean="0"/>
              <a:t>l-value cannot </a:t>
            </a:r>
            <a:r>
              <a:rPr lang="en-US" dirty="0"/>
              <a:t>appear on the LHS of an assignment</a:t>
            </a:r>
          </a:p>
          <a:p>
            <a:pPr lvl="1"/>
            <a:r>
              <a:rPr lang="en-US" dirty="0" smtClean="0"/>
              <a:t>What </a:t>
            </a:r>
            <a:r>
              <a:rPr lang="en-US" dirty="0"/>
              <a:t>expressions don’t have l-values?</a:t>
            </a:r>
          </a:p>
          <a:p>
            <a:pPr lvl="2"/>
            <a:r>
              <a:rPr lang="en-US" dirty="0" smtClean="0"/>
              <a:t>Examples</a:t>
            </a:r>
            <a:r>
              <a:rPr lang="en-US" dirty="0"/>
              <a:t>: 1=x+1, ++x++</a:t>
            </a:r>
          </a:p>
          <a:p>
            <a:pPr lvl="2"/>
            <a:r>
              <a:rPr lang="en-US" dirty="0" smtClean="0"/>
              <a:t>What </a:t>
            </a:r>
            <a:r>
              <a:rPr lang="en-US" dirty="0"/>
              <a:t>about a[1] = x+1, where a is an array?</a:t>
            </a:r>
          </a:p>
        </p:txBody>
      </p:sp>
    </p:spTree>
    <p:extLst>
      <p:ext uri="{BB962C8B-B14F-4D97-AF65-F5344CB8AC3E}">
        <p14:creationId xmlns:p14="http://schemas.microsoft.com/office/powerpoint/2010/main" val="1975233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l-values </a:t>
            </a:r>
            <a:r>
              <a:rPr lang="en-US" dirty="0"/>
              <a:t>and </a:t>
            </a:r>
            <a:r>
              <a:rPr lang="en-US" dirty="0" err="1" smtClean="0"/>
              <a:t>r-values</a:t>
            </a:r>
            <a:endParaRPr lang="en-US" dirty="0"/>
          </a:p>
        </p:txBody>
      </p:sp>
      <p:sp>
        <p:nvSpPr>
          <p:cNvPr id="3" name="Content Placeholder 2"/>
          <p:cNvSpPr>
            <a:spLocks noGrp="1"/>
          </p:cNvSpPr>
          <p:nvPr>
            <p:ph idx="1"/>
          </p:nvPr>
        </p:nvSpPr>
        <p:spPr/>
        <p:txBody>
          <a:bodyPr>
            <a:normAutofit/>
          </a:bodyPr>
          <a:lstStyle/>
          <a:p>
            <a:r>
              <a:rPr lang="en-US" dirty="0"/>
              <a:t>Any expression or assignment statement in </a:t>
            </a:r>
            <a:r>
              <a:rPr lang="en-US" dirty="0" smtClean="0"/>
              <a:t>an imperative </a:t>
            </a:r>
            <a:r>
              <a:rPr lang="en-US" dirty="0"/>
              <a:t>language can be understood in </a:t>
            </a:r>
            <a:r>
              <a:rPr lang="en-US" dirty="0" smtClean="0"/>
              <a:t>terms of </a:t>
            </a:r>
            <a:r>
              <a:rPr lang="en-US" dirty="0"/>
              <a:t>l-values and </a:t>
            </a:r>
            <a:r>
              <a:rPr lang="en-US" dirty="0" err="1"/>
              <a:t>r-values</a:t>
            </a:r>
            <a:r>
              <a:rPr lang="en-US" dirty="0"/>
              <a:t> of variables involved</a:t>
            </a:r>
          </a:p>
          <a:p>
            <a:pPr lvl="1"/>
            <a:r>
              <a:rPr lang="en-US" dirty="0" smtClean="0"/>
              <a:t>In </a:t>
            </a:r>
            <a:r>
              <a:rPr lang="en-US" dirty="0"/>
              <a:t>C, also helps with complex pointer </a:t>
            </a:r>
            <a:r>
              <a:rPr lang="en-US" dirty="0" smtClean="0"/>
              <a:t>dereferencing and </a:t>
            </a:r>
            <a:r>
              <a:rPr lang="en-US" dirty="0"/>
              <a:t>pointer arithmetic</a:t>
            </a:r>
          </a:p>
          <a:p>
            <a:r>
              <a:rPr lang="en-US" dirty="0" smtClean="0"/>
              <a:t>Literal </a:t>
            </a:r>
            <a:r>
              <a:rPr lang="en-US" dirty="0"/>
              <a:t>constants</a:t>
            </a:r>
          </a:p>
          <a:p>
            <a:pPr lvl="1"/>
            <a:r>
              <a:rPr lang="en-US" dirty="0" smtClean="0"/>
              <a:t>Have </a:t>
            </a:r>
            <a:r>
              <a:rPr lang="en-US" dirty="0" err="1"/>
              <a:t>r-values</a:t>
            </a:r>
            <a:r>
              <a:rPr lang="en-US" dirty="0"/>
              <a:t>, but not l-values</a:t>
            </a:r>
          </a:p>
          <a:p>
            <a:r>
              <a:rPr lang="en-US" dirty="0" smtClean="0"/>
              <a:t>Variables</a:t>
            </a:r>
            <a:endParaRPr lang="en-US" dirty="0"/>
          </a:p>
          <a:p>
            <a:pPr lvl="1"/>
            <a:r>
              <a:rPr lang="en-US" dirty="0" smtClean="0"/>
              <a:t>Have </a:t>
            </a:r>
            <a:r>
              <a:rPr lang="en-US" dirty="0"/>
              <a:t>both </a:t>
            </a:r>
            <a:r>
              <a:rPr lang="en-US" dirty="0" err="1"/>
              <a:t>r-values</a:t>
            </a:r>
            <a:r>
              <a:rPr lang="en-US" dirty="0"/>
              <a:t> and l-values</a:t>
            </a:r>
          </a:p>
          <a:p>
            <a:pPr lvl="1"/>
            <a:r>
              <a:rPr lang="en-US" dirty="0" smtClean="0"/>
              <a:t>Example</a:t>
            </a:r>
            <a:r>
              <a:rPr lang="en-US" dirty="0"/>
              <a:t>: x=x*y </a:t>
            </a:r>
          </a:p>
          <a:p>
            <a:pPr lvl="2"/>
            <a:r>
              <a:rPr lang="en-US" dirty="0" smtClean="0"/>
              <a:t>Means “multiply  </a:t>
            </a:r>
            <a:r>
              <a:rPr lang="en-US" dirty="0" err="1" smtClean="0"/>
              <a:t>r-value</a:t>
            </a:r>
            <a:r>
              <a:rPr lang="en-US" dirty="0" smtClean="0"/>
              <a:t> of </a:t>
            </a:r>
            <a:r>
              <a:rPr lang="en-US" b="1" dirty="0" smtClean="0"/>
              <a:t>x </a:t>
            </a:r>
            <a:r>
              <a:rPr lang="en-US" dirty="0" smtClean="0"/>
              <a:t>by </a:t>
            </a:r>
            <a:r>
              <a:rPr lang="en-US" dirty="0" err="1" smtClean="0"/>
              <a:t>r-value</a:t>
            </a:r>
            <a:r>
              <a:rPr lang="en-US" dirty="0" smtClean="0"/>
              <a:t> of </a:t>
            </a:r>
            <a:r>
              <a:rPr lang="en-US" b="1" dirty="0" smtClean="0"/>
              <a:t>y</a:t>
            </a:r>
            <a:r>
              <a:rPr lang="en-US" dirty="0" smtClean="0"/>
              <a:t> and store </a:t>
            </a:r>
            <a:r>
              <a:rPr lang="en-US" dirty="0"/>
              <a:t>it in </a:t>
            </a:r>
            <a:r>
              <a:rPr lang="en-US" dirty="0" smtClean="0"/>
              <a:t>l-value of </a:t>
            </a:r>
            <a:r>
              <a:rPr lang="en-US" b="1" dirty="0" smtClean="0"/>
              <a:t>x</a:t>
            </a:r>
            <a:r>
              <a:rPr lang="en-US" dirty="0" smtClean="0"/>
              <a:t>”</a:t>
            </a:r>
            <a:endParaRPr lang="en-US" dirty="0"/>
          </a:p>
        </p:txBody>
      </p:sp>
    </p:spTree>
    <p:extLst>
      <p:ext uri="{BB962C8B-B14F-4D97-AF65-F5344CB8AC3E}">
        <p14:creationId xmlns:p14="http://schemas.microsoft.com/office/powerpoint/2010/main" val="5722415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l-values </a:t>
            </a:r>
            <a:r>
              <a:rPr lang="en-US" dirty="0"/>
              <a:t>and </a:t>
            </a:r>
            <a:r>
              <a:rPr lang="en-US" dirty="0" err="1" smtClean="0"/>
              <a:t>r-values</a:t>
            </a:r>
            <a:endParaRPr lang="en-US" dirty="0"/>
          </a:p>
        </p:txBody>
      </p:sp>
      <p:sp>
        <p:nvSpPr>
          <p:cNvPr id="3" name="Content Placeholder 2"/>
          <p:cNvSpPr>
            <a:spLocks noGrp="1"/>
          </p:cNvSpPr>
          <p:nvPr>
            <p:ph idx="1"/>
          </p:nvPr>
        </p:nvSpPr>
        <p:spPr/>
        <p:txBody>
          <a:bodyPr>
            <a:normAutofit/>
          </a:bodyPr>
          <a:lstStyle/>
          <a:p>
            <a:r>
              <a:rPr lang="en-US" dirty="0"/>
              <a:t>Pointer variables</a:t>
            </a:r>
          </a:p>
          <a:p>
            <a:pPr lvl="1"/>
            <a:r>
              <a:rPr lang="en-US" dirty="0" smtClean="0"/>
              <a:t>Their </a:t>
            </a:r>
            <a:r>
              <a:rPr lang="en-US" dirty="0" err="1"/>
              <a:t>r-values</a:t>
            </a:r>
            <a:r>
              <a:rPr lang="en-US" dirty="0"/>
              <a:t> are l-values of another variable</a:t>
            </a:r>
          </a:p>
          <a:p>
            <a:pPr lvl="2"/>
            <a:r>
              <a:rPr lang="en-US" dirty="0" smtClean="0"/>
              <a:t>Intuition</a:t>
            </a:r>
            <a:r>
              <a:rPr lang="en-US" dirty="0"/>
              <a:t>: the value of a pointer is an address</a:t>
            </a:r>
          </a:p>
          <a:p>
            <a:r>
              <a:rPr lang="en-US" dirty="0" smtClean="0"/>
              <a:t>Overriding </a:t>
            </a:r>
            <a:r>
              <a:rPr lang="en-US" dirty="0" err="1"/>
              <a:t>r-value</a:t>
            </a:r>
            <a:r>
              <a:rPr lang="en-US" dirty="0"/>
              <a:t> and l-value computation in C</a:t>
            </a:r>
          </a:p>
          <a:p>
            <a:pPr lvl="1"/>
            <a:r>
              <a:rPr lang="en-US" dirty="0" smtClean="0"/>
              <a:t>&amp;</a:t>
            </a:r>
            <a:r>
              <a:rPr lang="en-US" dirty="0"/>
              <a:t>x always returns l-value of x</a:t>
            </a:r>
          </a:p>
          <a:p>
            <a:pPr lvl="1"/>
            <a:r>
              <a:rPr lang="en-US" dirty="0" smtClean="0"/>
              <a:t>*</a:t>
            </a:r>
            <a:r>
              <a:rPr lang="en-US" dirty="0"/>
              <a:t>p always return </a:t>
            </a:r>
            <a:r>
              <a:rPr lang="en-US" dirty="0" err="1"/>
              <a:t>r-value</a:t>
            </a:r>
            <a:r>
              <a:rPr lang="en-US" dirty="0"/>
              <a:t> of p</a:t>
            </a:r>
          </a:p>
          <a:p>
            <a:pPr lvl="2"/>
            <a:r>
              <a:rPr lang="en-US" dirty="0" smtClean="0"/>
              <a:t>If </a:t>
            </a:r>
            <a:r>
              <a:rPr lang="en-US" dirty="0"/>
              <a:t>p is a pointer, this is an l-value of another variable</a:t>
            </a:r>
          </a:p>
        </p:txBody>
      </p:sp>
      <p:sp>
        <p:nvSpPr>
          <p:cNvPr id="6" name="TextBox 5"/>
          <p:cNvSpPr txBox="1"/>
          <p:nvPr/>
        </p:nvSpPr>
        <p:spPr>
          <a:xfrm>
            <a:off x="2895968" y="838200"/>
            <a:ext cx="7391400" cy="1785104"/>
          </a:xfrm>
          <a:prstGeom prst="rect">
            <a:avLst/>
          </a:prstGeom>
          <a:noFill/>
        </p:spPr>
        <p:txBody>
          <a:bodyPr wrap="square" rtlCol="0">
            <a:spAutoFit/>
          </a:bodyPr>
          <a:lstStyle/>
          <a:p>
            <a:r>
              <a:rPr lang="en-US" sz="2200" dirty="0" err="1" smtClean="0">
                <a:solidFill>
                  <a:schemeClr val="tx2"/>
                </a:solidFill>
                <a:latin typeface="Arial" panose="020B0604020202020204" pitchFamily="34" charset="0"/>
                <a:cs typeface="Arial" panose="020B0604020202020204" pitchFamily="34" charset="0"/>
              </a:rPr>
              <a:t>int</a:t>
            </a:r>
            <a:r>
              <a:rPr lang="en-US" sz="2200" dirty="0" smtClean="0">
                <a:solidFill>
                  <a:schemeClr val="tx2"/>
                </a:solidFill>
                <a:latin typeface="Arial" panose="020B0604020202020204" pitchFamily="34" charset="0"/>
                <a:cs typeface="Arial" panose="020B0604020202020204" pitchFamily="34" charset="0"/>
              </a:rPr>
              <a:t>  x = 5;  // </a:t>
            </a:r>
            <a:r>
              <a:rPr lang="en-US" sz="2200" dirty="0" err="1" smtClean="0">
                <a:solidFill>
                  <a:schemeClr val="tx2"/>
                </a:solidFill>
                <a:latin typeface="Arial" panose="020B0604020202020204" pitchFamily="34" charset="0"/>
                <a:cs typeface="Arial" panose="020B0604020202020204" pitchFamily="34" charset="0"/>
              </a:rPr>
              <a:t>lvalue</a:t>
            </a:r>
            <a:r>
              <a:rPr lang="en-US" sz="2200" dirty="0" smtClean="0">
                <a:solidFill>
                  <a:schemeClr val="tx2"/>
                </a:solidFill>
                <a:latin typeface="Arial" panose="020B0604020202020204" pitchFamily="34" charset="0"/>
                <a:cs typeface="Arial" panose="020B0604020202020204" pitchFamily="34" charset="0"/>
              </a:rPr>
              <a:t>(x) is some (stack) address, </a:t>
            </a:r>
            <a:r>
              <a:rPr lang="en-US" sz="2200" dirty="0" err="1" smtClean="0">
                <a:solidFill>
                  <a:schemeClr val="tx2"/>
                </a:solidFill>
                <a:latin typeface="Arial" panose="020B0604020202020204" pitchFamily="34" charset="0"/>
                <a:cs typeface="Arial" panose="020B0604020202020204" pitchFamily="34" charset="0"/>
              </a:rPr>
              <a:t>rvalue</a:t>
            </a:r>
            <a:r>
              <a:rPr lang="en-US" sz="2200" dirty="0" smtClean="0">
                <a:solidFill>
                  <a:schemeClr val="tx2"/>
                </a:solidFill>
                <a:latin typeface="Arial" panose="020B0604020202020204" pitchFamily="34" charset="0"/>
                <a:cs typeface="Arial" panose="020B0604020202020204" pitchFamily="34" charset="0"/>
              </a:rPr>
              <a:t>(x) == 5</a:t>
            </a:r>
          </a:p>
          <a:p>
            <a:r>
              <a:rPr lang="en-US" sz="2200" dirty="0" err="1">
                <a:solidFill>
                  <a:schemeClr val="tx2"/>
                </a:solidFill>
                <a:latin typeface="Arial" panose="020B0604020202020204" pitchFamily="34" charset="0"/>
                <a:cs typeface="Arial" panose="020B0604020202020204" pitchFamily="34" charset="0"/>
              </a:rPr>
              <a:t>int</a:t>
            </a:r>
            <a:r>
              <a:rPr lang="en-US" sz="2200" dirty="0">
                <a:solidFill>
                  <a:schemeClr val="tx2"/>
                </a:solidFill>
                <a:latin typeface="Arial" panose="020B0604020202020204" pitchFamily="34" charset="0"/>
                <a:cs typeface="Arial" panose="020B0604020202020204" pitchFamily="34" charset="0"/>
              </a:rPr>
              <a:t>  </a:t>
            </a:r>
            <a:r>
              <a:rPr lang="en-US" sz="2200" dirty="0" smtClean="0">
                <a:solidFill>
                  <a:schemeClr val="tx2"/>
                </a:solidFill>
                <a:latin typeface="Arial" panose="020B0604020202020204" pitchFamily="34" charset="0"/>
                <a:cs typeface="Arial" panose="020B0604020202020204" pitchFamily="34" charset="0"/>
              </a:rPr>
              <a:t>*p </a:t>
            </a:r>
            <a:r>
              <a:rPr lang="en-US" sz="2200" dirty="0">
                <a:solidFill>
                  <a:schemeClr val="tx2"/>
                </a:solidFill>
                <a:latin typeface="Arial" panose="020B0604020202020204" pitchFamily="34" charset="0"/>
                <a:cs typeface="Arial" panose="020B0604020202020204" pitchFamily="34" charset="0"/>
              </a:rPr>
              <a:t>= </a:t>
            </a:r>
            <a:r>
              <a:rPr lang="en-US" sz="2200" dirty="0" smtClean="0">
                <a:solidFill>
                  <a:schemeClr val="tx2"/>
                </a:solidFill>
                <a:latin typeface="Arial" panose="020B0604020202020204" pitchFamily="34" charset="0"/>
                <a:cs typeface="Arial" panose="020B0604020202020204" pitchFamily="34" charset="0"/>
              </a:rPr>
              <a:t>&amp;x;  </a:t>
            </a:r>
            <a:r>
              <a:rPr lang="en-US" sz="2200" dirty="0">
                <a:solidFill>
                  <a:schemeClr val="tx2"/>
                </a:solidFill>
                <a:latin typeface="Arial" panose="020B0604020202020204" pitchFamily="34" charset="0"/>
                <a:cs typeface="Arial" panose="020B0604020202020204" pitchFamily="34" charset="0"/>
              </a:rPr>
              <a:t>// </a:t>
            </a:r>
            <a:r>
              <a:rPr lang="en-US" sz="2200" dirty="0" err="1">
                <a:solidFill>
                  <a:schemeClr val="tx2"/>
                </a:solidFill>
                <a:latin typeface="Arial" panose="020B0604020202020204" pitchFamily="34" charset="0"/>
                <a:cs typeface="Arial" panose="020B0604020202020204" pitchFamily="34" charset="0"/>
              </a:rPr>
              <a:t>lvalue</a:t>
            </a:r>
            <a:r>
              <a:rPr lang="en-US" sz="2200" dirty="0">
                <a:solidFill>
                  <a:schemeClr val="tx2"/>
                </a:solidFill>
                <a:latin typeface="Arial" panose="020B0604020202020204" pitchFamily="34" charset="0"/>
                <a:cs typeface="Arial" panose="020B0604020202020204" pitchFamily="34" charset="0"/>
              </a:rPr>
              <a:t>(x) is some (stack) address, </a:t>
            </a:r>
            <a:r>
              <a:rPr lang="en-US" sz="2200" dirty="0" err="1">
                <a:solidFill>
                  <a:schemeClr val="tx2"/>
                </a:solidFill>
                <a:latin typeface="Arial" panose="020B0604020202020204" pitchFamily="34" charset="0"/>
                <a:cs typeface="Arial" panose="020B0604020202020204" pitchFamily="34" charset="0"/>
              </a:rPr>
              <a:t>rvalue</a:t>
            </a:r>
            <a:r>
              <a:rPr lang="en-US" sz="2200" dirty="0">
                <a:solidFill>
                  <a:schemeClr val="tx2"/>
                </a:solidFill>
                <a:latin typeface="Arial" panose="020B0604020202020204" pitchFamily="34" charset="0"/>
                <a:cs typeface="Arial" panose="020B0604020202020204" pitchFamily="34" charset="0"/>
              </a:rPr>
              <a:t>(x) == 5</a:t>
            </a:r>
          </a:p>
          <a:p>
            <a:r>
              <a:rPr lang="en-US" sz="2200" dirty="0" smtClean="0">
                <a:solidFill>
                  <a:schemeClr val="tx2"/>
                </a:solidFill>
                <a:latin typeface="Arial" panose="020B0604020202020204" pitchFamily="34" charset="0"/>
                <a:cs typeface="Arial" panose="020B0604020202020204" pitchFamily="34" charset="0"/>
              </a:rPr>
              <a:t>*p = 2 * x;</a:t>
            </a:r>
            <a:endParaRPr lang="en-US" sz="2200" dirty="0">
              <a:solidFill>
                <a:schemeClr val="tx2"/>
              </a:solidFill>
              <a:latin typeface="Arial" panose="020B0604020202020204" pitchFamily="34" charset="0"/>
              <a:cs typeface="Arial" panose="020B0604020202020204" pitchFamily="34" charset="0"/>
            </a:endParaRPr>
          </a:p>
        </p:txBody>
      </p:sp>
      <p:grpSp>
        <p:nvGrpSpPr>
          <p:cNvPr id="7" name="Group 6"/>
          <p:cNvGrpSpPr/>
          <p:nvPr/>
        </p:nvGrpSpPr>
        <p:grpSpPr>
          <a:xfrm>
            <a:off x="3275012" y="4648200"/>
            <a:ext cx="7543800" cy="1254193"/>
            <a:chOff x="3275012" y="4584405"/>
            <a:chExt cx="7543800" cy="1254193"/>
          </a:xfrm>
        </p:grpSpPr>
        <p:sp>
          <p:nvSpPr>
            <p:cNvPr id="4" name="TextBox 3"/>
            <p:cNvSpPr txBox="1"/>
            <p:nvPr/>
          </p:nvSpPr>
          <p:spPr>
            <a:xfrm>
              <a:off x="3275012" y="4584405"/>
              <a:ext cx="2209800" cy="1107996"/>
            </a:xfrm>
            <a:prstGeom prst="rect">
              <a:avLst/>
            </a:prstGeom>
            <a:noFill/>
          </p:spPr>
          <p:txBody>
            <a:bodyPr wrap="square" rtlCol="0">
              <a:spAutoFit/>
            </a:bodyPr>
            <a:lstStyle/>
            <a:p>
              <a:r>
                <a:rPr lang="en-US" sz="2200" dirty="0" err="1" smtClean="0">
                  <a:solidFill>
                    <a:schemeClr val="tx2"/>
                  </a:solidFill>
                  <a:latin typeface="Arial" panose="020B0604020202020204" pitchFamily="34" charset="0"/>
                  <a:cs typeface="Arial" panose="020B0604020202020204" pitchFamily="34" charset="0"/>
                </a:rPr>
                <a:t>int</a:t>
              </a:r>
              <a:r>
                <a:rPr lang="en-US" sz="2200" dirty="0" smtClean="0">
                  <a:solidFill>
                    <a:schemeClr val="tx2"/>
                  </a:solidFill>
                  <a:latin typeface="Arial" panose="020B0604020202020204" pitchFamily="34" charset="0"/>
                  <a:cs typeface="Arial" panose="020B0604020202020204" pitchFamily="34" charset="0"/>
                </a:rPr>
                <a:t>  x = 5; </a:t>
              </a:r>
            </a:p>
            <a:p>
              <a:r>
                <a:rPr lang="en-US" sz="2200" dirty="0" err="1">
                  <a:solidFill>
                    <a:schemeClr val="tx2"/>
                  </a:solidFill>
                  <a:latin typeface="Arial" panose="020B0604020202020204" pitchFamily="34" charset="0"/>
                  <a:cs typeface="Arial" panose="020B0604020202020204" pitchFamily="34" charset="0"/>
                </a:rPr>
                <a:t>int</a:t>
              </a:r>
              <a:r>
                <a:rPr lang="en-US" sz="2200" dirty="0">
                  <a:solidFill>
                    <a:schemeClr val="tx2"/>
                  </a:solidFill>
                  <a:latin typeface="Arial" panose="020B0604020202020204" pitchFamily="34" charset="0"/>
                  <a:cs typeface="Arial" panose="020B0604020202020204" pitchFamily="34" charset="0"/>
                </a:rPr>
                <a:t>  </a:t>
              </a:r>
              <a:r>
                <a:rPr lang="en-US" sz="2200" dirty="0" smtClean="0">
                  <a:solidFill>
                    <a:schemeClr val="tx2"/>
                  </a:solidFill>
                  <a:latin typeface="Arial" panose="020B0604020202020204" pitchFamily="34" charset="0"/>
                  <a:cs typeface="Arial" panose="020B0604020202020204" pitchFamily="34" charset="0"/>
                </a:rPr>
                <a:t>*p </a:t>
              </a:r>
              <a:r>
                <a:rPr lang="en-US" sz="2200" dirty="0">
                  <a:solidFill>
                    <a:schemeClr val="tx2"/>
                  </a:solidFill>
                  <a:latin typeface="Arial" panose="020B0604020202020204" pitchFamily="34" charset="0"/>
                  <a:cs typeface="Arial" panose="020B0604020202020204" pitchFamily="34" charset="0"/>
                </a:rPr>
                <a:t>= </a:t>
              </a:r>
              <a:r>
                <a:rPr lang="en-US" sz="2200" dirty="0" smtClean="0">
                  <a:solidFill>
                    <a:schemeClr val="tx2"/>
                  </a:solidFill>
                  <a:latin typeface="Arial" panose="020B0604020202020204" pitchFamily="34" charset="0"/>
                  <a:cs typeface="Arial" panose="020B0604020202020204" pitchFamily="34" charset="0"/>
                </a:rPr>
                <a:t>&amp;x;</a:t>
              </a:r>
              <a:endParaRPr lang="en-US" sz="2200" dirty="0">
                <a:solidFill>
                  <a:schemeClr val="tx2"/>
                </a:solidFill>
                <a:latin typeface="Arial" panose="020B0604020202020204" pitchFamily="34" charset="0"/>
                <a:cs typeface="Arial" panose="020B0604020202020204" pitchFamily="34" charset="0"/>
              </a:endParaRPr>
            </a:p>
            <a:p>
              <a:r>
                <a:rPr lang="en-US" sz="2200" dirty="0" smtClean="0">
                  <a:solidFill>
                    <a:schemeClr val="tx2"/>
                  </a:solidFill>
                  <a:latin typeface="Arial" panose="020B0604020202020204" pitchFamily="34" charset="0"/>
                  <a:cs typeface="Arial" panose="020B0604020202020204" pitchFamily="34" charset="0"/>
                </a:rPr>
                <a:t>*p = 2 * x;</a:t>
              </a:r>
              <a:endParaRPr lang="en-US" sz="2200" dirty="0">
                <a:solidFill>
                  <a:schemeClr val="tx2"/>
                </a:solidFill>
                <a:latin typeface="Arial" panose="020B0604020202020204" pitchFamily="34" charset="0"/>
                <a:cs typeface="Arial" panose="020B0604020202020204" pitchFamily="34" charset="0"/>
              </a:endParaRPr>
            </a:p>
          </p:txBody>
        </p:sp>
        <p:sp>
          <p:nvSpPr>
            <p:cNvPr id="5" name="Line Callout 1 4"/>
            <p:cNvSpPr/>
            <p:nvPr/>
          </p:nvSpPr>
          <p:spPr>
            <a:xfrm>
              <a:off x="5637212" y="4586176"/>
              <a:ext cx="5181600" cy="292395"/>
            </a:xfrm>
            <a:prstGeom prst="borderCallout1">
              <a:avLst>
                <a:gd name="adj1" fmla="val 47841"/>
                <a:gd name="adj2" fmla="val -3613"/>
                <a:gd name="adj3" fmla="val 79772"/>
                <a:gd name="adj4" fmla="val -19250"/>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i="1" dirty="0" err="1" smtClean="0">
                  <a:solidFill>
                    <a:schemeClr val="tx2"/>
                  </a:solidFill>
                  <a:latin typeface="Arial" panose="020B0604020202020204" pitchFamily="34" charset="0"/>
                  <a:cs typeface="Arial" panose="020B0604020202020204" pitchFamily="34" charset="0"/>
                </a:rPr>
                <a:t>lvalue</a:t>
              </a:r>
              <a:r>
                <a:rPr lang="en-US" dirty="0" smtClean="0">
                  <a:solidFill>
                    <a:schemeClr val="tx2"/>
                  </a:solidFill>
                  <a:latin typeface="Arial" panose="020B0604020202020204" pitchFamily="34" charset="0"/>
                  <a:cs typeface="Arial" panose="020B0604020202020204" pitchFamily="34" charset="0"/>
                </a:rPr>
                <a:t>(x</a:t>
              </a:r>
              <a:r>
                <a:rPr lang="en-US" dirty="0">
                  <a:solidFill>
                    <a:schemeClr val="tx2"/>
                  </a:solidFill>
                  <a:latin typeface="Arial" panose="020B0604020202020204" pitchFamily="34" charset="0"/>
                  <a:cs typeface="Arial" panose="020B0604020202020204" pitchFamily="34" charset="0"/>
                </a:rPr>
                <a:t>) is some (stack) address, </a:t>
              </a:r>
              <a:r>
                <a:rPr lang="en-US" i="1" dirty="0" err="1">
                  <a:solidFill>
                    <a:schemeClr val="tx2"/>
                  </a:solidFill>
                  <a:latin typeface="Arial" panose="020B0604020202020204" pitchFamily="34" charset="0"/>
                  <a:cs typeface="Arial" panose="020B0604020202020204" pitchFamily="34" charset="0"/>
                </a:rPr>
                <a:t>rvalue</a:t>
              </a:r>
              <a:r>
                <a:rPr lang="en-US" dirty="0">
                  <a:solidFill>
                    <a:schemeClr val="tx2"/>
                  </a:solidFill>
                  <a:latin typeface="Arial" panose="020B0604020202020204" pitchFamily="34" charset="0"/>
                  <a:cs typeface="Arial" panose="020B0604020202020204" pitchFamily="34" charset="0"/>
                </a:rPr>
                <a:t>(x) == 5</a:t>
              </a:r>
            </a:p>
          </p:txBody>
        </p:sp>
        <p:sp>
          <p:nvSpPr>
            <p:cNvPr id="8" name="Line Callout 1 7"/>
            <p:cNvSpPr/>
            <p:nvPr/>
          </p:nvSpPr>
          <p:spPr>
            <a:xfrm>
              <a:off x="5637212" y="5042211"/>
              <a:ext cx="2590800" cy="292395"/>
            </a:xfrm>
            <a:prstGeom prst="borderCallout1">
              <a:avLst>
                <a:gd name="adj1" fmla="val 47841"/>
                <a:gd name="adj2" fmla="val -3613"/>
                <a:gd name="adj3" fmla="val 50681"/>
                <a:gd name="adj4" fmla="val -24790"/>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i="1" dirty="0" err="1" smtClean="0">
                  <a:solidFill>
                    <a:schemeClr val="tx2"/>
                  </a:solidFill>
                  <a:latin typeface="Arial" panose="020B0604020202020204" pitchFamily="34" charset="0"/>
                  <a:cs typeface="Arial" panose="020B0604020202020204" pitchFamily="34" charset="0"/>
                </a:rPr>
                <a:t>rvalue</a:t>
              </a:r>
              <a:r>
                <a:rPr lang="en-US" dirty="0" smtClean="0">
                  <a:solidFill>
                    <a:schemeClr val="tx2"/>
                  </a:solidFill>
                  <a:latin typeface="Arial" panose="020B0604020202020204" pitchFamily="34" charset="0"/>
                  <a:cs typeface="Arial" panose="020B0604020202020204" pitchFamily="34" charset="0"/>
                </a:rPr>
                <a:t>(p) == </a:t>
              </a:r>
              <a:r>
                <a:rPr lang="en-US" i="1" dirty="0" err="1" smtClean="0">
                  <a:solidFill>
                    <a:schemeClr val="tx2"/>
                  </a:solidFill>
                  <a:latin typeface="Arial" panose="020B0604020202020204" pitchFamily="34" charset="0"/>
                  <a:cs typeface="Arial" panose="020B0604020202020204" pitchFamily="34" charset="0"/>
                </a:rPr>
                <a:t>lvalue</a:t>
              </a:r>
              <a:r>
                <a:rPr lang="en-US" dirty="0" smtClean="0">
                  <a:solidFill>
                    <a:schemeClr val="tx2"/>
                  </a:solidFill>
                  <a:latin typeface="Arial" panose="020B0604020202020204" pitchFamily="34" charset="0"/>
                  <a:cs typeface="Arial" panose="020B0604020202020204" pitchFamily="34" charset="0"/>
                </a:rPr>
                <a:t>(x)</a:t>
              </a:r>
              <a:endParaRPr lang="en-US" dirty="0">
                <a:solidFill>
                  <a:schemeClr val="tx2"/>
                </a:solidFill>
                <a:latin typeface="Arial" panose="020B0604020202020204" pitchFamily="34" charset="0"/>
                <a:cs typeface="Arial" panose="020B0604020202020204" pitchFamily="34" charset="0"/>
              </a:endParaRPr>
            </a:p>
          </p:txBody>
        </p:sp>
        <p:sp>
          <p:nvSpPr>
            <p:cNvPr id="9" name="Line Callout 1 8"/>
            <p:cNvSpPr/>
            <p:nvPr/>
          </p:nvSpPr>
          <p:spPr>
            <a:xfrm>
              <a:off x="5653345" y="5546203"/>
              <a:ext cx="3657600" cy="292395"/>
            </a:xfrm>
            <a:prstGeom prst="borderCallout1">
              <a:avLst>
                <a:gd name="adj1" fmla="val 55114"/>
                <a:gd name="adj2" fmla="val -2997"/>
                <a:gd name="adj3" fmla="val -228"/>
                <a:gd name="adj4" fmla="val -25406"/>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i="1" dirty="0" err="1" smtClean="0">
                  <a:solidFill>
                    <a:schemeClr val="tx2"/>
                  </a:solidFill>
                  <a:latin typeface="Arial" panose="020B0604020202020204" pitchFamily="34" charset="0"/>
                  <a:cs typeface="Arial" panose="020B0604020202020204" pitchFamily="34" charset="0"/>
                </a:rPr>
                <a:t>rvalue</a:t>
              </a:r>
              <a:r>
                <a:rPr lang="en-US" dirty="0" smtClean="0">
                  <a:solidFill>
                    <a:schemeClr val="tx2"/>
                  </a:solidFill>
                  <a:latin typeface="Arial" panose="020B0604020202020204" pitchFamily="34" charset="0"/>
                  <a:cs typeface="Arial" panose="020B0604020202020204" pitchFamily="34" charset="0"/>
                </a:rPr>
                <a:t>(p) &lt;- </a:t>
              </a:r>
              <a:r>
                <a:rPr lang="en-US" i="1" dirty="0" err="1" smtClean="0">
                  <a:solidFill>
                    <a:schemeClr val="tx2"/>
                  </a:solidFill>
                  <a:latin typeface="Arial" panose="020B0604020202020204" pitchFamily="34" charset="0"/>
                  <a:cs typeface="Arial" panose="020B0604020202020204" pitchFamily="34" charset="0"/>
                </a:rPr>
                <a:t>rvalue</a:t>
              </a:r>
              <a:r>
                <a:rPr lang="en-US" dirty="0" smtClean="0">
                  <a:solidFill>
                    <a:schemeClr val="tx2"/>
                  </a:solidFill>
                  <a:latin typeface="Arial" panose="020B0604020202020204" pitchFamily="34" charset="0"/>
                  <a:cs typeface="Arial" panose="020B0604020202020204" pitchFamily="34" charset="0"/>
                </a:rPr>
                <a:t>(2)  *  </a:t>
              </a:r>
              <a:r>
                <a:rPr lang="en-US" i="1" dirty="0" err="1" smtClean="0">
                  <a:solidFill>
                    <a:schemeClr val="tx2"/>
                  </a:solidFill>
                  <a:latin typeface="Arial" panose="020B0604020202020204" pitchFamily="34" charset="0"/>
                  <a:cs typeface="Arial" panose="020B0604020202020204" pitchFamily="34" charset="0"/>
                </a:rPr>
                <a:t>rvalue</a:t>
              </a:r>
              <a:r>
                <a:rPr lang="en-US" dirty="0" smtClean="0">
                  <a:solidFill>
                    <a:schemeClr val="tx2"/>
                  </a:solidFill>
                  <a:latin typeface="Arial" panose="020B0604020202020204" pitchFamily="34" charset="0"/>
                  <a:cs typeface="Arial" panose="020B0604020202020204" pitchFamily="34" charset="0"/>
                </a:rPr>
                <a:t>(x)</a:t>
              </a:r>
              <a:endParaRPr lang="en-US" dirty="0">
                <a:solidFill>
                  <a:schemeClr val="tx2"/>
                </a:solidFill>
                <a:latin typeface="Arial" panose="020B0604020202020204" pitchFamily="34" charset="0"/>
                <a:cs typeface="Arial" panose="020B0604020202020204" pitchFamily="34" charset="0"/>
              </a:endParaRPr>
            </a:p>
          </p:txBody>
        </p:sp>
      </p:grpSp>
      <p:sp>
        <p:nvSpPr>
          <p:cNvPr id="10" name="Rectangular Callout 9"/>
          <p:cNvSpPr/>
          <p:nvPr/>
        </p:nvSpPr>
        <p:spPr>
          <a:xfrm>
            <a:off x="2817812" y="6172200"/>
            <a:ext cx="4114800" cy="533399"/>
          </a:xfrm>
          <a:prstGeom prst="wedgeRectCallout">
            <a:avLst>
              <a:gd name="adj1" fmla="val -22827"/>
              <a:gd name="adj2" fmla="val -123076"/>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2"/>
                </a:solidFill>
                <a:latin typeface="Arial" panose="020B0604020202020204" pitchFamily="34" charset="0"/>
                <a:cs typeface="Arial" panose="020B0604020202020204" pitchFamily="34" charset="0"/>
              </a:rPr>
              <a:t>The value of x is </a:t>
            </a:r>
            <a:r>
              <a:rPr lang="en-US" sz="2000" b="1" dirty="0" smtClean="0">
                <a:solidFill>
                  <a:schemeClr val="tx2"/>
                </a:solidFill>
                <a:latin typeface="Arial" panose="020B0604020202020204" pitchFamily="34" charset="0"/>
                <a:cs typeface="Arial" panose="020B0604020202020204" pitchFamily="34" charset="0"/>
              </a:rPr>
              <a:t>10</a:t>
            </a:r>
            <a:r>
              <a:rPr lang="en-US" sz="2000" dirty="0" smtClean="0">
                <a:solidFill>
                  <a:schemeClr val="tx2"/>
                </a:solidFill>
                <a:latin typeface="Arial" panose="020B0604020202020204" pitchFamily="34" charset="0"/>
                <a:cs typeface="Arial" panose="020B0604020202020204" pitchFamily="34" charset="0"/>
              </a:rPr>
              <a:t> after this point </a:t>
            </a:r>
            <a:endParaRPr lang="en-US" sz="20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262381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Block-structured languages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Examples</a:t>
            </a:r>
            <a:endParaRPr lang="en-US" dirty="0"/>
          </a:p>
          <a:p>
            <a:pPr lvl="1"/>
            <a:r>
              <a:rPr lang="en-US" i="1" dirty="0" smtClean="0"/>
              <a:t>{ … } </a:t>
            </a:r>
            <a:r>
              <a:rPr lang="en-US" dirty="0" smtClean="0"/>
              <a:t>-&gt; C</a:t>
            </a:r>
            <a:endParaRPr lang="en-US" dirty="0"/>
          </a:p>
          <a:p>
            <a:pPr lvl="1"/>
            <a:r>
              <a:rPr lang="en-US" i="1" dirty="0" smtClean="0"/>
              <a:t>begin</a:t>
            </a:r>
            <a:r>
              <a:rPr lang="en-US" dirty="0" smtClean="0"/>
              <a:t> … </a:t>
            </a:r>
            <a:r>
              <a:rPr lang="en-US" i="1" dirty="0" smtClean="0"/>
              <a:t>end</a:t>
            </a:r>
            <a:r>
              <a:rPr lang="en-US" dirty="0" smtClean="0"/>
              <a:t> -&gt; </a:t>
            </a:r>
            <a:r>
              <a:rPr lang="en-US" dirty="0" err="1" smtClean="0"/>
              <a:t>Algol</a:t>
            </a:r>
            <a:r>
              <a:rPr lang="en-US" dirty="0" smtClean="0"/>
              <a:t>, Pascal, Modula</a:t>
            </a:r>
            <a:endParaRPr lang="en-US" dirty="0"/>
          </a:p>
          <a:p>
            <a:r>
              <a:rPr lang="en-US" dirty="0" smtClean="0"/>
              <a:t>Two </a:t>
            </a:r>
            <a:r>
              <a:rPr lang="en-US" dirty="0"/>
              <a:t>forms of blocks</a:t>
            </a:r>
          </a:p>
          <a:p>
            <a:pPr lvl="1"/>
            <a:r>
              <a:rPr lang="en-US" dirty="0" smtClean="0"/>
              <a:t>Inline blocks</a:t>
            </a:r>
          </a:p>
          <a:p>
            <a:pPr lvl="2"/>
            <a:r>
              <a:rPr lang="en-US" dirty="0"/>
              <a:t>Data structure stored on run-time stack</a:t>
            </a:r>
          </a:p>
          <a:p>
            <a:pPr lvl="2"/>
            <a:r>
              <a:rPr lang="en-US" dirty="0" smtClean="0"/>
              <a:t>Contains </a:t>
            </a:r>
            <a:r>
              <a:rPr lang="en-US" dirty="0"/>
              <a:t>space for local variables</a:t>
            </a:r>
          </a:p>
          <a:p>
            <a:pPr lvl="1"/>
            <a:r>
              <a:rPr lang="en-US" dirty="0" smtClean="0"/>
              <a:t>Blocks </a:t>
            </a:r>
            <a:r>
              <a:rPr lang="en-US" dirty="0"/>
              <a:t>associated with functions or </a:t>
            </a:r>
            <a:r>
              <a:rPr lang="en-US" dirty="0" smtClean="0"/>
              <a:t>procedures</a:t>
            </a:r>
          </a:p>
          <a:p>
            <a:r>
              <a:rPr lang="en-US" dirty="0" smtClean="0"/>
              <a:t>Nested blocks</a:t>
            </a:r>
          </a:p>
          <a:p>
            <a:pPr lvl="1"/>
            <a:r>
              <a:rPr lang="en-US" i="1" dirty="0" smtClean="0"/>
              <a:t>Local/global</a:t>
            </a:r>
            <a:r>
              <a:rPr lang="en-US" dirty="0" smtClean="0"/>
              <a:t> variables</a:t>
            </a:r>
          </a:p>
          <a:p>
            <a:pPr lvl="1"/>
            <a:r>
              <a:rPr lang="en-US" dirty="0" smtClean="0"/>
              <a:t>Storage </a:t>
            </a:r>
            <a:r>
              <a:rPr lang="en-US" dirty="0"/>
              <a:t>management</a:t>
            </a:r>
          </a:p>
          <a:p>
            <a:pPr lvl="2"/>
            <a:r>
              <a:rPr lang="en-US" dirty="0" smtClean="0"/>
              <a:t>Enter </a:t>
            </a:r>
            <a:r>
              <a:rPr lang="en-US" dirty="0"/>
              <a:t>block: allocate space for variables</a:t>
            </a:r>
          </a:p>
          <a:p>
            <a:pPr lvl="2"/>
            <a:r>
              <a:rPr lang="en-US" dirty="0" smtClean="0"/>
              <a:t>Exit </a:t>
            </a:r>
            <a:r>
              <a:rPr lang="en-US" dirty="0"/>
              <a:t>block: some or all space may be </a:t>
            </a:r>
            <a:r>
              <a:rPr lang="en-US" dirty="0" err="1"/>
              <a:t>deallocated</a:t>
            </a:r>
            <a:endParaRPr lang="en-US" dirty="0"/>
          </a:p>
        </p:txBody>
      </p:sp>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72946" y="4505325"/>
            <a:ext cx="3236466" cy="2047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366547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Simplified </a:t>
            </a:r>
            <a:r>
              <a:rPr lang="en-US" dirty="0" smtClean="0"/>
              <a:t>machine model</a:t>
            </a:r>
            <a:endParaRPr lang="en-US" dirty="0"/>
          </a:p>
        </p:txBody>
      </p:sp>
      <p:sp>
        <p:nvSpPr>
          <p:cNvPr id="3" name="Content Placeholder 2"/>
          <p:cNvSpPr>
            <a:spLocks noGrp="1"/>
          </p:cNvSpPr>
          <p:nvPr>
            <p:ph idx="1"/>
          </p:nvPr>
        </p:nvSpPr>
        <p:spPr/>
        <p:txBody>
          <a:bodyPr/>
          <a:lstStyle/>
          <a:p>
            <a:endParaRPr lang="en-US"/>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1612" y="1154695"/>
            <a:ext cx="9067801" cy="53985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272618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Simplified </a:t>
            </a:r>
            <a:r>
              <a:rPr lang="en-US" dirty="0" smtClean="0"/>
              <a:t>machine model</a:t>
            </a:r>
            <a:endParaRPr lang="en-US" dirty="0"/>
          </a:p>
        </p:txBody>
      </p:sp>
      <p:sp>
        <p:nvSpPr>
          <p:cNvPr id="3" name="Content Placeholder 2"/>
          <p:cNvSpPr>
            <a:spLocks noGrp="1"/>
          </p:cNvSpPr>
          <p:nvPr>
            <p:ph idx="1"/>
          </p:nvPr>
        </p:nvSpPr>
        <p:spPr/>
        <p:txBody>
          <a:bodyPr>
            <a:normAutofit/>
          </a:bodyPr>
          <a:lstStyle/>
          <a:p>
            <a:r>
              <a:rPr lang="en-US" dirty="0"/>
              <a:t>Registers, Code segment, Program counter</a:t>
            </a:r>
          </a:p>
          <a:p>
            <a:pPr lvl="1"/>
            <a:r>
              <a:rPr lang="en-US" dirty="0" smtClean="0"/>
              <a:t>Ignore </a:t>
            </a:r>
            <a:r>
              <a:rPr lang="en-US" dirty="0"/>
              <a:t>registers (for our purposes) and details </a:t>
            </a:r>
            <a:r>
              <a:rPr lang="en-US" dirty="0" smtClean="0"/>
              <a:t>of instruction </a:t>
            </a:r>
            <a:r>
              <a:rPr lang="en-US" dirty="0"/>
              <a:t>set</a:t>
            </a:r>
          </a:p>
          <a:p>
            <a:r>
              <a:rPr lang="en-US" dirty="0" smtClean="0"/>
              <a:t>Data </a:t>
            </a:r>
            <a:r>
              <a:rPr lang="en-US" dirty="0"/>
              <a:t>segment</a:t>
            </a:r>
          </a:p>
          <a:p>
            <a:pPr lvl="1"/>
            <a:r>
              <a:rPr lang="en-US" dirty="0" smtClean="0"/>
              <a:t>Stack </a:t>
            </a:r>
            <a:r>
              <a:rPr lang="en-US" dirty="0"/>
              <a:t>contains data related to block entry/exit</a:t>
            </a:r>
          </a:p>
          <a:p>
            <a:pPr lvl="1"/>
            <a:r>
              <a:rPr lang="en-US" dirty="0" smtClean="0"/>
              <a:t>Heap </a:t>
            </a:r>
            <a:r>
              <a:rPr lang="en-US" dirty="0"/>
              <a:t>contains data of varying lifetime</a:t>
            </a:r>
          </a:p>
          <a:p>
            <a:pPr lvl="1"/>
            <a:r>
              <a:rPr lang="en-US" dirty="0" smtClean="0"/>
              <a:t>Environment </a:t>
            </a:r>
            <a:r>
              <a:rPr lang="en-US" dirty="0"/>
              <a:t>pointer points to current stack position</a:t>
            </a:r>
          </a:p>
          <a:p>
            <a:pPr lvl="2"/>
            <a:r>
              <a:rPr lang="en-US" dirty="0" smtClean="0"/>
              <a:t>Block </a:t>
            </a:r>
            <a:r>
              <a:rPr lang="en-US" dirty="0"/>
              <a:t>entry: add new activation record to stack</a:t>
            </a:r>
          </a:p>
          <a:p>
            <a:pPr lvl="2"/>
            <a:r>
              <a:rPr lang="en-US" dirty="0" smtClean="0"/>
              <a:t>Block </a:t>
            </a:r>
            <a:r>
              <a:rPr lang="en-US" dirty="0"/>
              <a:t>exit: remove most recent activation record</a:t>
            </a:r>
          </a:p>
        </p:txBody>
      </p:sp>
    </p:spTree>
    <p:extLst>
      <p:ext uri="{BB962C8B-B14F-4D97-AF65-F5344CB8AC3E}">
        <p14:creationId xmlns:p14="http://schemas.microsoft.com/office/powerpoint/2010/main" val="1380476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Scope &amp; Lifetime of variables</a:t>
            </a:r>
            <a:endParaRPr lang="en-US" dirty="0"/>
          </a:p>
        </p:txBody>
      </p:sp>
      <p:sp>
        <p:nvSpPr>
          <p:cNvPr id="3" name="Content Placeholder 2"/>
          <p:cNvSpPr>
            <a:spLocks noGrp="1"/>
          </p:cNvSpPr>
          <p:nvPr>
            <p:ph idx="1"/>
          </p:nvPr>
        </p:nvSpPr>
        <p:spPr/>
        <p:txBody>
          <a:bodyPr>
            <a:normAutofit/>
          </a:bodyPr>
          <a:lstStyle/>
          <a:p>
            <a:r>
              <a:rPr lang="en-US" dirty="0" smtClean="0"/>
              <a:t>Scope</a:t>
            </a:r>
            <a:endParaRPr lang="en-US" dirty="0"/>
          </a:p>
          <a:p>
            <a:pPr lvl="1"/>
            <a:r>
              <a:rPr lang="en-US" dirty="0" smtClean="0"/>
              <a:t>Region </a:t>
            </a:r>
            <a:r>
              <a:rPr lang="en-US" dirty="0"/>
              <a:t>of program text where declaration is visible</a:t>
            </a:r>
          </a:p>
          <a:p>
            <a:r>
              <a:rPr lang="en-US" dirty="0" smtClean="0"/>
              <a:t>Lifetime</a:t>
            </a:r>
            <a:endParaRPr lang="en-US" dirty="0"/>
          </a:p>
          <a:p>
            <a:pPr lvl="1"/>
            <a:r>
              <a:rPr lang="en-US" dirty="0" smtClean="0"/>
              <a:t>Period </a:t>
            </a:r>
            <a:r>
              <a:rPr lang="en-US" dirty="0"/>
              <a:t>of time when location is allocated to </a:t>
            </a:r>
            <a:r>
              <a:rPr lang="en-US" dirty="0" smtClean="0"/>
              <a:t>program</a:t>
            </a:r>
          </a:p>
          <a:p>
            <a:r>
              <a:rPr lang="en-US" dirty="0" smtClean="0"/>
              <a:t>Example:</a:t>
            </a:r>
          </a:p>
          <a:p>
            <a:pPr lvl="1"/>
            <a:r>
              <a:rPr lang="en-US" dirty="0"/>
              <a:t>Inner declaration of x hides outer </a:t>
            </a:r>
            <a:r>
              <a:rPr lang="en-US" dirty="0" smtClean="0"/>
              <a:t/>
            </a:r>
            <a:br>
              <a:rPr lang="en-US" dirty="0" smtClean="0"/>
            </a:br>
            <a:r>
              <a:rPr lang="en-US" dirty="0" smtClean="0"/>
              <a:t>one (“</a:t>
            </a:r>
            <a:r>
              <a:rPr lang="en-US" dirty="0"/>
              <a:t>hole in scope”)</a:t>
            </a:r>
          </a:p>
          <a:p>
            <a:pPr lvl="1"/>
            <a:r>
              <a:rPr lang="en-US" dirty="0" smtClean="0"/>
              <a:t>Lifetime </a:t>
            </a:r>
            <a:r>
              <a:rPr lang="en-US" dirty="0"/>
              <a:t>of outer x includes time </a:t>
            </a:r>
            <a:r>
              <a:rPr lang="en-US" dirty="0" smtClean="0"/>
              <a:t/>
            </a:r>
            <a:br>
              <a:rPr lang="en-US" dirty="0" smtClean="0"/>
            </a:br>
            <a:r>
              <a:rPr lang="en-US" dirty="0" smtClean="0"/>
              <a:t>when inner </a:t>
            </a:r>
            <a:r>
              <a:rPr lang="en-US" dirty="0"/>
              <a:t>block is executed</a:t>
            </a:r>
          </a:p>
          <a:p>
            <a:pPr lvl="2"/>
            <a:r>
              <a:rPr lang="en-US" i="1" dirty="0" smtClean="0"/>
              <a:t>Lifetime</a:t>
            </a:r>
            <a:r>
              <a:rPr lang="en-US" dirty="0" smtClean="0"/>
              <a:t> ≠ </a:t>
            </a:r>
            <a:r>
              <a:rPr lang="en-US" i="1" dirty="0"/>
              <a:t>scope</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02668" y="3581400"/>
            <a:ext cx="3468543" cy="31272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8837611" y="4572000"/>
            <a:ext cx="1905001" cy="1143000"/>
          </a:xfrm>
          <a:prstGeom prst="rect">
            <a:avLst/>
          </a:prstGeom>
          <a:solidFill>
            <a:srgbClr val="FFC000">
              <a:alpha val="3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705422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Imperative languages</a:t>
            </a:r>
            <a:endParaRPr lang="en-US" dirty="0"/>
          </a:p>
        </p:txBody>
      </p:sp>
      <p:sp>
        <p:nvSpPr>
          <p:cNvPr id="3" name="Content Placeholder 2"/>
          <p:cNvSpPr>
            <a:spLocks noGrp="1"/>
          </p:cNvSpPr>
          <p:nvPr>
            <p:ph idx="1"/>
          </p:nvPr>
        </p:nvSpPr>
        <p:spPr/>
        <p:txBody>
          <a:bodyPr>
            <a:normAutofit lnSpcReduction="10000"/>
          </a:bodyPr>
          <a:lstStyle/>
          <a:p>
            <a:r>
              <a:rPr lang="en-GB" altLang="en-US" sz="2800" dirty="0" smtClean="0"/>
              <a:t>Programming languages can be grouped according </a:t>
            </a:r>
            <a:r>
              <a:rPr lang="en-GB" altLang="en-US" sz="2800" dirty="0"/>
              <a:t>to the characteristics that they </a:t>
            </a:r>
            <a:r>
              <a:rPr lang="en-GB" altLang="en-US" sz="2800" dirty="0" smtClean="0"/>
              <a:t>display.</a:t>
            </a:r>
          </a:p>
          <a:p>
            <a:r>
              <a:rPr lang="en-GB" altLang="en-US" sz="2800" dirty="0" smtClean="0"/>
              <a:t>Imperative languages have following characteristics:</a:t>
            </a:r>
            <a:endParaRPr lang="en-GB" altLang="en-US" sz="2800" dirty="0"/>
          </a:p>
          <a:p>
            <a:pPr lvl="1"/>
            <a:r>
              <a:rPr lang="en-GB" altLang="en-US" dirty="0" smtClean="0"/>
              <a:t>By </a:t>
            </a:r>
            <a:r>
              <a:rPr lang="en-GB" altLang="en-US" dirty="0"/>
              <a:t>default statements (commands) are executed in a step-wise, sequential, manner.</a:t>
            </a:r>
          </a:p>
          <a:p>
            <a:pPr lvl="2"/>
            <a:r>
              <a:rPr lang="en-GB" altLang="en-US" dirty="0" smtClean="0"/>
              <a:t>As </a:t>
            </a:r>
            <a:r>
              <a:rPr lang="en-GB" altLang="en-US" dirty="0"/>
              <a:t>a result order of execution is crucial.</a:t>
            </a:r>
          </a:p>
          <a:p>
            <a:pPr lvl="1"/>
            <a:r>
              <a:rPr lang="en-GB" altLang="en-US" dirty="0" smtClean="0"/>
              <a:t>Destructive </a:t>
            </a:r>
            <a:r>
              <a:rPr lang="en-GB" altLang="en-US" dirty="0"/>
              <a:t>assignment.</a:t>
            </a:r>
          </a:p>
          <a:p>
            <a:pPr lvl="1"/>
            <a:r>
              <a:rPr lang="en-GB" altLang="en-US" dirty="0" smtClean="0"/>
              <a:t>Control </a:t>
            </a:r>
            <a:r>
              <a:rPr lang="en-GB" altLang="en-US" dirty="0"/>
              <a:t>is the responsibility of the </a:t>
            </a:r>
            <a:r>
              <a:rPr lang="en-GB" altLang="en-US" dirty="0" smtClean="0"/>
              <a:t>programmer</a:t>
            </a:r>
          </a:p>
          <a:p>
            <a:pPr lvl="2"/>
            <a:r>
              <a:rPr lang="en-GB" altLang="en-US" dirty="0" smtClean="0"/>
              <a:t>Programmers </a:t>
            </a:r>
            <a:r>
              <a:rPr lang="en-GB" altLang="en-US" dirty="0"/>
              <a:t>must explicitly concern themselves with issues such as memory allocation and declaration of variables</a:t>
            </a:r>
            <a:r>
              <a:rPr lang="en-GB" altLang="en-US" dirty="0" smtClean="0"/>
              <a:t>.</a:t>
            </a:r>
          </a:p>
          <a:p>
            <a:r>
              <a:rPr lang="en-GB" altLang="en-US" sz="2800" dirty="0" smtClean="0"/>
              <a:t>Interpretation or compilation ?</a:t>
            </a:r>
          </a:p>
          <a:p>
            <a:pPr lvl="1"/>
            <a:r>
              <a:rPr lang="en-GB" altLang="en-US" sz="2400" dirty="0" smtClean="0"/>
              <a:t>Most </a:t>
            </a:r>
            <a:r>
              <a:rPr lang="en-GB" altLang="en-US" sz="2400" dirty="0"/>
              <a:t>imperative languages are designed explicitly for compilation.</a:t>
            </a:r>
          </a:p>
          <a:p>
            <a:pPr lvl="1"/>
            <a:r>
              <a:rPr lang="en-GB" altLang="en-US" sz="2400" dirty="0" smtClean="0"/>
              <a:t>Some </a:t>
            </a:r>
            <a:r>
              <a:rPr lang="en-GB" altLang="en-US" sz="2400" dirty="0"/>
              <a:t>very high-level imperative languages are interpreted (e.g. ICON</a:t>
            </a:r>
            <a:r>
              <a:rPr lang="en-GB" altLang="en-US" sz="2400" dirty="0" smtClean="0"/>
              <a:t>).</a:t>
            </a:r>
            <a:endParaRPr lang="en-GB" altLang="en-US" dirty="0">
              <a:latin typeface="Courier New" pitchFamily="49" charset="0"/>
            </a:endParaRPr>
          </a:p>
          <a:p>
            <a:endParaRPr lang="en-US" dirty="0"/>
          </a:p>
        </p:txBody>
      </p:sp>
    </p:spTree>
    <p:extLst>
      <p:ext uri="{BB962C8B-B14F-4D97-AF65-F5344CB8AC3E}">
        <p14:creationId xmlns:p14="http://schemas.microsoft.com/office/powerpoint/2010/main" val="41637402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Structured </a:t>
            </a:r>
            <a:r>
              <a:rPr lang="en-US" dirty="0" smtClean="0"/>
              <a:t>control flow</a:t>
            </a:r>
            <a:endParaRPr lang="en-US" dirty="0"/>
          </a:p>
        </p:txBody>
      </p:sp>
      <p:sp>
        <p:nvSpPr>
          <p:cNvPr id="3" name="Content Placeholder 2"/>
          <p:cNvSpPr>
            <a:spLocks noGrp="1"/>
          </p:cNvSpPr>
          <p:nvPr>
            <p:ph idx="1"/>
          </p:nvPr>
        </p:nvSpPr>
        <p:spPr/>
        <p:txBody>
          <a:bodyPr>
            <a:normAutofit fontScale="92500" lnSpcReduction="10000"/>
          </a:bodyPr>
          <a:lstStyle/>
          <a:p>
            <a:r>
              <a:rPr lang="en-US" altLang="en-US" dirty="0"/>
              <a:t>Control structures are program building blocks that determine the order in which statements in a program are executed</a:t>
            </a:r>
          </a:p>
          <a:p>
            <a:r>
              <a:rPr lang="en-US" dirty="0" smtClean="0"/>
              <a:t>Control </a:t>
            </a:r>
            <a:r>
              <a:rPr lang="en-US" dirty="0"/>
              <a:t>flow in imperative languages is most </a:t>
            </a:r>
            <a:r>
              <a:rPr lang="en-US" dirty="0" smtClean="0"/>
              <a:t>often designed </a:t>
            </a:r>
            <a:r>
              <a:rPr lang="en-US" dirty="0"/>
              <a:t>to be sequential</a:t>
            </a:r>
          </a:p>
          <a:p>
            <a:pPr lvl="1"/>
            <a:r>
              <a:rPr lang="en-US" dirty="0" smtClean="0"/>
              <a:t>Instructions </a:t>
            </a:r>
            <a:r>
              <a:rPr lang="en-US" dirty="0"/>
              <a:t>executed in order they are written</a:t>
            </a:r>
          </a:p>
          <a:p>
            <a:pPr lvl="1"/>
            <a:r>
              <a:rPr lang="en-US" dirty="0" smtClean="0"/>
              <a:t>Some </a:t>
            </a:r>
            <a:r>
              <a:rPr lang="en-US" dirty="0"/>
              <a:t>also support concurrent </a:t>
            </a:r>
            <a:r>
              <a:rPr lang="en-US" dirty="0" smtClean="0"/>
              <a:t>execution</a:t>
            </a:r>
            <a:endParaRPr lang="en-US" dirty="0"/>
          </a:p>
          <a:p>
            <a:r>
              <a:rPr lang="en-US" dirty="0" smtClean="0"/>
              <a:t>Program </a:t>
            </a:r>
            <a:r>
              <a:rPr lang="en-US" dirty="0"/>
              <a:t>is structured if control flow is </a:t>
            </a:r>
            <a:r>
              <a:rPr lang="en-US" dirty="0" smtClean="0"/>
              <a:t>evident from </a:t>
            </a:r>
            <a:r>
              <a:rPr lang="en-US" dirty="0"/>
              <a:t>syntactic (static) structure of program text</a:t>
            </a:r>
          </a:p>
          <a:p>
            <a:pPr lvl="1"/>
            <a:r>
              <a:rPr lang="en-US" dirty="0" smtClean="0"/>
              <a:t>Big </a:t>
            </a:r>
            <a:r>
              <a:rPr lang="en-US" dirty="0"/>
              <a:t>idea: programmers can reason about </a:t>
            </a:r>
            <a:r>
              <a:rPr lang="en-US" dirty="0" smtClean="0"/>
              <a:t>dynamic execution </a:t>
            </a:r>
            <a:r>
              <a:rPr lang="en-US" dirty="0"/>
              <a:t>of a program by just analyzing program text</a:t>
            </a:r>
          </a:p>
          <a:p>
            <a:pPr lvl="1"/>
            <a:r>
              <a:rPr lang="en-US" dirty="0" smtClean="0"/>
              <a:t>Eliminate </a:t>
            </a:r>
            <a:r>
              <a:rPr lang="en-US" dirty="0"/>
              <a:t>complexity by creating language </a:t>
            </a:r>
            <a:r>
              <a:rPr lang="en-US" dirty="0" smtClean="0"/>
              <a:t>constructs for </a:t>
            </a:r>
            <a:r>
              <a:rPr lang="en-US" dirty="0"/>
              <a:t>common control-flow “patterns”</a:t>
            </a:r>
          </a:p>
          <a:p>
            <a:pPr lvl="2"/>
            <a:r>
              <a:rPr lang="en-US" dirty="0" smtClean="0"/>
              <a:t>Iteration</a:t>
            </a:r>
            <a:r>
              <a:rPr lang="en-US" dirty="0"/>
              <a:t>, selection, procedures/functions</a:t>
            </a:r>
          </a:p>
        </p:txBody>
      </p:sp>
    </p:spTree>
    <p:extLst>
      <p:ext uri="{BB962C8B-B14F-4D97-AF65-F5344CB8AC3E}">
        <p14:creationId xmlns:p14="http://schemas.microsoft.com/office/powerpoint/2010/main" val="39668687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Structured control flow</a:t>
            </a:r>
          </a:p>
        </p:txBody>
      </p:sp>
      <p:sp>
        <p:nvSpPr>
          <p:cNvPr id="3" name="Content Placeholder 2"/>
          <p:cNvSpPr>
            <a:spLocks noGrp="1"/>
          </p:cNvSpPr>
          <p:nvPr>
            <p:ph idx="1"/>
          </p:nvPr>
        </p:nvSpPr>
        <p:spPr/>
        <p:txBody>
          <a:bodyPr/>
          <a:lstStyle/>
          <a:p>
            <a:r>
              <a:rPr lang="en-US" altLang="en-US" dirty="0" smtClean="0"/>
              <a:t>The </a:t>
            </a:r>
            <a:r>
              <a:rPr lang="en-US" altLang="en-US" dirty="0"/>
              <a:t>structure theorem states that all programming problems can be solved by using 3 control structures</a:t>
            </a:r>
          </a:p>
          <a:p>
            <a:pPr lvl="1"/>
            <a:r>
              <a:rPr lang="en-US" altLang="en-US" dirty="0"/>
              <a:t>Sequence</a:t>
            </a:r>
          </a:p>
          <a:p>
            <a:pPr lvl="1"/>
            <a:r>
              <a:rPr lang="en-US" altLang="en-US" dirty="0"/>
              <a:t>Selection</a:t>
            </a:r>
          </a:p>
          <a:p>
            <a:pPr lvl="1"/>
            <a:r>
              <a:rPr lang="en-US" altLang="en-US" dirty="0"/>
              <a:t>Repetition</a:t>
            </a:r>
          </a:p>
          <a:p>
            <a:endParaRPr lang="en-US" dirty="0"/>
          </a:p>
        </p:txBody>
      </p:sp>
    </p:spTree>
    <p:extLst>
      <p:ext uri="{BB962C8B-B14F-4D97-AF65-F5344CB8AC3E}">
        <p14:creationId xmlns:p14="http://schemas.microsoft.com/office/powerpoint/2010/main" val="32518863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Structured </a:t>
            </a:r>
            <a:r>
              <a:rPr lang="en-US" dirty="0" smtClean="0"/>
              <a:t>programming</a:t>
            </a:r>
            <a:endParaRPr lang="en-US" dirty="0"/>
          </a:p>
        </p:txBody>
      </p:sp>
      <p:sp>
        <p:nvSpPr>
          <p:cNvPr id="3" name="Content Placeholder 2"/>
          <p:cNvSpPr>
            <a:spLocks noGrp="1"/>
          </p:cNvSpPr>
          <p:nvPr>
            <p:ph idx="1"/>
          </p:nvPr>
        </p:nvSpPr>
        <p:spPr/>
        <p:txBody>
          <a:bodyPr/>
          <a:lstStyle/>
          <a:p>
            <a:r>
              <a:rPr lang="en-US" dirty="0"/>
              <a:t>A disciplined approach to imperative </a:t>
            </a:r>
            <a:r>
              <a:rPr lang="en-US" dirty="0" smtClean="0"/>
              <a:t>program design</a:t>
            </a:r>
            <a:r>
              <a:rPr lang="en-US" dirty="0"/>
              <a:t>.</a:t>
            </a:r>
          </a:p>
          <a:p>
            <a:r>
              <a:rPr lang="en-US" dirty="0" smtClean="0"/>
              <a:t>Uses </a:t>
            </a:r>
            <a:r>
              <a:rPr lang="en-US" dirty="0"/>
              <a:t>procedural abstraction and </a:t>
            </a:r>
            <a:r>
              <a:rPr lang="en-US" dirty="0" smtClean="0"/>
              <a:t>top-down design </a:t>
            </a:r>
            <a:r>
              <a:rPr lang="en-US" dirty="0"/>
              <a:t>to identify program components</a:t>
            </a:r>
          </a:p>
          <a:p>
            <a:r>
              <a:rPr lang="en-US" dirty="0" smtClean="0"/>
              <a:t>Does </a:t>
            </a:r>
            <a:r>
              <a:rPr lang="en-US" dirty="0"/>
              <a:t>not use </a:t>
            </a:r>
            <a:r>
              <a:rPr lang="en-US" b="1" dirty="0" err="1"/>
              <a:t>goto</a:t>
            </a:r>
            <a:r>
              <a:rPr lang="en-US" b="1" dirty="0"/>
              <a:t> </a:t>
            </a:r>
            <a:r>
              <a:rPr lang="en-US" dirty="0" smtClean="0"/>
              <a:t>statements</a:t>
            </a:r>
          </a:p>
          <a:p>
            <a:pPr lvl="1"/>
            <a:r>
              <a:rPr lang="en-US" dirty="0" smtClean="0"/>
              <a:t>Example: </a:t>
            </a:r>
          </a:p>
          <a:p>
            <a:pPr lvl="2"/>
            <a:r>
              <a:rPr lang="en-US" dirty="0" smtClean="0"/>
              <a:t>FORTRAN control structure</a:t>
            </a:r>
            <a:endParaRPr lang="en-US" dirty="0"/>
          </a:p>
        </p:txBody>
      </p:sp>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42212" y="2992844"/>
            <a:ext cx="4419600" cy="3838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2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15469" y="2985199"/>
            <a:ext cx="1143000" cy="3838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209745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123"/>
                                        </p:tgtEl>
                                        <p:attrNameLst>
                                          <p:attrName>style.visibility</p:attrName>
                                        </p:attrNameLst>
                                      </p:cBhvr>
                                      <p:to>
                                        <p:strVal val="visible"/>
                                      </p:to>
                                    </p:set>
                                    <p:animEffect transition="in" filter="blinds(horizontal)">
                                      <p:cBhvr>
                                        <p:cTn id="7" dur="500"/>
                                        <p:tgtEl>
                                          <p:spTgt spid="512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5122"/>
                                        </p:tgtEl>
                                        <p:attrNameLst>
                                          <p:attrName>style.visibility</p:attrName>
                                        </p:attrNameLst>
                                      </p:cBhvr>
                                      <p:to>
                                        <p:strVal val="visible"/>
                                      </p:to>
                                    </p:set>
                                    <p:animEffect transition="in" filter="wipe(left)">
                                      <p:cBhvr>
                                        <p:cTn id="12" dur="500"/>
                                        <p:tgtEl>
                                          <p:spTgt spid="5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Historical </a:t>
            </a:r>
            <a:r>
              <a:rPr lang="en-US" dirty="0" smtClean="0"/>
              <a:t>debate</a:t>
            </a:r>
            <a:endParaRPr lang="en-US" dirty="0"/>
          </a:p>
        </p:txBody>
      </p:sp>
      <p:sp>
        <p:nvSpPr>
          <p:cNvPr id="3" name="Content Placeholder 2"/>
          <p:cNvSpPr>
            <a:spLocks noGrp="1"/>
          </p:cNvSpPr>
          <p:nvPr>
            <p:ph idx="1"/>
          </p:nvPr>
        </p:nvSpPr>
        <p:spPr/>
        <p:txBody>
          <a:bodyPr>
            <a:normAutofit/>
          </a:bodyPr>
          <a:lstStyle/>
          <a:p>
            <a:r>
              <a:rPr lang="en-US" dirty="0" err="1"/>
              <a:t>Dijkstra</a:t>
            </a:r>
            <a:r>
              <a:rPr lang="en-US" dirty="0"/>
              <a:t>, “GO TO Statement Considered Harmful”</a:t>
            </a:r>
          </a:p>
          <a:p>
            <a:pPr lvl="1"/>
            <a:r>
              <a:rPr lang="en-US" dirty="0" smtClean="0"/>
              <a:t>Letter </a:t>
            </a:r>
            <a:r>
              <a:rPr lang="en-US" dirty="0"/>
              <a:t>to Editor, Comm. ACM, March 1968</a:t>
            </a:r>
          </a:p>
          <a:p>
            <a:pPr lvl="1"/>
            <a:r>
              <a:rPr lang="en-US" dirty="0" smtClean="0"/>
              <a:t>Linked </a:t>
            </a:r>
            <a:r>
              <a:rPr lang="en-US" dirty="0"/>
              <a:t>from the course website</a:t>
            </a:r>
          </a:p>
          <a:p>
            <a:r>
              <a:rPr lang="en-US" dirty="0" smtClean="0"/>
              <a:t>Knuth</a:t>
            </a:r>
            <a:r>
              <a:rPr lang="en-US" dirty="0"/>
              <a:t>, “Structured </a:t>
            </a:r>
            <a:r>
              <a:rPr lang="en-US" dirty="0" smtClean="0"/>
              <a:t>Programing </a:t>
            </a:r>
            <a:r>
              <a:rPr lang="en-US" dirty="0"/>
              <a:t>with Go To Statements”</a:t>
            </a:r>
          </a:p>
          <a:p>
            <a:pPr lvl="1"/>
            <a:r>
              <a:rPr lang="en-US" dirty="0" smtClean="0"/>
              <a:t>You </a:t>
            </a:r>
            <a:r>
              <a:rPr lang="en-US" dirty="0"/>
              <a:t>can use </a:t>
            </a:r>
            <a:r>
              <a:rPr lang="en-US" dirty="0" err="1"/>
              <a:t>goto</a:t>
            </a:r>
            <a:r>
              <a:rPr lang="en-US" dirty="0"/>
              <a:t>, but do so in structured way …</a:t>
            </a:r>
          </a:p>
          <a:p>
            <a:r>
              <a:rPr lang="en-US" dirty="0" smtClean="0"/>
              <a:t>Continued </a:t>
            </a:r>
            <a:r>
              <a:rPr lang="en-US" dirty="0"/>
              <a:t>discussion</a:t>
            </a:r>
          </a:p>
          <a:p>
            <a:pPr lvl="1"/>
            <a:r>
              <a:rPr lang="en-US" dirty="0" smtClean="0"/>
              <a:t>Welch</a:t>
            </a:r>
            <a:r>
              <a:rPr lang="en-US" dirty="0"/>
              <a:t>, “</a:t>
            </a:r>
            <a:r>
              <a:rPr lang="en-US" dirty="0" err="1"/>
              <a:t>GOTO</a:t>
            </a:r>
            <a:r>
              <a:rPr lang="en-US" dirty="0"/>
              <a:t> (Considered Harmful)</a:t>
            </a:r>
            <a:r>
              <a:rPr lang="en-US" baseline="30000" dirty="0"/>
              <a:t>n</a:t>
            </a:r>
            <a:r>
              <a:rPr lang="en-US" dirty="0"/>
              <a:t>, n is Odd”</a:t>
            </a:r>
          </a:p>
          <a:p>
            <a:r>
              <a:rPr lang="en-US" dirty="0" smtClean="0"/>
              <a:t>General </a:t>
            </a:r>
            <a:r>
              <a:rPr lang="en-US" dirty="0"/>
              <a:t>questions</a:t>
            </a:r>
          </a:p>
          <a:p>
            <a:pPr lvl="1"/>
            <a:r>
              <a:rPr lang="en-US" dirty="0" smtClean="0"/>
              <a:t>Do </a:t>
            </a:r>
            <a:r>
              <a:rPr lang="en-US" dirty="0"/>
              <a:t>syntactic rules force good programming style?</a:t>
            </a:r>
          </a:p>
          <a:p>
            <a:pPr lvl="1"/>
            <a:r>
              <a:rPr lang="en-US" dirty="0" smtClean="0"/>
              <a:t>Can </a:t>
            </a:r>
            <a:r>
              <a:rPr lang="en-US" dirty="0"/>
              <a:t>they help?</a:t>
            </a:r>
          </a:p>
        </p:txBody>
      </p:sp>
    </p:spTree>
    <p:extLst>
      <p:ext uri="{BB962C8B-B14F-4D97-AF65-F5344CB8AC3E}">
        <p14:creationId xmlns:p14="http://schemas.microsoft.com/office/powerpoint/2010/main" val="37902641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Modern </a:t>
            </a:r>
            <a:r>
              <a:rPr lang="en-US" dirty="0" smtClean="0"/>
              <a:t>style</a:t>
            </a:r>
            <a:endParaRPr lang="en-US" dirty="0"/>
          </a:p>
        </p:txBody>
      </p:sp>
      <p:sp>
        <p:nvSpPr>
          <p:cNvPr id="3" name="Content Placeholder 2"/>
          <p:cNvSpPr>
            <a:spLocks noGrp="1"/>
          </p:cNvSpPr>
          <p:nvPr>
            <p:ph idx="1"/>
          </p:nvPr>
        </p:nvSpPr>
        <p:spPr/>
        <p:txBody>
          <a:bodyPr>
            <a:normAutofit/>
          </a:bodyPr>
          <a:lstStyle/>
          <a:p>
            <a:r>
              <a:rPr lang="en-US" dirty="0"/>
              <a:t>Standard constructs that structure jumps</a:t>
            </a:r>
          </a:p>
          <a:p>
            <a:pPr marL="438150" lvl="1" indent="0">
              <a:buNone/>
            </a:pPr>
            <a:r>
              <a:rPr lang="en-US" dirty="0">
                <a:solidFill>
                  <a:srgbClr val="B04B00"/>
                </a:solidFill>
              </a:rPr>
              <a:t>if … then … else … end</a:t>
            </a:r>
          </a:p>
          <a:p>
            <a:pPr marL="438150" lvl="1" indent="0">
              <a:buNone/>
            </a:pPr>
            <a:r>
              <a:rPr lang="en-US" dirty="0">
                <a:solidFill>
                  <a:srgbClr val="B04B00"/>
                </a:solidFill>
              </a:rPr>
              <a:t>while … do … end</a:t>
            </a:r>
          </a:p>
          <a:p>
            <a:pPr marL="438150" lvl="1" indent="0">
              <a:buNone/>
            </a:pPr>
            <a:r>
              <a:rPr lang="en-US" dirty="0">
                <a:solidFill>
                  <a:srgbClr val="B04B00"/>
                </a:solidFill>
              </a:rPr>
              <a:t>for … { … }</a:t>
            </a:r>
          </a:p>
          <a:p>
            <a:pPr marL="438150" lvl="1" indent="0">
              <a:buNone/>
            </a:pPr>
            <a:r>
              <a:rPr lang="en-US" dirty="0">
                <a:solidFill>
                  <a:srgbClr val="B04B00"/>
                </a:solidFill>
              </a:rPr>
              <a:t>case …</a:t>
            </a:r>
          </a:p>
          <a:p>
            <a:r>
              <a:rPr lang="en-US" dirty="0" smtClean="0"/>
              <a:t>Group </a:t>
            </a:r>
            <a:r>
              <a:rPr lang="en-US" dirty="0"/>
              <a:t>code in logical blocks</a:t>
            </a:r>
          </a:p>
          <a:p>
            <a:r>
              <a:rPr lang="en-US" dirty="0" smtClean="0"/>
              <a:t>Avoid </a:t>
            </a:r>
            <a:r>
              <a:rPr lang="en-US" dirty="0"/>
              <a:t>explicit jumps (except function return)</a:t>
            </a:r>
          </a:p>
          <a:p>
            <a:r>
              <a:rPr lang="en-US" dirty="0" smtClean="0"/>
              <a:t>Cannot </a:t>
            </a:r>
            <a:r>
              <a:rPr lang="en-US" dirty="0"/>
              <a:t>jump </a:t>
            </a:r>
            <a:r>
              <a:rPr lang="en-US" i="1" dirty="0"/>
              <a:t>into</a:t>
            </a:r>
            <a:r>
              <a:rPr lang="en-US" dirty="0"/>
              <a:t> the middle of a block </a:t>
            </a:r>
            <a:r>
              <a:rPr lang="en-US" dirty="0" smtClean="0"/>
              <a:t>or function </a:t>
            </a:r>
            <a:r>
              <a:rPr lang="en-US" dirty="0"/>
              <a:t>body</a:t>
            </a:r>
          </a:p>
        </p:txBody>
      </p:sp>
    </p:spTree>
    <p:extLst>
      <p:ext uri="{BB962C8B-B14F-4D97-AF65-F5344CB8AC3E}">
        <p14:creationId xmlns:p14="http://schemas.microsoft.com/office/powerpoint/2010/main" val="37556820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Expressions &amp; Statements</a:t>
            </a:r>
            <a:endParaRPr lang="en-US" dirty="0"/>
          </a:p>
        </p:txBody>
      </p:sp>
      <p:sp>
        <p:nvSpPr>
          <p:cNvPr id="3" name="Content Placeholder 2"/>
          <p:cNvSpPr>
            <a:spLocks noGrp="1"/>
          </p:cNvSpPr>
          <p:nvPr>
            <p:ph idx="1"/>
          </p:nvPr>
        </p:nvSpPr>
        <p:spPr>
          <a:xfrm>
            <a:off x="908662" y="1143000"/>
            <a:ext cx="10900750" cy="5562600"/>
          </a:xfrm>
        </p:spPr>
        <p:txBody>
          <a:bodyPr>
            <a:normAutofit fontScale="92500" lnSpcReduction="10000"/>
          </a:bodyPr>
          <a:lstStyle/>
          <a:p>
            <a:r>
              <a:rPr lang="en-US" altLang="en-US" sz="3000" dirty="0"/>
              <a:t>Operators</a:t>
            </a:r>
          </a:p>
          <a:p>
            <a:pPr lvl="1"/>
            <a:r>
              <a:rPr lang="en-US" altLang="en-US" sz="2600" dirty="0"/>
              <a:t>Unary, binary, and others (functions?)</a:t>
            </a:r>
          </a:p>
          <a:p>
            <a:pPr lvl="1"/>
            <a:r>
              <a:rPr lang="en-US" altLang="en-US" sz="2600" dirty="0"/>
              <a:t>Value returned vs effect</a:t>
            </a:r>
          </a:p>
          <a:p>
            <a:pPr lvl="1"/>
            <a:r>
              <a:rPr lang="en-US" altLang="en-US" sz="2600" dirty="0" smtClean="0"/>
              <a:t>Precedence rules &amp; Associativity rules</a:t>
            </a:r>
            <a:endParaRPr lang="en-US" altLang="en-US" sz="2600" dirty="0"/>
          </a:p>
          <a:p>
            <a:r>
              <a:rPr lang="en-US" altLang="en-US" sz="3000" dirty="0"/>
              <a:t>Operands: variables, literals</a:t>
            </a:r>
          </a:p>
          <a:p>
            <a:pPr lvl="1"/>
            <a:r>
              <a:rPr lang="en-US" sz="2600" dirty="0"/>
              <a:t>Order of evaluation: Operator &amp; Operand</a:t>
            </a:r>
          </a:p>
          <a:p>
            <a:pPr lvl="1"/>
            <a:r>
              <a:rPr lang="en-US" sz="2600" dirty="0"/>
              <a:t>Order of operand</a:t>
            </a:r>
          </a:p>
          <a:p>
            <a:pPr lvl="2"/>
            <a:r>
              <a:rPr lang="en-US" sz="2200" dirty="0"/>
              <a:t>Functional side effect</a:t>
            </a:r>
          </a:p>
          <a:p>
            <a:pPr lvl="1"/>
            <a:r>
              <a:rPr lang="en-US" sz="2600" dirty="0"/>
              <a:t>Short-circuit evaluation</a:t>
            </a:r>
          </a:p>
          <a:p>
            <a:pPr lvl="2"/>
            <a:r>
              <a:rPr lang="en-US" sz="2200" dirty="0"/>
              <a:t>Side effect in expression</a:t>
            </a:r>
          </a:p>
          <a:p>
            <a:r>
              <a:rPr lang="en-US" altLang="en-US" sz="3000" dirty="0"/>
              <a:t>Statements</a:t>
            </a:r>
          </a:p>
          <a:p>
            <a:pPr lvl="1"/>
            <a:r>
              <a:rPr lang="en-US" altLang="en-US" sz="2600" dirty="0"/>
              <a:t>The semicolon: C (terminator) vs Pascal (separator)</a:t>
            </a:r>
          </a:p>
          <a:p>
            <a:pPr lvl="1"/>
            <a:r>
              <a:rPr lang="en-US" altLang="en-US" sz="2600" dirty="0"/>
              <a:t>Blocks: C { } vs Pascal (begin-end)</a:t>
            </a:r>
          </a:p>
          <a:p>
            <a:pPr lvl="1"/>
            <a:r>
              <a:rPr lang="en-US" altLang="en-US" sz="2600" dirty="0"/>
              <a:t>Control structures: decision, iteration, routines</a:t>
            </a:r>
          </a:p>
        </p:txBody>
      </p:sp>
    </p:spTree>
    <p:extLst>
      <p:ext uri="{BB962C8B-B14F-4D97-AF65-F5344CB8AC3E}">
        <p14:creationId xmlns:p14="http://schemas.microsoft.com/office/powerpoint/2010/main" val="29049137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Selection</a:t>
            </a:r>
          </a:p>
        </p:txBody>
      </p:sp>
      <p:sp>
        <p:nvSpPr>
          <p:cNvPr id="3" name="Content Placeholder 2"/>
          <p:cNvSpPr>
            <a:spLocks noGrp="1"/>
          </p:cNvSpPr>
          <p:nvPr>
            <p:ph idx="1"/>
          </p:nvPr>
        </p:nvSpPr>
        <p:spPr/>
        <p:txBody>
          <a:bodyPr/>
          <a:lstStyle/>
          <a:p>
            <a:r>
              <a:rPr lang="en-US" altLang="en-US" dirty="0"/>
              <a:t>Allows programs to “select” a set of instructions to execute based on the presence (or absence) of a </a:t>
            </a:r>
            <a:r>
              <a:rPr lang="en-US" altLang="en-US" dirty="0" smtClean="0"/>
              <a:t>condition.</a:t>
            </a:r>
          </a:p>
          <a:p>
            <a:pPr lvl="1"/>
            <a:r>
              <a:rPr lang="en-US" altLang="en-US" dirty="0" smtClean="0"/>
              <a:t>This is a </a:t>
            </a:r>
            <a:r>
              <a:rPr lang="en-US" altLang="en-US" i="1" dirty="0" smtClean="0"/>
              <a:t>conditional</a:t>
            </a:r>
            <a:r>
              <a:rPr lang="en-US" altLang="en-US" dirty="0" smtClean="0"/>
              <a:t> execution: conditions and Boolean values.</a:t>
            </a:r>
            <a:endParaRPr lang="en-US" altLang="en-US" dirty="0"/>
          </a:p>
          <a:p>
            <a:r>
              <a:rPr lang="en-US" altLang="en-US" dirty="0"/>
              <a:t>Most programming languages have 2 selection statements</a:t>
            </a:r>
          </a:p>
          <a:p>
            <a:pPr lvl="1"/>
            <a:r>
              <a:rPr lang="en-US" altLang="en-US" dirty="0" smtClean="0"/>
              <a:t>Two-way selector( </a:t>
            </a:r>
            <a:r>
              <a:rPr lang="en-US" altLang="en-US" i="1" dirty="0"/>
              <a:t>if</a:t>
            </a:r>
            <a:r>
              <a:rPr lang="en-US" altLang="en-US" dirty="0"/>
              <a:t> in </a:t>
            </a:r>
            <a:r>
              <a:rPr lang="en-US" altLang="en-US" dirty="0" smtClean="0"/>
              <a:t>C, </a:t>
            </a:r>
            <a:r>
              <a:rPr lang="en-US" altLang="en-US" i="1" dirty="0" smtClean="0"/>
              <a:t>if</a:t>
            </a:r>
            <a:r>
              <a:rPr lang="en-US" altLang="en-US" dirty="0" smtClean="0"/>
              <a:t> in Pascal, </a:t>
            </a:r>
            <a:r>
              <a:rPr lang="en-US" altLang="en-US" i="1" dirty="0" smtClean="0"/>
              <a:t>IF</a:t>
            </a:r>
            <a:r>
              <a:rPr lang="en-US" altLang="en-US" dirty="0" smtClean="0"/>
              <a:t> in FORTRAN)</a:t>
            </a:r>
          </a:p>
          <a:p>
            <a:pPr lvl="2"/>
            <a:r>
              <a:rPr lang="en-US" altLang="en-US" dirty="0" smtClean="0"/>
              <a:t>Single- and multi-statement body</a:t>
            </a:r>
          </a:p>
          <a:p>
            <a:pPr lvl="2"/>
            <a:r>
              <a:rPr lang="en-US" altLang="en-US" dirty="0" smtClean="0"/>
              <a:t>Someone  </a:t>
            </a:r>
            <a:r>
              <a:rPr lang="en-US" altLang="en-US" b="1" dirty="0" smtClean="0"/>
              <a:t>don’t </a:t>
            </a:r>
            <a:r>
              <a:rPr lang="en-US" altLang="en-US" b="1" dirty="0"/>
              <a:t>have </a:t>
            </a:r>
            <a:r>
              <a:rPr lang="en-US" altLang="en-US" dirty="0"/>
              <a:t>an “else” </a:t>
            </a:r>
            <a:r>
              <a:rPr lang="en-US" altLang="en-US" dirty="0" smtClean="0"/>
              <a:t>part</a:t>
            </a:r>
          </a:p>
          <a:p>
            <a:pPr lvl="1"/>
            <a:r>
              <a:rPr lang="en-US" dirty="0"/>
              <a:t>Arithmetic </a:t>
            </a:r>
            <a:r>
              <a:rPr lang="en-US" dirty="0" smtClean="0"/>
              <a:t>IF-statement – FORTRAN</a:t>
            </a:r>
          </a:p>
          <a:p>
            <a:pPr marL="1082675" lvl="2" indent="0">
              <a:buNone/>
            </a:pPr>
            <a:r>
              <a:rPr lang="en-US" dirty="0">
                <a:solidFill>
                  <a:srgbClr val="B04B00"/>
                </a:solidFill>
              </a:rPr>
              <a:t>IF (X) 10, 20, 30</a:t>
            </a:r>
            <a:endParaRPr lang="en-US" altLang="en-US" dirty="0">
              <a:solidFill>
                <a:srgbClr val="B04B00"/>
              </a:solidFill>
            </a:endParaRPr>
          </a:p>
          <a:p>
            <a:pPr lvl="1"/>
            <a:r>
              <a:rPr lang="en-US" altLang="en-US" dirty="0" smtClean="0"/>
              <a:t>Multi-way selector </a:t>
            </a:r>
            <a:r>
              <a:rPr lang="en-US" altLang="en-US" dirty="0"/>
              <a:t>(</a:t>
            </a:r>
            <a:r>
              <a:rPr lang="en-US" altLang="en-US" i="1" dirty="0"/>
              <a:t>switch</a:t>
            </a:r>
            <a:r>
              <a:rPr lang="en-US" altLang="en-US" dirty="0"/>
              <a:t> in </a:t>
            </a:r>
            <a:r>
              <a:rPr lang="en-US" altLang="en-US" dirty="0" smtClean="0"/>
              <a:t>C, </a:t>
            </a:r>
            <a:r>
              <a:rPr lang="en-US" altLang="en-US" i="1" dirty="0" smtClean="0"/>
              <a:t>case</a:t>
            </a:r>
            <a:r>
              <a:rPr lang="en-US" altLang="en-US" dirty="0" smtClean="0"/>
              <a:t> in Pascal)</a:t>
            </a:r>
          </a:p>
        </p:txBody>
      </p:sp>
    </p:spTree>
    <p:extLst>
      <p:ext uri="{BB962C8B-B14F-4D97-AF65-F5344CB8AC3E}">
        <p14:creationId xmlns:p14="http://schemas.microsoft.com/office/powerpoint/2010/main" val="14932705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Selection</a:t>
            </a:r>
          </a:p>
        </p:txBody>
      </p:sp>
      <p:sp>
        <p:nvSpPr>
          <p:cNvPr id="3" name="Content Placeholder 2"/>
          <p:cNvSpPr>
            <a:spLocks noGrp="1"/>
          </p:cNvSpPr>
          <p:nvPr>
            <p:ph idx="1"/>
          </p:nvPr>
        </p:nvSpPr>
        <p:spPr/>
        <p:txBody>
          <a:bodyPr/>
          <a:lstStyle/>
          <a:p>
            <a:r>
              <a:rPr lang="en-US" altLang="en-US" dirty="0" smtClean="0"/>
              <a:t>Examples:</a:t>
            </a:r>
          </a:p>
          <a:p>
            <a:pPr lvl="1"/>
            <a:r>
              <a:rPr lang="en-US" altLang="en-US" i="1" dirty="0" smtClean="0"/>
              <a:t>if</a:t>
            </a:r>
            <a:r>
              <a:rPr lang="en-US" altLang="en-US" dirty="0" smtClean="0"/>
              <a:t> with multi-statement body</a:t>
            </a:r>
          </a:p>
          <a:p>
            <a:pPr lvl="1"/>
            <a:endParaRPr lang="en-US" altLang="en-US" dirty="0"/>
          </a:p>
          <a:p>
            <a:pPr lvl="1"/>
            <a:endParaRPr lang="en-US" altLang="en-US" dirty="0" smtClean="0"/>
          </a:p>
          <a:p>
            <a:pPr lvl="1"/>
            <a:endParaRPr lang="en-US" altLang="en-US" dirty="0"/>
          </a:p>
          <a:p>
            <a:pPr lvl="1"/>
            <a:endParaRPr lang="en-US" altLang="en-US" dirty="0" smtClean="0"/>
          </a:p>
          <a:p>
            <a:pPr lvl="1"/>
            <a:r>
              <a:rPr lang="en-US" altLang="en-US" i="1" dirty="0"/>
              <a:t>if</a:t>
            </a:r>
            <a:r>
              <a:rPr lang="en-US" altLang="en-US" dirty="0"/>
              <a:t> with </a:t>
            </a:r>
            <a:r>
              <a:rPr lang="en-US" altLang="en-US" dirty="0" smtClean="0"/>
              <a:t>single-statement </a:t>
            </a:r>
            <a:r>
              <a:rPr lang="en-US" altLang="en-US" dirty="0"/>
              <a:t>body</a:t>
            </a:r>
          </a:p>
          <a:p>
            <a:pPr lvl="1"/>
            <a:endParaRPr lang="en-US" altLang="en-US" dirty="0"/>
          </a:p>
        </p:txBody>
      </p:sp>
      <p:sp>
        <p:nvSpPr>
          <p:cNvPr id="4" name="TextBox 3"/>
          <p:cNvSpPr txBox="1"/>
          <p:nvPr/>
        </p:nvSpPr>
        <p:spPr>
          <a:xfrm>
            <a:off x="4265612" y="2209800"/>
            <a:ext cx="5867400" cy="1631216"/>
          </a:xfrm>
          <a:prstGeom prst="rect">
            <a:avLst/>
          </a:prstGeom>
          <a:solidFill>
            <a:schemeClr val="bg1">
              <a:lumMod val="95000"/>
            </a:schemeClr>
          </a:solidFill>
        </p:spPr>
        <p:txBody>
          <a:bodyPr wrap="square" rtlCol="0">
            <a:spAutoFit/>
          </a:bodyPr>
          <a:lstStyle/>
          <a:p>
            <a:pPr lvl="1"/>
            <a:r>
              <a:rPr lang="en-US" altLang="en-US" sz="2000" b="1" dirty="0">
                <a:solidFill>
                  <a:schemeClr val="tx2"/>
                </a:solidFill>
                <a:latin typeface="Arial" panose="020B0604020202020204" pitchFamily="34" charset="0"/>
                <a:cs typeface="Arial" panose="020B0604020202020204" pitchFamily="34" charset="0"/>
              </a:rPr>
              <a:t>If</a:t>
            </a:r>
            <a:r>
              <a:rPr lang="en-US" altLang="en-US" sz="2000" dirty="0">
                <a:solidFill>
                  <a:schemeClr val="tx2"/>
                </a:solidFill>
                <a:latin typeface="Arial" panose="020B0604020202020204" pitchFamily="34" charset="0"/>
                <a:cs typeface="Arial" panose="020B0604020202020204" pitchFamily="34" charset="0"/>
              </a:rPr>
              <a:t> </a:t>
            </a:r>
            <a:r>
              <a:rPr lang="en-US" altLang="en-US" sz="2000" dirty="0" smtClean="0">
                <a:solidFill>
                  <a:schemeClr val="tx2"/>
                </a:solidFill>
                <a:latin typeface="Arial" panose="020B0604020202020204" pitchFamily="34" charset="0"/>
                <a:cs typeface="Arial" panose="020B0604020202020204" pitchFamily="34" charset="0"/>
              </a:rPr>
              <a:t>&lt;</a:t>
            </a:r>
            <a:r>
              <a:rPr lang="en-US" altLang="en-US" sz="2000" i="1" dirty="0" smtClean="0">
                <a:solidFill>
                  <a:schemeClr val="tx2"/>
                </a:solidFill>
                <a:latin typeface="Arial" panose="020B0604020202020204" pitchFamily="34" charset="0"/>
                <a:cs typeface="Arial" panose="020B0604020202020204" pitchFamily="34" charset="0"/>
              </a:rPr>
              <a:t>condition</a:t>
            </a:r>
            <a:r>
              <a:rPr lang="en-US" altLang="en-US" sz="2000" dirty="0" smtClean="0">
                <a:solidFill>
                  <a:schemeClr val="tx2"/>
                </a:solidFill>
                <a:latin typeface="Arial" panose="020B0604020202020204" pitchFamily="34" charset="0"/>
                <a:cs typeface="Arial" panose="020B0604020202020204" pitchFamily="34" charset="0"/>
              </a:rPr>
              <a:t>&gt; </a:t>
            </a:r>
            <a:r>
              <a:rPr lang="en-US" altLang="en-US" sz="2000" b="1" dirty="0" smtClean="0">
                <a:solidFill>
                  <a:schemeClr val="tx2"/>
                </a:solidFill>
                <a:latin typeface="Arial" panose="020B0604020202020204" pitchFamily="34" charset="0"/>
                <a:cs typeface="Arial" panose="020B0604020202020204" pitchFamily="34" charset="0"/>
              </a:rPr>
              <a:t>Then</a:t>
            </a:r>
            <a:endParaRPr lang="en-US" altLang="en-US" sz="2000" b="1" dirty="0">
              <a:solidFill>
                <a:schemeClr val="tx2"/>
              </a:solidFill>
              <a:latin typeface="Arial" panose="020B0604020202020204" pitchFamily="34" charset="0"/>
              <a:cs typeface="Arial" panose="020B0604020202020204" pitchFamily="34" charset="0"/>
            </a:endParaRPr>
          </a:p>
          <a:p>
            <a:pPr lvl="2"/>
            <a:r>
              <a:rPr lang="en-US" altLang="en-US" sz="2000" dirty="0" smtClean="0">
                <a:solidFill>
                  <a:schemeClr val="tx2"/>
                </a:solidFill>
                <a:latin typeface="Arial" panose="020B0604020202020204" pitchFamily="34" charset="0"/>
                <a:cs typeface="Arial" panose="020B0604020202020204" pitchFamily="34" charset="0"/>
              </a:rPr>
              <a:t>&lt;</a:t>
            </a:r>
            <a:r>
              <a:rPr lang="en-US" altLang="en-US" sz="2000" i="1" dirty="0">
                <a:solidFill>
                  <a:schemeClr val="tx2"/>
                </a:solidFill>
                <a:latin typeface="Arial" panose="020B0604020202020204" pitchFamily="34" charset="0"/>
                <a:cs typeface="Arial" panose="020B0604020202020204" pitchFamily="34" charset="0"/>
              </a:rPr>
              <a:t>s</a:t>
            </a:r>
            <a:r>
              <a:rPr lang="en-US" altLang="en-US" sz="2000" i="1" dirty="0" smtClean="0">
                <a:solidFill>
                  <a:schemeClr val="tx2"/>
                </a:solidFill>
                <a:latin typeface="Arial" panose="020B0604020202020204" pitchFamily="34" charset="0"/>
                <a:cs typeface="Arial" panose="020B0604020202020204" pitchFamily="34" charset="0"/>
              </a:rPr>
              <a:t>tatements </a:t>
            </a:r>
            <a:r>
              <a:rPr lang="en-US" altLang="en-US" sz="2000" i="1" dirty="0">
                <a:solidFill>
                  <a:schemeClr val="tx2"/>
                </a:solidFill>
                <a:latin typeface="Arial" panose="020B0604020202020204" pitchFamily="34" charset="0"/>
                <a:cs typeface="Arial" panose="020B0604020202020204" pitchFamily="34" charset="0"/>
              </a:rPr>
              <a:t>to execute when </a:t>
            </a:r>
            <a:r>
              <a:rPr lang="en-US" altLang="en-US" sz="2000" i="1" dirty="0" smtClean="0">
                <a:solidFill>
                  <a:schemeClr val="tx2"/>
                </a:solidFill>
                <a:latin typeface="Arial" panose="020B0604020202020204" pitchFamily="34" charset="0"/>
                <a:cs typeface="Arial" panose="020B0604020202020204" pitchFamily="34" charset="0"/>
              </a:rPr>
              <a:t>true</a:t>
            </a:r>
            <a:r>
              <a:rPr lang="en-US" altLang="en-US" sz="2000" dirty="0" smtClean="0">
                <a:solidFill>
                  <a:schemeClr val="tx2"/>
                </a:solidFill>
                <a:latin typeface="Arial" panose="020B0604020202020204" pitchFamily="34" charset="0"/>
                <a:cs typeface="Arial" panose="020B0604020202020204" pitchFamily="34" charset="0"/>
              </a:rPr>
              <a:t>&gt;</a:t>
            </a:r>
            <a:endParaRPr lang="en-US" altLang="en-US" sz="2000" dirty="0">
              <a:solidFill>
                <a:schemeClr val="tx2"/>
              </a:solidFill>
              <a:latin typeface="Arial" panose="020B0604020202020204" pitchFamily="34" charset="0"/>
              <a:cs typeface="Arial" panose="020B0604020202020204" pitchFamily="34" charset="0"/>
            </a:endParaRPr>
          </a:p>
          <a:p>
            <a:pPr lvl="1"/>
            <a:r>
              <a:rPr lang="en-US" altLang="en-US" sz="2000" b="1" dirty="0">
                <a:solidFill>
                  <a:schemeClr val="tx2"/>
                </a:solidFill>
                <a:latin typeface="Arial" panose="020B0604020202020204" pitchFamily="34" charset="0"/>
                <a:cs typeface="Arial" panose="020B0604020202020204" pitchFamily="34" charset="0"/>
              </a:rPr>
              <a:t>Else</a:t>
            </a:r>
          </a:p>
          <a:p>
            <a:pPr lvl="2"/>
            <a:r>
              <a:rPr lang="en-US" altLang="en-US" sz="2000" dirty="0" smtClean="0">
                <a:solidFill>
                  <a:schemeClr val="tx2"/>
                </a:solidFill>
                <a:latin typeface="Arial" panose="020B0604020202020204" pitchFamily="34" charset="0"/>
                <a:cs typeface="Arial" panose="020B0604020202020204" pitchFamily="34" charset="0"/>
              </a:rPr>
              <a:t>&lt;</a:t>
            </a:r>
            <a:r>
              <a:rPr lang="en-US" altLang="en-US" sz="2000" i="1" dirty="0">
                <a:solidFill>
                  <a:schemeClr val="tx2"/>
                </a:solidFill>
                <a:latin typeface="Arial" panose="020B0604020202020204" pitchFamily="34" charset="0"/>
                <a:cs typeface="Arial" panose="020B0604020202020204" pitchFamily="34" charset="0"/>
              </a:rPr>
              <a:t>s</a:t>
            </a:r>
            <a:r>
              <a:rPr lang="en-US" altLang="en-US" sz="2000" i="1" dirty="0" smtClean="0">
                <a:solidFill>
                  <a:schemeClr val="tx2"/>
                </a:solidFill>
                <a:latin typeface="Arial" panose="020B0604020202020204" pitchFamily="34" charset="0"/>
                <a:cs typeface="Arial" panose="020B0604020202020204" pitchFamily="34" charset="0"/>
              </a:rPr>
              <a:t>tatements </a:t>
            </a:r>
            <a:r>
              <a:rPr lang="en-US" altLang="en-US" sz="2000" i="1" dirty="0">
                <a:solidFill>
                  <a:schemeClr val="tx2"/>
                </a:solidFill>
                <a:latin typeface="Arial" panose="020B0604020202020204" pitchFamily="34" charset="0"/>
                <a:cs typeface="Arial" panose="020B0604020202020204" pitchFamily="34" charset="0"/>
              </a:rPr>
              <a:t>to execute when </a:t>
            </a:r>
            <a:r>
              <a:rPr lang="en-US" altLang="en-US" sz="2000" i="1" dirty="0" smtClean="0">
                <a:solidFill>
                  <a:schemeClr val="tx2"/>
                </a:solidFill>
                <a:latin typeface="Arial" panose="020B0604020202020204" pitchFamily="34" charset="0"/>
                <a:cs typeface="Arial" panose="020B0604020202020204" pitchFamily="34" charset="0"/>
              </a:rPr>
              <a:t>false</a:t>
            </a:r>
            <a:r>
              <a:rPr lang="en-US" altLang="en-US" sz="2000" dirty="0" smtClean="0">
                <a:solidFill>
                  <a:schemeClr val="tx2"/>
                </a:solidFill>
                <a:latin typeface="Arial" panose="020B0604020202020204" pitchFamily="34" charset="0"/>
                <a:cs typeface="Arial" panose="020B0604020202020204" pitchFamily="34" charset="0"/>
              </a:rPr>
              <a:t>&gt;</a:t>
            </a:r>
            <a:endParaRPr lang="en-US" altLang="en-US" sz="2000" dirty="0">
              <a:solidFill>
                <a:schemeClr val="tx2"/>
              </a:solidFill>
              <a:latin typeface="Arial" panose="020B0604020202020204" pitchFamily="34" charset="0"/>
              <a:cs typeface="Arial" panose="020B0604020202020204" pitchFamily="34" charset="0"/>
            </a:endParaRPr>
          </a:p>
          <a:p>
            <a:pPr lvl="1"/>
            <a:r>
              <a:rPr lang="en-US" altLang="en-US" sz="2000" b="1" dirty="0">
                <a:solidFill>
                  <a:schemeClr val="tx2"/>
                </a:solidFill>
                <a:latin typeface="Arial" panose="020B0604020202020204" pitchFamily="34" charset="0"/>
                <a:cs typeface="Arial" panose="020B0604020202020204" pitchFamily="34" charset="0"/>
              </a:rPr>
              <a:t>End If</a:t>
            </a:r>
          </a:p>
        </p:txBody>
      </p:sp>
      <p:sp>
        <p:nvSpPr>
          <p:cNvPr id="6" name="TextBox 5"/>
          <p:cNvSpPr txBox="1"/>
          <p:nvPr/>
        </p:nvSpPr>
        <p:spPr>
          <a:xfrm>
            <a:off x="4244974" y="4648200"/>
            <a:ext cx="5867400" cy="1323439"/>
          </a:xfrm>
          <a:prstGeom prst="rect">
            <a:avLst/>
          </a:prstGeom>
          <a:solidFill>
            <a:schemeClr val="bg1">
              <a:lumMod val="95000"/>
            </a:schemeClr>
          </a:solidFill>
        </p:spPr>
        <p:txBody>
          <a:bodyPr wrap="square" rtlCol="0">
            <a:spAutoFit/>
          </a:bodyPr>
          <a:lstStyle/>
          <a:p>
            <a:pPr lvl="1"/>
            <a:r>
              <a:rPr lang="en-US" altLang="en-US" sz="2000" b="1" dirty="0">
                <a:solidFill>
                  <a:schemeClr val="tx2"/>
                </a:solidFill>
                <a:latin typeface="Arial" panose="020B0604020202020204" pitchFamily="34" charset="0"/>
                <a:cs typeface="Arial" panose="020B0604020202020204" pitchFamily="34" charset="0"/>
              </a:rPr>
              <a:t>If</a:t>
            </a:r>
            <a:r>
              <a:rPr lang="en-US" altLang="en-US" sz="2000" dirty="0">
                <a:solidFill>
                  <a:schemeClr val="tx2"/>
                </a:solidFill>
                <a:latin typeface="Arial" panose="020B0604020202020204" pitchFamily="34" charset="0"/>
                <a:cs typeface="Arial" panose="020B0604020202020204" pitchFamily="34" charset="0"/>
              </a:rPr>
              <a:t> </a:t>
            </a:r>
            <a:r>
              <a:rPr lang="en-US" altLang="en-US" sz="2000" dirty="0" smtClean="0">
                <a:solidFill>
                  <a:schemeClr val="tx2"/>
                </a:solidFill>
                <a:latin typeface="Arial" panose="020B0604020202020204" pitchFamily="34" charset="0"/>
                <a:cs typeface="Arial" panose="020B0604020202020204" pitchFamily="34" charset="0"/>
              </a:rPr>
              <a:t>&lt;</a:t>
            </a:r>
            <a:r>
              <a:rPr lang="en-US" altLang="en-US" sz="2000" i="1" dirty="0" smtClean="0">
                <a:solidFill>
                  <a:schemeClr val="tx2"/>
                </a:solidFill>
                <a:latin typeface="Arial" panose="020B0604020202020204" pitchFamily="34" charset="0"/>
                <a:cs typeface="Arial" panose="020B0604020202020204" pitchFamily="34" charset="0"/>
              </a:rPr>
              <a:t>condition</a:t>
            </a:r>
            <a:r>
              <a:rPr lang="en-US" altLang="en-US" sz="2000" dirty="0" smtClean="0">
                <a:solidFill>
                  <a:schemeClr val="tx2"/>
                </a:solidFill>
                <a:latin typeface="Arial" panose="020B0604020202020204" pitchFamily="34" charset="0"/>
                <a:cs typeface="Arial" panose="020B0604020202020204" pitchFamily="34" charset="0"/>
              </a:rPr>
              <a:t>&gt; </a:t>
            </a:r>
            <a:r>
              <a:rPr lang="en-US" altLang="en-US" sz="2000" b="1" dirty="0" smtClean="0">
                <a:solidFill>
                  <a:schemeClr val="tx2"/>
                </a:solidFill>
                <a:latin typeface="Arial" panose="020B0604020202020204" pitchFamily="34" charset="0"/>
                <a:cs typeface="Arial" panose="020B0604020202020204" pitchFamily="34" charset="0"/>
              </a:rPr>
              <a:t>Then</a:t>
            </a:r>
            <a:endParaRPr lang="en-US" altLang="en-US" sz="2000" b="1" dirty="0">
              <a:solidFill>
                <a:schemeClr val="tx2"/>
              </a:solidFill>
              <a:latin typeface="Arial" panose="020B0604020202020204" pitchFamily="34" charset="0"/>
              <a:cs typeface="Arial" panose="020B0604020202020204" pitchFamily="34" charset="0"/>
            </a:endParaRPr>
          </a:p>
          <a:p>
            <a:pPr lvl="2"/>
            <a:r>
              <a:rPr lang="en-US" altLang="en-US" sz="2000" dirty="0" smtClean="0">
                <a:solidFill>
                  <a:schemeClr val="tx2"/>
                </a:solidFill>
                <a:latin typeface="Arial" panose="020B0604020202020204" pitchFamily="34" charset="0"/>
                <a:cs typeface="Arial" panose="020B0604020202020204" pitchFamily="34" charset="0"/>
              </a:rPr>
              <a:t>&lt;</a:t>
            </a:r>
            <a:r>
              <a:rPr lang="en-US" altLang="en-US" sz="2000" i="1" dirty="0" smtClean="0">
                <a:solidFill>
                  <a:schemeClr val="tx2"/>
                </a:solidFill>
                <a:latin typeface="Arial" panose="020B0604020202020204" pitchFamily="34" charset="0"/>
                <a:cs typeface="Arial" panose="020B0604020202020204" pitchFamily="34" charset="0"/>
              </a:rPr>
              <a:t>the statement </a:t>
            </a:r>
            <a:r>
              <a:rPr lang="en-US" altLang="en-US" sz="2000" i="1" dirty="0">
                <a:solidFill>
                  <a:schemeClr val="tx2"/>
                </a:solidFill>
                <a:latin typeface="Arial" panose="020B0604020202020204" pitchFamily="34" charset="0"/>
                <a:cs typeface="Arial" panose="020B0604020202020204" pitchFamily="34" charset="0"/>
              </a:rPr>
              <a:t>to execute when </a:t>
            </a:r>
            <a:r>
              <a:rPr lang="en-US" altLang="en-US" sz="2000" i="1" dirty="0" smtClean="0">
                <a:solidFill>
                  <a:schemeClr val="tx2"/>
                </a:solidFill>
                <a:latin typeface="Arial" panose="020B0604020202020204" pitchFamily="34" charset="0"/>
                <a:cs typeface="Arial" panose="020B0604020202020204" pitchFamily="34" charset="0"/>
              </a:rPr>
              <a:t>true</a:t>
            </a:r>
            <a:r>
              <a:rPr lang="en-US" altLang="en-US" sz="2000" dirty="0" smtClean="0">
                <a:solidFill>
                  <a:schemeClr val="tx2"/>
                </a:solidFill>
                <a:latin typeface="Arial" panose="020B0604020202020204" pitchFamily="34" charset="0"/>
                <a:cs typeface="Arial" panose="020B0604020202020204" pitchFamily="34" charset="0"/>
              </a:rPr>
              <a:t>&gt;</a:t>
            </a:r>
            <a:endParaRPr lang="en-US" altLang="en-US" sz="2000" dirty="0">
              <a:solidFill>
                <a:schemeClr val="tx2"/>
              </a:solidFill>
              <a:latin typeface="Arial" panose="020B0604020202020204" pitchFamily="34" charset="0"/>
              <a:cs typeface="Arial" panose="020B0604020202020204" pitchFamily="34" charset="0"/>
            </a:endParaRPr>
          </a:p>
          <a:p>
            <a:pPr lvl="1"/>
            <a:r>
              <a:rPr lang="en-US" altLang="en-US" sz="2000" b="1" dirty="0">
                <a:solidFill>
                  <a:schemeClr val="tx2"/>
                </a:solidFill>
                <a:latin typeface="Arial" panose="020B0604020202020204" pitchFamily="34" charset="0"/>
                <a:cs typeface="Arial" panose="020B0604020202020204" pitchFamily="34" charset="0"/>
              </a:rPr>
              <a:t>Else</a:t>
            </a:r>
          </a:p>
          <a:p>
            <a:pPr lvl="2"/>
            <a:r>
              <a:rPr lang="en-US" altLang="en-US" sz="2000" dirty="0" smtClean="0">
                <a:solidFill>
                  <a:schemeClr val="tx2"/>
                </a:solidFill>
                <a:latin typeface="Arial" panose="020B0604020202020204" pitchFamily="34" charset="0"/>
                <a:cs typeface="Arial" panose="020B0604020202020204" pitchFamily="34" charset="0"/>
              </a:rPr>
              <a:t>&lt;</a:t>
            </a:r>
            <a:r>
              <a:rPr lang="en-US" altLang="en-US" sz="2000" i="1" dirty="0" smtClean="0">
                <a:solidFill>
                  <a:schemeClr val="tx2"/>
                </a:solidFill>
                <a:latin typeface="Arial" panose="020B0604020202020204" pitchFamily="34" charset="0"/>
                <a:cs typeface="Arial" panose="020B0604020202020204" pitchFamily="34" charset="0"/>
              </a:rPr>
              <a:t>the statement </a:t>
            </a:r>
            <a:r>
              <a:rPr lang="en-US" altLang="en-US" sz="2000" i="1" dirty="0">
                <a:solidFill>
                  <a:schemeClr val="tx2"/>
                </a:solidFill>
                <a:latin typeface="Arial" panose="020B0604020202020204" pitchFamily="34" charset="0"/>
                <a:cs typeface="Arial" panose="020B0604020202020204" pitchFamily="34" charset="0"/>
              </a:rPr>
              <a:t>to execute when </a:t>
            </a:r>
            <a:r>
              <a:rPr lang="en-US" altLang="en-US" sz="2000" i="1" dirty="0" smtClean="0">
                <a:solidFill>
                  <a:schemeClr val="tx2"/>
                </a:solidFill>
                <a:latin typeface="Arial" panose="020B0604020202020204" pitchFamily="34" charset="0"/>
                <a:cs typeface="Arial" panose="020B0604020202020204" pitchFamily="34" charset="0"/>
              </a:rPr>
              <a:t>false</a:t>
            </a:r>
            <a:r>
              <a:rPr lang="en-US" altLang="en-US" sz="2000" dirty="0" smtClean="0">
                <a:solidFill>
                  <a:schemeClr val="tx2"/>
                </a:solidFill>
                <a:latin typeface="Arial" panose="020B0604020202020204" pitchFamily="34" charset="0"/>
                <a:cs typeface="Arial" panose="020B0604020202020204" pitchFamily="34" charset="0"/>
              </a:rPr>
              <a:t>&gt;</a:t>
            </a:r>
            <a:endParaRPr lang="en-US" altLang="en-US" sz="20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999071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Selection </a:t>
            </a:r>
            <a:r>
              <a:rPr lang="en-US" altLang="en-US" dirty="0" smtClean="0"/>
              <a:t>problem</a:t>
            </a:r>
            <a:endParaRPr lang="en-US" dirty="0"/>
          </a:p>
        </p:txBody>
      </p:sp>
      <p:sp>
        <p:nvSpPr>
          <p:cNvPr id="3" name="Content Placeholder 2"/>
          <p:cNvSpPr>
            <a:spLocks noGrp="1"/>
          </p:cNvSpPr>
          <p:nvPr>
            <p:ph idx="1"/>
          </p:nvPr>
        </p:nvSpPr>
        <p:spPr/>
        <p:txBody>
          <a:bodyPr>
            <a:normAutofit/>
          </a:bodyPr>
          <a:lstStyle/>
          <a:p>
            <a:r>
              <a:rPr lang="en-US" altLang="en-US" sz="2600" dirty="0">
                <a:cs typeface="Times New Roman" pitchFamily="18" charset="0"/>
              </a:rPr>
              <a:t>Assume that you have been asked to write a program to find the largest of a set of 3 numbers.  The user will enter 3 integers between 0 and 100.  The program will display appropriate messages and display the largest of the 3 numbers.</a:t>
            </a:r>
            <a:r>
              <a:rPr lang="en-US" altLang="en-US" sz="2600" dirty="0"/>
              <a:t> </a:t>
            </a:r>
          </a:p>
          <a:p>
            <a:endParaRPr lang="en-US" sz="2600" dirty="0"/>
          </a:p>
        </p:txBody>
      </p:sp>
      <p:sp>
        <p:nvSpPr>
          <p:cNvPr id="4" name="TextBox 3"/>
          <p:cNvSpPr txBox="1"/>
          <p:nvPr/>
        </p:nvSpPr>
        <p:spPr>
          <a:xfrm>
            <a:off x="1141412" y="2686910"/>
            <a:ext cx="3124200" cy="2842317"/>
          </a:xfrm>
          <a:prstGeom prst="rect">
            <a:avLst/>
          </a:prstGeom>
          <a:solidFill>
            <a:schemeClr val="bg1">
              <a:lumMod val="95000"/>
            </a:schemeClr>
          </a:solidFill>
        </p:spPr>
        <p:txBody>
          <a:bodyPr wrap="square" rtlCol="0">
            <a:spAutoFit/>
          </a:bodyPr>
          <a:lstStyle/>
          <a:p>
            <a:pPr marL="0" lvl="1">
              <a:lnSpc>
                <a:spcPct val="90000"/>
              </a:lnSpc>
              <a:spcBef>
                <a:spcPts val="300"/>
              </a:spcBef>
            </a:pPr>
            <a:r>
              <a:rPr lang="en-US" altLang="en-US" sz="1400" dirty="0" err="1">
                <a:solidFill>
                  <a:schemeClr val="tx2"/>
                </a:solidFill>
                <a:latin typeface="Microsoft Sans Serif" panose="020B0604020202020204" pitchFamily="34" charset="0"/>
                <a:cs typeface="Microsoft Sans Serif" panose="020B0604020202020204" pitchFamily="34" charset="0"/>
              </a:rPr>
              <a:t>FindLargest</a:t>
            </a:r>
            <a:r>
              <a:rPr lang="en-US" altLang="en-US" sz="1400" dirty="0">
                <a:solidFill>
                  <a:schemeClr val="tx2"/>
                </a:solidFill>
                <a:latin typeface="Microsoft Sans Serif" panose="020B0604020202020204" pitchFamily="34" charset="0"/>
                <a:cs typeface="Microsoft Sans Serif" panose="020B0604020202020204" pitchFamily="34" charset="0"/>
              </a:rPr>
              <a:t> (</a:t>
            </a:r>
            <a:r>
              <a:rPr lang="en-US" altLang="en-US" sz="1400" i="1" dirty="0">
                <a:solidFill>
                  <a:schemeClr val="tx2"/>
                </a:solidFill>
                <a:latin typeface="Microsoft Sans Serif" panose="020B0604020202020204" pitchFamily="34" charset="0"/>
                <a:cs typeface="Microsoft Sans Serif" panose="020B0604020202020204" pitchFamily="34" charset="0"/>
              </a:rPr>
              <a:t>Version1</a:t>
            </a:r>
            <a:r>
              <a:rPr lang="en-US" altLang="en-US" sz="1400" dirty="0">
                <a:solidFill>
                  <a:schemeClr val="tx2"/>
                </a:solidFill>
                <a:latin typeface="Microsoft Sans Serif" panose="020B0604020202020204" pitchFamily="34" charset="0"/>
                <a:cs typeface="Microsoft Sans Serif" panose="020B0604020202020204" pitchFamily="34" charset="0"/>
              </a:rPr>
              <a:t>)</a:t>
            </a:r>
          </a:p>
          <a:p>
            <a:pPr marL="0" lvl="1">
              <a:lnSpc>
                <a:spcPct val="90000"/>
              </a:lnSpc>
              <a:spcBef>
                <a:spcPts val="300"/>
              </a:spcBef>
            </a:pPr>
            <a:r>
              <a:rPr lang="en-US" altLang="en-US" sz="1400" dirty="0" smtClean="0">
                <a:solidFill>
                  <a:schemeClr val="tx2"/>
                </a:solidFill>
                <a:latin typeface="Microsoft Sans Serif" panose="020B0604020202020204" pitchFamily="34" charset="0"/>
                <a:cs typeface="Microsoft Sans Serif" panose="020B0604020202020204" pitchFamily="34" charset="0"/>
              </a:rPr>
              <a:t>  Get </a:t>
            </a:r>
            <a:r>
              <a:rPr lang="en-US" altLang="en-US" sz="1400" dirty="0">
                <a:solidFill>
                  <a:schemeClr val="tx2"/>
                </a:solidFill>
                <a:latin typeface="Microsoft Sans Serif" panose="020B0604020202020204" pitchFamily="34" charset="0"/>
                <a:cs typeface="Microsoft Sans Serif" panose="020B0604020202020204" pitchFamily="34" charset="0"/>
              </a:rPr>
              <a:t>Num1, Num2 and Num3</a:t>
            </a:r>
          </a:p>
          <a:p>
            <a:pPr marL="0" lvl="1">
              <a:lnSpc>
                <a:spcPct val="90000"/>
              </a:lnSpc>
              <a:spcBef>
                <a:spcPts val="300"/>
              </a:spcBef>
            </a:pPr>
            <a:r>
              <a:rPr lang="en-US" altLang="en-US" sz="1400" dirty="0" smtClean="0">
                <a:solidFill>
                  <a:schemeClr val="tx2"/>
                </a:solidFill>
                <a:latin typeface="Microsoft Sans Serif" panose="020B0604020202020204" pitchFamily="34" charset="0"/>
                <a:cs typeface="Microsoft Sans Serif" panose="020B0604020202020204" pitchFamily="34" charset="0"/>
              </a:rPr>
              <a:t>  </a:t>
            </a:r>
            <a:r>
              <a:rPr lang="en-US" altLang="en-US" sz="1400" dirty="0">
                <a:solidFill>
                  <a:schemeClr val="tx2"/>
                </a:solidFill>
                <a:latin typeface="Microsoft Sans Serif" panose="020B0604020202020204" pitchFamily="34" charset="0"/>
                <a:cs typeface="Microsoft Sans Serif" panose="020B0604020202020204" pitchFamily="34" charset="0"/>
              </a:rPr>
              <a:t>If Num1 &gt; Num2 Then</a:t>
            </a:r>
          </a:p>
          <a:p>
            <a:pPr marL="0" lvl="1">
              <a:lnSpc>
                <a:spcPct val="90000"/>
              </a:lnSpc>
              <a:spcBef>
                <a:spcPts val="300"/>
              </a:spcBef>
            </a:pPr>
            <a:r>
              <a:rPr lang="en-US" altLang="en-US" sz="1400" dirty="0" smtClean="0">
                <a:solidFill>
                  <a:schemeClr val="tx2"/>
                </a:solidFill>
                <a:latin typeface="Microsoft Sans Serif" panose="020B0604020202020204" pitchFamily="34" charset="0"/>
                <a:cs typeface="Microsoft Sans Serif" panose="020B0604020202020204" pitchFamily="34" charset="0"/>
              </a:rPr>
              <a:t>      Largest </a:t>
            </a:r>
            <a:r>
              <a:rPr lang="en-US" altLang="en-US" sz="1400" dirty="0">
                <a:solidFill>
                  <a:schemeClr val="tx2"/>
                </a:solidFill>
                <a:latin typeface="Microsoft Sans Serif" panose="020B0604020202020204" pitchFamily="34" charset="0"/>
                <a:cs typeface="Microsoft Sans Serif" panose="020B0604020202020204" pitchFamily="34" charset="0"/>
              </a:rPr>
              <a:t>= Num1</a:t>
            </a:r>
          </a:p>
          <a:p>
            <a:pPr marL="0" lvl="1">
              <a:lnSpc>
                <a:spcPct val="90000"/>
              </a:lnSpc>
              <a:spcBef>
                <a:spcPts val="300"/>
              </a:spcBef>
            </a:pPr>
            <a:r>
              <a:rPr lang="en-US" altLang="en-US" sz="1400" dirty="0" smtClean="0">
                <a:solidFill>
                  <a:schemeClr val="tx2"/>
                </a:solidFill>
                <a:latin typeface="Microsoft Sans Serif" panose="020B0604020202020204" pitchFamily="34" charset="0"/>
                <a:cs typeface="Microsoft Sans Serif" panose="020B0604020202020204" pitchFamily="34" charset="0"/>
              </a:rPr>
              <a:t>  </a:t>
            </a:r>
            <a:r>
              <a:rPr lang="en-US" altLang="en-US" sz="1400" dirty="0">
                <a:solidFill>
                  <a:schemeClr val="tx2"/>
                </a:solidFill>
                <a:latin typeface="Microsoft Sans Serif" panose="020B0604020202020204" pitchFamily="34" charset="0"/>
                <a:cs typeface="Microsoft Sans Serif" panose="020B0604020202020204" pitchFamily="34" charset="0"/>
              </a:rPr>
              <a:t>Else</a:t>
            </a:r>
          </a:p>
          <a:p>
            <a:pPr marL="0" lvl="1">
              <a:lnSpc>
                <a:spcPct val="90000"/>
              </a:lnSpc>
              <a:spcBef>
                <a:spcPts val="300"/>
              </a:spcBef>
            </a:pPr>
            <a:r>
              <a:rPr lang="en-US" altLang="en-US" sz="1400" dirty="0" smtClean="0">
                <a:solidFill>
                  <a:schemeClr val="tx2"/>
                </a:solidFill>
                <a:latin typeface="Microsoft Sans Serif" panose="020B0604020202020204" pitchFamily="34" charset="0"/>
                <a:cs typeface="Microsoft Sans Serif" panose="020B0604020202020204" pitchFamily="34" charset="0"/>
              </a:rPr>
              <a:t>      Largest </a:t>
            </a:r>
            <a:r>
              <a:rPr lang="en-US" altLang="en-US" sz="1400" dirty="0">
                <a:solidFill>
                  <a:schemeClr val="tx2"/>
                </a:solidFill>
                <a:latin typeface="Microsoft Sans Serif" panose="020B0604020202020204" pitchFamily="34" charset="0"/>
                <a:cs typeface="Microsoft Sans Serif" panose="020B0604020202020204" pitchFamily="34" charset="0"/>
              </a:rPr>
              <a:t>= Num2</a:t>
            </a:r>
          </a:p>
          <a:p>
            <a:pPr marL="0" lvl="1">
              <a:lnSpc>
                <a:spcPct val="90000"/>
              </a:lnSpc>
              <a:spcBef>
                <a:spcPts val="300"/>
              </a:spcBef>
            </a:pPr>
            <a:r>
              <a:rPr lang="en-US" altLang="en-US" sz="1400" dirty="0" smtClean="0">
                <a:solidFill>
                  <a:schemeClr val="tx2"/>
                </a:solidFill>
                <a:latin typeface="Microsoft Sans Serif" panose="020B0604020202020204" pitchFamily="34" charset="0"/>
                <a:cs typeface="Microsoft Sans Serif" panose="020B0604020202020204" pitchFamily="34" charset="0"/>
              </a:rPr>
              <a:t>  End </a:t>
            </a:r>
            <a:r>
              <a:rPr lang="en-US" altLang="en-US" sz="1400" dirty="0">
                <a:solidFill>
                  <a:schemeClr val="tx2"/>
                </a:solidFill>
                <a:latin typeface="Microsoft Sans Serif" panose="020B0604020202020204" pitchFamily="34" charset="0"/>
                <a:cs typeface="Microsoft Sans Serif" panose="020B0604020202020204" pitchFamily="34" charset="0"/>
              </a:rPr>
              <a:t>If</a:t>
            </a:r>
          </a:p>
          <a:p>
            <a:pPr marL="0" lvl="1">
              <a:lnSpc>
                <a:spcPct val="90000"/>
              </a:lnSpc>
              <a:spcBef>
                <a:spcPts val="300"/>
              </a:spcBef>
            </a:pPr>
            <a:r>
              <a:rPr lang="en-US" altLang="en-US" sz="1400" dirty="0" smtClean="0">
                <a:solidFill>
                  <a:schemeClr val="tx2"/>
                </a:solidFill>
                <a:latin typeface="Microsoft Sans Serif" panose="020B0604020202020204" pitchFamily="34" charset="0"/>
                <a:cs typeface="Microsoft Sans Serif" panose="020B0604020202020204" pitchFamily="34" charset="0"/>
              </a:rPr>
              <a:t>  If </a:t>
            </a:r>
            <a:r>
              <a:rPr lang="en-US" altLang="en-US" sz="1400" dirty="0">
                <a:solidFill>
                  <a:schemeClr val="tx2"/>
                </a:solidFill>
                <a:latin typeface="Microsoft Sans Serif" panose="020B0604020202020204" pitchFamily="34" charset="0"/>
                <a:cs typeface="Microsoft Sans Serif" panose="020B0604020202020204" pitchFamily="34" charset="0"/>
              </a:rPr>
              <a:t>Num3 &gt; Largest Then</a:t>
            </a:r>
          </a:p>
          <a:p>
            <a:pPr marL="0" lvl="1">
              <a:lnSpc>
                <a:spcPct val="90000"/>
              </a:lnSpc>
              <a:spcBef>
                <a:spcPts val="300"/>
              </a:spcBef>
            </a:pPr>
            <a:r>
              <a:rPr lang="en-US" altLang="en-US" sz="1400" dirty="0" smtClean="0">
                <a:solidFill>
                  <a:schemeClr val="tx2"/>
                </a:solidFill>
                <a:latin typeface="Microsoft Sans Serif" panose="020B0604020202020204" pitchFamily="34" charset="0"/>
                <a:cs typeface="Microsoft Sans Serif" panose="020B0604020202020204" pitchFamily="34" charset="0"/>
              </a:rPr>
              <a:t>      Largest </a:t>
            </a:r>
            <a:r>
              <a:rPr lang="en-US" altLang="en-US" sz="1400" dirty="0">
                <a:solidFill>
                  <a:schemeClr val="tx2"/>
                </a:solidFill>
                <a:latin typeface="Microsoft Sans Serif" panose="020B0604020202020204" pitchFamily="34" charset="0"/>
                <a:cs typeface="Microsoft Sans Serif" panose="020B0604020202020204" pitchFamily="34" charset="0"/>
              </a:rPr>
              <a:t>= Num3</a:t>
            </a:r>
          </a:p>
          <a:p>
            <a:pPr marL="0" lvl="1">
              <a:lnSpc>
                <a:spcPct val="90000"/>
              </a:lnSpc>
              <a:spcBef>
                <a:spcPts val="300"/>
              </a:spcBef>
            </a:pPr>
            <a:r>
              <a:rPr lang="en-US" altLang="en-US" sz="1400" dirty="0" smtClean="0">
                <a:solidFill>
                  <a:schemeClr val="tx2"/>
                </a:solidFill>
                <a:latin typeface="Microsoft Sans Serif" panose="020B0604020202020204" pitchFamily="34" charset="0"/>
                <a:cs typeface="Microsoft Sans Serif" panose="020B0604020202020204" pitchFamily="34" charset="0"/>
              </a:rPr>
              <a:t>  End </a:t>
            </a:r>
            <a:r>
              <a:rPr lang="en-US" altLang="en-US" sz="1400" dirty="0">
                <a:solidFill>
                  <a:schemeClr val="tx2"/>
                </a:solidFill>
                <a:latin typeface="Microsoft Sans Serif" panose="020B0604020202020204" pitchFamily="34" charset="0"/>
                <a:cs typeface="Microsoft Sans Serif" panose="020B0604020202020204" pitchFamily="34" charset="0"/>
              </a:rPr>
              <a:t>If</a:t>
            </a:r>
          </a:p>
          <a:p>
            <a:pPr marL="0" lvl="1">
              <a:lnSpc>
                <a:spcPct val="90000"/>
              </a:lnSpc>
              <a:spcBef>
                <a:spcPts val="300"/>
              </a:spcBef>
            </a:pPr>
            <a:r>
              <a:rPr lang="en-US" altLang="en-US" sz="1400" dirty="0" smtClean="0">
                <a:solidFill>
                  <a:schemeClr val="tx2"/>
                </a:solidFill>
                <a:latin typeface="Microsoft Sans Serif" panose="020B0604020202020204" pitchFamily="34" charset="0"/>
                <a:cs typeface="Microsoft Sans Serif" panose="020B0604020202020204" pitchFamily="34" charset="0"/>
              </a:rPr>
              <a:t>  Display </a:t>
            </a:r>
            <a:r>
              <a:rPr lang="en-US" altLang="en-US" sz="1400" dirty="0">
                <a:solidFill>
                  <a:schemeClr val="tx2"/>
                </a:solidFill>
                <a:latin typeface="Microsoft Sans Serif" panose="020B0604020202020204" pitchFamily="34" charset="0"/>
                <a:cs typeface="Microsoft Sans Serif" panose="020B0604020202020204" pitchFamily="34" charset="0"/>
              </a:rPr>
              <a:t>label and Largest</a:t>
            </a:r>
          </a:p>
          <a:p>
            <a:pPr marL="0" lvl="1">
              <a:lnSpc>
                <a:spcPct val="90000"/>
              </a:lnSpc>
              <a:spcBef>
                <a:spcPts val="300"/>
              </a:spcBef>
            </a:pPr>
            <a:r>
              <a:rPr lang="en-US" altLang="en-US" sz="1400" dirty="0" smtClean="0">
                <a:solidFill>
                  <a:schemeClr val="tx2"/>
                </a:solidFill>
                <a:latin typeface="Microsoft Sans Serif" panose="020B0604020202020204" pitchFamily="34" charset="0"/>
                <a:cs typeface="Microsoft Sans Serif" panose="020B0604020202020204" pitchFamily="34" charset="0"/>
              </a:rPr>
              <a:t>End</a:t>
            </a:r>
            <a:endParaRPr lang="en-US" sz="1400" dirty="0">
              <a:solidFill>
                <a:schemeClr val="tx2"/>
              </a:solidFill>
              <a:latin typeface="Microsoft Sans Serif" panose="020B0604020202020204" pitchFamily="34" charset="0"/>
              <a:cs typeface="Microsoft Sans Serif" panose="020B0604020202020204" pitchFamily="34" charset="0"/>
            </a:endParaRPr>
          </a:p>
        </p:txBody>
      </p:sp>
      <p:sp>
        <p:nvSpPr>
          <p:cNvPr id="5" name="TextBox 4"/>
          <p:cNvSpPr txBox="1"/>
          <p:nvPr/>
        </p:nvSpPr>
        <p:spPr>
          <a:xfrm>
            <a:off x="4341812" y="2686910"/>
            <a:ext cx="3124200" cy="4004173"/>
          </a:xfrm>
          <a:prstGeom prst="rect">
            <a:avLst/>
          </a:prstGeom>
          <a:solidFill>
            <a:schemeClr val="bg1">
              <a:lumMod val="95000"/>
            </a:schemeClr>
          </a:solidFill>
        </p:spPr>
        <p:txBody>
          <a:bodyPr wrap="square" rtlCol="0">
            <a:spAutoFit/>
          </a:bodyPr>
          <a:lstStyle>
            <a:defPPr>
              <a:defRPr lang="en-US"/>
            </a:defPPr>
            <a:lvl1pPr>
              <a:defRPr sz="1500">
                <a:solidFill>
                  <a:schemeClr val="tx2"/>
                </a:solidFill>
                <a:latin typeface="Microsoft Sans Serif" panose="020B0604020202020204" pitchFamily="34" charset="0"/>
                <a:cs typeface="Microsoft Sans Serif" panose="020B0604020202020204" pitchFamily="34" charset="0"/>
              </a:defRPr>
            </a:lvl1pPr>
            <a:lvl2pPr marL="0" lvl="1">
              <a:lnSpc>
                <a:spcPct val="90000"/>
              </a:lnSpc>
              <a:defRPr sz="1500">
                <a:solidFill>
                  <a:schemeClr val="tx2"/>
                </a:solidFill>
                <a:latin typeface="Microsoft Sans Serif" panose="020B0604020202020204" pitchFamily="34" charset="0"/>
                <a:cs typeface="Microsoft Sans Serif" panose="020B0604020202020204" pitchFamily="34" charset="0"/>
              </a:defRPr>
            </a:lvl2pPr>
          </a:lstStyle>
          <a:p>
            <a:pPr lvl="1">
              <a:spcBef>
                <a:spcPts val="300"/>
              </a:spcBef>
            </a:pPr>
            <a:r>
              <a:rPr lang="en-US" altLang="en-US" sz="1400" dirty="0" err="1"/>
              <a:t>FindLargest</a:t>
            </a:r>
            <a:r>
              <a:rPr lang="en-US" altLang="en-US" sz="1400" dirty="0"/>
              <a:t> (</a:t>
            </a:r>
            <a:r>
              <a:rPr lang="en-US" altLang="en-US" sz="1400" i="1" dirty="0"/>
              <a:t>Version 2</a:t>
            </a:r>
            <a:r>
              <a:rPr lang="en-US" altLang="en-US" sz="1400" dirty="0"/>
              <a:t>)</a:t>
            </a:r>
          </a:p>
          <a:p>
            <a:pPr lvl="1">
              <a:spcBef>
                <a:spcPts val="300"/>
              </a:spcBef>
            </a:pPr>
            <a:r>
              <a:rPr lang="en-US" altLang="en-US" sz="1400" dirty="0" smtClean="0"/>
              <a:t>  Get </a:t>
            </a:r>
            <a:r>
              <a:rPr lang="en-US" altLang="en-US" sz="1400" dirty="0"/>
              <a:t>Num1, Num2 and Num3</a:t>
            </a:r>
          </a:p>
          <a:p>
            <a:pPr lvl="1">
              <a:spcBef>
                <a:spcPts val="300"/>
              </a:spcBef>
            </a:pPr>
            <a:r>
              <a:rPr lang="en-US" altLang="en-US" sz="1400" dirty="0"/>
              <a:t>  If Num1 &gt; Num2 Then</a:t>
            </a:r>
          </a:p>
          <a:p>
            <a:pPr lvl="1">
              <a:spcBef>
                <a:spcPts val="300"/>
              </a:spcBef>
            </a:pPr>
            <a:r>
              <a:rPr lang="en-US" altLang="en-US" sz="1400" dirty="0"/>
              <a:t>      If Num3 &gt; Num1 </a:t>
            </a:r>
            <a:r>
              <a:rPr lang="en-US" altLang="en-US" sz="1400" dirty="0" smtClean="0"/>
              <a:t>Then</a:t>
            </a:r>
          </a:p>
          <a:p>
            <a:pPr lvl="1">
              <a:spcBef>
                <a:spcPts val="300"/>
              </a:spcBef>
            </a:pPr>
            <a:r>
              <a:rPr lang="en-US" altLang="en-US" sz="1400" dirty="0"/>
              <a:t> </a:t>
            </a:r>
            <a:r>
              <a:rPr lang="en-US" altLang="en-US" sz="1400" dirty="0" smtClean="0"/>
              <a:t>         Largest </a:t>
            </a:r>
            <a:r>
              <a:rPr lang="en-US" altLang="en-US" sz="1400" dirty="0"/>
              <a:t>= Num3</a:t>
            </a:r>
          </a:p>
          <a:p>
            <a:pPr lvl="1">
              <a:spcBef>
                <a:spcPts val="300"/>
              </a:spcBef>
            </a:pPr>
            <a:r>
              <a:rPr lang="en-US" altLang="en-US" sz="1400" dirty="0"/>
              <a:t>      Else</a:t>
            </a:r>
          </a:p>
          <a:p>
            <a:pPr lvl="1">
              <a:spcBef>
                <a:spcPts val="300"/>
              </a:spcBef>
            </a:pPr>
            <a:r>
              <a:rPr lang="en-US" altLang="en-US" sz="1400" dirty="0" smtClean="0"/>
              <a:t>         </a:t>
            </a:r>
            <a:r>
              <a:rPr lang="en-US" altLang="en-US" sz="1400" dirty="0"/>
              <a:t>Largest = Num1</a:t>
            </a:r>
          </a:p>
          <a:p>
            <a:pPr lvl="1">
              <a:spcBef>
                <a:spcPts val="300"/>
              </a:spcBef>
            </a:pPr>
            <a:r>
              <a:rPr lang="en-US" altLang="en-US" sz="1400" dirty="0"/>
              <a:t>      End If</a:t>
            </a:r>
          </a:p>
          <a:p>
            <a:pPr lvl="1">
              <a:spcBef>
                <a:spcPts val="300"/>
              </a:spcBef>
            </a:pPr>
            <a:r>
              <a:rPr lang="en-US" altLang="en-US" sz="1400" dirty="0"/>
              <a:t>  Else</a:t>
            </a:r>
          </a:p>
          <a:p>
            <a:pPr lvl="1">
              <a:spcBef>
                <a:spcPts val="300"/>
              </a:spcBef>
            </a:pPr>
            <a:r>
              <a:rPr lang="en-US" altLang="en-US" sz="1400" dirty="0"/>
              <a:t>      If Num3 &gt; Num2 Then</a:t>
            </a:r>
          </a:p>
          <a:p>
            <a:pPr lvl="1">
              <a:spcBef>
                <a:spcPts val="300"/>
              </a:spcBef>
            </a:pPr>
            <a:r>
              <a:rPr lang="en-US" altLang="en-US" sz="1400" dirty="0" smtClean="0"/>
              <a:t>          </a:t>
            </a:r>
            <a:r>
              <a:rPr lang="en-US" altLang="en-US" sz="1400" dirty="0"/>
              <a:t>Largest = Num3</a:t>
            </a:r>
          </a:p>
          <a:p>
            <a:pPr lvl="1">
              <a:spcBef>
                <a:spcPts val="300"/>
              </a:spcBef>
            </a:pPr>
            <a:r>
              <a:rPr lang="en-US" altLang="en-US" sz="1400" dirty="0"/>
              <a:t>      Else</a:t>
            </a:r>
          </a:p>
          <a:p>
            <a:pPr lvl="1">
              <a:spcBef>
                <a:spcPts val="300"/>
              </a:spcBef>
            </a:pPr>
            <a:r>
              <a:rPr lang="en-US" altLang="en-US" sz="1400" dirty="0" smtClean="0"/>
              <a:t>         </a:t>
            </a:r>
            <a:r>
              <a:rPr lang="en-US" altLang="en-US" sz="1400" dirty="0"/>
              <a:t>Largest = Num2</a:t>
            </a:r>
          </a:p>
          <a:p>
            <a:pPr lvl="1">
              <a:spcBef>
                <a:spcPts val="300"/>
              </a:spcBef>
            </a:pPr>
            <a:r>
              <a:rPr lang="en-US" altLang="en-US" sz="1400" dirty="0"/>
              <a:t>      End If</a:t>
            </a:r>
          </a:p>
          <a:p>
            <a:pPr lvl="1">
              <a:spcBef>
                <a:spcPts val="300"/>
              </a:spcBef>
            </a:pPr>
            <a:r>
              <a:rPr lang="en-US" altLang="en-US" sz="1400" dirty="0"/>
              <a:t>  End If</a:t>
            </a:r>
          </a:p>
          <a:p>
            <a:pPr lvl="1">
              <a:spcBef>
                <a:spcPts val="300"/>
              </a:spcBef>
            </a:pPr>
            <a:r>
              <a:rPr lang="en-US" altLang="en-US" sz="1400" dirty="0"/>
              <a:t>  Display label and Largest</a:t>
            </a:r>
          </a:p>
          <a:p>
            <a:pPr lvl="1">
              <a:spcBef>
                <a:spcPts val="300"/>
              </a:spcBef>
            </a:pPr>
            <a:r>
              <a:rPr lang="en-US" altLang="en-US" sz="1400" dirty="0"/>
              <a:t>End </a:t>
            </a:r>
            <a:endParaRPr lang="en-US" sz="1400" dirty="0"/>
          </a:p>
        </p:txBody>
      </p:sp>
      <p:sp>
        <p:nvSpPr>
          <p:cNvPr id="6" name="TextBox 5"/>
          <p:cNvSpPr txBox="1"/>
          <p:nvPr/>
        </p:nvSpPr>
        <p:spPr>
          <a:xfrm>
            <a:off x="7542212" y="2686910"/>
            <a:ext cx="4114800" cy="2920800"/>
          </a:xfrm>
          <a:prstGeom prst="rect">
            <a:avLst/>
          </a:prstGeom>
          <a:solidFill>
            <a:schemeClr val="bg1">
              <a:lumMod val="95000"/>
            </a:schemeClr>
          </a:solidFill>
        </p:spPr>
        <p:txBody>
          <a:bodyPr wrap="square" rtlCol="0">
            <a:spAutoFit/>
          </a:bodyPr>
          <a:lstStyle>
            <a:defPPr>
              <a:defRPr lang="en-US"/>
            </a:defPPr>
            <a:lvl1pPr>
              <a:defRPr sz="1400">
                <a:solidFill>
                  <a:schemeClr val="tx2"/>
                </a:solidFill>
                <a:latin typeface="Consolas" panose="020B0609020204030204" pitchFamily="49" charset="0"/>
                <a:cs typeface="Consolas" panose="020B0609020204030204" pitchFamily="49" charset="0"/>
              </a:defRPr>
            </a:lvl1pPr>
            <a:lvl2pPr marL="0" lvl="1">
              <a:lnSpc>
                <a:spcPct val="90000"/>
              </a:lnSpc>
              <a:defRPr sz="1400">
                <a:solidFill>
                  <a:schemeClr val="tx2"/>
                </a:solidFill>
                <a:latin typeface="Consolas" panose="020B0609020204030204" pitchFamily="49" charset="0"/>
                <a:cs typeface="Consolas" panose="020B0609020204030204" pitchFamily="49" charset="0"/>
              </a:defRPr>
            </a:lvl2pPr>
          </a:lstStyle>
          <a:p>
            <a:pPr lvl="1">
              <a:spcBef>
                <a:spcPts val="300"/>
              </a:spcBef>
            </a:pPr>
            <a:r>
              <a:rPr lang="en-US" dirty="0" err="1">
                <a:latin typeface="Microsoft Sans Serif" panose="020B0604020202020204" pitchFamily="34" charset="0"/>
                <a:cs typeface="Microsoft Sans Serif" panose="020B0604020202020204" pitchFamily="34" charset="0"/>
              </a:rPr>
              <a:t>FindLargest</a:t>
            </a:r>
            <a:r>
              <a:rPr lang="en-US" dirty="0">
                <a:latin typeface="Microsoft Sans Serif" panose="020B0604020202020204" pitchFamily="34" charset="0"/>
                <a:cs typeface="Microsoft Sans Serif" panose="020B0604020202020204" pitchFamily="34" charset="0"/>
              </a:rPr>
              <a:t> (</a:t>
            </a:r>
            <a:r>
              <a:rPr lang="en-US" i="1" dirty="0">
                <a:latin typeface="Microsoft Sans Serif" panose="020B0604020202020204" pitchFamily="34" charset="0"/>
                <a:cs typeface="Microsoft Sans Serif" panose="020B0604020202020204" pitchFamily="34" charset="0"/>
              </a:rPr>
              <a:t>Version 3</a:t>
            </a:r>
            <a:r>
              <a:rPr lang="en-US" dirty="0">
                <a:latin typeface="Microsoft Sans Serif" panose="020B0604020202020204" pitchFamily="34" charset="0"/>
                <a:cs typeface="Microsoft Sans Serif" panose="020B0604020202020204" pitchFamily="34" charset="0"/>
              </a:rPr>
              <a:t>)</a:t>
            </a:r>
          </a:p>
          <a:p>
            <a:pPr lvl="1">
              <a:spcBef>
                <a:spcPts val="300"/>
              </a:spcBef>
            </a:pPr>
            <a:r>
              <a:rPr lang="en-US" dirty="0" smtClean="0">
                <a:latin typeface="Microsoft Sans Serif" panose="020B0604020202020204" pitchFamily="34" charset="0"/>
                <a:cs typeface="Microsoft Sans Serif" panose="020B0604020202020204" pitchFamily="34" charset="0"/>
              </a:rPr>
              <a:t>  Get </a:t>
            </a:r>
            <a:r>
              <a:rPr lang="en-US" dirty="0">
                <a:latin typeface="Microsoft Sans Serif" panose="020B0604020202020204" pitchFamily="34" charset="0"/>
                <a:cs typeface="Microsoft Sans Serif" panose="020B0604020202020204" pitchFamily="34" charset="0"/>
              </a:rPr>
              <a:t>Num1, Num2 and Num3</a:t>
            </a:r>
          </a:p>
          <a:p>
            <a:pPr lvl="1">
              <a:spcBef>
                <a:spcPts val="300"/>
              </a:spcBef>
            </a:pPr>
            <a:r>
              <a:rPr lang="en-US" dirty="0">
                <a:latin typeface="Microsoft Sans Serif" panose="020B0604020202020204" pitchFamily="34" charset="0"/>
                <a:cs typeface="Microsoft Sans Serif" panose="020B0604020202020204" pitchFamily="34" charset="0"/>
              </a:rPr>
              <a:t>  If Num1 &gt; Num2 and Num1 &gt; Num3 Then</a:t>
            </a:r>
            <a:br>
              <a:rPr lang="en-US" dirty="0">
                <a:latin typeface="Microsoft Sans Serif" panose="020B0604020202020204" pitchFamily="34" charset="0"/>
                <a:cs typeface="Microsoft Sans Serif" panose="020B0604020202020204" pitchFamily="34" charset="0"/>
              </a:rPr>
            </a:br>
            <a:r>
              <a:rPr lang="en-US" dirty="0">
                <a:latin typeface="Microsoft Sans Serif" panose="020B0604020202020204" pitchFamily="34" charset="0"/>
                <a:cs typeface="Microsoft Sans Serif" panose="020B0604020202020204" pitchFamily="34" charset="0"/>
              </a:rPr>
              <a:t>      Largest = Num1</a:t>
            </a:r>
          </a:p>
          <a:p>
            <a:pPr lvl="1">
              <a:spcBef>
                <a:spcPts val="300"/>
              </a:spcBef>
            </a:pPr>
            <a:r>
              <a:rPr lang="en-US" dirty="0">
                <a:latin typeface="Microsoft Sans Serif" panose="020B0604020202020204" pitchFamily="34" charset="0"/>
                <a:cs typeface="Microsoft Sans Serif" panose="020B0604020202020204" pitchFamily="34" charset="0"/>
              </a:rPr>
              <a:t>  Else If Num1 &gt; Num2 and Num3 &gt; Num1 Then</a:t>
            </a:r>
            <a:br>
              <a:rPr lang="en-US" dirty="0">
                <a:latin typeface="Microsoft Sans Serif" panose="020B0604020202020204" pitchFamily="34" charset="0"/>
                <a:cs typeface="Microsoft Sans Serif" panose="020B0604020202020204" pitchFamily="34" charset="0"/>
              </a:rPr>
            </a:br>
            <a:r>
              <a:rPr lang="en-US" dirty="0">
                <a:latin typeface="Microsoft Sans Serif" panose="020B0604020202020204" pitchFamily="34" charset="0"/>
                <a:cs typeface="Microsoft Sans Serif" panose="020B0604020202020204" pitchFamily="34" charset="0"/>
              </a:rPr>
              <a:t>      Largest = Num3</a:t>
            </a:r>
          </a:p>
          <a:p>
            <a:pPr lvl="1">
              <a:spcBef>
                <a:spcPts val="300"/>
              </a:spcBef>
            </a:pPr>
            <a:r>
              <a:rPr lang="en-US" dirty="0">
                <a:latin typeface="Microsoft Sans Serif" panose="020B0604020202020204" pitchFamily="34" charset="0"/>
                <a:cs typeface="Microsoft Sans Serif" panose="020B0604020202020204" pitchFamily="34" charset="0"/>
              </a:rPr>
              <a:t>  Else If Num2 &gt; Num1 and Num2 &gt; Num3 Then</a:t>
            </a:r>
            <a:br>
              <a:rPr lang="en-US" dirty="0">
                <a:latin typeface="Microsoft Sans Serif" panose="020B0604020202020204" pitchFamily="34" charset="0"/>
                <a:cs typeface="Microsoft Sans Serif" panose="020B0604020202020204" pitchFamily="34" charset="0"/>
              </a:rPr>
            </a:br>
            <a:r>
              <a:rPr lang="en-US" dirty="0">
                <a:latin typeface="Microsoft Sans Serif" panose="020B0604020202020204" pitchFamily="34" charset="0"/>
                <a:cs typeface="Microsoft Sans Serif" panose="020B0604020202020204" pitchFamily="34" charset="0"/>
              </a:rPr>
              <a:t>      Largest = Num2</a:t>
            </a:r>
          </a:p>
          <a:p>
            <a:pPr lvl="1">
              <a:spcBef>
                <a:spcPts val="300"/>
              </a:spcBef>
            </a:pPr>
            <a:r>
              <a:rPr lang="en-US" dirty="0">
                <a:latin typeface="Microsoft Sans Serif" panose="020B0604020202020204" pitchFamily="34" charset="0"/>
                <a:cs typeface="Microsoft Sans Serif" panose="020B0604020202020204" pitchFamily="34" charset="0"/>
              </a:rPr>
              <a:t>  Else If Num2 &gt; Num1 and Num3 &gt; Num2 Then</a:t>
            </a:r>
            <a:br>
              <a:rPr lang="en-US" dirty="0">
                <a:latin typeface="Microsoft Sans Serif" panose="020B0604020202020204" pitchFamily="34" charset="0"/>
                <a:cs typeface="Microsoft Sans Serif" panose="020B0604020202020204" pitchFamily="34" charset="0"/>
              </a:rPr>
            </a:br>
            <a:r>
              <a:rPr lang="en-US" dirty="0">
                <a:latin typeface="Microsoft Sans Serif" panose="020B0604020202020204" pitchFamily="34" charset="0"/>
                <a:cs typeface="Microsoft Sans Serif" panose="020B0604020202020204" pitchFamily="34" charset="0"/>
              </a:rPr>
              <a:t>      Largest = Num3</a:t>
            </a:r>
          </a:p>
          <a:p>
            <a:pPr lvl="1">
              <a:spcBef>
                <a:spcPts val="300"/>
              </a:spcBef>
            </a:pPr>
            <a:r>
              <a:rPr lang="en-US" dirty="0">
                <a:latin typeface="Microsoft Sans Serif" panose="020B0604020202020204" pitchFamily="34" charset="0"/>
                <a:cs typeface="Microsoft Sans Serif" panose="020B0604020202020204" pitchFamily="34" charset="0"/>
              </a:rPr>
              <a:t>  End If</a:t>
            </a:r>
          </a:p>
          <a:p>
            <a:pPr lvl="1">
              <a:spcBef>
                <a:spcPts val="300"/>
              </a:spcBef>
            </a:pPr>
            <a:r>
              <a:rPr lang="en-US" dirty="0">
                <a:latin typeface="Microsoft Sans Serif" panose="020B0604020202020204" pitchFamily="34" charset="0"/>
                <a:cs typeface="Microsoft Sans Serif" panose="020B0604020202020204" pitchFamily="34" charset="0"/>
              </a:rPr>
              <a:t>  Display label and Largest</a:t>
            </a:r>
          </a:p>
          <a:p>
            <a:pPr lvl="1">
              <a:spcBef>
                <a:spcPts val="300"/>
              </a:spcBef>
            </a:pPr>
            <a:r>
              <a:rPr lang="en-US" dirty="0">
                <a:latin typeface="Microsoft Sans Serif" panose="020B0604020202020204" pitchFamily="34" charset="0"/>
                <a:cs typeface="Microsoft Sans Serif" panose="020B0604020202020204" pitchFamily="34" charset="0"/>
              </a:rPr>
              <a:t>End</a:t>
            </a:r>
          </a:p>
        </p:txBody>
      </p:sp>
    </p:spTree>
    <p:extLst>
      <p:ext uri="{BB962C8B-B14F-4D97-AF65-F5344CB8AC3E}">
        <p14:creationId xmlns:p14="http://schemas.microsoft.com/office/powerpoint/2010/main" val="42295408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Selection problem</a:t>
            </a:r>
            <a:endParaRPr lang="en-US" dirty="0"/>
          </a:p>
        </p:txBody>
      </p:sp>
      <p:sp>
        <p:nvSpPr>
          <p:cNvPr id="3" name="Content Placeholder 2"/>
          <p:cNvSpPr>
            <a:spLocks noGrp="1"/>
          </p:cNvSpPr>
          <p:nvPr>
            <p:ph idx="1"/>
          </p:nvPr>
        </p:nvSpPr>
        <p:spPr/>
        <p:txBody>
          <a:bodyPr>
            <a:normAutofit fontScale="92500" lnSpcReduction="20000"/>
          </a:bodyPr>
          <a:lstStyle/>
          <a:p>
            <a:r>
              <a:rPr lang="en-US" altLang="en-US" dirty="0" smtClean="0"/>
              <a:t>Many </a:t>
            </a:r>
            <a:r>
              <a:rPr lang="en-US" altLang="en-US" dirty="0"/>
              <a:t>kinds of “variations</a:t>
            </a:r>
            <a:r>
              <a:rPr lang="en-US" altLang="en-US" dirty="0" smtClean="0"/>
              <a:t>” of two-way selection.</a:t>
            </a:r>
          </a:p>
          <a:p>
            <a:pPr lvl="1"/>
            <a:r>
              <a:rPr lang="en-US" altLang="en-US" dirty="0"/>
              <a:t>This one doesn’t have an “else” part</a:t>
            </a:r>
          </a:p>
          <a:p>
            <a:pPr lvl="2">
              <a:buNone/>
            </a:pPr>
            <a:r>
              <a:rPr lang="en-US" altLang="en-US" dirty="0">
                <a:solidFill>
                  <a:srgbClr val="C00000"/>
                </a:solidFill>
              </a:rPr>
              <a:t>If </a:t>
            </a:r>
            <a:r>
              <a:rPr lang="en-US" altLang="en-US" dirty="0" smtClean="0">
                <a:solidFill>
                  <a:srgbClr val="C00000"/>
                </a:solidFill>
              </a:rPr>
              <a:t>&lt;</a:t>
            </a:r>
            <a:r>
              <a:rPr lang="en-US" altLang="en-US" i="1" dirty="0" smtClean="0">
                <a:solidFill>
                  <a:srgbClr val="C00000"/>
                </a:solidFill>
              </a:rPr>
              <a:t>condition</a:t>
            </a:r>
            <a:r>
              <a:rPr lang="en-US" altLang="en-US" dirty="0" smtClean="0">
                <a:solidFill>
                  <a:srgbClr val="C00000"/>
                </a:solidFill>
              </a:rPr>
              <a:t>&gt; </a:t>
            </a:r>
            <a:r>
              <a:rPr lang="en-US" altLang="en-US" dirty="0">
                <a:solidFill>
                  <a:srgbClr val="C00000"/>
                </a:solidFill>
              </a:rPr>
              <a:t>Then</a:t>
            </a:r>
          </a:p>
          <a:p>
            <a:pPr lvl="2">
              <a:buNone/>
            </a:pPr>
            <a:r>
              <a:rPr lang="en-US" altLang="en-US" dirty="0" smtClean="0">
                <a:solidFill>
                  <a:srgbClr val="C00000"/>
                </a:solidFill>
              </a:rPr>
              <a:t>   &lt;</a:t>
            </a:r>
            <a:r>
              <a:rPr lang="en-US" altLang="en-US" i="1" dirty="0" smtClean="0">
                <a:solidFill>
                  <a:srgbClr val="C00000"/>
                </a:solidFill>
              </a:rPr>
              <a:t>statements </a:t>
            </a:r>
            <a:r>
              <a:rPr lang="en-US" altLang="en-US" i="1" dirty="0">
                <a:solidFill>
                  <a:srgbClr val="C00000"/>
                </a:solidFill>
              </a:rPr>
              <a:t>to execute when true</a:t>
            </a:r>
            <a:r>
              <a:rPr lang="en-US" altLang="en-US" dirty="0">
                <a:solidFill>
                  <a:srgbClr val="C00000"/>
                </a:solidFill>
              </a:rPr>
              <a:t>&gt;</a:t>
            </a:r>
          </a:p>
          <a:p>
            <a:pPr lvl="2">
              <a:buNone/>
            </a:pPr>
            <a:r>
              <a:rPr lang="en-US" altLang="en-US" dirty="0">
                <a:solidFill>
                  <a:srgbClr val="C00000"/>
                </a:solidFill>
              </a:rPr>
              <a:t>End If</a:t>
            </a:r>
          </a:p>
          <a:p>
            <a:pPr lvl="1"/>
            <a:r>
              <a:rPr lang="en-US" dirty="0" smtClean="0"/>
              <a:t>This one has a cascade “else” part (</a:t>
            </a:r>
            <a:r>
              <a:rPr lang="en-US" i="1" dirty="0" smtClean="0"/>
              <a:t>more than one “else”</a:t>
            </a:r>
            <a:r>
              <a:rPr lang="en-US" dirty="0" smtClean="0"/>
              <a:t>)</a:t>
            </a:r>
          </a:p>
          <a:p>
            <a:pPr lvl="2">
              <a:buNone/>
            </a:pPr>
            <a:r>
              <a:rPr lang="en-US" altLang="en-US" dirty="0">
                <a:solidFill>
                  <a:srgbClr val="C00000"/>
                </a:solidFill>
              </a:rPr>
              <a:t>If </a:t>
            </a:r>
            <a:r>
              <a:rPr lang="en-US" altLang="en-US" dirty="0" smtClean="0">
                <a:solidFill>
                  <a:srgbClr val="C00000"/>
                </a:solidFill>
              </a:rPr>
              <a:t>&lt;condition1&gt; </a:t>
            </a:r>
            <a:r>
              <a:rPr lang="en-US" altLang="en-US" dirty="0">
                <a:solidFill>
                  <a:srgbClr val="C00000"/>
                </a:solidFill>
              </a:rPr>
              <a:t>Then</a:t>
            </a:r>
          </a:p>
          <a:p>
            <a:pPr lvl="2">
              <a:buNone/>
            </a:pPr>
            <a:r>
              <a:rPr lang="en-US" altLang="en-US" dirty="0" smtClean="0">
                <a:solidFill>
                  <a:srgbClr val="C00000"/>
                </a:solidFill>
              </a:rPr>
              <a:t>    &lt;statements </a:t>
            </a:r>
            <a:r>
              <a:rPr lang="en-US" altLang="en-US" dirty="0">
                <a:solidFill>
                  <a:srgbClr val="C00000"/>
                </a:solidFill>
              </a:rPr>
              <a:t>to execute if condition1 is </a:t>
            </a:r>
            <a:r>
              <a:rPr lang="en-US" altLang="en-US" dirty="0" smtClean="0">
                <a:solidFill>
                  <a:srgbClr val="C00000"/>
                </a:solidFill>
              </a:rPr>
              <a:t>true&gt;</a:t>
            </a:r>
            <a:endParaRPr lang="en-US" altLang="en-US" dirty="0">
              <a:solidFill>
                <a:srgbClr val="C00000"/>
              </a:solidFill>
            </a:endParaRPr>
          </a:p>
          <a:p>
            <a:pPr lvl="2">
              <a:buNone/>
            </a:pPr>
            <a:r>
              <a:rPr lang="en-US" altLang="en-US" dirty="0">
                <a:solidFill>
                  <a:srgbClr val="C00000"/>
                </a:solidFill>
              </a:rPr>
              <a:t>Else If </a:t>
            </a:r>
            <a:r>
              <a:rPr lang="en-US" altLang="en-US" dirty="0" smtClean="0">
                <a:solidFill>
                  <a:srgbClr val="C00000"/>
                </a:solidFill>
              </a:rPr>
              <a:t>&lt;condition2&gt; </a:t>
            </a:r>
            <a:r>
              <a:rPr lang="en-US" altLang="en-US" dirty="0">
                <a:solidFill>
                  <a:srgbClr val="C00000"/>
                </a:solidFill>
              </a:rPr>
              <a:t>Then</a:t>
            </a:r>
          </a:p>
          <a:p>
            <a:pPr lvl="2">
              <a:buNone/>
            </a:pPr>
            <a:r>
              <a:rPr lang="en-US" altLang="en-US" dirty="0" smtClean="0">
                <a:solidFill>
                  <a:srgbClr val="C00000"/>
                </a:solidFill>
              </a:rPr>
              <a:t>    &lt;statements </a:t>
            </a:r>
            <a:r>
              <a:rPr lang="en-US" altLang="en-US" dirty="0">
                <a:solidFill>
                  <a:srgbClr val="C00000"/>
                </a:solidFill>
              </a:rPr>
              <a:t>to execute if condition2 is </a:t>
            </a:r>
            <a:r>
              <a:rPr lang="en-US" altLang="en-US" dirty="0" smtClean="0">
                <a:solidFill>
                  <a:srgbClr val="C00000"/>
                </a:solidFill>
              </a:rPr>
              <a:t>true&gt;</a:t>
            </a:r>
            <a:endParaRPr lang="en-US" altLang="en-US" dirty="0">
              <a:solidFill>
                <a:srgbClr val="C00000"/>
              </a:solidFill>
            </a:endParaRPr>
          </a:p>
          <a:p>
            <a:pPr lvl="2">
              <a:buNone/>
            </a:pPr>
            <a:r>
              <a:rPr lang="en-US" altLang="en-US" dirty="0">
                <a:solidFill>
                  <a:srgbClr val="C00000"/>
                </a:solidFill>
              </a:rPr>
              <a:t>Else If </a:t>
            </a:r>
            <a:r>
              <a:rPr lang="en-US" altLang="en-US" dirty="0" smtClean="0">
                <a:solidFill>
                  <a:srgbClr val="C00000"/>
                </a:solidFill>
              </a:rPr>
              <a:t>&lt;condition3&gt; </a:t>
            </a:r>
            <a:r>
              <a:rPr lang="en-US" altLang="en-US" dirty="0">
                <a:solidFill>
                  <a:srgbClr val="C00000"/>
                </a:solidFill>
              </a:rPr>
              <a:t>Then</a:t>
            </a:r>
          </a:p>
          <a:p>
            <a:pPr lvl="2">
              <a:buNone/>
            </a:pPr>
            <a:r>
              <a:rPr lang="en-US" altLang="en-US" dirty="0" smtClean="0">
                <a:solidFill>
                  <a:srgbClr val="C00000"/>
                </a:solidFill>
              </a:rPr>
              <a:t>    &lt;Statements </a:t>
            </a:r>
            <a:r>
              <a:rPr lang="en-US" altLang="en-US" dirty="0">
                <a:solidFill>
                  <a:srgbClr val="C00000"/>
                </a:solidFill>
              </a:rPr>
              <a:t>to execute if condition3 is </a:t>
            </a:r>
            <a:r>
              <a:rPr lang="en-US" altLang="en-US" dirty="0" smtClean="0">
                <a:solidFill>
                  <a:srgbClr val="C00000"/>
                </a:solidFill>
              </a:rPr>
              <a:t>true&gt;</a:t>
            </a:r>
            <a:endParaRPr lang="en-US" altLang="en-US" dirty="0">
              <a:solidFill>
                <a:srgbClr val="C00000"/>
              </a:solidFill>
            </a:endParaRPr>
          </a:p>
          <a:p>
            <a:pPr lvl="2">
              <a:buNone/>
            </a:pPr>
            <a:r>
              <a:rPr lang="en-US" altLang="en-US" dirty="0">
                <a:solidFill>
                  <a:srgbClr val="C00000"/>
                </a:solidFill>
              </a:rPr>
              <a:t>…</a:t>
            </a:r>
          </a:p>
          <a:p>
            <a:pPr lvl="2">
              <a:buNone/>
            </a:pPr>
            <a:r>
              <a:rPr lang="en-US" altLang="en-US" dirty="0">
                <a:solidFill>
                  <a:srgbClr val="C00000"/>
                </a:solidFill>
              </a:rPr>
              <a:t>Else</a:t>
            </a:r>
          </a:p>
          <a:p>
            <a:pPr lvl="2">
              <a:buNone/>
            </a:pPr>
            <a:r>
              <a:rPr lang="en-US" altLang="en-US" dirty="0" smtClean="0">
                <a:solidFill>
                  <a:srgbClr val="C00000"/>
                </a:solidFill>
              </a:rPr>
              <a:t>     &lt;Statements </a:t>
            </a:r>
            <a:r>
              <a:rPr lang="en-US" altLang="en-US" dirty="0">
                <a:solidFill>
                  <a:srgbClr val="C00000"/>
                </a:solidFill>
              </a:rPr>
              <a:t>to execute if all conditions are </a:t>
            </a:r>
            <a:r>
              <a:rPr lang="en-US" altLang="en-US" dirty="0" smtClean="0">
                <a:solidFill>
                  <a:srgbClr val="C00000"/>
                </a:solidFill>
              </a:rPr>
              <a:t>false&gt;</a:t>
            </a:r>
            <a:endParaRPr lang="en-US" altLang="en-US" dirty="0">
              <a:solidFill>
                <a:srgbClr val="C00000"/>
              </a:solidFill>
            </a:endParaRPr>
          </a:p>
          <a:p>
            <a:pPr lvl="2">
              <a:buNone/>
            </a:pPr>
            <a:r>
              <a:rPr lang="en-US" altLang="en-US" dirty="0">
                <a:solidFill>
                  <a:srgbClr val="C00000"/>
                </a:solidFill>
              </a:rPr>
              <a:t>End If</a:t>
            </a:r>
          </a:p>
          <a:p>
            <a:pPr lvl="1"/>
            <a:endParaRPr lang="en-US" dirty="0"/>
          </a:p>
        </p:txBody>
      </p:sp>
    </p:spTree>
    <p:extLst>
      <p:ext uri="{BB962C8B-B14F-4D97-AF65-F5344CB8AC3E}">
        <p14:creationId xmlns:p14="http://schemas.microsoft.com/office/powerpoint/2010/main" val="31001159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Imperative programming</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State-based, assignment-oriented approach:</a:t>
            </a:r>
          </a:p>
          <a:p>
            <a:pPr lvl="1"/>
            <a:r>
              <a:rPr lang="en-US" dirty="0" smtClean="0"/>
              <a:t>A </a:t>
            </a:r>
            <a:r>
              <a:rPr lang="en-US" dirty="0"/>
              <a:t>program </a:t>
            </a:r>
            <a:r>
              <a:rPr lang="en-US" dirty="0" smtClean="0"/>
              <a:t>is a </a:t>
            </a:r>
            <a:r>
              <a:rPr lang="en-US" dirty="0"/>
              <a:t>sequence of state-changing </a:t>
            </a:r>
            <a:r>
              <a:rPr lang="en-US" dirty="0" smtClean="0"/>
              <a:t>actions.</a:t>
            </a:r>
          </a:p>
          <a:p>
            <a:r>
              <a:rPr lang="en-US" dirty="0" smtClean="0"/>
              <a:t>Any </a:t>
            </a:r>
            <a:r>
              <a:rPr lang="en-US" dirty="0"/>
              <a:t>imperative program consists </a:t>
            </a:r>
            <a:r>
              <a:rPr lang="en-US" dirty="0" smtClean="0"/>
              <a:t>of</a:t>
            </a:r>
            <a:endParaRPr lang="en-US" dirty="0"/>
          </a:p>
          <a:p>
            <a:pPr lvl="1"/>
            <a:r>
              <a:rPr lang="en-US" b="1" dirty="0" smtClean="0"/>
              <a:t>Declarative </a:t>
            </a:r>
            <a:r>
              <a:rPr lang="en-US" b="1" dirty="0"/>
              <a:t>statements </a:t>
            </a:r>
            <a:r>
              <a:rPr lang="en-US" dirty="0"/>
              <a:t>which gives a name to a value. </a:t>
            </a:r>
            <a:endParaRPr lang="en-US" dirty="0" smtClean="0"/>
          </a:p>
          <a:p>
            <a:pPr lvl="2"/>
            <a:r>
              <a:rPr lang="en-US" dirty="0" smtClean="0"/>
              <a:t>A </a:t>
            </a:r>
            <a:r>
              <a:rPr lang="en-US" dirty="0"/>
              <a:t>named value is called a </a:t>
            </a:r>
            <a:r>
              <a:rPr lang="en-US" b="1" dirty="0"/>
              <a:t>variable</a:t>
            </a:r>
            <a:r>
              <a:rPr lang="en-US" dirty="0"/>
              <a:t>. Thus, declarative statements create variables. </a:t>
            </a:r>
            <a:endParaRPr lang="en-US" dirty="0" smtClean="0"/>
          </a:p>
          <a:p>
            <a:pPr lvl="2"/>
            <a:r>
              <a:rPr lang="en-US" dirty="0" smtClean="0"/>
              <a:t>In </a:t>
            </a:r>
            <a:r>
              <a:rPr lang="en-US" dirty="0"/>
              <a:t>procedural languages it is common for the same variable to keep changing value as the program runs. </a:t>
            </a:r>
          </a:p>
          <a:p>
            <a:pPr lvl="1"/>
            <a:r>
              <a:rPr lang="en-US" b="1" dirty="0" smtClean="0"/>
              <a:t>Imperative </a:t>
            </a:r>
            <a:r>
              <a:rPr lang="en-US" b="1" dirty="0"/>
              <a:t>statements </a:t>
            </a:r>
            <a:r>
              <a:rPr lang="en-US" dirty="0"/>
              <a:t>which assign new values to </a:t>
            </a:r>
            <a:r>
              <a:rPr lang="en-US" dirty="0" smtClean="0"/>
              <a:t>variables.</a:t>
            </a:r>
            <a:endParaRPr lang="en-US" dirty="0"/>
          </a:p>
          <a:p>
            <a:pPr lvl="1"/>
            <a:r>
              <a:rPr lang="en-US" dirty="0" smtClean="0"/>
              <a:t>Program</a:t>
            </a:r>
            <a:r>
              <a:rPr lang="en-US" b="1" dirty="0" smtClean="0"/>
              <a:t> </a:t>
            </a:r>
            <a:r>
              <a:rPr lang="en-US" b="1" dirty="0"/>
              <a:t>flow control statements </a:t>
            </a:r>
            <a:r>
              <a:rPr lang="en-US" dirty="0"/>
              <a:t>which define order in which imperative statements are evaluated. </a:t>
            </a:r>
            <a:endParaRPr lang="en-US" dirty="0" smtClean="0"/>
          </a:p>
          <a:p>
            <a:r>
              <a:rPr lang="en-US" dirty="0" smtClean="0"/>
              <a:t>Program units:</a:t>
            </a:r>
          </a:p>
          <a:p>
            <a:pPr lvl="1"/>
            <a:r>
              <a:rPr lang="en-US" dirty="0" smtClean="0"/>
              <a:t>Data: Variables and constants</a:t>
            </a:r>
          </a:p>
          <a:p>
            <a:pPr lvl="1"/>
            <a:r>
              <a:rPr lang="en-US" dirty="0" smtClean="0"/>
              <a:t>Computation: Statements and routines</a:t>
            </a:r>
            <a:endParaRPr lang="en-US" dirty="0"/>
          </a:p>
          <a:p>
            <a:endParaRPr lang="en-US" dirty="0"/>
          </a:p>
        </p:txBody>
      </p:sp>
    </p:spTree>
    <p:extLst>
      <p:ext uri="{BB962C8B-B14F-4D97-AF65-F5344CB8AC3E}">
        <p14:creationId xmlns:p14="http://schemas.microsoft.com/office/powerpoint/2010/main" val="20948809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Selection problem</a:t>
            </a:r>
            <a:endParaRPr lang="en-US" dirty="0"/>
          </a:p>
        </p:txBody>
      </p:sp>
      <p:sp>
        <p:nvSpPr>
          <p:cNvPr id="3" name="Content Placeholder 2"/>
          <p:cNvSpPr>
            <a:spLocks noGrp="1"/>
          </p:cNvSpPr>
          <p:nvPr>
            <p:ph idx="1"/>
          </p:nvPr>
        </p:nvSpPr>
        <p:spPr/>
        <p:txBody>
          <a:bodyPr>
            <a:normAutofit fontScale="92500" lnSpcReduction="10000"/>
          </a:bodyPr>
          <a:lstStyle/>
          <a:p>
            <a:r>
              <a:rPr lang="en-US" altLang="en-US" dirty="0" smtClean="0"/>
              <a:t>Many </a:t>
            </a:r>
            <a:r>
              <a:rPr lang="en-US" altLang="en-US" dirty="0"/>
              <a:t>kinds of “variations</a:t>
            </a:r>
            <a:r>
              <a:rPr lang="en-US" altLang="en-US" dirty="0" smtClean="0"/>
              <a:t>” of two-way selection.</a:t>
            </a:r>
          </a:p>
          <a:p>
            <a:pPr lvl="1"/>
            <a:r>
              <a:rPr lang="en-US" altLang="en-US" dirty="0" smtClean="0"/>
              <a:t>This </a:t>
            </a:r>
            <a:r>
              <a:rPr lang="en-US" altLang="en-US" dirty="0"/>
              <a:t>one is “nested”</a:t>
            </a:r>
          </a:p>
          <a:p>
            <a:pPr lvl="2">
              <a:buNone/>
            </a:pPr>
            <a:r>
              <a:rPr lang="en-US" altLang="en-US" dirty="0">
                <a:solidFill>
                  <a:srgbClr val="C00000"/>
                </a:solidFill>
              </a:rPr>
              <a:t>If </a:t>
            </a:r>
            <a:r>
              <a:rPr lang="en-US" altLang="en-US" dirty="0" smtClean="0">
                <a:solidFill>
                  <a:srgbClr val="C00000"/>
                </a:solidFill>
              </a:rPr>
              <a:t>&lt;</a:t>
            </a:r>
            <a:r>
              <a:rPr lang="en-US" altLang="en-US" i="1" dirty="0" smtClean="0">
                <a:solidFill>
                  <a:srgbClr val="C00000"/>
                </a:solidFill>
              </a:rPr>
              <a:t>condition1</a:t>
            </a:r>
            <a:r>
              <a:rPr lang="en-US" altLang="en-US" dirty="0" smtClean="0">
                <a:solidFill>
                  <a:srgbClr val="C00000"/>
                </a:solidFill>
              </a:rPr>
              <a:t>&gt; </a:t>
            </a:r>
            <a:r>
              <a:rPr lang="en-US" altLang="en-US" dirty="0">
                <a:solidFill>
                  <a:srgbClr val="C00000"/>
                </a:solidFill>
              </a:rPr>
              <a:t>Then</a:t>
            </a:r>
          </a:p>
          <a:p>
            <a:pPr lvl="2">
              <a:buNone/>
            </a:pPr>
            <a:r>
              <a:rPr lang="en-US" altLang="en-US" dirty="0" smtClean="0">
                <a:solidFill>
                  <a:srgbClr val="C00000"/>
                </a:solidFill>
              </a:rPr>
              <a:t>    &lt;</a:t>
            </a:r>
            <a:r>
              <a:rPr lang="en-US" altLang="en-US" i="1" dirty="0">
                <a:solidFill>
                  <a:srgbClr val="C00000"/>
                </a:solidFill>
              </a:rPr>
              <a:t>s</a:t>
            </a:r>
            <a:r>
              <a:rPr lang="en-US" altLang="en-US" i="1" dirty="0" smtClean="0">
                <a:solidFill>
                  <a:srgbClr val="C00000"/>
                </a:solidFill>
              </a:rPr>
              <a:t>tatements </a:t>
            </a:r>
            <a:r>
              <a:rPr lang="en-US" altLang="en-US" i="1" dirty="0">
                <a:solidFill>
                  <a:srgbClr val="C00000"/>
                </a:solidFill>
              </a:rPr>
              <a:t>to execute if condition1 is </a:t>
            </a:r>
            <a:r>
              <a:rPr lang="en-US" altLang="en-US" i="1" dirty="0" smtClean="0">
                <a:solidFill>
                  <a:srgbClr val="C00000"/>
                </a:solidFill>
              </a:rPr>
              <a:t>true</a:t>
            </a:r>
            <a:r>
              <a:rPr lang="en-US" altLang="en-US" dirty="0" smtClean="0">
                <a:solidFill>
                  <a:srgbClr val="C00000"/>
                </a:solidFill>
              </a:rPr>
              <a:t>&gt;</a:t>
            </a:r>
            <a:endParaRPr lang="en-US" altLang="en-US" dirty="0">
              <a:solidFill>
                <a:srgbClr val="C00000"/>
              </a:solidFill>
            </a:endParaRPr>
          </a:p>
          <a:p>
            <a:pPr lvl="2">
              <a:buNone/>
            </a:pPr>
            <a:r>
              <a:rPr lang="en-US" altLang="en-US" dirty="0">
                <a:solidFill>
                  <a:srgbClr val="C00000"/>
                </a:solidFill>
              </a:rPr>
              <a:t>Else </a:t>
            </a:r>
          </a:p>
          <a:p>
            <a:pPr lvl="2">
              <a:buNone/>
            </a:pPr>
            <a:r>
              <a:rPr lang="en-US" altLang="en-US" dirty="0" smtClean="0">
                <a:solidFill>
                  <a:srgbClr val="C00000"/>
                </a:solidFill>
              </a:rPr>
              <a:t>    If </a:t>
            </a:r>
            <a:r>
              <a:rPr lang="en-US" altLang="en-US" dirty="0">
                <a:solidFill>
                  <a:srgbClr val="C00000"/>
                </a:solidFill>
              </a:rPr>
              <a:t>&lt;</a:t>
            </a:r>
            <a:r>
              <a:rPr lang="en-US" altLang="en-US" i="1" dirty="0">
                <a:solidFill>
                  <a:srgbClr val="C00000"/>
                </a:solidFill>
              </a:rPr>
              <a:t>condition2</a:t>
            </a:r>
            <a:r>
              <a:rPr lang="en-US" altLang="en-US" dirty="0">
                <a:solidFill>
                  <a:srgbClr val="C00000"/>
                </a:solidFill>
              </a:rPr>
              <a:t>&gt; Then</a:t>
            </a:r>
          </a:p>
          <a:p>
            <a:pPr lvl="2">
              <a:buNone/>
            </a:pPr>
            <a:r>
              <a:rPr lang="en-US" altLang="en-US" dirty="0">
                <a:solidFill>
                  <a:srgbClr val="C00000"/>
                </a:solidFill>
              </a:rPr>
              <a:t>	</a:t>
            </a:r>
            <a:r>
              <a:rPr lang="en-US" altLang="en-US" dirty="0" smtClean="0">
                <a:solidFill>
                  <a:srgbClr val="C00000"/>
                </a:solidFill>
              </a:rPr>
              <a:t>   &lt;</a:t>
            </a:r>
            <a:r>
              <a:rPr lang="en-US" altLang="en-US" i="1" dirty="0" smtClean="0">
                <a:solidFill>
                  <a:srgbClr val="C00000"/>
                </a:solidFill>
              </a:rPr>
              <a:t>statements </a:t>
            </a:r>
            <a:r>
              <a:rPr lang="en-US" altLang="en-US" i="1" dirty="0">
                <a:solidFill>
                  <a:srgbClr val="C00000"/>
                </a:solidFill>
              </a:rPr>
              <a:t>to execute if condition2 is true and condition 1 is false</a:t>
            </a:r>
            <a:r>
              <a:rPr lang="en-US" altLang="en-US" dirty="0">
                <a:solidFill>
                  <a:srgbClr val="C00000"/>
                </a:solidFill>
              </a:rPr>
              <a:t>&gt;</a:t>
            </a:r>
          </a:p>
          <a:p>
            <a:pPr lvl="2">
              <a:buNone/>
            </a:pPr>
            <a:r>
              <a:rPr lang="en-US" altLang="en-US" dirty="0" smtClean="0">
                <a:solidFill>
                  <a:srgbClr val="C00000"/>
                </a:solidFill>
              </a:rPr>
              <a:t>    Else</a:t>
            </a:r>
            <a:endParaRPr lang="en-US" altLang="en-US" dirty="0">
              <a:solidFill>
                <a:srgbClr val="C00000"/>
              </a:solidFill>
            </a:endParaRPr>
          </a:p>
          <a:p>
            <a:pPr lvl="2">
              <a:buNone/>
            </a:pPr>
            <a:r>
              <a:rPr lang="en-US" altLang="en-US" dirty="0">
                <a:solidFill>
                  <a:srgbClr val="C00000"/>
                </a:solidFill>
              </a:rPr>
              <a:t>	</a:t>
            </a:r>
            <a:r>
              <a:rPr lang="en-US" altLang="en-US" dirty="0" smtClean="0">
                <a:solidFill>
                  <a:srgbClr val="C00000"/>
                </a:solidFill>
              </a:rPr>
              <a:t>   &lt;</a:t>
            </a:r>
            <a:r>
              <a:rPr lang="en-US" altLang="en-US" i="1" dirty="0" smtClean="0">
                <a:solidFill>
                  <a:srgbClr val="C00000"/>
                </a:solidFill>
              </a:rPr>
              <a:t>statements </a:t>
            </a:r>
            <a:r>
              <a:rPr lang="en-US" altLang="en-US" i="1" dirty="0">
                <a:solidFill>
                  <a:srgbClr val="C00000"/>
                </a:solidFill>
              </a:rPr>
              <a:t>to execute if condition2 is false and condition1 is false</a:t>
            </a:r>
            <a:r>
              <a:rPr lang="en-US" altLang="en-US" dirty="0">
                <a:solidFill>
                  <a:srgbClr val="C00000"/>
                </a:solidFill>
              </a:rPr>
              <a:t>&gt;</a:t>
            </a:r>
          </a:p>
          <a:p>
            <a:pPr lvl="2">
              <a:buNone/>
            </a:pPr>
            <a:r>
              <a:rPr lang="en-US" altLang="en-US" dirty="0" smtClean="0">
                <a:solidFill>
                  <a:srgbClr val="C00000"/>
                </a:solidFill>
              </a:rPr>
              <a:t>    End </a:t>
            </a:r>
            <a:r>
              <a:rPr lang="en-US" altLang="en-US" dirty="0">
                <a:solidFill>
                  <a:srgbClr val="C00000"/>
                </a:solidFill>
              </a:rPr>
              <a:t>If</a:t>
            </a:r>
          </a:p>
          <a:p>
            <a:pPr lvl="2">
              <a:buNone/>
            </a:pPr>
            <a:r>
              <a:rPr lang="en-US" altLang="en-US" dirty="0">
                <a:solidFill>
                  <a:srgbClr val="C00000"/>
                </a:solidFill>
              </a:rPr>
              <a:t>End </a:t>
            </a:r>
            <a:r>
              <a:rPr lang="en-US" altLang="en-US" dirty="0" smtClean="0">
                <a:solidFill>
                  <a:srgbClr val="C00000"/>
                </a:solidFill>
              </a:rPr>
              <a:t>If</a:t>
            </a:r>
          </a:p>
          <a:p>
            <a:pPr lvl="1"/>
            <a:r>
              <a:rPr lang="en-US" altLang="en-US" dirty="0"/>
              <a:t>Conditions can be more complex too</a:t>
            </a:r>
          </a:p>
          <a:p>
            <a:pPr lvl="2"/>
            <a:r>
              <a:rPr lang="en-US" altLang="en-US" dirty="0"/>
              <a:t>Most programming languages have </a:t>
            </a:r>
            <a:r>
              <a:rPr lang="en-US" altLang="en-US" dirty="0" smtClean="0"/>
              <a:t>logical </a:t>
            </a:r>
            <a:r>
              <a:rPr lang="en-US" altLang="en-US" dirty="0"/>
              <a:t>operators that can be used to make compound </a:t>
            </a:r>
            <a:r>
              <a:rPr lang="en-US" altLang="en-US" dirty="0" smtClean="0"/>
              <a:t>conditions (NOT, AND, OR, </a:t>
            </a:r>
            <a:r>
              <a:rPr lang="en-US" altLang="en-US" dirty="0" err="1" smtClean="0"/>
              <a:t>XOR</a:t>
            </a:r>
            <a:r>
              <a:rPr lang="en-US" altLang="en-US" dirty="0" smtClean="0"/>
              <a:t>)</a:t>
            </a:r>
            <a:endParaRPr lang="en-US" altLang="en-US" dirty="0"/>
          </a:p>
          <a:p>
            <a:pPr lvl="2">
              <a:buNone/>
            </a:pPr>
            <a:endParaRPr lang="en-US" altLang="en-US" dirty="0">
              <a:solidFill>
                <a:srgbClr val="C00000"/>
              </a:solidFill>
            </a:endParaRPr>
          </a:p>
          <a:p>
            <a:pPr lvl="1"/>
            <a:endParaRPr lang="en-US" dirty="0"/>
          </a:p>
        </p:txBody>
      </p:sp>
    </p:spTree>
    <p:extLst>
      <p:ext uri="{BB962C8B-B14F-4D97-AF65-F5344CB8AC3E}">
        <p14:creationId xmlns:p14="http://schemas.microsoft.com/office/powerpoint/2010/main" val="35236201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Multi-way selection</a:t>
            </a:r>
            <a:endParaRPr lang="en-US" dirty="0"/>
          </a:p>
        </p:txBody>
      </p:sp>
      <p:sp>
        <p:nvSpPr>
          <p:cNvPr id="3" name="Content Placeholder 2"/>
          <p:cNvSpPr>
            <a:spLocks noGrp="1"/>
          </p:cNvSpPr>
          <p:nvPr>
            <p:ph idx="1"/>
          </p:nvPr>
        </p:nvSpPr>
        <p:spPr/>
        <p:txBody>
          <a:bodyPr/>
          <a:lstStyle/>
          <a:p>
            <a:r>
              <a:rPr lang="en-US" altLang="en-US" dirty="0"/>
              <a:t>Many programming languages have another kind of selection statement </a:t>
            </a:r>
            <a:r>
              <a:rPr lang="en-US" altLang="en-US" dirty="0" smtClean="0"/>
              <a:t>– the multi-way selector (</a:t>
            </a:r>
            <a:r>
              <a:rPr lang="en-US" altLang="en-US" i="1" dirty="0" smtClean="0"/>
              <a:t>case</a:t>
            </a:r>
            <a:r>
              <a:rPr lang="en-US" altLang="en-US" dirty="0" smtClean="0"/>
              <a:t> statement)</a:t>
            </a:r>
            <a:endParaRPr lang="en-US" altLang="en-US" dirty="0"/>
          </a:p>
          <a:p>
            <a:r>
              <a:rPr lang="en-US" altLang="en-US" dirty="0"/>
              <a:t>Case </a:t>
            </a:r>
            <a:r>
              <a:rPr lang="en-US" altLang="en-US" dirty="0" smtClean="0"/>
              <a:t>statements</a:t>
            </a:r>
            <a:endParaRPr lang="en-US" altLang="en-US" dirty="0"/>
          </a:p>
          <a:p>
            <a:pPr lvl="1"/>
            <a:r>
              <a:rPr lang="en-US" altLang="en-US" dirty="0"/>
              <a:t>Are very different in structure and function in different programming languages.</a:t>
            </a:r>
          </a:p>
          <a:p>
            <a:pPr lvl="1"/>
            <a:r>
              <a:rPr lang="en-US" altLang="en-US" dirty="0" smtClean="0"/>
              <a:t>Examples: </a:t>
            </a:r>
          </a:p>
        </p:txBody>
      </p:sp>
      <p:sp>
        <p:nvSpPr>
          <p:cNvPr id="4" name="TextBox 3"/>
          <p:cNvSpPr txBox="1"/>
          <p:nvPr/>
        </p:nvSpPr>
        <p:spPr>
          <a:xfrm>
            <a:off x="912812" y="4191000"/>
            <a:ext cx="3810000" cy="2262158"/>
          </a:xfrm>
          <a:prstGeom prst="rect">
            <a:avLst/>
          </a:prstGeom>
          <a:solidFill>
            <a:schemeClr val="bg1">
              <a:lumMod val="95000"/>
            </a:schemeClr>
          </a:solidFill>
        </p:spPr>
        <p:txBody>
          <a:bodyPr wrap="square" rtlCol="0">
            <a:spAutoFit/>
          </a:bodyPr>
          <a:lstStyle>
            <a:defPPr>
              <a:defRPr lang="en-US"/>
            </a:defPPr>
            <a:lvl1pPr>
              <a:defRPr>
                <a:solidFill>
                  <a:schemeClr val="tx2"/>
                </a:solidFill>
                <a:latin typeface="Microsoft Sans Serif" panose="020B0604020202020204" pitchFamily="34" charset="0"/>
                <a:cs typeface="Microsoft Sans Serif" panose="020B0604020202020204" pitchFamily="34" charset="0"/>
              </a:defRPr>
            </a:lvl1pPr>
          </a:lstStyle>
          <a:p>
            <a:r>
              <a:rPr lang="en-US" dirty="0"/>
              <a:t>case letter is</a:t>
            </a:r>
            <a:br>
              <a:rPr lang="en-US" dirty="0"/>
            </a:br>
            <a:r>
              <a:rPr lang="en-US" dirty="0" smtClean="0"/>
              <a:t>    when </a:t>
            </a:r>
            <a:r>
              <a:rPr lang="en-US" dirty="0"/>
              <a:t>'</a:t>
            </a:r>
            <a:r>
              <a:rPr lang="en-US" dirty="0" err="1"/>
              <a:t>a'..'z</a:t>
            </a:r>
            <a:r>
              <a:rPr lang="en-US" dirty="0"/>
              <a:t>'| '</a:t>
            </a:r>
            <a:r>
              <a:rPr lang="en-US" dirty="0" err="1"/>
              <a:t>A'..'Z</a:t>
            </a:r>
            <a:r>
              <a:rPr lang="en-US" dirty="0"/>
              <a:t>' =&gt; put </a:t>
            </a:r>
            <a:r>
              <a:rPr lang="en-US" dirty="0" smtClean="0"/>
              <a:t>(“1");</a:t>
            </a:r>
            <a:r>
              <a:rPr lang="en-US" dirty="0"/>
              <a:t/>
            </a:r>
            <a:br>
              <a:rPr lang="en-US" dirty="0"/>
            </a:br>
            <a:r>
              <a:rPr lang="en-US" dirty="0" smtClean="0"/>
              <a:t>    when </a:t>
            </a:r>
            <a:r>
              <a:rPr lang="en-US" dirty="0"/>
              <a:t>'0'..'9' =&gt; put </a:t>
            </a:r>
            <a:r>
              <a:rPr lang="en-US" dirty="0" smtClean="0"/>
              <a:t>(“2"); put(“3”);</a:t>
            </a:r>
            <a:r>
              <a:rPr lang="en-US" dirty="0"/>
              <a:t/>
            </a:r>
            <a:br>
              <a:rPr lang="en-US" dirty="0"/>
            </a:br>
            <a:r>
              <a:rPr lang="en-US" dirty="0" smtClean="0"/>
              <a:t>    when ‘&amp;' </a:t>
            </a:r>
            <a:r>
              <a:rPr lang="en-US" dirty="0"/>
              <a:t>=&gt; put </a:t>
            </a:r>
            <a:r>
              <a:rPr lang="en-US" dirty="0" smtClean="0"/>
              <a:t>(“4");</a:t>
            </a:r>
            <a:r>
              <a:rPr lang="en-US" dirty="0"/>
              <a:t/>
            </a:r>
            <a:br>
              <a:rPr lang="en-US" dirty="0"/>
            </a:br>
            <a:r>
              <a:rPr lang="en-US" dirty="0" smtClean="0"/>
              <a:t>    when </a:t>
            </a:r>
            <a:r>
              <a:rPr lang="en-US" dirty="0"/>
              <a:t>others =&gt; put </a:t>
            </a:r>
            <a:r>
              <a:rPr lang="en-US" dirty="0" smtClean="0"/>
              <a:t>(“default");</a:t>
            </a:r>
            <a:r>
              <a:rPr lang="en-US" dirty="0"/>
              <a:t/>
            </a:r>
            <a:br>
              <a:rPr lang="en-US" dirty="0"/>
            </a:br>
            <a:r>
              <a:rPr lang="en-US" dirty="0"/>
              <a:t>end case</a:t>
            </a:r>
            <a:r>
              <a:rPr lang="en-US" dirty="0" smtClean="0"/>
              <a:t>;</a:t>
            </a:r>
          </a:p>
          <a:p>
            <a:pPr algn="r">
              <a:spcBef>
                <a:spcPts val="1800"/>
              </a:spcBef>
            </a:pPr>
            <a:r>
              <a:rPr lang="en-US" b="1" dirty="0">
                <a:effectLst>
                  <a:outerShdw blurRad="38100" dist="38100" dir="2700000" algn="tl">
                    <a:srgbClr val="000000">
                      <a:alpha val="43137"/>
                    </a:srgbClr>
                  </a:outerShdw>
                </a:effectLst>
              </a:rPr>
              <a:t>ADA</a:t>
            </a:r>
          </a:p>
        </p:txBody>
      </p:sp>
      <p:sp>
        <p:nvSpPr>
          <p:cNvPr id="5" name="TextBox 4"/>
          <p:cNvSpPr txBox="1"/>
          <p:nvPr/>
        </p:nvSpPr>
        <p:spPr>
          <a:xfrm>
            <a:off x="4799012" y="4186595"/>
            <a:ext cx="3657600" cy="2262158"/>
          </a:xfrm>
          <a:prstGeom prst="rect">
            <a:avLst/>
          </a:prstGeom>
          <a:solidFill>
            <a:schemeClr val="bg1">
              <a:lumMod val="95000"/>
            </a:schemeClr>
          </a:solidFill>
        </p:spPr>
        <p:txBody>
          <a:bodyPr wrap="square" rtlCol="0">
            <a:spAutoFit/>
          </a:bodyPr>
          <a:lstStyle/>
          <a:p>
            <a:r>
              <a:rPr lang="en-US" dirty="0" smtClean="0">
                <a:solidFill>
                  <a:schemeClr val="tx2"/>
                </a:solidFill>
                <a:latin typeface="Microsoft Sans Serif" panose="020B0604020202020204" pitchFamily="34" charset="0"/>
                <a:cs typeface="Microsoft Sans Serif" panose="020B0604020202020204" pitchFamily="34" charset="0"/>
              </a:rPr>
              <a:t> case I of</a:t>
            </a:r>
          </a:p>
          <a:p>
            <a:r>
              <a:rPr lang="en-US" dirty="0">
                <a:solidFill>
                  <a:schemeClr val="tx2"/>
                </a:solidFill>
                <a:latin typeface="Microsoft Sans Serif" panose="020B0604020202020204" pitchFamily="34" charset="0"/>
                <a:cs typeface="Microsoft Sans Serif" panose="020B0604020202020204" pitchFamily="34" charset="0"/>
              </a:rPr>
              <a:t> </a:t>
            </a:r>
            <a:r>
              <a:rPr lang="en-US" dirty="0" smtClean="0">
                <a:solidFill>
                  <a:schemeClr val="tx2"/>
                </a:solidFill>
                <a:latin typeface="Microsoft Sans Serif" panose="020B0604020202020204" pitchFamily="34" charset="0"/>
                <a:cs typeface="Microsoft Sans Serif" panose="020B0604020202020204" pitchFamily="34" charset="0"/>
              </a:rPr>
              <a:t>    7: write(2);</a:t>
            </a:r>
          </a:p>
          <a:p>
            <a:r>
              <a:rPr lang="en-US" dirty="0">
                <a:solidFill>
                  <a:schemeClr val="tx2"/>
                </a:solidFill>
                <a:latin typeface="Microsoft Sans Serif" panose="020B0604020202020204" pitchFamily="34" charset="0"/>
                <a:cs typeface="Microsoft Sans Serif" panose="020B0604020202020204" pitchFamily="34" charset="0"/>
              </a:rPr>
              <a:t> </a:t>
            </a:r>
            <a:r>
              <a:rPr lang="en-US" dirty="0" smtClean="0">
                <a:solidFill>
                  <a:schemeClr val="tx2"/>
                </a:solidFill>
                <a:latin typeface="Microsoft Sans Serif" panose="020B0604020202020204" pitchFamily="34" charset="0"/>
                <a:cs typeface="Microsoft Sans Serif" panose="020B0604020202020204" pitchFamily="34" charset="0"/>
              </a:rPr>
              <a:t>    2: begin write(5); write(1) end; </a:t>
            </a:r>
          </a:p>
          <a:p>
            <a:r>
              <a:rPr lang="en-US" dirty="0">
                <a:solidFill>
                  <a:schemeClr val="tx2"/>
                </a:solidFill>
                <a:latin typeface="Microsoft Sans Serif" panose="020B0604020202020204" pitchFamily="34" charset="0"/>
                <a:cs typeface="Microsoft Sans Serif" panose="020B0604020202020204" pitchFamily="34" charset="0"/>
              </a:rPr>
              <a:t> </a:t>
            </a:r>
            <a:r>
              <a:rPr lang="en-US" dirty="0" smtClean="0">
                <a:solidFill>
                  <a:schemeClr val="tx2"/>
                </a:solidFill>
                <a:latin typeface="Microsoft Sans Serif" panose="020B0604020202020204" pitchFamily="34" charset="0"/>
                <a:cs typeface="Microsoft Sans Serif" panose="020B0604020202020204" pitchFamily="34" charset="0"/>
              </a:rPr>
              <a:t>    99: write(7) </a:t>
            </a:r>
            <a:endParaRPr lang="en-US" dirty="0">
              <a:solidFill>
                <a:schemeClr val="tx2"/>
              </a:solidFill>
              <a:latin typeface="Microsoft Sans Serif" panose="020B0604020202020204" pitchFamily="34" charset="0"/>
              <a:cs typeface="Microsoft Sans Serif" panose="020B0604020202020204" pitchFamily="34" charset="0"/>
            </a:endParaRPr>
          </a:p>
          <a:p>
            <a:r>
              <a:rPr lang="en-US" dirty="0" smtClean="0">
                <a:solidFill>
                  <a:schemeClr val="tx2"/>
                </a:solidFill>
                <a:latin typeface="Microsoft Sans Serif" panose="020B0604020202020204" pitchFamily="34" charset="0"/>
                <a:cs typeface="Microsoft Sans Serif" panose="020B0604020202020204" pitchFamily="34" charset="0"/>
              </a:rPr>
              <a:t>  end;</a:t>
            </a:r>
          </a:p>
          <a:p>
            <a:endParaRPr lang="en-US" dirty="0">
              <a:solidFill>
                <a:schemeClr val="tx2"/>
              </a:solidFill>
              <a:latin typeface="Microsoft Sans Serif" panose="020B0604020202020204" pitchFamily="34" charset="0"/>
              <a:cs typeface="Microsoft Sans Serif" panose="020B0604020202020204" pitchFamily="34" charset="0"/>
            </a:endParaRPr>
          </a:p>
          <a:p>
            <a:pPr algn="r">
              <a:spcBef>
                <a:spcPts val="1800"/>
              </a:spcBef>
            </a:pPr>
            <a:r>
              <a:rPr lang="en-US" b="1" dirty="0" smtClean="0">
                <a:solidFill>
                  <a:schemeClr val="tx2"/>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Pascal</a:t>
            </a:r>
            <a:endParaRPr lang="en-US" b="1" dirty="0">
              <a:solidFill>
                <a:schemeClr val="tx2"/>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p:txBody>
      </p:sp>
      <p:sp>
        <p:nvSpPr>
          <p:cNvPr id="6" name="TextBox 5"/>
          <p:cNvSpPr txBox="1"/>
          <p:nvPr/>
        </p:nvSpPr>
        <p:spPr>
          <a:xfrm>
            <a:off x="8532812" y="4191000"/>
            <a:ext cx="3276600" cy="2262158"/>
          </a:xfrm>
          <a:prstGeom prst="rect">
            <a:avLst/>
          </a:prstGeom>
          <a:solidFill>
            <a:schemeClr val="bg1">
              <a:lumMod val="95000"/>
            </a:schemeClr>
          </a:solidFill>
        </p:spPr>
        <p:txBody>
          <a:bodyPr wrap="square" rtlCol="0">
            <a:spAutoFit/>
          </a:bodyPr>
          <a:lstStyle/>
          <a:p>
            <a:r>
              <a:rPr lang="en-US" dirty="0" smtClean="0">
                <a:solidFill>
                  <a:schemeClr val="tx2"/>
                </a:solidFill>
                <a:latin typeface="Microsoft Sans Serif" panose="020B0604020202020204" pitchFamily="34" charset="0"/>
                <a:cs typeface="Microsoft Sans Serif" panose="020B0604020202020204" pitchFamily="34" charset="0"/>
              </a:rPr>
              <a:t>  switch ( </a:t>
            </a:r>
            <a:r>
              <a:rPr lang="en-US" dirty="0" err="1" smtClean="0">
                <a:solidFill>
                  <a:schemeClr val="tx2"/>
                </a:solidFill>
                <a:latin typeface="Microsoft Sans Serif" panose="020B0604020202020204" pitchFamily="34" charset="0"/>
                <a:cs typeface="Microsoft Sans Serif" panose="020B0604020202020204" pitchFamily="34" charset="0"/>
              </a:rPr>
              <a:t>i</a:t>
            </a:r>
            <a:r>
              <a:rPr lang="en-US" dirty="0" smtClean="0">
                <a:solidFill>
                  <a:schemeClr val="tx2"/>
                </a:solidFill>
                <a:latin typeface="Microsoft Sans Serif" panose="020B0604020202020204" pitchFamily="34" charset="0"/>
                <a:cs typeface="Microsoft Sans Serif" panose="020B0604020202020204" pitchFamily="34" charset="0"/>
              </a:rPr>
              <a:t> ) </a:t>
            </a:r>
          </a:p>
          <a:p>
            <a:r>
              <a:rPr lang="en-US" dirty="0">
                <a:solidFill>
                  <a:schemeClr val="tx2"/>
                </a:solidFill>
                <a:latin typeface="Microsoft Sans Serif" panose="020B0604020202020204" pitchFamily="34" charset="0"/>
                <a:cs typeface="Microsoft Sans Serif" panose="020B0604020202020204" pitchFamily="34" charset="0"/>
              </a:rPr>
              <a:t> </a:t>
            </a:r>
            <a:r>
              <a:rPr lang="en-US" dirty="0" smtClean="0">
                <a:solidFill>
                  <a:schemeClr val="tx2"/>
                </a:solidFill>
                <a:latin typeface="Microsoft Sans Serif" panose="020B0604020202020204" pitchFamily="34" charset="0"/>
                <a:cs typeface="Microsoft Sans Serif" panose="020B0604020202020204" pitchFamily="34" charset="0"/>
              </a:rPr>
              <a:t> {</a:t>
            </a:r>
          </a:p>
          <a:p>
            <a:r>
              <a:rPr lang="en-US" dirty="0" smtClean="0">
                <a:solidFill>
                  <a:schemeClr val="tx2"/>
                </a:solidFill>
                <a:latin typeface="Microsoft Sans Serif" panose="020B0604020202020204" pitchFamily="34" charset="0"/>
                <a:cs typeface="Microsoft Sans Serif" panose="020B0604020202020204" pitchFamily="34" charset="0"/>
              </a:rPr>
              <a:t>      case 3: </a:t>
            </a:r>
            <a:r>
              <a:rPr lang="en-US" dirty="0" err="1" smtClean="0">
                <a:solidFill>
                  <a:schemeClr val="tx2"/>
                </a:solidFill>
                <a:latin typeface="Microsoft Sans Serif" panose="020B0604020202020204" pitchFamily="34" charset="0"/>
                <a:cs typeface="Microsoft Sans Serif" panose="020B0604020202020204" pitchFamily="34" charset="0"/>
              </a:rPr>
              <a:t>i</a:t>
            </a:r>
            <a:r>
              <a:rPr lang="en-US" dirty="0" smtClean="0">
                <a:solidFill>
                  <a:schemeClr val="tx2"/>
                </a:solidFill>
                <a:latin typeface="Microsoft Sans Serif" panose="020B0604020202020204" pitchFamily="34" charset="0"/>
                <a:cs typeface="Microsoft Sans Serif" panose="020B0604020202020204" pitchFamily="34" charset="0"/>
              </a:rPr>
              <a:t> +=10;  </a:t>
            </a:r>
          </a:p>
          <a:p>
            <a:r>
              <a:rPr lang="en-US" dirty="0">
                <a:solidFill>
                  <a:schemeClr val="tx2"/>
                </a:solidFill>
                <a:latin typeface="Microsoft Sans Serif" panose="020B0604020202020204" pitchFamily="34" charset="0"/>
                <a:cs typeface="Microsoft Sans Serif" panose="020B0604020202020204" pitchFamily="34" charset="0"/>
              </a:rPr>
              <a:t> </a:t>
            </a:r>
            <a:r>
              <a:rPr lang="en-US" dirty="0" smtClean="0">
                <a:solidFill>
                  <a:schemeClr val="tx2"/>
                </a:solidFill>
                <a:latin typeface="Microsoft Sans Serif" panose="020B0604020202020204" pitchFamily="34" charset="0"/>
                <a:cs typeface="Microsoft Sans Serif" panose="020B0604020202020204" pitchFamily="34" charset="0"/>
              </a:rPr>
              <a:t>     case 1: </a:t>
            </a:r>
            <a:r>
              <a:rPr lang="en-US" dirty="0" err="1" smtClean="0">
                <a:solidFill>
                  <a:schemeClr val="tx2"/>
                </a:solidFill>
                <a:latin typeface="Microsoft Sans Serif" panose="020B0604020202020204" pitchFamily="34" charset="0"/>
                <a:cs typeface="Microsoft Sans Serif" panose="020B0604020202020204" pitchFamily="34" charset="0"/>
              </a:rPr>
              <a:t>i</a:t>
            </a:r>
            <a:r>
              <a:rPr lang="en-US" dirty="0" smtClean="0">
                <a:solidFill>
                  <a:schemeClr val="tx2"/>
                </a:solidFill>
                <a:latin typeface="Microsoft Sans Serif" panose="020B0604020202020204" pitchFamily="34" charset="0"/>
                <a:cs typeface="Microsoft Sans Serif" panose="020B0604020202020204" pitchFamily="34" charset="0"/>
              </a:rPr>
              <a:t> += -5; break;</a:t>
            </a:r>
          </a:p>
          <a:p>
            <a:r>
              <a:rPr lang="en-US" dirty="0">
                <a:solidFill>
                  <a:schemeClr val="tx2"/>
                </a:solidFill>
                <a:latin typeface="Microsoft Sans Serif" panose="020B0604020202020204" pitchFamily="34" charset="0"/>
                <a:cs typeface="Microsoft Sans Serif" panose="020B0604020202020204" pitchFamily="34" charset="0"/>
              </a:rPr>
              <a:t> </a:t>
            </a:r>
            <a:r>
              <a:rPr lang="en-US" dirty="0" smtClean="0">
                <a:solidFill>
                  <a:schemeClr val="tx2"/>
                </a:solidFill>
                <a:latin typeface="Microsoft Sans Serif" panose="020B0604020202020204" pitchFamily="34" charset="0"/>
                <a:cs typeface="Microsoft Sans Serif" panose="020B0604020202020204" pitchFamily="34" charset="0"/>
              </a:rPr>
              <a:t>     default: </a:t>
            </a:r>
            <a:r>
              <a:rPr lang="en-US" dirty="0" err="1" smtClean="0">
                <a:solidFill>
                  <a:schemeClr val="tx2"/>
                </a:solidFill>
                <a:latin typeface="Microsoft Sans Serif" panose="020B0604020202020204" pitchFamily="34" charset="0"/>
                <a:cs typeface="Microsoft Sans Serif" panose="020B0604020202020204" pitchFamily="34" charset="0"/>
              </a:rPr>
              <a:t>i</a:t>
            </a:r>
            <a:r>
              <a:rPr lang="en-US" dirty="0">
                <a:solidFill>
                  <a:schemeClr val="tx2"/>
                </a:solidFill>
                <a:latin typeface="Microsoft Sans Serif" panose="020B0604020202020204" pitchFamily="34" charset="0"/>
                <a:cs typeface="Microsoft Sans Serif" panose="020B0604020202020204" pitchFamily="34" charset="0"/>
              </a:rPr>
              <a:t> </a:t>
            </a:r>
            <a:r>
              <a:rPr lang="en-US" dirty="0" smtClean="0">
                <a:solidFill>
                  <a:schemeClr val="tx2"/>
                </a:solidFill>
                <a:latin typeface="Microsoft Sans Serif" panose="020B0604020202020204" pitchFamily="34" charset="0"/>
                <a:cs typeface="Microsoft Sans Serif" panose="020B0604020202020204" pitchFamily="34" charset="0"/>
              </a:rPr>
              <a:t>= 0;</a:t>
            </a:r>
          </a:p>
          <a:p>
            <a:r>
              <a:rPr lang="en-US" dirty="0">
                <a:solidFill>
                  <a:schemeClr val="tx2"/>
                </a:solidFill>
                <a:latin typeface="Microsoft Sans Serif" panose="020B0604020202020204" pitchFamily="34" charset="0"/>
                <a:cs typeface="Microsoft Sans Serif" panose="020B0604020202020204" pitchFamily="34" charset="0"/>
              </a:rPr>
              <a:t> </a:t>
            </a:r>
            <a:r>
              <a:rPr lang="en-US" dirty="0" smtClean="0">
                <a:solidFill>
                  <a:schemeClr val="tx2"/>
                </a:solidFill>
                <a:latin typeface="Microsoft Sans Serif" panose="020B0604020202020204" pitchFamily="34" charset="0"/>
                <a:cs typeface="Microsoft Sans Serif" panose="020B0604020202020204" pitchFamily="34" charset="0"/>
              </a:rPr>
              <a:t>  }</a:t>
            </a:r>
          </a:p>
          <a:p>
            <a:pPr algn="r">
              <a:spcBef>
                <a:spcPts val="1800"/>
              </a:spcBef>
            </a:pPr>
            <a:r>
              <a:rPr lang="en-US" b="1" dirty="0" smtClean="0">
                <a:solidFill>
                  <a:schemeClr val="tx2"/>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C</a:t>
            </a:r>
            <a:endParaRPr lang="en-US" b="1" dirty="0">
              <a:solidFill>
                <a:schemeClr val="tx2"/>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p:txBody>
      </p:sp>
    </p:spTree>
    <p:extLst>
      <p:ext uri="{BB962C8B-B14F-4D97-AF65-F5344CB8AC3E}">
        <p14:creationId xmlns:p14="http://schemas.microsoft.com/office/powerpoint/2010/main" val="30093513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Iteration</a:t>
            </a:r>
          </a:p>
        </p:txBody>
      </p:sp>
      <p:sp>
        <p:nvSpPr>
          <p:cNvPr id="6" name="TextBox 5"/>
          <p:cNvSpPr txBox="1"/>
          <p:nvPr/>
        </p:nvSpPr>
        <p:spPr>
          <a:xfrm>
            <a:off x="3046412" y="2507486"/>
            <a:ext cx="2667000" cy="1431161"/>
          </a:xfrm>
          <a:prstGeom prst="rect">
            <a:avLst/>
          </a:prstGeom>
          <a:solidFill>
            <a:schemeClr val="bg1">
              <a:lumMod val="95000"/>
            </a:schemeClr>
          </a:solidFill>
        </p:spPr>
        <p:txBody>
          <a:bodyPr wrap="square" rtlCol="0">
            <a:spAutoFit/>
          </a:bodyPr>
          <a:lstStyle/>
          <a:p>
            <a:r>
              <a:rPr lang="en-US" dirty="0" smtClean="0">
                <a:solidFill>
                  <a:schemeClr val="tx2"/>
                </a:solidFill>
                <a:latin typeface="Microsoft Sans Serif" panose="020B0604020202020204" pitchFamily="34" charset="0"/>
                <a:cs typeface="Microsoft Sans Serif" panose="020B0604020202020204" pitchFamily="34" charset="0"/>
              </a:rPr>
              <a:t>        DO </a:t>
            </a:r>
            <a:r>
              <a:rPr lang="en-US" dirty="0">
                <a:solidFill>
                  <a:schemeClr val="tx2"/>
                </a:solidFill>
                <a:latin typeface="Microsoft Sans Serif" panose="020B0604020202020204" pitchFamily="34" charset="0"/>
                <a:cs typeface="Microsoft Sans Serif" panose="020B0604020202020204" pitchFamily="34" charset="0"/>
              </a:rPr>
              <a:t>20, I = 0,100,3</a:t>
            </a:r>
          </a:p>
          <a:p>
            <a:r>
              <a:rPr lang="en-US" dirty="0">
                <a:solidFill>
                  <a:schemeClr val="tx2"/>
                </a:solidFill>
                <a:latin typeface="Microsoft Sans Serif" panose="020B0604020202020204" pitchFamily="34" charset="0"/>
                <a:cs typeface="Microsoft Sans Serif" panose="020B0604020202020204" pitchFamily="34" charset="0"/>
              </a:rPr>
              <a:t>        </a:t>
            </a:r>
            <a:r>
              <a:rPr lang="en-US" dirty="0" smtClean="0">
                <a:solidFill>
                  <a:schemeClr val="tx2"/>
                </a:solidFill>
                <a:latin typeface="Microsoft Sans Serif" panose="020B0604020202020204" pitchFamily="34" charset="0"/>
                <a:cs typeface="Microsoft Sans Serif" panose="020B0604020202020204" pitchFamily="34" charset="0"/>
              </a:rPr>
              <a:t>     </a:t>
            </a:r>
            <a:r>
              <a:rPr lang="en-US" dirty="0">
                <a:solidFill>
                  <a:schemeClr val="tx2"/>
                </a:solidFill>
                <a:latin typeface="Microsoft Sans Serif" panose="020B0604020202020204" pitchFamily="34" charset="0"/>
                <a:cs typeface="Microsoft Sans Serif" panose="020B0604020202020204" pitchFamily="34" charset="0"/>
              </a:rPr>
              <a:t>WRITE</a:t>
            </a:r>
            <a:r>
              <a:rPr lang="en-US" dirty="0" smtClean="0">
                <a:solidFill>
                  <a:schemeClr val="tx2"/>
                </a:solidFill>
                <a:latin typeface="Microsoft Sans Serif" panose="020B0604020202020204" pitchFamily="34" charset="0"/>
                <a:cs typeface="Microsoft Sans Serif" panose="020B0604020202020204" pitchFamily="34" charset="0"/>
              </a:rPr>
              <a:t>(*,*) I</a:t>
            </a:r>
            <a:endParaRPr lang="en-US" dirty="0">
              <a:solidFill>
                <a:schemeClr val="tx2"/>
              </a:solidFill>
              <a:latin typeface="Microsoft Sans Serif" panose="020B0604020202020204" pitchFamily="34" charset="0"/>
              <a:cs typeface="Microsoft Sans Serif" panose="020B0604020202020204" pitchFamily="34" charset="0"/>
            </a:endParaRPr>
          </a:p>
          <a:p>
            <a:r>
              <a:rPr lang="en-US" dirty="0" smtClean="0">
                <a:solidFill>
                  <a:schemeClr val="tx2"/>
                </a:solidFill>
                <a:latin typeface="Microsoft Sans Serif" panose="020B0604020202020204" pitchFamily="34" charset="0"/>
                <a:cs typeface="Microsoft Sans Serif" panose="020B0604020202020204" pitchFamily="34" charset="0"/>
              </a:rPr>
              <a:t>  20  CONTINUE</a:t>
            </a:r>
          </a:p>
          <a:p>
            <a:pPr algn="r">
              <a:spcBef>
                <a:spcPts val="1800"/>
              </a:spcBef>
            </a:pPr>
            <a:r>
              <a:rPr lang="en-US" b="1" dirty="0" smtClean="0">
                <a:solidFill>
                  <a:schemeClr val="tx2"/>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FORTRAN</a:t>
            </a:r>
            <a:endParaRPr lang="en-US" b="1" dirty="0">
              <a:solidFill>
                <a:schemeClr val="tx2"/>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p:txBody>
      </p:sp>
      <p:sp>
        <p:nvSpPr>
          <p:cNvPr id="7" name="TextBox 6"/>
          <p:cNvSpPr txBox="1"/>
          <p:nvPr/>
        </p:nvSpPr>
        <p:spPr>
          <a:xfrm>
            <a:off x="5942012" y="2514600"/>
            <a:ext cx="2819400" cy="1431161"/>
          </a:xfrm>
          <a:prstGeom prst="rect">
            <a:avLst/>
          </a:prstGeom>
          <a:solidFill>
            <a:schemeClr val="bg1">
              <a:lumMod val="95000"/>
            </a:schemeClr>
          </a:solidFill>
        </p:spPr>
        <p:txBody>
          <a:bodyPr wrap="square" rtlCol="0">
            <a:spAutoFit/>
          </a:bodyPr>
          <a:lstStyle/>
          <a:p>
            <a:r>
              <a:rPr lang="en-US" dirty="0" smtClean="0">
                <a:solidFill>
                  <a:schemeClr val="tx2"/>
                </a:solidFill>
                <a:latin typeface="Microsoft Sans Serif" panose="020B0604020202020204" pitchFamily="34" charset="0"/>
                <a:cs typeface="Microsoft Sans Serif" panose="020B0604020202020204" pitchFamily="34" charset="0"/>
              </a:rPr>
              <a:t>     for i:= 1 </a:t>
            </a:r>
            <a:r>
              <a:rPr lang="en-US" dirty="0" err="1" smtClean="0">
                <a:solidFill>
                  <a:schemeClr val="tx2"/>
                </a:solidFill>
                <a:latin typeface="Microsoft Sans Serif" panose="020B0604020202020204" pitchFamily="34" charset="0"/>
                <a:cs typeface="Microsoft Sans Serif" panose="020B0604020202020204" pitchFamily="34" charset="0"/>
              </a:rPr>
              <a:t>downto</a:t>
            </a:r>
            <a:r>
              <a:rPr lang="en-US" dirty="0" smtClean="0">
                <a:solidFill>
                  <a:schemeClr val="tx2"/>
                </a:solidFill>
                <a:latin typeface="Microsoft Sans Serif" panose="020B0604020202020204" pitchFamily="34" charset="0"/>
                <a:cs typeface="Microsoft Sans Serif" panose="020B0604020202020204" pitchFamily="34" charset="0"/>
              </a:rPr>
              <a:t> 100 do   </a:t>
            </a:r>
          </a:p>
          <a:p>
            <a:r>
              <a:rPr lang="en-US" dirty="0">
                <a:solidFill>
                  <a:schemeClr val="tx2"/>
                </a:solidFill>
                <a:latin typeface="Microsoft Sans Serif" panose="020B0604020202020204" pitchFamily="34" charset="0"/>
                <a:cs typeface="Microsoft Sans Serif" panose="020B0604020202020204" pitchFamily="34" charset="0"/>
              </a:rPr>
              <a:t> </a:t>
            </a:r>
            <a:r>
              <a:rPr lang="en-US" dirty="0" smtClean="0">
                <a:solidFill>
                  <a:schemeClr val="tx2"/>
                </a:solidFill>
                <a:latin typeface="Microsoft Sans Serif" panose="020B0604020202020204" pitchFamily="34" charset="0"/>
                <a:cs typeface="Microsoft Sans Serif" panose="020B0604020202020204" pitchFamily="34" charset="0"/>
              </a:rPr>
              <a:t>         write(</a:t>
            </a:r>
            <a:r>
              <a:rPr lang="en-US" dirty="0" err="1" smtClean="0">
                <a:solidFill>
                  <a:schemeClr val="tx2"/>
                </a:solidFill>
                <a:latin typeface="Microsoft Sans Serif" panose="020B0604020202020204" pitchFamily="34" charset="0"/>
                <a:cs typeface="Microsoft Sans Serif" panose="020B0604020202020204" pitchFamily="34" charset="0"/>
              </a:rPr>
              <a:t>i</a:t>
            </a:r>
            <a:r>
              <a:rPr lang="en-US" dirty="0" smtClean="0">
                <a:solidFill>
                  <a:schemeClr val="tx2"/>
                </a:solidFill>
                <a:latin typeface="Microsoft Sans Serif" panose="020B0604020202020204" pitchFamily="34" charset="0"/>
                <a:cs typeface="Microsoft Sans Serif" panose="020B0604020202020204" pitchFamily="34" charset="0"/>
              </a:rPr>
              <a:t>);</a:t>
            </a:r>
          </a:p>
          <a:p>
            <a:endParaRPr lang="en-US" dirty="0" smtClean="0">
              <a:solidFill>
                <a:schemeClr val="tx2"/>
              </a:solidFill>
              <a:latin typeface="Microsoft Sans Serif" panose="020B0604020202020204" pitchFamily="34" charset="0"/>
              <a:cs typeface="Microsoft Sans Serif" panose="020B0604020202020204" pitchFamily="34" charset="0"/>
            </a:endParaRPr>
          </a:p>
          <a:p>
            <a:pPr algn="r">
              <a:spcBef>
                <a:spcPts val="1800"/>
              </a:spcBef>
            </a:pPr>
            <a:r>
              <a:rPr lang="en-US" b="1" dirty="0" smtClean="0">
                <a:solidFill>
                  <a:schemeClr val="tx2"/>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Pascal</a:t>
            </a:r>
            <a:endParaRPr lang="en-US" b="1" dirty="0">
              <a:solidFill>
                <a:schemeClr val="tx2"/>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p:txBody>
      </p:sp>
      <p:sp>
        <p:nvSpPr>
          <p:cNvPr id="9" name="TextBox 8"/>
          <p:cNvSpPr txBox="1"/>
          <p:nvPr/>
        </p:nvSpPr>
        <p:spPr>
          <a:xfrm>
            <a:off x="5103812" y="5174486"/>
            <a:ext cx="2667000" cy="1431161"/>
          </a:xfrm>
          <a:prstGeom prst="rect">
            <a:avLst/>
          </a:prstGeom>
          <a:solidFill>
            <a:schemeClr val="bg1">
              <a:lumMod val="95000"/>
            </a:schemeClr>
          </a:solidFill>
        </p:spPr>
        <p:txBody>
          <a:bodyPr wrap="square" rtlCol="0">
            <a:spAutoFit/>
          </a:bodyPr>
          <a:lstStyle/>
          <a:p>
            <a:r>
              <a:rPr lang="en-US" dirty="0" smtClean="0">
                <a:solidFill>
                  <a:schemeClr val="tx2"/>
                </a:solidFill>
                <a:latin typeface="Microsoft Sans Serif" panose="020B0604020202020204" pitchFamily="34" charset="0"/>
                <a:cs typeface="Microsoft Sans Serif" panose="020B0604020202020204" pitchFamily="34" charset="0"/>
              </a:rPr>
              <a:t>do {</a:t>
            </a:r>
          </a:p>
          <a:p>
            <a:r>
              <a:rPr lang="en-US" dirty="0" smtClean="0">
                <a:solidFill>
                  <a:schemeClr val="tx2"/>
                </a:solidFill>
                <a:latin typeface="Microsoft Sans Serif" panose="020B0604020202020204" pitchFamily="34" charset="0"/>
                <a:cs typeface="Microsoft Sans Serif" panose="020B0604020202020204" pitchFamily="34" charset="0"/>
              </a:rPr>
              <a:t>     k = </a:t>
            </a:r>
            <a:r>
              <a:rPr lang="en-US" dirty="0" err="1" smtClean="0">
                <a:solidFill>
                  <a:schemeClr val="tx2"/>
                </a:solidFill>
                <a:latin typeface="Microsoft Sans Serif" panose="020B0604020202020204" pitchFamily="34" charset="0"/>
                <a:cs typeface="Microsoft Sans Serif" panose="020B0604020202020204" pitchFamily="34" charset="0"/>
              </a:rPr>
              <a:t>scanf</a:t>
            </a:r>
            <a:r>
              <a:rPr lang="en-US" dirty="0" smtClean="0">
                <a:solidFill>
                  <a:schemeClr val="tx2"/>
                </a:solidFill>
                <a:latin typeface="Microsoft Sans Serif" panose="020B0604020202020204" pitchFamily="34" charset="0"/>
                <a:cs typeface="Microsoft Sans Serif" panose="020B0604020202020204" pitchFamily="34" charset="0"/>
              </a:rPr>
              <a:t>(“%d”, &amp;a); </a:t>
            </a:r>
          </a:p>
          <a:p>
            <a:r>
              <a:rPr lang="en-US" dirty="0" smtClean="0">
                <a:solidFill>
                  <a:schemeClr val="tx2"/>
                </a:solidFill>
                <a:latin typeface="Microsoft Sans Serif" panose="020B0604020202020204" pitchFamily="34" charset="0"/>
                <a:cs typeface="Microsoft Sans Serif" panose="020B0604020202020204" pitchFamily="34" charset="0"/>
              </a:rPr>
              <a:t>} while (k != 1 || </a:t>
            </a:r>
            <a:r>
              <a:rPr lang="en-US" dirty="0" err="1" smtClean="0">
                <a:solidFill>
                  <a:schemeClr val="tx2"/>
                </a:solidFill>
                <a:latin typeface="Microsoft Sans Serif" panose="020B0604020202020204" pitchFamily="34" charset="0"/>
                <a:cs typeface="Microsoft Sans Serif" panose="020B0604020202020204" pitchFamily="34" charset="0"/>
              </a:rPr>
              <a:t>i</a:t>
            </a:r>
            <a:r>
              <a:rPr lang="en-US" dirty="0" smtClean="0">
                <a:solidFill>
                  <a:schemeClr val="tx2"/>
                </a:solidFill>
                <a:latin typeface="Microsoft Sans Serif" panose="020B0604020202020204" pitchFamily="34" charset="0"/>
                <a:cs typeface="Microsoft Sans Serif" panose="020B0604020202020204" pitchFamily="34" charset="0"/>
              </a:rPr>
              <a:t> &lt;= 0);</a:t>
            </a:r>
          </a:p>
          <a:p>
            <a:pPr algn="r">
              <a:spcBef>
                <a:spcPts val="1800"/>
              </a:spcBef>
            </a:pPr>
            <a:r>
              <a:rPr lang="en-US" b="1" dirty="0" smtClean="0">
                <a:solidFill>
                  <a:schemeClr val="tx2"/>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C</a:t>
            </a:r>
            <a:endParaRPr lang="en-US" b="1" dirty="0">
              <a:solidFill>
                <a:schemeClr val="tx2"/>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p:txBody>
      </p:sp>
      <p:sp>
        <p:nvSpPr>
          <p:cNvPr id="10" name="TextBox 9"/>
          <p:cNvSpPr txBox="1"/>
          <p:nvPr/>
        </p:nvSpPr>
        <p:spPr>
          <a:xfrm>
            <a:off x="7999412" y="5181600"/>
            <a:ext cx="2514600" cy="1431161"/>
          </a:xfrm>
          <a:prstGeom prst="rect">
            <a:avLst/>
          </a:prstGeom>
          <a:solidFill>
            <a:schemeClr val="bg1">
              <a:lumMod val="95000"/>
            </a:schemeClr>
          </a:solidFill>
        </p:spPr>
        <p:txBody>
          <a:bodyPr wrap="square" rtlCol="0">
            <a:spAutoFit/>
          </a:bodyPr>
          <a:lstStyle/>
          <a:p>
            <a:r>
              <a:rPr lang="en-US" dirty="0" smtClean="0">
                <a:solidFill>
                  <a:schemeClr val="tx2"/>
                </a:solidFill>
                <a:latin typeface="Microsoft Sans Serif" panose="020B0604020202020204" pitchFamily="34" charset="0"/>
                <a:cs typeface="Microsoft Sans Serif" panose="020B0604020202020204" pitchFamily="34" charset="0"/>
              </a:rPr>
              <a:t>     repeat   </a:t>
            </a:r>
          </a:p>
          <a:p>
            <a:r>
              <a:rPr lang="en-US" dirty="0">
                <a:solidFill>
                  <a:schemeClr val="tx2"/>
                </a:solidFill>
                <a:latin typeface="Microsoft Sans Serif" panose="020B0604020202020204" pitchFamily="34" charset="0"/>
                <a:cs typeface="Microsoft Sans Serif" panose="020B0604020202020204" pitchFamily="34" charset="0"/>
              </a:rPr>
              <a:t> </a:t>
            </a:r>
            <a:r>
              <a:rPr lang="en-US" dirty="0" smtClean="0">
                <a:solidFill>
                  <a:schemeClr val="tx2"/>
                </a:solidFill>
                <a:latin typeface="Microsoft Sans Serif" panose="020B0604020202020204" pitchFamily="34" charset="0"/>
                <a:cs typeface="Microsoft Sans Serif" panose="020B0604020202020204" pitchFamily="34" charset="0"/>
              </a:rPr>
              <a:t>         read( a );</a:t>
            </a:r>
          </a:p>
          <a:p>
            <a:r>
              <a:rPr lang="en-US" dirty="0" smtClean="0">
                <a:solidFill>
                  <a:schemeClr val="tx2"/>
                </a:solidFill>
                <a:latin typeface="Microsoft Sans Serif" panose="020B0604020202020204" pitchFamily="34" charset="0"/>
                <a:cs typeface="Microsoft Sans Serif" panose="020B0604020202020204" pitchFamily="34" charset="0"/>
              </a:rPr>
              <a:t>     until (a &gt; 0);</a:t>
            </a:r>
            <a:endParaRPr lang="en-US" dirty="0">
              <a:solidFill>
                <a:schemeClr val="tx2"/>
              </a:solidFill>
              <a:latin typeface="Microsoft Sans Serif" panose="020B0604020202020204" pitchFamily="34" charset="0"/>
              <a:cs typeface="Microsoft Sans Serif" panose="020B0604020202020204" pitchFamily="34" charset="0"/>
            </a:endParaRPr>
          </a:p>
          <a:p>
            <a:pPr algn="r">
              <a:spcBef>
                <a:spcPts val="1800"/>
              </a:spcBef>
            </a:pPr>
            <a:r>
              <a:rPr lang="en-US" b="1" dirty="0" smtClean="0">
                <a:solidFill>
                  <a:schemeClr val="tx2"/>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Pascal</a:t>
            </a:r>
            <a:endParaRPr lang="en-US" b="1" dirty="0">
              <a:solidFill>
                <a:schemeClr val="tx2"/>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p:txBody>
      </p:sp>
      <p:sp>
        <p:nvSpPr>
          <p:cNvPr id="3" name="Content Placeholder 2"/>
          <p:cNvSpPr>
            <a:spLocks noGrp="1"/>
          </p:cNvSpPr>
          <p:nvPr>
            <p:ph idx="1"/>
          </p:nvPr>
        </p:nvSpPr>
        <p:spPr/>
        <p:txBody>
          <a:bodyPr>
            <a:normAutofit/>
          </a:bodyPr>
          <a:lstStyle/>
          <a:p>
            <a:r>
              <a:rPr lang="en-US" sz="2800" dirty="0" smtClean="0"/>
              <a:t>Definite</a:t>
            </a:r>
          </a:p>
          <a:p>
            <a:pPr lvl="1"/>
            <a:r>
              <a:rPr lang="en-US" sz="2400" dirty="0" smtClean="0"/>
              <a:t>Iteration steps are fixed – a control variable has fixed </a:t>
            </a:r>
            <a:r>
              <a:rPr lang="en-US" sz="2400" i="1" dirty="0" err="1" smtClean="0"/>
              <a:t>original_value</a:t>
            </a:r>
            <a:r>
              <a:rPr lang="en-US" sz="2400" dirty="0" smtClean="0"/>
              <a:t>, </a:t>
            </a:r>
            <a:r>
              <a:rPr lang="en-US" sz="2400" i="1" dirty="0" err="1" smtClean="0"/>
              <a:t>final_value</a:t>
            </a:r>
            <a:r>
              <a:rPr lang="en-US" sz="2400" dirty="0" smtClean="0"/>
              <a:t> and </a:t>
            </a:r>
            <a:r>
              <a:rPr lang="en-US" sz="2400" i="1" dirty="0" err="1" smtClean="0"/>
              <a:t>iteration_step_size</a:t>
            </a:r>
            <a:r>
              <a:rPr lang="en-US" sz="2400" i="1" dirty="0" smtClean="0"/>
              <a:t>.</a:t>
            </a:r>
          </a:p>
          <a:p>
            <a:pPr lvl="1"/>
            <a:endParaRPr lang="en-US" sz="2400" i="1" dirty="0"/>
          </a:p>
          <a:p>
            <a:pPr lvl="1"/>
            <a:endParaRPr lang="en-US" sz="2400" i="1" dirty="0" smtClean="0"/>
          </a:p>
          <a:p>
            <a:pPr lvl="1"/>
            <a:endParaRPr lang="en-US" sz="2400" i="1" dirty="0" smtClean="0"/>
          </a:p>
          <a:p>
            <a:pPr lvl="1"/>
            <a:endParaRPr lang="en-US" sz="2400" i="1" dirty="0"/>
          </a:p>
          <a:p>
            <a:r>
              <a:rPr lang="en-US" sz="2800" dirty="0" smtClean="0"/>
              <a:t>Indefinite</a:t>
            </a:r>
            <a:endParaRPr lang="en-US" sz="2800" dirty="0"/>
          </a:p>
          <a:p>
            <a:pPr lvl="1"/>
            <a:r>
              <a:rPr lang="en-US" sz="2400" dirty="0" smtClean="0"/>
              <a:t>Termination </a:t>
            </a:r>
            <a:r>
              <a:rPr lang="en-US" sz="2400" dirty="0"/>
              <a:t>depends on a dynamically computed </a:t>
            </a:r>
            <a:r>
              <a:rPr lang="en-US" sz="2400" dirty="0" smtClean="0"/>
              <a:t>value: </a:t>
            </a:r>
            <a:r>
              <a:rPr lang="en-US" sz="2400" i="1" dirty="0" smtClean="0"/>
              <a:t>pre-checked </a:t>
            </a:r>
            <a:r>
              <a:rPr lang="en-US" sz="2400" dirty="0" smtClean="0"/>
              <a:t>loop or </a:t>
            </a:r>
            <a:r>
              <a:rPr lang="en-US" sz="2400" i="1" dirty="0" smtClean="0"/>
              <a:t>post-checked </a:t>
            </a:r>
            <a:r>
              <a:rPr lang="en-US" sz="2400" dirty="0" smtClean="0"/>
              <a:t>loop.</a:t>
            </a:r>
          </a:p>
          <a:p>
            <a:r>
              <a:rPr lang="en-US" sz="2800" dirty="0"/>
              <a:t>“Breaking Out” of a loop: break in C</a:t>
            </a:r>
          </a:p>
          <a:p>
            <a:r>
              <a:rPr lang="en-US" sz="2800" dirty="0"/>
              <a:t>Forced loop re-entry: continue in C</a:t>
            </a:r>
          </a:p>
        </p:txBody>
      </p:sp>
    </p:spTree>
    <p:extLst>
      <p:ext uri="{BB962C8B-B14F-4D97-AF65-F5344CB8AC3E}">
        <p14:creationId xmlns:p14="http://schemas.microsoft.com/office/powerpoint/2010/main" val="10361559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blinds(horizontal)">
                                      <p:cBhvr>
                                        <p:cTn id="13" dur="500"/>
                                        <p:tgtEl>
                                          <p:spTgt spid="9"/>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blinds(horizontal)">
                                      <p:cBhvr>
                                        <p:cTn id="16" dur="500"/>
                                        <p:tgtEl>
                                          <p:spTgt spid="10"/>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xit" presetSubtype="0" fill="hold" grpId="1" nodeType="clickEffect">
                                  <p:stCondLst>
                                    <p:cond delay="0"/>
                                  </p:stCondLst>
                                  <p:childTnLst>
                                    <p:set>
                                      <p:cBhvr>
                                        <p:cTn id="20" dur="1" fill="hold">
                                          <p:stCondLst>
                                            <p:cond delay="0"/>
                                          </p:stCondLst>
                                        </p:cTn>
                                        <p:tgtEl>
                                          <p:spTgt spid="9"/>
                                        </p:tgtEl>
                                        <p:attrNameLst>
                                          <p:attrName>style.visibility</p:attrName>
                                        </p:attrNameLst>
                                      </p:cBhvr>
                                      <p:to>
                                        <p:strVal val="hidden"/>
                                      </p:to>
                                    </p:set>
                                  </p:childTnLst>
                                </p:cTn>
                              </p:par>
                              <p:par>
                                <p:cTn id="21" presetID="1" presetClass="exit" presetSubtype="0" fill="hold" grpId="1" nodeType="withEffect">
                                  <p:stCondLst>
                                    <p:cond delay="0"/>
                                  </p:stCondLst>
                                  <p:childTnLst>
                                    <p:set>
                                      <p:cBhvr>
                                        <p:cTn id="22" dur="1" fill="hold">
                                          <p:stCondLst>
                                            <p:cond delay="0"/>
                                          </p:stCondLst>
                                        </p:cTn>
                                        <p:tgtEl>
                                          <p:spTgt spid="10"/>
                                        </p:tgtEl>
                                        <p:attrNameLst>
                                          <p:attrName>style.visibility</p:attrName>
                                        </p:attrNameLst>
                                      </p:cBhvr>
                                      <p:to>
                                        <p:strVal val="hidden"/>
                                      </p:to>
                                    </p:set>
                                  </p:childTnLst>
                                </p:cTn>
                              </p:par>
                              <p:par>
                                <p:cTn id="23" presetID="1" presetClass="entr" presetSubtype="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10" grpId="0" animBg="1"/>
      <p:bldP spid="10" grpId="1" animBg="1"/>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Routines</a:t>
            </a:r>
            <a:endParaRPr lang="en-US" dirty="0"/>
          </a:p>
        </p:txBody>
      </p:sp>
      <p:sp>
        <p:nvSpPr>
          <p:cNvPr id="3" name="Content Placeholder 2"/>
          <p:cNvSpPr>
            <a:spLocks noGrp="1"/>
          </p:cNvSpPr>
          <p:nvPr>
            <p:ph idx="1"/>
          </p:nvPr>
        </p:nvSpPr>
        <p:spPr/>
        <p:txBody>
          <a:bodyPr>
            <a:normAutofit lnSpcReduction="10000"/>
          </a:bodyPr>
          <a:lstStyle/>
          <a:p>
            <a:r>
              <a:rPr lang="en-US" altLang="en-US" dirty="0"/>
              <a:t>Program </a:t>
            </a:r>
            <a:r>
              <a:rPr lang="en-US" altLang="en-US" dirty="0" smtClean="0"/>
              <a:t>unit </a:t>
            </a:r>
          </a:p>
          <a:p>
            <a:pPr lvl="1"/>
            <a:r>
              <a:rPr lang="en-US" altLang="en-US" dirty="0" smtClean="0"/>
              <a:t>Named sequence </a:t>
            </a:r>
            <a:r>
              <a:rPr lang="en-US" altLang="en-US" dirty="0"/>
              <a:t>of </a:t>
            </a:r>
            <a:r>
              <a:rPr lang="en-US" altLang="en-US" dirty="0" smtClean="0"/>
              <a:t>instructions with defined input/output interface.</a:t>
            </a:r>
            <a:endParaRPr lang="en-US" altLang="en-US" dirty="0"/>
          </a:p>
          <a:p>
            <a:r>
              <a:rPr lang="en-US" dirty="0" smtClean="0"/>
              <a:t>Main problems</a:t>
            </a:r>
          </a:p>
          <a:p>
            <a:pPr lvl="1"/>
            <a:r>
              <a:rPr lang="en-US" dirty="0" smtClean="0"/>
              <a:t>Procedures </a:t>
            </a:r>
            <a:r>
              <a:rPr lang="en-US" dirty="0"/>
              <a:t>and functions</a:t>
            </a:r>
          </a:p>
          <a:p>
            <a:pPr lvl="1"/>
            <a:r>
              <a:rPr lang="en-US" dirty="0" smtClean="0"/>
              <a:t>Local </a:t>
            </a:r>
            <a:r>
              <a:rPr lang="en-US" dirty="0"/>
              <a:t>referencing environments</a:t>
            </a:r>
          </a:p>
          <a:p>
            <a:pPr lvl="1"/>
            <a:r>
              <a:rPr lang="en-US" dirty="0" smtClean="0"/>
              <a:t>Parameter-passing methods</a:t>
            </a:r>
          </a:p>
          <a:p>
            <a:pPr lvl="2"/>
            <a:r>
              <a:rPr lang="en-US" altLang="en-US" dirty="0"/>
              <a:t>By value</a:t>
            </a:r>
          </a:p>
          <a:p>
            <a:pPr lvl="2"/>
            <a:r>
              <a:rPr lang="en-US" altLang="en-US" dirty="0"/>
              <a:t>By reference</a:t>
            </a:r>
          </a:p>
          <a:p>
            <a:pPr lvl="2"/>
            <a:r>
              <a:rPr lang="en-US" altLang="en-US" dirty="0"/>
              <a:t>Others? (call by value-result, call by name)</a:t>
            </a:r>
          </a:p>
          <a:p>
            <a:pPr lvl="2"/>
            <a:r>
              <a:rPr lang="en-US" altLang="en-US" dirty="0"/>
              <a:t>Procedures as </a:t>
            </a:r>
            <a:r>
              <a:rPr lang="en-US" altLang="en-US" dirty="0" smtClean="0"/>
              <a:t>parameters</a:t>
            </a:r>
          </a:p>
          <a:p>
            <a:pPr marL="842962" lvl="2" indent="0">
              <a:buNone/>
            </a:pPr>
            <a:r>
              <a:rPr lang="en-US" dirty="0"/>
              <a:t> </a:t>
            </a:r>
            <a:r>
              <a:rPr lang="en-US" dirty="0" smtClean="0"/>
              <a:t> </a:t>
            </a:r>
          </a:p>
          <a:p>
            <a:pPr marL="842962" lvl="2" indent="0">
              <a:buNone/>
            </a:pPr>
            <a:r>
              <a:rPr lang="en-US" dirty="0"/>
              <a:t> </a:t>
            </a:r>
            <a:r>
              <a:rPr lang="en-US" dirty="0" smtClean="0"/>
              <a:t> </a:t>
            </a:r>
            <a:endParaRPr lang="en-US" dirty="0"/>
          </a:p>
        </p:txBody>
      </p:sp>
    </p:spTree>
    <p:extLst>
      <p:ext uri="{BB962C8B-B14F-4D97-AF65-F5344CB8AC3E}">
        <p14:creationId xmlns:p14="http://schemas.microsoft.com/office/powerpoint/2010/main" val="29403597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Routines</a:t>
            </a:r>
            <a:endParaRPr lang="en-US" dirty="0"/>
          </a:p>
        </p:txBody>
      </p:sp>
      <p:sp>
        <p:nvSpPr>
          <p:cNvPr id="3" name="Content Placeholder 2"/>
          <p:cNvSpPr>
            <a:spLocks noGrp="1"/>
          </p:cNvSpPr>
          <p:nvPr>
            <p:ph idx="1"/>
          </p:nvPr>
        </p:nvSpPr>
        <p:spPr/>
        <p:txBody>
          <a:bodyPr>
            <a:normAutofit lnSpcReduction="10000"/>
          </a:bodyPr>
          <a:lstStyle/>
          <a:p>
            <a:r>
              <a:rPr lang="en-US" altLang="en-US" dirty="0"/>
              <a:t>Program </a:t>
            </a:r>
            <a:r>
              <a:rPr lang="en-US" altLang="en-US" dirty="0" smtClean="0"/>
              <a:t>unit </a:t>
            </a:r>
          </a:p>
          <a:p>
            <a:pPr lvl="1"/>
            <a:r>
              <a:rPr lang="en-US" altLang="en-US" dirty="0" smtClean="0"/>
              <a:t>Named sequence </a:t>
            </a:r>
            <a:r>
              <a:rPr lang="en-US" altLang="en-US" dirty="0"/>
              <a:t>of </a:t>
            </a:r>
            <a:r>
              <a:rPr lang="en-US" altLang="en-US" dirty="0" smtClean="0"/>
              <a:t>instructions with defined input/output interface.</a:t>
            </a:r>
            <a:endParaRPr lang="en-US" altLang="en-US" dirty="0"/>
          </a:p>
          <a:p>
            <a:r>
              <a:rPr lang="en-US" dirty="0" smtClean="0"/>
              <a:t>Main problems</a:t>
            </a:r>
          </a:p>
          <a:p>
            <a:pPr lvl="1"/>
            <a:r>
              <a:rPr lang="en-US" altLang="en-US" dirty="0" smtClean="0"/>
              <a:t>Activation records</a:t>
            </a:r>
          </a:p>
          <a:p>
            <a:pPr lvl="2"/>
            <a:r>
              <a:rPr lang="en-US" altLang="en-US" dirty="0"/>
              <a:t>Formal parameters:  indicated in routine definition</a:t>
            </a:r>
          </a:p>
          <a:p>
            <a:pPr lvl="2"/>
            <a:r>
              <a:rPr lang="en-US" altLang="en-US" dirty="0"/>
              <a:t>Actual parameters:  indicated in invocation</a:t>
            </a:r>
          </a:p>
          <a:p>
            <a:pPr lvl="1"/>
            <a:r>
              <a:rPr lang="en-US" dirty="0" smtClean="0"/>
              <a:t>Overloaded </a:t>
            </a:r>
            <a:r>
              <a:rPr lang="en-US" dirty="0"/>
              <a:t>subprograms</a:t>
            </a:r>
          </a:p>
          <a:p>
            <a:pPr lvl="2"/>
            <a:r>
              <a:rPr lang="en-US" dirty="0" smtClean="0"/>
              <a:t>User-defined </a:t>
            </a:r>
            <a:r>
              <a:rPr lang="en-US" dirty="0"/>
              <a:t>overloaded operator</a:t>
            </a:r>
          </a:p>
          <a:p>
            <a:pPr lvl="1"/>
            <a:r>
              <a:rPr lang="en-US" dirty="0" smtClean="0"/>
              <a:t>Generic subprograms</a:t>
            </a:r>
          </a:p>
          <a:p>
            <a:pPr lvl="1"/>
            <a:r>
              <a:rPr lang="en-US" altLang="en-US" dirty="0" smtClean="0"/>
              <a:t>Recursion</a:t>
            </a:r>
            <a:endParaRPr lang="en-US" altLang="en-US" dirty="0"/>
          </a:p>
          <a:p>
            <a:pPr lvl="1"/>
            <a:r>
              <a:rPr lang="en-US" dirty="0" err="1" smtClean="0"/>
              <a:t>Coroutines</a:t>
            </a:r>
            <a:endParaRPr lang="en-US" dirty="0"/>
          </a:p>
        </p:txBody>
      </p:sp>
    </p:spTree>
    <p:extLst>
      <p:ext uri="{BB962C8B-B14F-4D97-AF65-F5344CB8AC3E}">
        <p14:creationId xmlns:p14="http://schemas.microsoft.com/office/powerpoint/2010/main" val="25465190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Routines</a:t>
            </a:r>
            <a:endParaRPr lang="en-US" dirty="0"/>
          </a:p>
        </p:txBody>
      </p:sp>
      <p:sp>
        <p:nvSpPr>
          <p:cNvPr id="3" name="Content Placeholder 2"/>
          <p:cNvSpPr>
            <a:spLocks noGrp="1"/>
          </p:cNvSpPr>
          <p:nvPr>
            <p:ph idx="1"/>
          </p:nvPr>
        </p:nvSpPr>
        <p:spPr>
          <a:xfrm>
            <a:off x="989012" y="1219200"/>
            <a:ext cx="10900750" cy="5410200"/>
          </a:xfrm>
        </p:spPr>
        <p:txBody>
          <a:bodyPr>
            <a:normAutofit lnSpcReduction="10000"/>
          </a:bodyPr>
          <a:lstStyle/>
          <a:p>
            <a:r>
              <a:rPr lang="en-US" sz="2800" dirty="0"/>
              <a:t>Programmers have dreamed/attempted of building systems from a library of reusable software components bound together with a little new code. </a:t>
            </a:r>
          </a:p>
          <a:p>
            <a:pPr lvl="1"/>
            <a:r>
              <a:rPr lang="en-US" sz="2400" dirty="0"/>
              <a:t>Imperative </a:t>
            </a:r>
            <a:r>
              <a:rPr lang="en-US" sz="2400" dirty="0" smtClean="0"/>
              <a:t>(procedural</a:t>
            </a:r>
            <a:r>
              <a:rPr lang="en-US" sz="2400" dirty="0"/>
              <a:t>) </a:t>
            </a:r>
            <a:r>
              <a:rPr lang="en-US" sz="2400" dirty="0" smtClean="0"/>
              <a:t>programming paradigm </a:t>
            </a:r>
            <a:r>
              <a:rPr lang="en-US" sz="2400" dirty="0"/>
              <a:t>is essentially based on concept of so-called “Functions” also known as “Modules”, “Procedures” or “Subroutines”. </a:t>
            </a:r>
          </a:p>
          <a:p>
            <a:r>
              <a:rPr lang="en-US" sz="2800" dirty="0"/>
              <a:t>A function is a section of code that </a:t>
            </a:r>
            <a:r>
              <a:rPr lang="en-US" sz="2800" dirty="0" smtClean="0"/>
              <a:t>is </a:t>
            </a:r>
            <a:r>
              <a:rPr lang="en-US" sz="2800" dirty="0"/>
              <a:t>parceled off from the main </a:t>
            </a:r>
            <a:r>
              <a:rPr lang="en-US" sz="2800" dirty="0" smtClean="0"/>
              <a:t>program and </a:t>
            </a:r>
            <a:r>
              <a:rPr lang="en-US" sz="2800" dirty="0"/>
              <a:t>hidden behind an interface: </a:t>
            </a:r>
            <a:endParaRPr lang="en-US" sz="2800" dirty="0" smtClean="0"/>
          </a:p>
          <a:p>
            <a:pPr lvl="1"/>
            <a:r>
              <a:rPr lang="en-US" sz="2400" dirty="0" smtClean="0"/>
              <a:t>The </a:t>
            </a:r>
            <a:r>
              <a:rPr lang="en-US" sz="2400" dirty="0"/>
              <a:t>code within the function performs a particular activity, here generating a factorial </a:t>
            </a:r>
            <a:r>
              <a:rPr lang="en-US" sz="2400" dirty="0" smtClean="0"/>
              <a:t>value.</a:t>
            </a:r>
            <a:endParaRPr lang="en-US" sz="2400" dirty="0"/>
          </a:p>
          <a:p>
            <a:pPr lvl="1"/>
            <a:r>
              <a:rPr lang="en-US" sz="2400" dirty="0" smtClean="0"/>
              <a:t>The </a:t>
            </a:r>
            <a:r>
              <a:rPr lang="en-US" sz="2400" dirty="0"/>
              <a:t>idea of parceling the code off into a subroutine is to provide a single point of entry. </a:t>
            </a:r>
            <a:endParaRPr lang="en-US" sz="2400" dirty="0" smtClean="0"/>
          </a:p>
          <a:p>
            <a:pPr lvl="2"/>
            <a:r>
              <a:rPr lang="en-US" sz="2000" dirty="0" smtClean="0"/>
              <a:t>Anyone </a:t>
            </a:r>
            <a:r>
              <a:rPr lang="en-US" sz="2000" dirty="0"/>
              <a:t>wanting a new factorial value has only to call the “factorial” function with the appropriate parameters. </a:t>
            </a:r>
            <a:r>
              <a:rPr lang="en-US" sz="2000" dirty="0" smtClean="0"/>
              <a:t/>
            </a:r>
            <a:br>
              <a:rPr lang="en-US" sz="2000" dirty="0" smtClean="0"/>
            </a:br>
            <a:endParaRPr lang="en-US" sz="2000" dirty="0"/>
          </a:p>
        </p:txBody>
      </p:sp>
      <p:sp>
        <p:nvSpPr>
          <p:cNvPr id="4" name="TextBox 3"/>
          <p:cNvSpPr txBox="1"/>
          <p:nvPr/>
        </p:nvSpPr>
        <p:spPr>
          <a:xfrm>
            <a:off x="7466012" y="3200400"/>
            <a:ext cx="3886200" cy="3477875"/>
          </a:xfrm>
          <a:prstGeom prst="rect">
            <a:avLst/>
          </a:prstGeom>
          <a:solidFill>
            <a:schemeClr val="bg1">
              <a:lumMod val="95000"/>
            </a:schemeClr>
          </a:solidFill>
        </p:spPr>
        <p:txBody>
          <a:bodyPr wrap="square" rtlCol="0">
            <a:spAutoFit/>
          </a:bodyPr>
          <a:lstStyle/>
          <a:p>
            <a:r>
              <a:rPr lang="en-US" sz="2000" dirty="0">
                <a:latin typeface="Arial" panose="020B0604020202020204" pitchFamily="34" charset="0"/>
                <a:cs typeface="Arial" panose="020B0604020202020204" pitchFamily="34" charset="0"/>
              </a:rPr>
              <a:t>function factorial(parameter) </a:t>
            </a:r>
          </a:p>
          <a:p>
            <a:r>
              <a:rPr lang="en-US" sz="2000" dirty="0">
                <a:latin typeface="Arial" panose="020B0604020202020204" pitchFamily="34" charset="0"/>
                <a:cs typeface="Arial" panose="020B0604020202020204" pitchFamily="34" charset="0"/>
              </a:rPr>
              <a:t>{ </a:t>
            </a:r>
          </a:p>
          <a:p>
            <a:pPr lvl="1"/>
            <a:r>
              <a:rPr lang="en-US" sz="2000" dirty="0" err="1">
                <a:latin typeface="Arial" panose="020B0604020202020204" pitchFamily="34" charset="0"/>
                <a:cs typeface="Arial" panose="020B0604020202020204" pitchFamily="34" charset="0"/>
              </a:rPr>
              <a:t>var</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a:t>
            </a:r>
            <a:r>
              <a:rPr lang="en-US" sz="2000" dirty="0">
                <a:latin typeface="Arial" panose="020B0604020202020204" pitchFamily="34" charset="0"/>
                <a:cs typeface="Arial" panose="020B0604020202020204" pitchFamily="34" charset="0"/>
              </a:rPr>
              <a:t> = 1; </a:t>
            </a:r>
          </a:p>
          <a:p>
            <a:pPr lvl="1"/>
            <a:r>
              <a:rPr lang="en-US" sz="2000" dirty="0" err="1">
                <a:latin typeface="Arial" panose="020B0604020202020204" pitchFamily="34" charset="0"/>
                <a:cs typeface="Arial" panose="020B0604020202020204" pitchFamily="34" charset="0"/>
              </a:rPr>
              <a:t>var</a:t>
            </a:r>
            <a:r>
              <a:rPr lang="en-US" sz="2000" dirty="0">
                <a:latin typeface="Arial" panose="020B0604020202020204" pitchFamily="34" charset="0"/>
                <a:cs typeface="Arial" panose="020B0604020202020204" pitchFamily="34" charset="0"/>
              </a:rPr>
              <a:t> result = 1; </a:t>
            </a:r>
          </a:p>
          <a:p>
            <a:pPr lvl="1"/>
            <a:r>
              <a:rPr lang="en-US" sz="2000" dirty="0">
                <a:latin typeface="Arial" panose="020B0604020202020204" pitchFamily="34" charset="0"/>
                <a:cs typeface="Arial" panose="020B0604020202020204" pitchFamily="34" charset="0"/>
              </a:rPr>
              <a:t>while(</a:t>
            </a:r>
            <a:r>
              <a:rPr lang="en-US" sz="2000" dirty="0" err="1">
                <a:latin typeface="Arial" panose="020B0604020202020204" pitchFamily="34" charset="0"/>
                <a:cs typeface="Arial" panose="020B0604020202020204" pitchFamily="34" charset="0"/>
              </a:rPr>
              <a:t>i</a:t>
            </a:r>
            <a:r>
              <a:rPr lang="en-US" sz="2000" dirty="0">
                <a:latin typeface="Arial" panose="020B0604020202020204" pitchFamily="34" charset="0"/>
                <a:cs typeface="Arial" panose="020B0604020202020204" pitchFamily="34" charset="0"/>
              </a:rPr>
              <a:t> &lt;= parameter) </a:t>
            </a:r>
          </a:p>
          <a:p>
            <a:pPr lvl="1"/>
            <a:r>
              <a:rPr lang="en-US" sz="2000" dirty="0">
                <a:latin typeface="Arial" panose="020B0604020202020204" pitchFamily="34" charset="0"/>
                <a:cs typeface="Arial" panose="020B0604020202020204" pitchFamily="34" charset="0"/>
              </a:rPr>
              <a:t>{ </a:t>
            </a:r>
          </a:p>
          <a:p>
            <a:pPr lvl="1"/>
            <a:r>
              <a:rPr lang="en-US" sz="2000" dirty="0" smtClean="0">
                <a:latin typeface="Arial" panose="020B0604020202020204" pitchFamily="34" charset="0"/>
                <a:cs typeface="Arial" panose="020B0604020202020204" pitchFamily="34" charset="0"/>
              </a:rPr>
              <a:t>   result </a:t>
            </a:r>
            <a:r>
              <a:rPr lang="en-US" sz="2000" dirty="0">
                <a:latin typeface="Arial" panose="020B0604020202020204" pitchFamily="34" charset="0"/>
                <a:cs typeface="Arial" panose="020B0604020202020204" pitchFamily="34" charset="0"/>
              </a:rPr>
              <a:t>= result * </a:t>
            </a:r>
            <a:r>
              <a:rPr lang="en-US" sz="2000" dirty="0" err="1">
                <a:latin typeface="Arial" panose="020B0604020202020204" pitchFamily="34" charset="0"/>
                <a:cs typeface="Arial" panose="020B0604020202020204" pitchFamily="34" charset="0"/>
              </a:rPr>
              <a:t>i</a:t>
            </a:r>
            <a:r>
              <a:rPr lang="en-US" sz="2000" dirty="0">
                <a:latin typeface="Arial" panose="020B0604020202020204" pitchFamily="34" charset="0"/>
                <a:cs typeface="Arial" panose="020B0604020202020204" pitchFamily="34" charset="0"/>
              </a:rPr>
              <a:t>; </a:t>
            </a:r>
          </a:p>
          <a:p>
            <a:pPr lvl="1"/>
            <a:r>
              <a:rPr lang="en-US" sz="2000" dirty="0" smtClean="0">
                <a:latin typeface="Arial" panose="020B0604020202020204" pitchFamily="34" charset="0"/>
                <a:cs typeface="Arial" panose="020B0604020202020204" pitchFamily="34" charset="0"/>
              </a:rPr>
              <a:t>   </a:t>
            </a:r>
            <a:r>
              <a:rPr lang="en-US" sz="2000" dirty="0" err="1" smtClean="0">
                <a:latin typeface="Arial" panose="020B0604020202020204" pitchFamily="34" charset="0"/>
                <a:cs typeface="Arial" panose="020B0604020202020204" pitchFamily="34" charset="0"/>
              </a:rPr>
              <a:t>i</a:t>
            </a:r>
            <a:r>
              <a:rPr lang="en-US" sz="2000" dirty="0">
                <a:latin typeface="Arial" panose="020B0604020202020204" pitchFamily="34" charset="0"/>
                <a:cs typeface="Arial" panose="020B0604020202020204" pitchFamily="34" charset="0"/>
              </a:rPr>
              <a:t>++; </a:t>
            </a:r>
          </a:p>
          <a:p>
            <a:pPr lvl="1"/>
            <a:r>
              <a:rPr lang="en-US" sz="2000" dirty="0">
                <a:latin typeface="Arial" panose="020B0604020202020204" pitchFamily="34" charset="0"/>
                <a:cs typeface="Arial" panose="020B0604020202020204" pitchFamily="34" charset="0"/>
              </a:rPr>
              <a:t>} </a:t>
            </a:r>
          </a:p>
          <a:p>
            <a:pPr lvl="1"/>
            <a:r>
              <a:rPr lang="en-US" sz="2000" dirty="0">
                <a:latin typeface="Arial" panose="020B0604020202020204" pitchFamily="34" charset="0"/>
                <a:cs typeface="Arial" panose="020B0604020202020204" pitchFamily="34" charset="0"/>
              </a:rPr>
              <a:t>return(result); </a:t>
            </a:r>
          </a:p>
          <a:p>
            <a:r>
              <a:rPr lang="en-US" sz="20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7492205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hidden"/>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Functions vs. Procedures</a:t>
            </a:r>
            <a:endParaRPr lang="en-US" dirty="0"/>
          </a:p>
        </p:txBody>
      </p:sp>
      <p:sp>
        <p:nvSpPr>
          <p:cNvPr id="3" name="Content Placeholder 2"/>
          <p:cNvSpPr>
            <a:spLocks noGrp="1"/>
          </p:cNvSpPr>
          <p:nvPr>
            <p:ph idx="1"/>
          </p:nvPr>
        </p:nvSpPr>
        <p:spPr/>
        <p:txBody>
          <a:bodyPr/>
          <a:lstStyle/>
          <a:p>
            <a:r>
              <a:rPr lang="en-US" altLang="en-US" dirty="0"/>
              <a:t>Difference: functions return a value, procedures </a:t>
            </a:r>
            <a:r>
              <a:rPr lang="en-US" altLang="en-US" dirty="0" smtClean="0"/>
              <a:t>don’t.</a:t>
            </a:r>
            <a:endParaRPr lang="en-US" altLang="en-US" dirty="0"/>
          </a:p>
          <a:p>
            <a:r>
              <a:rPr lang="en-US" altLang="en-US" dirty="0"/>
              <a:t>Languages treat this distinction differently</a:t>
            </a:r>
          </a:p>
          <a:p>
            <a:pPr lvl="1"/>
            <a:r>
              <a:rPr lang="en-US" altLang="en-US" dirty="0"/>
              <a:t>C:  procedures are just functions that don’t return anything (void)</a:t>
            </a:r>
          </a:p>
          <a:p>
            <a:pPr lvl="1"/>
            <a:r>
              <a:rPr lang="en-US" altLang="en-US" dirty="0"/>
              <a:t>Modula:  functions are just procedures with a return type</a:t>
            </a:r>
          </a:p>
          <a:p>
            <a:pPr lvl="1"/>
            <a:r>
              <a:rPr lang="en-US" altLang="en-US" dirty="0"/>
              <a:t>Pascal:  some restrictions on function parameters</a:t>
            </a:r>
          </a:p>
          <a:p>
            <a:endParaRPr lang="en-US" dirty="0"/>
          </a:p>
        </p:txBody>
      </p:sp>
    </p:spTree>
    <p:extLst>
      <p:ext uri="{BB962C8B-B14F-4D97-AF65-F5344CB8AC3E}">
        <p14:creationId xmlns:p14="http://schemas.microsoft.com/office/powerpoint/2010/main" val="40469336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Routines</a:t>
            </a:r>
            <a:endParaRPr lang="en-US" dirty="0"/>
          </a:p>
        </p:txBody>
      </p:sp>
      <p:sp>
        <p:nvSpPr>
          <p:cNvPr id="3" name="Content Placeholder 2"/>
          <p:cNvSpPr>
            <a:spLocks noGrp="1"/>
          </p:cNvSpPr>
          <p:nvPr>
            <p:ph idx="1"/>
          </p:nvPr>
        </p:nvSpPr>
        <p:spPr/>
        <p:txBody>
          <a:bodyPr>
            <a:normAutofit/>
          </a:bodyPr>
          <a:lstStyle/>
          <a:p>
            <a:r>
              <a:rPr lang="en-US" dirty="0"/>
              <a:t>Here's what the conventional application based on the Imperative </a:t>
            </a:r>
            <a:r>
              <a:rPr lang="en-US" dirty="0" smtClean="0"/>
              <a:t>(procedural</a:t>
            </a:r>
            <a:r>
              <a:rPr lang="en-US" dirty="0"/>
              <a:t>) </a:t>
            </a:r>
            <a:r>
              <a:rPr lang="en-US" dirty="0" smtClean="0"/>
              <a:t>programming paradigm </a:t>
            </a:r>
            <a:r>
              <a:rPr lang="en-US" dirty="0"/>
              <a:t>looks like</a:t>
            </a:r>
            <a:r>
              <a:rPr lang="en-US" dirty="0" smtClean="0"/>
              <a:t>:</a:t>
            </a:r>
          </a:p>
          <a:p>
            <a:pPr lvl="1"/>
            <a:r>
              <a:rPr lang="en-US" dirty="0" smtClean="0"/>
              <a:t>Main </a:t>
            </a:r>
            <a:r>
              <a:rPr lang="en-US" dirty="0"/>
              <a:t>procedure determines the control flow for the application </a:t>
            </a:r>
          </a:p>
          <a:p>
            <a:pPr lvl="1"/>
            <a:r>
              <a:rPr lang="en-US" dirty="0" smtClean="0"/>
              <a:t>Functions </a:t>
            </a:r>
            <a:r>
              <a:rPr lang="en-US" dirty="0"/>
              <a:t>are called to perform certain tasks or specific logic </a:t>
            </a:r>
          </a:p>
          <a:p>
            <a:pPr lvl="1"/>
            <a:r>
              <a:rPr lang="en-US" dirty="0" smtClean="0"/>
              <a:t>The </a:t>
            </a:r>
            <a:r>
              <a:rPr lang="en-US" dirty="0"/>
              <a:t>main and sub procedures that comprise the implementation are structured as a hierarchy of tasks. </a:t>
            </a:r>
          </a:p>
          <a:p>
            <a:pPr lvl="1"/>
            <a:r>
              <a:rPr lang="en-US" dirty="0" smtClean="0"/>
              <a:t>The </a:t>
            </a:r>
            <a:r>
              <a:rPr lang="en-US" dirty="0"/>
              <a:t>source for the implementation is compiled and linked with any additional executable modules to produce the application </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2812" y="2514600"/>
            <a:ext cx="6127682" cy="3781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326124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1026"/>
                                        </p:tgtEl>
                                        <p:attrNameLst>
                                          <p:attrName>style.visibility</p:attrName>
                                        </p:attrNameLst>
                                      </p:cBhvr>
                                      <p:to>
                                        <p:strVal val="hidden"/>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Routines: l-values and </a:t>
            </a:r>
            <a:r>
              <a:rPr lang="en-US" dirty="0" err="1" smtClean="0"/>
              <a:t>r-values</a:t>
            </a:r>
            <a:endParaRPr lang="en-US" dirty="0"/>
          </a:p>
        </p:txBody>
      </p:sp>
      <p:sp>
        <p:nvSpPr>
          <p:cNvPr id="3" name="Content Placeholder 2"/>
          <p:cNvSpPr>
            <a:spLocks noGrp="1"/>
          </p:cNvSpPr>
          <p:nvPr>
            <p:ph idx="1"/>
          </p:nvPr>
        </p:nvSpPr>
        <p:spPr/>
        <p:txBody>
          <a:bodyPr/>
          <a:lstStyle/>
          <a:p>
            <a:r>
              <a:rPr lang="en-US" dirty="0"/>
              <a:t>Declared functions and procedures</a:t>
            </a:r>
          </a:p>
          <a:p>
            <a:pPr lvl="1"/>
            <a:r>
              <a:rPr lang="en-US" dirty="0" smtClean="0"/>
              <a:t>Have </a:t>
            </a:r>
            <a:r>
              <a:rPr lang="en-US" dirty="0"/>
              <a:t>l-values, but no </a:t>
            </a:r>
            <a:r>
              <a:rPr lang="en-US" dirty="0" err="1" smtClean="0"/>
              <a:t>r-values</a:t>
            </a:r>
            <a:endParaRPr lang="en-US" dirty="0" smtClean="0"/>
          </a:p>
          <a:p>
            <a:pPr lvl="1"/>
            <a:r>
              <a:rPr lang="en-US" dirty="0" smtClean="0"/>
              <a:t>Example: C</a:t>
            </a:r>
            <a:endParaRPr lang="en-US" dirty="0"/>
          </a:p>
        </p:txBody>
      </p:sp>
      <p:sp>
        <p:nvSpPr>
          <p:cNvPr id="5" name="TextBox 4"/>
          <p:cNvSpPr txBox="1"/>
          <p:nvPr/>
        </p:nvSpPr>
        <p:spPr>
          <a:xfrm>
            <a:off x="1903412" y="2838510"/>
            <a:ext cx="3200400" cy="1554272"/>
          </a:xfrm>
          <a:prstGeom prst="rect">
            <a:avLst/>
          </a:prstGeom>
          <a:solidFill>
            <a:schemeClr val="bg1">
              <a:lumMod val="95000"/>
            </a:schemeClr>
          </a:solidFill>
        </p:spPr>
        <p:txBody>
          <a:bodyPr wrap="square" rtlCol="0">
            <a:spAutoFit/>
          </a:bodyPr>
          <a:lstStyle/>
          <a:p>
            <a:pPr>
              <a:spcBef>
                <a:spcPts val="600"/>
              </a:spcBef>
            </a:pPr>
            <a:r>
              <a:rPr lang="en-US" sz="2000" dirty="0" err="1" smtClean="0">
                <a:solidFill>
                  <a:schemeClr val="tx2"/>
                </a:solidFill>
                <a:latin typeface="Microsoft Sans Serif" panose="020B0604020202020204" pitchFamily="34" charset="0"/>
                <a:cs typeface="Microsoft Sans Serif" panose="020B0604020202020204" pitchFamily="34" charset="0"/>
              </a:rPr>
              <a:t>int</a:t>
            </a:r>
            <a:r>
              <a:rPr lang="en-US" sz="2000" dirty="0" smtClean="0">
                <a:solidFill>
                  <a:schemeClr val="tx2"/>
                </a:solidFill>
                <a:latin typeface="Microsoft Sans Serif" panose="020B0604020202020204" pitchFamily="34" charset="0"/>
                <a:cs typeface="Microsoft Sans Serif" panose="020B0604020202020204" pitchFamily="34" charset="0"/>
              </a:rPr>
              <a:t> fun(</a:t>
            </a:r>
            <a:r>
              <a:rPr lang="en-US" sz="2000" dirty="0" err="1" smtClean="0">
                <a:solidFill>
                  <a:schemeClr val="tx2"/>
                </a:solidFill>
                <a:latin typeface="Microsoft Sans Serif" panose="020B0604020202020204" pitchFamily="34" charset="0"/>
                <a:cs typeface="Microsoft Sans Serif" panose="020B0604020202020204" pitchFamily="34" charset="0"/>
              </a:rPr>
              <a:t>int</a:t>
            </a:r>
            <a:r>
              <a:rPr lang="en-US" sz="2000" dirty="0" smtClean="0">
                <a:solidFill>
                  <a:schemeClr val="tx2"/>
                </a:solidFill>
                <a:latin typeface="Microsoft Sans Serif" panose="020B0604020202020204" pitchFamily="34" charset="0"/>
                <a:cs typeface="Microsoft Sans Serif" panose="020B0604020202020204" pitchFamily="34" charset="0"/>
              </a:rPr>
              <a:t> y);</a:t>
            </a:r>
          </a:p>
          <a:p>
            <a:pPr>
              <a:spcBef>
                <a:spcPts val="600"/>
              </a:spcBef>
            </a:pPr>
            <a:r>
              <a:rPr lang="en-US" sz="2000" dirty="0" err="1" smtClean="0">
                <a:solidFill>
                  <a:schemeClr val="tx2"/>
                </a:solidFill>
                <a:latin typeface="Microsoft Sans Serif" panose="020B0604020202020204" pitchFamily="34" charset="0"/>
                <a:cs typeface="Microsoft Sans Serif" panose="020B0604020202020204" pitchFamily="34" charset="0"/>
              </a:rPr>
              <a:t>typedef</a:t>
            </a:r>
            <a:r>
              <a:rPr lang="en-US" sz="2000" dirty="0" smtClean="0">
                <a:solidFill>
                  <a:schemeClr val="tx2"/>
                </a:solidFill>
                <a:latin typeface="Microsoft Sans Serif" panose="020B0604020202020204" pitchFamily="34" charset="0"/>
                <a:cs typeface="Microsoft Sans Serif" panose="020B0604020202020204" pitchFamily="34" charset="0"/>
              </a:rPr>
              <a:t>  </a:t>
            </a:r>
            <a:r>
              <a:rPr lang="en-US" sz="2000" dirty="0" err="1" smtClean="0">
                <a:solidFill>
                  <a:schemeClr val="tx2"/>
                </a:solidFill>
                <a:latin typeface="Microsoft Sans Serif" panose="020B0604020202020204" pitchFamily="34" charset="0"/>
                <a:cs typeface="Microsoft Sans Serif" panose="020B0604020202020204" pitchFamily="34" charset="0"/>
              </a:rPr>
              <a:t>int</a:t>
            </a:r>
            <a:r>
              <a:rPr lang="en-US" sz="2000" dirty="0" smtClean="0">
                <a:solidFill>
                  <a:schemeClr val="tx2"/>
                </a:solidFill>
                <a:latin typeface="Microsoft Sans Serif" panose="020B0604020202020204" pitchFamily="34" charset="0"/>
                <a:cs typeface="Microsoft Sans Serif" panose="020B0604020202020204" pitchFamily="34" charset="0"/>
              </a:rPr>
              <a:t> (*</a:t>
            </a:r>
            <a:r>
              <a:rPr lang="en-US" sz="2000" dirty="0" err="1" smtClean="0">
                <a:solidFill>
                  <a:schemeClr val="tx2"/>
                </a:solidFill>
                <a:latin typeface="Microsoft Sans Serif" panose="020B0604020202020204" pitchFamily="34" charset="0"/>
                <a:cs typeface="Microsoft Sans Serif" panose="020B0604020202020204" pitchFamily="34" charset="0"/>
              </a:rPr>
              <a:t>PtrFun</a:t>
            </a:r>
            <a:r>
              <a:rPr lang="en-US" sz="2000" dirty="0" smtClean="0">
                <a:solidFill>
                  <a:schemeClr val="tx2"/>
                </a:solidFill>
                <a:latin typeface="Microsoft Sans Serif" panose="020B0604020202020204" pitchFamily="34" charset="0"/>
                <a:cs typeface="Microsoft Sans Serif" panose="020B0604020202020204" pitchFamily="34" charset="0"/>
              </a:rPr>
              <a:t>)(</a:t>
            </a:r>
            <a:r>
              <a:rPr lang="en-US" sz="2000" dirty="0" err="1" smtClean="0">
                <a:solidFill>
                  <a:schemeClr val="tx2"/>
                </a:solidFill>
                <a:latin typeface="Microsoft Sans Serif" panose="020B0604020202020204" pitchFamily="34" charset="0"/>
                <a:cs typeface="Microsoft Sans Serif" panose="020B0604020202020204" pitchFamily="34" charset="0"/>
              </a:rPr>
              <a:t>int</a:t>
            </a:r>
            <a:r>
              <a:rPr lang="en-US" sz="2000" dirty="0" smtClean="0">
                <a:solidFill>
                  <a:schemeClr val="tx2"/>
                </a:solidFill>
                <a:latin typeface="Microsoft Sans Serif" panose="020B0604020202020204" pitchFamily="34" charset="0"/>
                <a:cs typeface="Microsoft Sans Serif" panose="020B0604020202020204" pitchFamily="34" charset="0"/>
              </a:rPr>
              <a:t>);</a:t>
            </a:r>
          </a:p>
          <a:p>
            <a:pPr>
              <a:spcBef>
                <a:spcPts val="600"/>
              </a:spcBef>
            </a:pPr>
            <a:r>
              <a:rPr lang="en-US" sz="2000" dirty="0" err="1" smtClean="0">
                <a:solidFill>
                  <a:schemeClr val="tx2"/>
                </a:solidFill>
                <a:latin typeface="Microsoft Sans Serif" panose="020B0604020202020204" pitchFamily="34" charset="0"/>
                <a:cs typeface="Microsoft Sans Serif" panose="020B0604020202020204" pitchFamily="34" charset="0"/>
              </a:rPr>
              <a:t>PtrFun</a:t>
            </a:r>
            <a:r>
              <a:rPr lang="en-US" sz="2000" dirty="0" smtClean="0">
                <a:solidFill>
                  <a:schemeClr val="tx2"/>
                </a:solidFill>
                <a:latin typeface="Microsoft Sans Serif" panose="020B0604020202020204" pitchFamily="34" charset="0"/>
                <a:cs typeface="Microsoft Sans Serif" panose="020B0604020202020204" pitchFamily="34" charset="0"/>
              </a:rPr>
              <a:t>  </a:t>
            </a:r>
            <a:r>
              <a:rPr lang="en-US" sz="2000" dirty="0" err="1" smtClean="0">
                <a:solidFill>
                  <a:schemeClr val="tx2"/>
                </a:solidFill>
                <a:latin typeface="Microsoft Sans Serif" panose="020B0604020202020204" pitchFamily="34" charset="0"/>
                <a:cs typeface="Microsoft Sans Serif" panose="020B0604020202020204" pitchFamily="34" charset="0"/>
              </a:rPr>
              <a:t>p_fn</a:t>
            </a:r>
            <a:r>
              <a:rPr lang="en-US" sz="2000" dirty="0" smtClean="0">
                <a:solidFill>
                  <a:schemeClr val="tx2"/>
                </a:solidFill>
                <a:latin typeface="Microsoft Sans Serif" panose="020B0604020202020204" pitchFamily="34" charset="0"/>
                <a:cs typeface="Microsoft Sans Serif" panose="020B0604020202020204" pitchFamily="34" charset="0"/>
              </a:rPr>
              <a:t> = f;</a:t>
            </a:r>
          </a:p>
          <a:p>
            <a:pPr>
              <a:spcBef>
                <a:spcPts val="600"/>
              </a:spcBef>
            </a:pPr>
            <a:r>
              <a:rPr lang="en-US" sz="2000" dirty="0" smtClean="0">
                <a:solidFill>
                  <a:schemeClr val="tx2"/>
                </a:solidFill>
                <a:latin typeface="Microsoft Sans Serif" panose="020B0604020202020204" pitchFamily="34" charset="0"/>
                <a:cs typeface="Microsoft Sans Serif" panose="020B0604020202020204" pitchFamily="34" charset="0"/>
              </a:rPr>
              <a:t>(*</a:t>
            </a:r>
            <a:r>
              <a:rPr lang="en-US" sz="2000" dirty="0" err="1" smtClean="0">
                <a:solidFill>
                  <a:schemeClr val="tx2"/>
                </a:solidFill>
                <a:latin typeface="Microsoft Sans Serif" panose="020B0604020202020204" pitchFamily="34" charset="0"/>
                <a:cs typeface="Microsoft Sans Serif" panose="020B0604020202020204" pitchFamily="34" charset="0"/>
              </a:rPr>
              <a:t>p_fn</a:t>
            </a:r>
            <a:r>
              <a:rPr lang="en-US" sz="2000" dirty="0" smtClean="0">
                <a:solidFill>
                  <a:schemeClr val="tx2"/>
                </a:solidFill>
                <a:latin typeface="Microsoft Sans Serif" panose="020B0604020202020204" pitchFamily="34" charset="0"/>
                <a:cs typeface="Microsoft Sans Serif" panose="020B0604020202020204" pitchFamily="34" charset="0"/>
              </a:rPr>
              <a:t>)(5);</a:t>
            </a:r>
            <a:endParaRPr lang="en-US" sz="2000" dirty="0">
              <a:solidFill>
                <a:schemeClr val="tx2"/>
              </a:solidFill>
              <a:latin typeface="Microsoft Sans Serif" panose="020B0604020202020204" pitchFamily="34" charset="0"/>
              <a:cs typeface="Microsoft Sans Serif" panose="020B0604020202020204" pitchFamily="34" charset="0"/>
            </a:endParaRPr>
          </a:p>
        </p:txBody>
      </p:sp>
      <p:sp>
        <p:nvSpPr>
          <p:cNvPr id="4" name="Line Callout 1 (Border and Accent Bar) 3"/>
          <p:cNvSpPr/>
          <p:nvPr/>
        </p:nvSpPr>
        <p:spPr>
          <a:xfrm>
            <a:off x="5865812" y="2590800"/>
            <a:ext cx="3886200" cy="352455"/>
          </a:xfrm>
          <a:prstGeom prst="accentBorderCallout1">
            <a:avLst>
              <a:gd name="adj1" fmla="val 18750"/>
              <a:gd name="adj2" fmla="val -8333"/>
              <a:gd name="adj3" fmla="val 133617"/>
              <a:gd name="adj4" fmla="val -58306"/>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i="1" dirty="0" err="1" smtClean="0">
                <a:solidFill>
                  <a:schemeClr val="tx2"/>
                </a:solidFill>
                <a:latin typeface="Arial" panose="020B0604020202020204" pitchFamily="34" charset="0"/>
                <a:cs typeface="Arial" panose="020B0604020202020204" pitchFamily="34" charset="0"/>
              </a:rPr>
              <a:t>lvalue</a:t>
            </a:r>
            <a:r>
              <a:rPr lang="en-US" dirty="0" smtClean="0">
                <a:solidFill>
                  <a:schemeClr val="tx2"/>
                </a:solidFill>
                <a:latin typeface="Arial" panose="020B0604020202020204" pitchFamily="34" charset="0"/>
                <a:cs typeface="Arial" panose="020B0604020202020204" pitchFamily="34" charset="0"/>
              </a:rPr>
              <a:t>(fun) is some global address</a:t>
            </a:r>
            <a:endParaRPr lang="en-US" dirty="0">
              <a:solidFill>
                <a:schemeClr val="tx2"/>
              </a:solidFill>
              <a:latin typeface="Arial" panose="020B0604020202020204" pitchFamily="34" charset="0"/>
              <a:cs typeface="Arial" panose="020B0604020202020204" pitchFamily="34" charset="0"/>
            </a:endParaRPr>
          </a:p>
        </p:txBody>
      </p:sp>
      <p:sp>
        <p:nvSpPr>
          <p:cNvPr id="7" name="Line Callout 1 (Border and Accent Bar) 6"/>
          <p:cNvSpPr/>
          <p:nvPr/>
        </p:nvSpPr>
        <p:spPr>
          <a:xfrm>
            <a:off x="5865812" y="3200400"/>
            <a:ext cx="5583682" cy="352455"/>
          </a:xfrm>
          <a:prstGeom prst="accentBorderCallout1">
            <a:avLst>
              <a:gd name="adj1" fmla="val 18750"/>
              <a:gd name="adj2" fmla="val -8333"/>
              <a:gd name="adj3" fmla="val 61215"/>
              <a:gd name="adj4" fmla="val -16777"/>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2"/>
                </a:solidFill>
                <a:latin typeface="Arial" panose="020B0604020202020204" pitchFamily="34" charset="0"/>
                <a:cs typeface="Arial" panose="020B0604020202020204" pitchFamily="34" charset="0"/>
              </a:rPr>
              <a:t>Pointer to an </a:t>
            </a:r>
            <a:r>
              <a:rPr lang="en-US" i="1" dirty="0" err="1" smtClean="0">
                <a:solidFill>
                  <a:schemeClr val="tx2"/>
                </a:solidFill>
                <a:latin typeface="Arial" panose="020B0604020202020204" pitchFamily="34" charset="0"/>
                <a:cs typeface="Arial" panose="020B0604020202020204" pitchFamily="34" charset="0"/>
              </a:rPr>
              <a:t>int</a:t>
            </a:r>
            <a:r>
              <a:rPr lang="en-US" dirty="0" smtClean="0">
                <a:solidFill>
                  <a:schemeClr val="tx2"/>
                </a:solidFill>
                <a:latin typeface="Arial" panose="020B0604020202020204" pitchFamily="34" charset="0"/>
                <a:cs typeface="Arial" panose="020B0604020202020204" pitchFamily="34" charset="0"/>
              </a:rPr>
              <a:t> function that takes an </a:t>
            </a:r>
            <a:r>
              <a:rPr lang="en-US" i="1" dirty="0" err="1" smtClean="0">
                <a:solidFill>
                  <a:schemeClr val="tx2"/>
                </a:solidFill>
                <a:latin typeface="Arial" panose="020B0604020202020204" pitchFamily="34" charset="0"/>
                <a:cs typeface="Arial" panose="020B0604020202020204" pitchFamily="34" charset="0"/>
              </a:rPr>
              <a:t>int</a:t>
            </a:r>
            <a:r>
              <a:rPr lang="en-US" i="1" dirty="0" smtClean="0">
                <a:solidFill>
                  <a:schemeClr val="tx2"/>
                </a:solidFill>
                <a:latin typeface="Arial" panose="020B0604020202020204" pitchFamily="34" charset="0"/>
                <a:cs typeface="Arial" panose="020B0604020202020204" pitchFamily="34" charset="0"/>
              </a:rPr>
              <a:t> </a:t>
            </a:r>
            <a:r>
              <a:rPr lang="en-US" dirty="0" smtClean="0">
                <a:solidFill>
                  <a:schemeClr val="tx2"/>
                </a:solidFill>
                <a:latin typeface="Arial" panose="020B0604020202020204" pitchFamily="34" charset="0"/>
                <a:cs typeface="Arial" panose="020B0604020202020204" pitchFamily="34" charset="0"/>
              </a:rPr>
              <a:t>argument</a:t>
            </a:r>
            <a:endParaRPr lang="en-US" dirty="0">
              <a:solidFill>
                <a:schemeClr val="tx2"/>
              </a:solidFill>
              <a:latin typeface="Arial" panose="020B0604020202020204" pitchFamily="34" charset="0"/>
              <a:cs typeface="Arial" panose="020B0604020202020204" pitchFamily="34" charset="0"/>
            </a:endParaRPr>
          </a:p>
        </p:txBody>
      </p:sp>
      <p:sp>
        <p:nvSpPr>
          <p:cNvPr id="8" name="Line Callout 1 (Border and Accent Bar) 7"/>
          <p:cNvSpPr/>
          <p:nvPr/>
        </p:nvSpPr>
        <p:spPr>
          <a:xfrm>
            <a:off x="5865812" y="3886200"/>
            <a:ext cx="5583682" cy="352455"/>
          </a:xfrm>
          <a:prstGeom prst="accentBorderCallout1">
            <a:avLst>
              <a:gd name="adj1" fmla="val 18750"/>
              <a:gd name="adj2" fmla="val -8333"/>
              <a:gd name="adj3" fmla="val -14203"/>
              <a:gd name="adj4" fmla="val -33725"/>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i="1" dirty="0" err="1" smtClean="0">
                <a:solidFill>
                  <a:schemeClr val="tx2"/>
                </a:solidFill>
                <a:latin typeface="Arial" panose="020B0604020202020204" pitchFamily="34" charset="0"/>
                <a:cs typeface="Arial" panose="020B0604020202020204" pitchFamily="34" charset="0"/>
              </a:rPr>
              <a:t>lvalue</a:t>
            </a:r>
            <a:r>
              <a:rPr lang="en-US" dirty="0" smtClean="0">
                <a:solidFill>
                  <a:schemeClr val="tx2"/>
                </a:solidFill>
                <a:latin typeface="Arial" panose="020B0604020202020204" pitchFamily="34" charset="0"/>
                <a:cs typeface="Arial" panose="020B0604020202020204" pitchFamily="34" charset="0"/>
              </a:rPr>
              <a:t>(</a:t>
            </a:r>
            <a:r>
              <a:rPr lang="en-US" dirty="0" err="1" smtClean="0">
                <a:solidFill>
                  <a:schemeClr val="tx2"/>
                </a:solidFill>
                <a:latin typeface="Arial" panose="020B0604020202020204" pitchFamily="34" charset="0"/>
                <a:cs typeface="Arial" panose="020B0604020202020204" pitchFamily="34" charset="0"/>
              </a:rPr>
              <a:t>p_fn</a:t>
            </a:r>
            <a:r>
              <a:rPr lang="en-US" dirty="0" smtClean="0">
                <a:solidFill>
                  <a:schemeClr val="tx2"/>
                </a:solidFill>
                <a:latin typeface="Arial" panose="020B0604020202020204" pitchFamily="34" charset="0"/>
                <a:cs typeface="Arial" panose="020B0604020202020204" pitchFamily="34" charset="0"/>
              </a:rPr>
              <a:t>) &lt;- </a:t>
            </a:r>
            <a:r>
              <a:rPr lang="en-US" i="1" dirty="0" err="1">
                <a:solidFill>
                  <a:schemeClr val="tx2"/>
                </a:solidFill>
                <a:latin typeface="Arial" panose="020B0604020202020204" pitchFamily="34" charset="0"/>
                <a:cs typeface="Arial" panose="020B0604020202020204" pitchFamily="34" charset="0"/>
              </a:rPr>
              <a:t>lvalue</a:t>
            </a:r>
            <a:r>
              <a:rPr lang="en-US" dirty="0">
                <a:solidFill>
                  <a:schemeClr val="tx2"/>
                </a:solidFill>
                <a:latin typeface="Arial" panose="020B0604020202020204" pitchFamily="34" charset="0"/>
                <a:cs typeface="Arial" panose="020B0604020202020204" pitchFamily="34" charset="0"/>
              </a:rPr>
              <a:t>(fun)</a:t>
            </a:r>
          </a:p>
        </p:txBody>
      </p:sp>
      <p:sp>
        <p:nvSpPr>
          <p:cNvPr id="9" name="Line Callout 1 (Border and Accent Bar) 8"/>
          <p:cNvSpPr/>
          <p:nvPr/>
        </p:nvSpPr>
        <p:spPr>
          <a:xfrm>
            <a:off x="3960812" y="4724400"/>
            <a:ext cx="7772400" cy="1219200"/>
          </a:xfrm>
          <a:prstGeom prst="accentBorderCallout1">
            <a:avLst>
              <a:gd name="adj1" fmla="val 18750"/>
              <a:gd name="adj2" fmla="val -8333"/>
              <a:gd name="adj3" fmla="val -30621"/>
              <a:gd name="adj4" fmla="val -12765"/>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i="1" dirty="0" err="1" smtClean="0">
                <a:solidFill>
                  <a:schemeClr val="tx2"/>
                </a:solidFill>
                <a:latin typeface="Arial" panose="020B0604020202020204" pitchFamily="34" charset="0"/>
                <a:cs typeface="Arial" panose="020B0604020202020204" pitchFamily="34" charset="0"/>
              </a:rPr>
              <a:t>lvalue</a:t>
            </a:r>
            <a:r>
              <a:rPr lang="en-US" dirty="0" smtClean="0">
                <a:solidFill>
                  <a:schemeClr val="tx2"/>
                </a:solidFill>
                <a:latin typeface="Arial" panose="020B0604020202020204" pitchFamily="34" charset="0"/>
                <a:cs typeface="Arial" panose="020B0604020202020204" pitchFamily="34" charset="0"/>
              </a:rPr>
              <a:t>(</a:t>
            </a:r>
            <a:r>
              <a:rPr lang="en-US" dirty="0" err="1" smtClean="0">
                <a:solidFill>
                  <a:schemeClr val="tx2"/>
                </a:solidFill>
                <a:latin typeface="Arial" panose="020B0604020202020204" pitchFamily="34" charset="0"/>
                <a:cs typeface="Arial" panose="020B0604020202020204" pitchFamily="34" charset="0"/>
              </a:rPr>
              <a:t>p_fn</a:t>
            </a:r>
            <a:r>
              <a:rPr lang="en-US" dirty="0" smtClean="0">
                <a:solidFill>
                  <a:schemeClr val="tx2"/>
                </a:solidFill>
                <a:latin typeface="Arial" panose="020B0604020202020204" pitchFamily="34" charset="0"/>
                <a:cs typeface="Arial" panose="020B0604020202020204" pitchFamily="34" charset="0"/>
              </a:rPr>
              <a:t>) == </a:t>
            </a:r>
            <a:r>
              <a:rPr lang="en-US" i="1" dirty="0" err="1">
                <a:solidFill>
                  <a:schemeClr val="tx2"/>
                </a:solidFill>
                <a:latin typeface="Arial" panose="020B0604020202020204" pitchFamily="34" charset="0"/>
                <a:cs typeface="Arial" panose="020B0604020202020204" pitchFamily="34" charset="0"/>
              </a:rPr>
              <a:t>lvalue</a:t>
            </a:r>
            <a:r>
              <a:rPr lang="en-US" dirty="0">
                <a:solidFill>
                  <a:schemeClr val="tx2"/>
                </a:solidFill>
                <a:latin typeface="Arial" panose="020B0604020202020204" pitchFamily="34" charset="0"/>
                <a:cs typeface="Arial" panose="020B0604020202020204" pitchFamily="34" charset="0"/>
              </a:rPr>
              <a:t>(fun</a:t>
            </a:r>
            <a:r>
              <a:rPr lang="en-US" dirty="0" smtClean="0">
                <a:solidFill>
                  <a:schemeClr val="tx2"/>
                </a:solidFill>
                <a:latin typeface="Arial" panose="020B0604020202020204" pitchFamily="34" charset="0"/>
                <a:cs typeface="Arial" panose="020B0604020202020204" pitchFamily="34" charset="0"/>
              </a:rPr>
              <a:t>), so *</a:t>
            </a:r>
            <a:r>
              <a:rPr lang="en-US" i="1" dirty="0" err="1" smtClean="0">
                <a:solidFill>
                  <a:schemeClr val="tx2"/>
                </a:solidFill>
                <a:latin typeface="Arial" panose="020B0604020202020204" pitchFamily="34" charset="0"/>
                <a:cs typeface="Arial" panose="020B0604020202020204" pitchFamily="34" charset="0"/>
              </a:rPr>
              <a:t>p_fn</a:t>
            </a:r>
            <a:r>
              <a:rPr lang="en-US" dirty="0" smtClean="0">
                <a:solidFill>
                  <a:schemeClr val="tx2"/>
                </a:solidFill>
                <a:latin typeface="Arial" panose="020B0604020202020204" pitchFamily="34" charset="0"/>
                <a:cs typeface="Arial" panose="020B0604020202020204" pitchFamily="34" charset="0"/>
              </a:rPr>
              <a:t> invokes fun with argument </a:t>
            </a:r>
            <a:r>
              <a:rPr lang="en-US" i="1" dirty="0" err="1" smtClean="0">
                <a:solidFill>
                  <a:schemeClr val="tx2"/>
                </a:solidFill>
                <a:latin typeface="Arial" panose="020B0604020202020204" pitchFamily="34" charset="0"/>
                <a:cs typeface="Arial" panose="020B0604020202020204" pitchFamily="34" charset="0"/>
              </a:rPr>
              <a:t>rvalue</a:t>
            </a:r>
            <a:r>
              <a:rPr lang="en-US" i="1" dirty="0" smtClean="0">
                <a:solidFill>
                  <a:schemeClr val="tx2"/>
                </a:solidFill>
                <a:latin typeface="Arial" panose="020B0604020202020204" pitchFamily="34" charset="0"/>
                <a:cs typeface="Arial" panose="020B0604020202020204" pitchFamily="34" charset="0"/>
              </a:rPr>
              <a:t>(5)</a:t>
            </a:r>
          </a:p>
          <a:p>
            <a:r>
              <a:rPr lang="en-US" dirty="0" smtClean="0">
                <a:solidFill>
                  <a:schemeClr val="tx2"/>
                </a:solidFill>
                <a:latin typeface="Arial" panose="020B0604020202020204" pitchFamily="34" charset="0"/>
                <a:cs typeface="Arial" panose="020B0604020202020204" pitchFamily="34" charset="0"/>
              </a:rPr>
              <a:t>The function call </a:t>
            </a:r>
            <a:r>
              <a:rPr lang="en-US" i="1" dirty="0" smtClean="0">
                <a:solidFill>
                  <a:schemeClr val="tx2"/>
                </a:solidFill>
                <a:latin typeface="Arial" panose="020B0604020202020204" pitchFamily="34" charset="0"/>
                <a:cs typeface="Arial" panose="020B0604020202020204" pitchFamily="34" charset="0"/>
              </a:rPr>
              <a:t>operator () </a:t>
            </a:r>
            <a:r>
              <a:rPr lang="en-US" dirty="0" smtClean="0">
                <a:solidFill>
                  <a:schemeClr val="tx2"/>
                </a:solidFill>
                <a:latin typeface="Arial" panose="020B0604020202020204" pitchFamily="34" charset="0"/>
                <a:cs typeface="Arial" panose="020B0604020202020204" pitchFamily="34" charset="0"/>
              </a:rPr>
              <a:t>has higher precedence than </a:t>
            </a:r>
            <a:r>
              <a:rPr lang="en-US" i="1" dirty="0" smtClean="0">
                <a:solidFill>
                  <a:schemeClr val="tx2"/>
                </a:solidFill>
                <a:latin typeface="Arial" panose="020B0604020202020204" pitchFamily="34" charset="0"/>
                <a:cs typeface="Arial" panose="020B0604020202020204" pitchFamily="34" charset="0"/>
              </a:rPr>
              <a:t>* (operator ‘pointer to variable’)</a:t>
            </a:r>
            <a:r>
              <a:rPr lang="en-US" dirty="0" smtClean="0">
                <a:solidFill>
                  <a:schemeClr val="tx2"/>
                </a:solidFill>
                <a:latin typeface="Arial" panose="020B0604020202020204" pitchFamily="34" charset="0"/>
                <a:cs typeface="Arial" panose="020B0604020202020204" pitchFamily="34" charset="0"/>
              </a:rPr>
              <a:t> so we have to write </a:t>
            </a:r>
            <a:r>
              <a:rPr lang="en-US" b="1" dirty="0" smtClean="0">
                <a:solidFill>
                  <a:schemeClr val="tx2"/>
                </a:solidFill>
                <a:latin typeface="Arial" panose="020B0604020202020204" pitchFamily="34" charset="0"/>
                <a:cs typeface="Arial" panose="020B0604020202020204" pitchFamily="34" charset="0"/>
              </a:rPr>
              <a:t>(*</a:t>
            </a:r>
            <a:r>
              <a:rPr lang="en-US" b="1" dirty="0" err="1" smtClean="0">
                <a:solidFill>
                  <a:schemeClr val="tx2"/>
                </a:solidFill>
                <a:latin typeface="Arial" panose="020B0604020202020204" pitchFamily="34" charset="0"/>
                <a:cs typeface="Arial" panose="020B0604020202020204" pitchFamily="34" charset="0"/>
              </a:rPr>
              <a:t>p_fn</a:t>
            </a:r>
            <a:r>
              <a:rPr lang="en-US" b="1" dirty="0" smtClean="0">
                <a:solidFill>
                  <a:schemeClr val="tx2"/>
                </a:solidFill>
                <a:latin typeface="Arial" panose="020B0604020202020204" pitchFamily="34" charset="0"/>
                <a:cs typeface="Arial" panose="020B0604020202020204" pitchFamily="34" charset="0"/>
              </a:rPr>
              <a:t>)(5) </a:t>
            </a:r>
            <a:r>
              <a:rPr lang="en-US" dirty="0" smtClean="0">
                <a:solidFill>
                  <a:schemeClr val="tx2"/>
                </a:solidFill>
                <a:latin typeface="Arial" panose="020B0604020202020204" pitchFamily="34" charset="0"/>
                <a:cs typeface="Arial" panose="020B0604020202020204" pitchFamily="34" charset="0"/>
              </a:rPr>
              <a:t>to deference </a:t>
            </a:r>
            <a:r>
              <a:rPr lang="en-US" i="1" dirty="0" err="1" smtClean="0">
                <a:solidFill>
                  <a:schemeClr val="tx2"/>
                </a:solidFill>
                <a:latin typeface="Arial" panose="020B0604020202020204" pitchFamily="34" charset="0"/>
                <a:cs typeface="Arial" panose="020B0604020202020204" pitchFamily="34" charset="0"/>
              </a:rPr>
              <a:t>p_fn</a:t>
            </a:r>
            <a:r>
              <a:rPr lang="en-US" dirty="0" smtClean="0">
                <a:solidFill>
                  <a:schemeClr val="tx2"/>
                </a:solidFill>
                <a:latin typeface="Arial" panose="020B0604020202020204" pitchFamily="34" charset="0"/>
                <a:cs typeface="Arial" panose="020B0604020202020204" pitchFamily="34" charset="0"/>
              </a:rPr>
              <a:t> to invoke </a:t>
            </a:r>
            <a:r>
              <a:rPr lang="en-US" i="1" dirty="0" smtClean="0">
                <a:solidFill>
                  <a:schemeClr val="tx2"/>
                </a:solidFill>
                <a:latin typeface="Arial" panose="020B0604020202020204" pitchFamily="34" charset="0"/>
                <a:cs typeface="Arial" panose="020B0604020202020204" pitchFamily="34" charset="0"/>
              </a:rPr>
              <a:t>fun(5).</a:t>
            </a:r>
            <a:endParaRPr lang="en-US" i="1" dirty="0">
              <a:solidFill>
                <a:schemeClr val="tx2"/>
              </a:solidFill>
              <a:latin typeface="Arial" panose="020B0604020202020204" pitchFamily="34" charset="0"/>
              <a:cs typeface="Arial" panose="020B0604020202020204" pitchFamily="34" charset="0"/>
            </a:endParaRPr>
          </a:p>
        </p:txBody>
      </p:sp>
      <p:sp>
        <p:nvSpPr>
          <p:cNvPr id="6" name="Rectangle 5"/>
          <p:cNvSpPr/>
          <p:nvPr/>
        </p:nvSpPr>
        <p:spPr>
          <a:xfrm>
            <a:off x="1903412" y="4038600"/>
            <a:ext cx="1295400" cy="330355"/>
          </a:xfrm>
          <a:prstGeom prst="rect">
            <a:avLst/>
          </a:prstGeom>
          <a:solidFill>
            <a:srgbClr val="FFC000">
              <a:alpha val="23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434901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par>
                          <p:cTn id="7" fill="hold">
                            <p:stCondLst>
                              <p:cond delay="0"/>
                            </p:stCondLst>
                            <p:childTnLst>
                              <p:par>
                                <p:cTn id="8" presetID="22" presetClass="entr" presetSubtype="8" fill="hold" grpId="0" nodeType="after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wipe(left)">
                                      <p:cBhvr>
                                        <p:cTn id="1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6" grpId="0" animBg="1"/>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0" dirty="0"/>
              <a:t/>
            </a:r>
            <a:br>
              <a:rPr lang="en-US" b="0" dirty="0"/>
            </a:br>
            <a:r>
              <a:rPr lang="en-US" sz="4400" dirty="0" smtClean="0"/>
              <a:t>Routines: </a:t>
            </a:r>
            <a:r>
              <a:rPr lang="en-US" sz="4400" dirty="0"/>
              <a:t>Data Exchange</a:t>
            </a:r>
          </a:p>
        </p:txBody>
      </p:sp>
      <p:sp>
        <p:nvSpPr>
          <p:cNvPr id="3" name="Content Placeholder 2"/>
          <p:cNvSpPr>
            <a:spLocks noGrp="1"/>
          </p:cNvSpPr>
          <p:nvPr>
            <p:ph idx="1"/>
          </p:nvPr>
        </p:nvSpPr>
        <p:spPr/>
        <p:txBody>
          <a:bodyPr/>
          <a:lstStyle/>
          <a:p>
            <a:r>
              <a:rPr lang="en-US" dirty="0"/>
              <a:t>When a software system functionality is decomposed into a number of functional modules, data exchange/flow becomes a key issue. </a:t>
            </a:r>
            <a:endParaRPr lang="en-US" dirty="0" smtClean="0"/>
          </a:p>
          <a:p>
            <a:pPr lvl="1"/>
            <a:r>
              <a:rPr lang="en-US" dirty="0" smtClean="0"/>
              <a:t>Imperative programming paradigm </a:t>
            </a:r>
            <a:r>
              <a:rPr lang="en-US" dirty="0"/>
              <a:t>extends the concept of variables to be used as such data exchange mechanism. </a:t>
            </a:r>
          </a:p>
          <a:p>
            <a:pPr lvl="1"/>
            <a:r>
              <a:rPr lang="en-US" dirty="0"/>
              <a:t>Thus, each procedure may have a number of special variables called parameters. </a:t>
            </a:r>
            <a:endParaRPr lang="en-US" dirty="0" smtClean="0"/>
          </a:p>
          <a:p>
            <a:pPr lvl="2"/>
            <a:r>
              <a:rPr lang="en-US" dirty="0" smtClean="0"/>
              <a:t>The </a:t>
            </a:r>
            <a:r>
              <a:rPr lang="en-US" dirty="0"/>
              <a:t>parameters are just named place-holders which will be replaced with particular values (or references to existing values) of arguments when the procedure is called.</a:t>
            </a:r>
          </a:p>
        </p:txBody>
      </p:sp>
      <p:sp>
        <p:nvSpPr>
          <p:cNvPr id="4" name="TextBox 3"/>
          <p:cNvSpPr txBox="1"/>
          <p:nvPr/>
        </p:nvSpPr>
        <p:spPr>
          <a:xfrm>
            <a:off x="1217612" y="2819400"/>
            <a:ext cx="5181600" cy="3816429"/>
          </a:xfrm>
          <a:prstGeom prst="rect">
            <a:avLst/>
          </a:prstGeom>
          <a:solidFill>
            <a:schemeClr val="bg1">
              <a:lumMod val="95000"/>
            </a:schemeClr>
          </a:solidFill>
        </p:spPr>
        <p:txBody>
          <a:bodyPr wrap="square" rtlCol="0">
            <a:spAutoFit/>
          </a:bodyPr>
          <a:lstStyle/>
          <a:p>
            <a:r>
              <a:rPr lang="en-US" sz="2200" dirty="0">
                <a:solidFill>
                  <a:schemeClr val="tx2"/>
                </a:solidFill>
                <a:latin typeface="Microsoft Sans Serif" panose="020B0604020202020204" pitchFamily="34" charset="0"/>
                <a:cs typeface="Microsoft Sans Serif" panose="020B0604020202020204" pitchFamily="34" charset="0"/>
              </a:rPr>
              <a:t>function main() </a:t>
            </a:r>
          </a:p>
          <a:p>
            <a:r>
              <a:rPr lang="en-US" sz="2200" dirty="0">
                <a:solidFill>
                  <a:schemeClr val="tx2"/>
                </a:solidFill>
                <a:latin typeface="Microsoft Sans Serif" panose="020B0604020202020204" pitchFamily="34" charset="0"/>
                <a:cs typeface="Microsoft Sans Serif" panose="020B0604020202020204" pitchFamily="34" charset="0"/>
              </a:rPr>
              <a:t>{ </a:t>
            </a:r>
          </a:p>
          <a:p>
            <a:pPr lvl="1"/>
            <a:r>
              <a:rPr lang="en-US" sz="2200" dirty="0" err="1">
                <a:solidFill>
                  <a:schemeClr val="tx2"/>
                </a:solidFill>
                <a:latin typeface="Microsoft Sans Serif" panose="020B0604020202020204" pitchFamily="34" charset="0"/>
                <a:cs typeface="Microsoft Sans Serif" panose="020B0604020202020204" pitchFamily="34" charset="0"/>
              </a:rPr>
              <a:t>var</a:t>
            </a:r>
            <a:r>
              <a:rPr lang="en-US" sz="2200" dirty="0">
                <a:solidFill>
                  <a:schemeClr val="tx2"/>
                </a:solidFill>
                <a:latin typeface="Microsoft Sans Serif" panose="020B0604020202020204" pitchFamily="34" charset="0"/>
                <a:cs typeface="Microsoft Sans Serif" panose="020B0604020202020204" pitchFamily="34" charset="0"/>
              </a:rPr>
              <a:t> argument = 25; </a:t>
            </a:r>
          </a:p>
          <a:p>
            <a:pPr lvl="1"/>
            <a:r>
              <a:rPr lang="en-US" sz="2200" dirty="0" err="1">
                <a:solidFill>
                  <a:schemeClr val="tx2"/>
                </a:solidFill>
                <a:latin typeface="Microsoft Sans Serif" panose="020B0604020202020204" pitchFamily="34" charset="0"/>
                <a:cs typeface="Microsoft Sans Serif" panose="020B0604020202020204" pitchFamily="34" charset="0"/>
              </a:rPr>
              <a:t>var</a:t>
            </a:r>
            <a:r>
              <a:rPr lang="en-US" sz="2200" dirty="0">
                <a:solidFill>
                  <a:schemeClr val="tx2"/>
                </a:solidFill>
                <a:latin typeface="Microsoft Sans Serif" panose="020B0604020202020204" pitchFamily="34" charset="0"/>
                <a:cs typeface="Microsoft Sans Serif" panose="020B0604020202020204" pitchFamily="34" charset="0"/>
              </a:rPr>
              <a:t> result = factorial(argument) </a:t>
            </a:r>
          </a:p>
          <a:p>
            <a:pPr lvl="1"/>
            <a:endParaRPr lang="en-US" sz="2200" dirty="0" smtClean="0">
              <a:solidFill>
                <a:schemeClr val="tx2"/>
              </a:solidFill>
              <a:latin typeface="Microsoft Sans Serif" panose="020B0604020202020204" pitchFamily="34" charset="0"/>
              <a:cs typeface="Microsoft Sans Serif" panose="020B0604020202020204" pitchFamily="34" charset="0"/>
            </a:endParaRPr>
          </a:p>
          <a:p>
            <a:pPr lvl="1"/>
            <a:r>
              <a:rPr lang="en-US" sz="2200" dirty="0" smtClean="0">
                <a:solidFill>
                  <a:schemeClr val="tx2"/>
                </a:solidFill>
                <a:latin typeface="Microsoft Sans Serif" panose="020B0604020202020204" pitchFamily="34" charset="0"/>
                <a:cs typeface="Microsoft Sans Serif" panose="020B0604020202020204" pitchFamily="34" charset="0"/>
              </a:rPr>
              <a:t>/* </a:t>
            </a:r>
            <a:r>
              <a:rPr lang="en-US" sz="2200" dirty="0">
                <a:solidFill>
                  <a:schemeClr val="tx2"/>
                </a:solidFill>
                <a:latin typeface="Microsoft Sans Serif" panose="020B0604020202020204" pitchFamily="34" charset="0"/>
                <a:cs typeface="Microsoft Sans Serif" panose="020B0604020202020204" pitchFamily="34" charset="0"/>
              </a:rPr>
              <a:t>Note, the imperative operator replaces the “parameter” place holder with a current value of the variable “argument”*/ </a:t>
            </a:r>
          </a:p>
          <a:p>
            <a:r>
              <a:rPr lang="en-US" sz="2200" dirty="0" smtClean="0">
                <a:solidFill>
                  <a:schemeClr val="tx2"/>
                </a:solidFill>
                <a:latin typeface="Microsoft Sans Serif" panose="020B0604020202020204" pitchFamily="34" charset="0"/>
                <a:cs typeface="Microsoft Sans Serif" panose="020B0604020202020204" pitchFamily="34" charset="0"/>
              </a:rPr>
              <a:t>}</a:t>
            </a:r>
          </a:p>
          <a:p>
            <a:endParaRPr lang="en-US" sz="2200" dirty="0">
              <a:solidFill>
                <a:schemeClr val="tx2"/>
              </a:solidFill>
              <a:latin typeface="Microsoft Sans Serif" panose="020B0604020202020204" pitchFamily="34" charset="0"/>
              <a:cs typeface="Microsoft Sans Serif" panose="020B0604020202020204" pitchFamily="34" charset="0"/>
            </a:endParaRPr>
          </a:p>
        </p:txBody>
      </p:sp>
      <p:sp>
        <p:nvSpPr>
          <p:cNvPr id="5" name="TextBox 4"/>
          <p:cNvSpPr txBox="1"/>
          <p:nvPr/>
        </p:nvSpPr>
        <p:spPr>
          <a:xfrm>
            <a:off x="6399212" y="2819399"/>
            <a:ext cx="5257800" cy="3816429"/>
          </a:xfrm>
          <a:prstGeom prst="rect">
            <a:avLst/>
          </a:prstGeom>
          <a:solidFill>
            <a:schemeClr val="bg1">
              <a:lumMod val="95000"/>
            </a:schemeClr>
          </a:solidFill>
        </p:spPr>
        <p:txBody>
          <a:bodyPr wrap="square" rtlCol="0">
            <a:spAutoFit/>
          </a:bodyPr>
          <a:lstStyle>
            <a:defPPr>
              <a:defRPr lang="en-US"/>
            </a:defPPr>
            <a:lvl1pPr>
              <a:defRPr sz="2200">
                <a:latin typeface="Arial" panose="020B0604020202020204" pitchFamily="34" charset="0"/>
                <a:cs typeface="Arial" panose="020B0604020202020204" pitchFamily="34" charset="0"/>
              </a:defRPr>
            </a:lvl1pPr>
            <a:lvl2pPr lvl="1">
              <a:defRPr sz="2200">
                <a:latin typeface="Arial" panose="020B0604020202020204" pitchFamily="34" charset="0"/>
                <a:cs typeface="Arial" panose="020B0604020202020204" pitchFamily="34" charset="0"/>
              </a:defRPr>
            </a:lvl2pPr>
          </a:lstStyle>
          <a:p>
            <a:r>
              <a:rPr lang="en-US" dirty="0">
                <a:solidFill>
                  <a:schemeClr val="tx2"/>
                </a:solidFill>
                <a:latin typeface="Microsoft Sans Serif" panose="020B0604020202020204" pitchFamily="34" charset="0"/>
                <a:cs typeface="Microsoft Sans Serif" panose="020B0604020202020204" pitchFamily="34" charset="0"/>
              </a:rPr>
              <a:t>function factorial(parameter) </a:t>
            </a:r>
          </a:p>
          <a:p>
            <a:r>
              <a:rPr lang="en-US" dirty="0">
                <a:solidFill>
                  <a:schemeClr val="tx2"/>
                </a:solidFill>
                <a:latin typeface="Microsoft Sans Serif" panose="020B0604020202020204" pitchFamily="34" charset="0"/>
                <a:cs typeface="Microsoft Sans Serif" panose="020B0604020202020204" pitchFamily="34" charset="0"/>
              </a:rPr>
              <a:t>{ </a:t>
            </a:r>
          </a:p>
          <a:p>
            <a:pPr lvl="1"/>
            <a:r>
              <a:rPr lang="en-US" dirty="0" err="1">
                <a:solidFill>
                  <a:schemeClr val="tx2"/>
                </a:solidFill>
                <a:latin typeface="Microsoft Sans Serif" panose="020B0604020202020204" pitchFamily="34" charset="0"/>
                <a:cs typeface="Microsoft Sans Serif" panose="020B0604020202020204" pitchFamily="34" charset="0"/>
              </a:rPr>
              <a:t>var</a:t>
            </a:r>
            <a:r>
              <a:rPr lang="en-US" dirty="0">
                <a:solidFill>
                  <a:schemeClr val="tx2"/>
                </a:solidFill>
                <a:latin typeface="Microsoft Sans Serif" panose="020B0604020202020204" pitchFamily="34" charset="0"/>
                <a:cs typeface="Microsoft Sans Serif" panose="020B0604020202020204" pitchFamily="34" charset="0"/>
              </a:rPr>
              <a:t> </a:t>
            </a:r>
            <a:r>
              <a:rPr lang="en-US" dirty="0" err="1">
                <a:solidFill>
                  <a:schemeClr val="tx2"/>
                </a:solidFill>
                <a:latin typeface="Microsoft Sans Serif" panose="020B0604020202020204" pitchFamily="34" charset="0"/>
                <a:cs typeface="Microsoft Sans Serif" panose="020B0604020202020204" pitchFamily="34" charset="0"/>
              </a:rPr>
              <a:t>i</a:t>
            </a:r>
            <a:r>
              <a:rPr lang="en-US" dirty="0">
                <a:solidFill>
                  <a:schemeClr val="tx2"/>
                </a:solidFill>
                <a:latin typeface="Microsoft Sans Serif" panose="020B0604020202020204" pitchFamily="34" charset="0"/>
                <a:cs typeface="Microsoft Sans Serif" panose="020B0604020202020204" pitchFamily="34" charset="0"/>
              </a:rPr>
              <a:t> = 1; </a:t>
            </a:r>
          </a:p>
          <a:p>
            <a:pPr lvl="1"/>
            <a:r>
              <a:rPr lang="en-US" dirty="0" err="1">
                <a:solidFill>
                  <a:schemeClr val="tx2"/>
                </a:solidFill>
                <a:latin typeface="Microsoft Sans Serif" panose="020B0604020202020204" pitchFamily="34" charset="0"/>
                <a:cs typeface="Microsoft Sans Serif" panose="020B0604020202020204" pitchFamily="34" charset="0"/>
              </a:rPr>
              <a:t>var</a:t>
            </a:r>
            <a:r>
              <a:rPr lang="en-US" dirty="0">
                <a:solidFill>
                  <a:schemeClr val="tx2"/>
                </a:solidFill>
                <a:latin typeface="Microsoft Sans Serif" panose="020B0604020202020204" pitchFamily="34" charset="0"/>
                <a:cs typeface="Microsoft Sans Serif" panose="020B0604020202020204" pitchFamily="34" charset="0"/>
              </a:rPr>
              <a:t> result = 1; </a:t>
            </a:r>
          </a:p>
          <a:p>
            <a:pPr lvl="1"/>
            <a:r>
              <a:rPr lang="en-US" dirty="0">
                <a:solidFill>
                  <a:schemeClr val="tx2"/>
                </a:solidFill>
                <a:latin typeface="Microsoft Sans Serif" panose="020B0604020202020204" pitchFamily="34" charset="0"/>
                <a:cs typeface="Microsoft Sans Serif" panose="020B0604020202020204" pitchFamily="34" charset="0"/>
              </a:rPr>
              <a:t>while(</a:t>
            </a:r>
            <a:r>
              <a:rPr lang="en-US" dirty="0" err="1">
                <a:solidFill>
                  <a:schemeClr val="tx2"/>
                </a:solidFill>
                <a:latin typeface="Microsoft Sans Serif" panose="020B0604020202020204" pitchFamily="34" charset="0"/>
                <a:cs typeface="Microsoft Sans Serif" panose="020B0604020202020204" pitchFamily="34" charset="0"/>
              </a:rPr>
              <a:t>i</a:t>
            </a:r>
            <a:r>
              <a:rPr lang="en-US" dirty="0">
                <a:solidFill>
                  <a:schemeClr val="tx2"/>
                </a:solidFill>
                <a:latin typeface="Microsoft Sans Serif" panose="020B0604020202020204" pitchFamily="34" charset="0"/>
                <a:cs typeface="Microsoft Sans Serif" panose="020B0604020202020204" pitchFamily="34" charset="0"/>
              </a:rPr>
              <a:t> &lt;= parameter) </a:t>
            </a:r>
          </a:p>
          <a:p>
            <a:pPr lvl="1"/>
            <a:r>
              <a:rPr lang="en-US" dirty="0">
                <a:solidFill>
                  <a:schemeClr val="tx2"/>
                </a:solidFill>
                <a:latin typeface="Microsoft Sans Serif" panose="020B0604020202020204" pitchFamily="34" charset="0"/>
                <a:cs typeface="Microsoft Sans Serif" panose="020B0604020202020204" pitchFamily="34" charset="0"/>
              </a:rPr>
              <a:t>{ </a:t>
            </a:r>
          </a:p>
          <a:p>
            <a:pPr lvl="2"/>
            <a:r>
              <a:rPr lang="en-US" dirty="0">
                <a:solidFill>
                  <a:schemeClr val="tx2"/>
                </a:solidFill>
                <a:latin typeface="Microsoft Sans Serif" panose="020B0604020202020204" pitchFamily="34" charset="0"/>
                <a:cs typeface="Microsoft Sans Serif" panose="020B0604020202020204" pitchFamily="34" charset="0"/>
              </a:rPr>
              <a:t>result = result * </a:t>
            </a:r>
            <a:r>
              <a:rPr lang="en-US" dirty="0" err="1">
                <a:solidFill>
                  <a:schemeClr val="tx2"/>
                </a:solidFill>
                <a:latin typeface="Microsoft Sans Serif" panose="020B0604020202020204" pitchFamily="34" charset="0"/>
                <a:cs typeface="Microsoft Sans Serif" panose="020B0604020202020204" pitchFamily="34" charset="0"/>
              </a:rPr>
              <a:t>i</a:t>
            </a:r>
            <a:r>
              <a:rPr lang="en-US" dirty="0">
                <a:solidFill>
                  <a:schemeClr val="tx2"/>
                </a:solidFill>
                <a:latin typeface="Microsoft Sans Serif" panose="020B0604020202020204" pitchFamily="34" charset="0"/>
                <a:cs typeface="Microsoft Sans Serif" panose="020B0604020202020204" pitchFamily="34" charset="0"/>
              </a:rPr>
              <a:t>; </a:t>
            </a:r>
          </a:p>
          <a:p>
            <a:pPr lvl="2"/>
            <a:r>
              <a:rPr lang="en-US" dirty="0" err="1">
                <a:solidFill>
                  <a:schemeClr val="tx2"/>
                </a:solidFill>
                <a:latin typeface="Microsoft Sans Serif" panose="020B0604020202020204" pitchFamily="34" charset="0"/>
                <a:cs typeface="Microsoft Sans Serif" panose="020B0604020202020204" pitchFamily="34" charset="0"/>
              </a:rPr>
              <a:t>i</a:t>
            </a:r>
            <a:r>
              <a:rPr lang="en-US" dirty="0">
                <a:solidFill>
                  <a:schemeClr val="tx2"/>
                </a:solidFill>
                <a:latin typeface="Microsoft Sans Serif" panose="020B0604020202020204" pitchFamily="34" charset="0"/>
                <a:cs typeface="Microsoft Sans Serif" panose="020B0604020202020204" pitchFamily="34" charset="0"/>
              </a:rPr>
              <a:t>++; </a:t>
            </a:r>
          </a:p>
          <a:p>
            <a:pPr lvl="1"/>
            <a:r>
              <a:rPr lang="en-US" dirty="0">
                <a:solidFill>
                  <a:schemeClr val="tx2"/>
                </a:solidFill>
                <a:latin typeface="Microsoft Sans Serif" panose="020B0604020202020204" pitchFamily="34" charset="0"/>
                <a:cs typeface="Microsoft Sans Serif" panose="020B0604020202020204" pitchFamily="34" charset="0"/>
              </a:rPr>
              <a:t>} </a:t>
            </a:r>
          </a:p>
          <a:p>
            <a:pPr lvl="1"/>
            <a:r>
              <a:rPr lang="en-US" dirty="0">
                <a:solidFill>
                  <a:schemeClr val="tx2"/>
                </a:solidFill>
                <a:latin typeface="Microsoft Sans Serif" panose="020B0604020202020204" pitchFamily="34" charset="0"/>
                <a:cs typeface="Microsoft Sans Serif" panose="020B0604020202020204" pitchFamily="34" charset="0"/>
              </a:rPr>
              <a:t>return(result); </a:t>
            </a:r>
          </a:p>
          <a:p>
            <a:r>
              <a:rPr lang="en-US" dirty="0">
                <a:solidFill>
                  <a:schemeClr val="tx2"/>
                </a:solidFill>
                <a:latin typeface="Microsoft Sans Serif" panose="020B0604020202020204" pitchFamily="34" charset="0"/>
                <a:cs typeface="Microsoft Sans Serif" panose="020B0604020202020204" pitchFamily="34" charset="0"/>
              </a:rPr>
              <a:t>}</a:t>
            </a:r>
          </a:p>
        </p:txBody>
      </p:sp>
    </p:spTree>
    <p:extLst>
      <p:ext uri="{BB962C8B-B14F-4D97-AF65-F5344CB8AC3E}">
        <p14:creationId xmlns:p14="http://schemas.microsoft.com/office/powerpoint/2010/main" val="17870062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hidden"/>
                                      </p:to>
                                    </p:set>
                                  </p:childTnLst>
                                </p:cTn>
                              </p:par>
                              <p:par>
                                <p:cTn id="7" presetID="1" presetClass="exit"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hidden"/>
                                      </p:to>
                                    </p:set>
                                  </p:childTnLst>
                                </p:cTn>
                              </p:par>
                              <p:par>
                                <p:cTn id="9" presetID="1" presetClass="exit"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hidden"/>
                                      </p:to>
                                    </p:set>
                                  </p:childTnLst>
                                </p:cTn>
                              </p:par>
                              <p:par>
                                <p:cTn id="11" presetID="22" presetClass="entr" presetSubtype="1"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wipe(up)">
                                      <p:cBhvr>
                                        <p:cTn id="13" dur="500"/>
                                        <p:tgtEl>
                                          <p:spTgt spid="4"/>
                                        </p:tgtEl>
                                      </p:cBhvr>
                                    </p:animEffect>
                                  </p:childTnLst>
                                </p:cTn>
                              </p:par>
                              <p:par>
                                <p:cTn id="14" presetID="22" presetClass="entr" presetSubtype="1" fill="hold" grpId="0" nodeType="with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wipe(up)">
                                      <p:cBhvr>
                                        <p:cTn id="16"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Imperative programming</a:t>
            </a:r>
          </a:p>
        </p:txBody>
      </p:sp>
      <p:sp>
        <p:nvSpPr>
          <p:cNvPr id="3" name="Content Placeholder 2"/>
          <p:cNvSpPr>
            <a:spLocks noGrp="1"/>
          </p:cNvSpPr>
          <p:nvPr>
            <p:ph idx="1"/>
          </p:nvPr>
        </p:nvSpPr>
        <p:spPr/>
        <p:txBody>
          <a:bodyPr/>
          <a:lstStyle/>
          <a:p>
            <a:r>
              <a:rPr lang="en-US" dirty="0" smtClean="0"/>
              <a:t>Example:</a:t>
            </a:r>
            <a:endParaRPr lang="en-US" dirty="0"/>
          </a:p>
          <a:p>
            <a:endParaRPr lang="en-US" dirty="0"/>
          </a:p>
        </p:txBody>
      </p:sp>
      <p:sp>
        <p:nvSpPr>
          <p:cNvPr id="4" name="TextBox 3"/>
          <p:cNvSpPr txBox="1"/>
          <p:nvPr/>
        </p:nvSpPr>
        <p:spPr>
          <a:xfrm>
            <a:off x="2970212" y="1676400"/>
            <a:ext cx="8229600" cy="3585597"/>
          </a:xfrm>
          <a:prstGeom prst="rect">
            <a:avLst/>
          </a:prstGeom>
          <a:solidFill>
            <a:schemeClr val="bg1">
              <a:lumMod val="95000"/>
            </a:schemeClr>
          </a:solidFill>
        </p:spPr>
        <p:txBody>
          <a:bodyPr wrap="square" rtlCol="0">
            <a:spAutoFit/>
          </a:bodyPr>
          <a:lstStyle/>
          <a:p>
            <a:pPr>
              <a:spcBef>
                <a:spcPts val="600"/>
              </a:spcBef>
            </a:pPr>
            <a:r>
              <a:rPr lang="en-US" sz="2400" dirty="0" err="1">
                <a:solidFill>
                  <a:schemeClr val="tx2"/>
                </a:solidFill>
                <a:latin typeface="Arial" panose="020B0604020202020204" pitchFamily="34" charset="0"/>
                <a:cs typeface="Arial" panose="020B0604020202020204" pitchFamily="34" charset="0"/>
              </a:rPr>
              <a:t>var</a:t>
            </a:r>
            <a:r>
              <a:rPr lang="en-US" sz="2400" dirty="0">
                <a:solidFill>
                  <a:schemeClr val="tx2"/>
                </a:solidFill>
                <a:latin typeface="Arial" panose="020B0604020202020204" pitchFamily="34" charset="0"/>
                <a:cs typeface="Arial" panose="020B0604020202020204" pitchFamily="34" charset="0"/>
              </a:rPr>
              <a:t> factorial = 1</a:t>
            </a:r>
            <a:r>
              <a:rPr lang="en-US" sz="2400" dirty="0" smtClean="0">
                <a:solidFill>
                  <a:schemeClr val="tx2"/>
                </a:solidFill>
                <a:latin typeface="Arial" panose="020B0604020202020204" pitchFamily="34" charset="0"/>
                <a:cs typeface="Arial" panose="020B0604020202020204" pitchFamily="34" charset="0"/>
              </a:rPr>
              <a:t>;   </a:t>
            </a:r>
            <a:r>
              <a:rPr lang="en-US" sz="2400" dirty="0">
                <a:solidFill>
                  <a:schemeClr val="tx2"/>
                </a:solidFill>
                <a:latin typeface="Arial" panose="020B0604020202020204" pitchFamily="34" charset="0"/>
                <a:cs typeface="Arial" panose="020B0604020202020204" pitchFamily="34" charset="0"/>
              </a:rPr>
              <a:t>/*</a:t>
            </a:r>
            <a:r>
              <a:rPr lang="en-US" sz="2400" dirty="0">
                <a:solidFill>
                  <a:srgbClr val="C00000"/>
                </a:solidFill>
                <a:latin typeface="Arial" panose="020B0604020202020204" pitchFamily="34" charset="0"/>
                <a:cs typeface="Arial" panose="020B0604020202020204" pitchFamily="34" charset="0"/>
              </a:rPr>
              <a:t>Declarative statement</a:t>
            </a:r>
            <a:r>
              <a:rPr lang="en-US" sz="2400" dirty="0">
                <a:solidFill>
                  <a:schemeClr val="tx2"/>
                </a:solidFill>
                <a:latin typeface="Arial" panose="020B0604020202020204" pitchFamily="34" charset="0"/>
                <a:cs typeface="Arial" panose="020B0604020202020204" pitchFamily="34" charset="0"/>
              </a:rPr>
              <a:t>*/ </a:t>
            </a:r>
          </a:p>
          <a:p>
            <a:pPr>
              <a:spcBef>
                <a:spcPts val="600"/>
              </a:spcBef>
            </a:pPr>
            <a:r>
              <a:rPr lang="en-US" sz="2400" dirty="0" err="1">
                <a:solidFill>
                  <a:schemeClr val="tx2"/>
                </a:solidFill>
                <a:latin typeface="Arial" panose="020B0604020202020204" pitchFamily="34" charset="0"/>
                <a:cs typeface="Arial" panose="020B0604020202020204" pitchFamily="34" charset="0"/>
              </a:rPr>
              <a:t>var</a:t>
            </a:r>
            <a:r>
              <a:rPr lang="en-US" sz="2400" dirty="0">
                <a:solidFill>
                  <a:schemeClr val="tx2"/>
                </a:solidFill>
                <a:latin typeface="Arial" panose="020B0604020202020204" pitchFamily="34" charset="0"/>
                <a:cs typeface="Arial" panose="020B0604020202020204" pitchFamily="34" charset="0"/>
              </a:rPr>
              <a:t> argument = 5; </a:t>
            </a:r>
          </a:p>
          <a:p>
            <a:pPr>
              <a:spcBef>
                <a:spcPts val="600"/>
              </a:spcBef>
            </a:pPr>
            <a:r>
              <a:rPr lang="en-US" sz="2400" dirty="0" err="1">
                <a:solidFill>
                  <a:schemeClr val="tx2"/>
                </a:solidFill>
                <a:latin typeface="Arial" panose="020B0604020202020204" pitchFamily="34" charset="0"/>
                <a:cs typeface="Arial" panose="020B0604020202020204" pitchFamily="34" charset="0"/>
              </a:rPr>
              <a:t>var</a:t>
            </a:r>
            <a:r>
              <a:rPr lang="en-US" sz="2400" dirty="0">
                <a:solidFill>
                  <a:schemeClr val="tx2"/>
                </a:solidFill>
                <a:latin typeface="Arial" panose="020B0604020202020204" pitchFamily="34" charset="0"/>
                <a:cs typeface="Arial" panose="020B0604020202020204" pitchFamily="34" charset="0"/>
              </a:rPr>
              <a:t> counter = 1; </a:t>
            </a:r>
          </a:p>
          <a:p>
            <a:pPr>
              <a:spcBef>
                <a:spcPts val="600"/>
              </a:spcBef>
            </a:pPr>
            <a:r>
              <a:rPr lang="en-US" sz="2400" dirty="0">
                <a:solidFill>
                  <a:schemeClr val="tx2"/>
                </a:solidFill>
                <a:latin typeface="Arial" panose="020B0604020202020204" pitchFamily="34" charset="0"/>
                <a:cs typeface="Arial" panose="020B0604020202020204" pitchFamily="34" charset="0"/>
              </a:rPr>
              <a:t>while (counter &lt;= argument) </a:t>
            </a:r>
            <a:r>
              <a:rPr lang="en-US" sz="2400" dirty="0" smtClean="0">
                <a:solidFill>
                  <a:schemeClr val="tx2"/>
                </a:solidFill>
                <a:latin typeface="Arial" panose="020B0604020202020204" pitchFamily="34" charset="0"/>
                <a:cs typeface="Arial" panose="020B0604020202020204" pitchFamily="34" charset="0"/>
              </a:rPr>
              <a:t>  /*</a:t>
            </a:r>
            <a:r>
              <a:rPr lang="en-US" sz="2400" dirty="0">
                <a:solidFill>
                  <a:srgbClr val="C00000"/>
                </a:solidFill>
                <a:latin typeface="Arial" panose="020B0604020202020204" pitchFamily="34" charset="0"/>
                <a:cs typeface="Arial" panose="020B0604020202020204" pitchFamily="34" charset="0"/>
              </a:rPr>
              <a:t>Program flow statement</a:t>
            </a:r>
            <a:r>
              <a:rPr lang="en-US" sz="2400" dirty="0">
                <a:solidFill>
                  <a:schemeClr val="tx2"/>
                </a:solidFill>
                <a:latin typeface="Arial" panose="020B0604020202020204" pitchFamily="34" charset="0"/>
                <a:cs typeface="Arial" panose="020B0604020202020204" pitchFamily="34" charset="0"/>
              </a:rPr>
              <a:t>*/ </a:t>
            </a:r>
          </a:p>
          <a:p>
            <a:pPr>
              <a:spcBef>
                <a:spcPts val="600"/>
              </a:spcBef>
            </a:pPr>
            <a:r>
              <a:rPr lang="en-US" sz="2400" dirty="0">
                <a:solidFill>
                  <a:schemeClr val="tx2"/>
                </a:solidFill>
                <a:latin typeface="Arial" panose="020B0604020202020204" pitchFamily="34" charset="0"/>
                <a:cs typeface="Arial" panose="020B0604020202020204" pitchFamily="34" charset="0"/>
              </a:rPr>
              <a:t>{ </a:t>
            </a:r>
          </a:p>
          <a:p>
            <a:pPr>
              <a:spcBef>
                <a:spcPts val="600"/>
              </a:spcBef>
            </a:pPr>
            <a:r>
              <a:rPr lang="en-US" sz="2400" dirty="0" smtClean="0">
                <a:solidFill>
                  <a:schemeClr val="tx2"/>
                </a:solidFill>
                <a:latin typeface="Arial" panose="020B0604020202020204" pitchFamily="34" charset="0"/>
                <a:cs typeface="Arial" panose="020B0604020202020204" pitchFamily="34" charset="0"/>
              </a:rPr>
              <a:t>   factorial </a:t>
            </a:r>
            <a:r>
              <a:rPr lang="en-US" sz="2400" dirty="0">
                <a:solidFill>
                  <a:schemeClr val="tx2"/>
                </a:solidFill>
                <a:latin typeface="Arial" panose="020B0604020202020204" pitchFamily="34" charset="0"/>
                <a:cs typeface="Arial" panose="020B0604020202020204" pitchFamily="34" charset="0"/>
              </a:rPr>
              <a:t>= factorial*counter; </a:t>
            </a:r>
            <a:r>
              <a:rPr lang="en-US" sz="2400" dirty="0" smtClean="0">
                <a:solidFill>
                  <a:schemeClr val="tx2"/>
                </a:solidFill>
                <a:latin typeface="Arial" panose="020B0604020202020204" pitchFamily="34" charset="0"/>
                <a:cs typeface="Arial" panose="020B0604020202020204" pitchFamily="34" charset="0"/>
              </a:rPr>
              <a:t>  /*</a:t>
            </a:r>
            <a:r>
              <a:rPr lang="en-US" sz="2400" dirty="0">
                <a:solidFill>
                  <a:srgbClr val="C00000"/>
                </a:solidFill>
                <a:latin typeface="Arial" panose="020B0604020202020204" pitchFamily="34" charset="0"/>
                <a:cs typeface="Arial" panose="020B0604020202020204" pitchFamily="34" charset="0"/>
              </a:rPr>
              <a:t>Imperative statement</a:t>
            </a:r>
            <a:r>
              <a:rPr lang="en-US" sz="2400" dirty="0">
                <a:solidFill>
                  <a:schemeClr val="tx2"/>
                </a:solidFill>
                <a:latin typeface="Arial" panose="020B0604020202020204" pitchFamily="34" charset="0"/>
                <a:cs typeface="Arial" panose="020B0604020202020204" pitchFamily="34" charset="0"/>
              </a:rPr>
              <a:t>*/ </a:t>
            </a:r>
          </a:p>
          <a:p>
            <a:pPr>
              <a:spcBef>
                <a:spcPts val="600"/>
              </a:spcBef>
            </a:pPr>
            <a:r>
              <a:rPr lang="en-US" sz="2400" dirty="0" smtClean="0">
                <a:solidFill>
                  <a:schemeClr val="tx2"/>
                </a:solidFill>
                <a:latin typeface="Arial" panose="020B0604020202020204" pitchFamily="34" charset="0"/>
                <a:cs typeface="Arial" panose="020B0604020202020204" pitchFamily="34" charset="0"/>
              </a:rPr>
              <a:t>   counter</a:t>
            </a:r>
            <a:r>
              <a:rPr lang="en-US" sz="2400" dirty="0">
                <a:solidFill>
                  <a:schemeClr val="tx2"/>
                </a:solidFill>
                <a:latin typeface="Arial" panose="020B0604020202020204" pitchFamily="34" charset="0"/>
                <a:cs typeface="Arial" panose="020B0604020202020204" pitchFamily="34" charset="0"/>
              </a:rPr>
              <a:t>++; </a:t>
            </a:r>
          </a:p>
          <a:p>
            <a:pPr>
              <a:spcBef>
                <a:spcPts val="600"/>
              </a:spcBef>
            </a:pPr>
            <a:r>
              <a:rPr lang="en-US" sz="2400" dirty="0">
                <a:solidFill>
                  <a:schemeClr val="tx2"/>
                </a:solidFill>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403288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b">
            <a:noAutofit/>
          </a:bodyPr>
          <a:lstStyle/>
          <a:p>
            <a:pPr lvl="1"/>
            <a:r>
              <a:rPr lang="en-US" sz="4000" b="1" kern="1200" dirty="0">
                <a:solidFill>
                  <a:schemeClr val="tx1">
                    <a:lumMod val="75000"/>
                  </a:schemeClr>
                </a:solidFill>
                <a:effectLst>
                  <a:outerShdw blurRad="38100" dist="38100" dir="2700000" algn="tl">
                    <a:srgbClr val="000000">
                      <a:alpha val="43137"/>
                    </a:srgbClr>
                  </a:outerShdw>
                </a:effectLst>
                <a:latin typeface="Calibri" panose="020F0502020204030204" pitchFamily="34" charset="0"/>
                <a:ea typeface="+mj-ea"/>
                <a:cs typeface="+mj-cs"/>
              </a:rPr>
              <a:t>Parameter-passing methods</a:t>
            </a:r>
          </a:p>
        </p:txBody>
      </p:sp>
      <p:sp>
        <p:nvSpPr>
          <p:cNvPr id="3" name="Content Placeholder 2"/>
          <p:cNvSpPr>
            <a:spLocks noGrp="1"/>
          </p:cNvSpPr>
          <p:nvPr>
            <p:ph idx="1"/>
          </p:nvPr>
        </p:nvSpPr>
        <p:spPr/>
        <p:txBody>
          <a:bodyPr>
            <a:normAutofit lnSpcReduction="10000"/>
          </a:bodyPr>
          <a:lstStyle/>
          <a:p>
            <a:r>
              <a:rPr lang="en-US" altLang="en-US" sz="2800" dirty="0" smtClean="0"/>
              <a:t>Call by </a:t>
            </a:r>
            <a:r>
              <a:rPr lang="en-US" altLang="en-US" sz="2800" b="1" dirty="0" smtClean="0"/>
              <a:t>value</a:t>
            </a:r>
          </a:p>
          <a:p>
            <a:pPr lvl="1"/>
            <a:r>
              <a:rPr lang="en-US" altLang="en-US" sz="2400" dirty="0" smtClean="0"/>
              <a:t>Formal </a:t>
            </a:r>
            <a:r>
              <a:rPr lang="en-US" altLang="en-US" sz="2400" dirty="0"/>
              <a:t>parameter is a local variable</a:t>
            </a:r>
          </a:p>
          <a:p>
            <a:pPr lvl="1"/>
            <a:r>
              <a:rPr lang="en-US" altLang="en-US" sz="2400" dirty="0"/>
              <a:t>Actual parameter serves as an initial value for the formal parameter</a:t>
            </a:r>
          </a:p>
          <a:p>
            <a:pPr lvl="1"/>
            <a:r>
              <a:rPr lang="en-US" altLang="en-US" sz="2400" dirty="0"/>
              <a:t>Actual parameter could be an expression</a:t>
            </a:r>
          </a:p>
          <a:p>
            <a:pPr lvl="1"/>
            <a:r>
              <a:rPr lang="en-US" altLang="en-US" sz="2400" dirty="0"/>
              <a:t>Language examples:</a:t>
            </a:r>
          </a:p>
          <a:p>
            <a:pPr lvl="2"/>
            <a:r>
              <a:rPr lang="en-US" altLang="en-US" sz="2000" dirty="0"/>
              <a:t>In C, all parameters are called by value, use of pointers is just a workaround</a:t>
            </a:r>
          </a:p>
          <a:p>
            <a:pPr lvl="2"/>
            <a:r>
              <a:rPr lang="en-US" altLang="en-US" sz="2000" dirty="0"/>
              <a:t>In Pascal, call by value is the default, but call by reference is supported</a:t>
            </a:r>
          </a:p>
          <a:p>
            <a:r>
              <a:rPr lang="en-US" altLang="en-US" sz="2800" dirty="0"/>
              <a:t>Call by </a:t>
            </a:r>
            <a:r>
              <a:rPr lang="en-US" altLang="en-US" sz="2800" b="1" dirty="0" smtClean="0"/>
              <a:t>reference</a:t>
            </a:r>
            <a:endParaRPr lang="en-US" altLang="en-US" sz="2800" b="1" dirty="0"/>
          </a:p>
          <a:p>
            <a:pPr lvl="1"/>
            <a:r>
              <a:rPr lang="en-US" altLang="en-US" sz="2400" dirty="0" smtClean="0"/>
              <a:t>Formal </a:t>
            </a:r>
            <a:r>
              <a:rPr lang="en-US" altLang="en-US" sz="2400" dirty="0"/>
              <a:t>parameter serves as an alias/synonym for the actual parameter during the invocation</a:t>
            </a:r>
          </a:p>
          <a:p>
            <a:pPr lvl="2"/>
            <a:r>
              <a:rPr lang="en-US" altLang="en-US" sz="2000" dirty="0"/>
              <a:t>Formal and actual parameters share the same l-value</a:t>
            </a:r>
          </a:p>
          <a:p>
            <a:pPr lvl="1"/>
            <a:r>
              <a:rPr lang="en-US" altLang="en-US" sz="2400" dirty="0"/>
              <a:t>Actual parameter must be a variable (or have an l-value)</a:t>
            </a:r>
          </a:p>
          <a:p>
            <a:pPr lvl="1"/>
            <a:r>
              <a:rPr lang="en-US" altLang="en-US" sz="2400" dirty="0"/>
              <a:t>Language examples</a:t>
            </a:r>
          </a:p>
          <a:p>
            <a:pPr lvl="2"/>
            <a:r>
              <a:rPr lang="en-US" altLang="en-US" sz="2000" dirty="0"/>
              <a:t>Pascal (precede formal parameter declaration with </a:t>
            </a:r>
            <a:r>
              <a:rPr lang="en-US" altLang="en-US" sz="2000" b="1" dirty="0" err="1"/>
              <a:t>var</a:t>
            </a:r>
            <a:r>
              <a:rPr lang="en-US" altLang="en-US" sz="2000" dirty="0"/>
              <a:t>; also called pass by variable</a:t>
            </a:r>
            <a:r>
              <a:rPr lang="en-US" altLang="en-US" sz="2000" b="1" dirty="0" smtClean="0"/>
              <a:t>)</a:t>
            </a:r>
            <a:endParaRPr lang="en-US" altLang="en-US" sz="2000" b="1" dirty="0"/>
          </a:p>
        </p:txBody>
      </p:sp>
    </p:spTree>
    <p:extLst>
      <p:ext uri="{BB962C8B-B14F-4D97-AF65-F5344CB8AC3E}">
        <p14:creationId xmlns:p14="http://schemas.microsoft.com/office/powerpoint/2010/main" val="29660786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b">
            <a:noAutofit/>
          </a:bodyPr>
          <a:lstStyle/>
          <a:p>
            <a:pPr lvl="1"/>
            <a:r>
              <a:rPr lang="en-US" sz="4000" b="1" kern="1200" dirty="0">
                <a:solidFill>
                  <a:schemeClr val="tx1">
                    <a:lumMod val="75000"/>
                  </a:schemeClr>
                </a:solidFill>
                <a:effectLst>
                  <a:outerShdw blurRad="38100" dist="38100" dir="2700000" algn="tl">
                    <a:srgbClr val="000000">
                      <a:alpha val="43137"/>
                    </a:srgbClr>
                  </a:outerShdw>
                </a:effectLst>
                <a:latin typeface="Calibri" panose="020F0502020204030204" pitchFamily="34" charset="0"/>
                <a:ea typeface="+mj-ea"/>
                <a:cs typeface="+mj-cs"/>
              </a:rPr>
              <a:t>Parameter-passing methods</a:t>
            </a:r>
          </a:p>
        </p:txBody>
      </p:sp>
      <p:sp>
        <p:nvSpPr>
          <p:cNvPr id="3" name="Content Placeholder 2"/>
          <p:cNvSpPr>
            <a:spLocks noGrp="1"/>
          </p:cNvSpPr>
          <p:nvPr>
            <p:ph idx="1"/>
          </p:nvPr>
        </p:nvSpPr>
        <p:spPr/>
        <p:txBody>
          <a:bodyPr>
            <a:normAutofit/>
          </a:bodyPr>
          <a:lstStyle/>
          <a:p>
            <a:r>
              <a:rPr lang="en-US" altLang="en-US" dirty="0" smtClean="0">
                <a:cs typeface="Calibri" panose="020F0502020204030204" pitchFamily="34" charset="0"/>
              </a:rPr>
              <a:t>Call by </a:t>
            </a:r>
            <a:r>
              <a:rPr lang="en-US" altLang="en-US" b="1" dirty="0" smtClean="0">
                <a:cs typeface="Calibri" panose="020F0502020204030204" pitchFamily="34" charset="0"/>
              </a:rPr>
              <a:t>value result</a:t>
            </a:r>
          </a:p>
          <a:p>
            <a:pPr lvl="1"/>
            <a:r>
              <a:rPr lang="en-US" altLang="en-US" dirty="0">
                <a:cs typeface="Calibri" panose="020F0502020204030204" pitchFamily="34" charset="0"/>
              </a:rPr>
              <a:t>Copy-in/copy-out</a:t>
            </a:r>
          </a:p>
          <a:p>
            <a:pPr lvl="1"/>
            <a:r>
              <a:rPr lang="en-US" altLang="en-US" dirty="0">
                <a:cs typeface="Calibri" panose="020F0502020204030204" pitchFamily="34" charset="0"/>
              </a:rPr>
              <a:t>Actual parameters are initially copied into the formal parameters</a:t>
            </a:r>
          </a:p>
          <a:p>
            <a:pPr lvl="1"/>
            <a:r>
              <a:rPr lang="en-US" altLang="en-US" dirty="0">
                <a:cs typeface="Calibri" panose="020F0502020204030204" pitchFamily="34" charset="0"/>
              </a:rPr>
              <a:t>Formal parameter values are copied back to actual parameters after routine completes execution</a:t>
            </a:r>
          </a:p>
          <a:p>
            <a:pPr lvl="1"/>
            <a:r>
              <a:rPr lang="en-US" altLang="en-US" i="1" dirty="0">
                <a:cs typeface="Calibri" panose="020F0502020204030204" pitchFamily="34" charset="0"/>
              </a:rPr>
              <a:t>In</a:t>
            </a:r>
            <a:r>
              <a:rPr lang="en-US" altLang="en-US" dirty="0">
                <a:cs typeface="Calibri" panose="020F0502020204030204" pitchFamily="34" charset="0"/>
              </a:rPr>
              <a:t> and </a:t>
            </a:r>
            <a:r>
              <a:rPr lang="en-US" altLang="en-US" i="1" dirty="0">
                <a:cs typeface="Calibri" panose="020F0502020204030204" pitchFamily="34" charset="0"/>
              </a:rPr>
              <a:t>out</a:t>
            </a:r>
            <a:r>
              <a:rPr lang="en-US" altLang="en-US" dirty="0">
                <a:cs typeface="Calibri" panose="020F0502020204030204" pitchFamily="34" charset="0"/>
              </a:rPr>
              <a:t> parameters are sometimes distinguished</a:t>
            </a:r>
          </a:p>
          <a:p>
            <a:pPr lvl="2"/>
            <a:r>
              <a:rPr lang="en-US" altLang="en-US" dirty="0">
                <a:cs typeface="Calibri" panose="020F0502020204030204" pitchFamily="34" charset="0"/>
              </a:rPr>
              <a:t>Language example:  ADA (in, out, and in-out parameters)</a:t>
            </a:r>
          </a:p>
          <a:p>
            <a:pPr lvl="1"/>
            <a:r>
              <a:rPr lang="en-US" altLang="en-US" dirty="0">
                <a:cs typeface="Calibri" panose="020F0502020204030204" pitchFamily="34" charset="0"/>
              </a:rPr>
              <a:t>Example: Value of </a:t>
            </a:r>
            <a:r>
              <a:rPr lang="en-US" altLang="en-US" b="1" dirty="0">
                <a:cs typeface="Calibri" panose="020F0502020204030204" pitchFamily="34" charset="0"/>
              </a:rPr>
              <a:t>a</a:t>
            </a:r>
            <a:r>
              <a:rPr lang="en-US" altLang="en-US" dirty="0">
                <a:cs typeface="Calibri" panose="020F0502020204030204" pitchFamily="34" charset="0"/>
              </a:rPr>
              <a:t>?</a:t>
            </a:r>
          </a:p>
          <a:p>
            <a:pPr lvl="2"/>
            <a:r>
              <a:rPr lang="en-US" altLang="en-US" dirty="0">
                <a:cs typeface="Calibri" panose="020F0502020204030204" pitchFamily="34" charset="0"/>
              </a:rPr>
              <a:t>By Reference:  </a:t>
            </a:r>
            <a:r>
              <a:rPr lang="en-US" altLang="en-US" b="1" dirty="0">
                <a:cs typeface="Calibri" panose="020F0502020204030204" pitchFamily="34" charset="0"/>
              </a:rPr>
              <a:t>a = 11</a:t>
            </a:r>
          </a:p>
          <a:p>
            <a:pPr lvl="2"/>
            <a:r>
              <a:rPr lang="en-US" altLang="en-US" dirty="0">
                <a:cs typeface="Calibri" panose="020F0502020204030204" pitchFamily="34" charset="0"/>
              </a:rPr>
              <a:t>By Value-Result:  </a:t>
            </a:r>
            <a:r>
              <a:rPr lang="en-US" altLang="en-US" b="1" dirty="0">
                <a:cs typeface="Calibri" panose="020F0502020204030204" pitchFamily="34" charset="0"/>
              </a:rPr>
              <a:t>a = </a:t>
            </a:r>
            <a:r>
              <a:rPr lang="en-US" altLang="en-US" b="1" dirty="0" smtClean="0">
                <a:cs typeface="Calibri" panose="020F0502020204030204" pitchFamily="34" charset="0"/>
              </a:rPr>
              <a:t>7</a:t>
            </a:r>
            <a:endParaRPr lang="en-US" altLang="en-US" b="1" dirty="0">
              <a:cs typeface="Calibri" panose="020F0502020204030204" pitchFamily="34" charset="0"/>
            </a:endParaRPr>
          </a:p>
        </p:txBody>
      </p:sp>
      <p:sp>
        <p:nvSpPr>
          <p:cNvPr id="4" name="TextBox 3"/>
          <p:cNvSpPr txBox="1"/>
          <p:nvPr/>
        </p:nvSpPr>
        <p:spPr>
          <a:xfrm>
            <a:off x="8304212" y="4458831"/>
            <a:ext cx="2590800" cy="2246769"/>
          </a:xfrm>
          <a:prstGeom prst="rect">
            <a:avLst/>
          </a:prstGeom>
          <a:solidFill>
            <a:schemeClr val="bg1">
              <a:lumMod val="95000"/>
            </a:schemeClr>
          </a:solidFill>
        </p:spPr>
        <p:txBody>
          <a:bodyPr wrap="square" rtlCol="0">
            <a:spAutoFit/>
          </a:bodyPr>
          <a:lstStyle/>
          <a:p>
            <a:pPr>
              <a:buFont typeface="Wingdings" pitchFamily="2" charset="2"/>
              <a:buNone/>
            </a:pPr>
            <a:r>
              <a:rPr lang="en-US" altLang="en-US" sz="2000" dirty="0">
                <a:solidFill>
                  <a:schemeClr val="tx2"/>
                </a:solidFill>
                <a:latin typeface="Microsoft Sans Serif" panose="020B0604020202020204" pitchFamily="34" charset="0"/>
                <a:cs typeface="Microsoft Sans Serif" panose="020B0604020202020204" pitchFamily="34" charset="0"/>
              </a:rPr>
              <a:t>void change( </a:t>
            </a:r>
            <a:r>
              <a:rPr lang="en-US" altLang="en-US" sz="2000" dirty="0" err="1">
                <a:solidFill>
                  <a:schemeClr val="tx2"/>
                </a:solidFill>
                <a:latin typeface="Microsoft Sans Serif" panose="020B0604020202020204" pitchFamily="34" charset="0"/>
                <a:cs typeface="Microsoft Sans Serif" panose="020B0604020202020204" pitchFamily="34" charset="0"/>
              </a:rPr>
              <a:t>int</a:t>
            </a:r>
            <a:r>
              <a:rPr lang="en-US" altLang="en-US" sz="2000" dirty="0">
                <a:solidFill>
                  <a:schemeClr val="tx2"/>
                </a:solidFill>
                <a:latin typeface="Microsoft Sans Serif" panose="020B0604020202020204" pitchFamily="34" charset="0"/>
                <a:cs typeface="Microsoft Sans Serif" panose="020B0604020202020204" pitchFamily="34" charset="0"/>
              </a:rPr>
              <a:t> x )</a:t>
            </a:r>
          </a:p>
          <a:p>
            <a:pPr>
              <a:buFont typeface="Wingdings" pitchFamily="2" charset="2"/>
              <a:buNone/>
            </a:pPr>
            <a:r>
              <a:rPr lang="en-US" altLang="en-US" sz="2000" dirty="0">
                <a:solidFill>
                  <a:schemeClr val="tx2"/>
                </a:solidFill>
                <a:latin typeface="Microsoft Sans Serif" panose="020B0604020202020204" pitchFamily="34" charset="0"/>
                <a:cs typeface="Microsoft Sans Serif" panose="020B0604020202020204" pitchFamily="34" charset="0"/>
              </a:rPr>
              <a:t>{</a:t>
            </a:r>
          </a:p>
          <a:p>
            <a:pPr>
              <a:buFont typeface="Wingdings" pitchFamily="2" charset="2"/>
              <a:buNone/>
            </a:pPr>
            <a:r>
              <a:rPr lang="en-US" altLang="en-US" sz="2000" dirty="0">
                <a:solidFill>
                  <a:schemeClr val="tx2"/>
                </a:solidFill>
                <a:latin typeface="Microsoft Sans Serif" panose="020B0604020202020204" pitchFamily="34" charset="0"/>
                <a:cs typeface="Microsoft Sans Serif" panose="020B0604020202020204" pitchFamily="34" charset="0"/>
              </a:rPr>
              <a:t>   x++;</a:t>
            </a:r>
          </a:p>
          <a:p>
            <a:pPr>
              <a:buFont typeface="Wingdings" pitchFamily="2" charset="2"/>
              <a:buNone/>
            </a:pPr>
            <a:r>
              <a:rPr lang="en-US" altLang="en-US" sz="2000" dirty="0">
                <a:solidFill>
                  <a:schemeClr val="tx2"/>
                </a:solidFill>
                <a:latin typeface="Microsoft Sans Serif" panose="020B0604020202020204" pitchFamily="34" charset="0"/>
                <a:cs typeface="Microsoft Sans Serif" panose="020B0604020202020204" pitchFamily="34" charset="0"/>
              </a:rPr>
              <a:t>   a = 10;</a:t>
            </a:r>
          </a:p>
          <a:p>
            <a:pPr>
              <a:buFont typeface="Wingdings" pitchFamily="2" charset="2"/>
              <a:buNone/>
            </a:pPr>
            <a:r>
              <a:rPr lang="en-US" altLang="en-US" sz="2000" dirty="0">
                <a:solidFill>
                  <a:schemeClr val="tx2"/>
                </a:solidFill>
                <a:latin typeface="Microsoft Sans Serif" panose="020B0604020202020204" pitchFamily="34" charset="0"/>
                <a:cs typeface="Microsoft Sans Serif" panose="020B0604020202020204" pitchFamily="34" charset="0"/>
              </a:rPr>
              <a:t>   x++;</a:t>
            </a:r>
          </a:p>
          <a:p>
            <a:pPr>
              <a:buFont typeface="Wingdings" pitchFamily="2" charset="2"/>
              <a:buNone/>
            </a:pPr>
            <a:r>
              <a:rPr lang="en-US" altLang="en-US" sz="2000" dirty="0">
                <a:solidFill>
                  <a:schemeClr val="tx2"/>
                </a:solidFill>
                <a:latin typeface="Microsoft Sans Serif" panose="020B0604020202020204" pitchFamily="34" charset="0"/>
                <a:cs typeface="Microsoft Sans Serif" panose="020B0604020202020204" pitchFamily="34" charset="0"/>
              </a:rPr>
              <a:t>}</a:t>
            </a:r>
          </a:p>
          <a:p>
            <a:endParaRPr lang="en-US" sz="2000" dirty="0">
              <a:solidFill>
                <a:schemeClr val="tx2"/>
              </a:solidFill>
              <a:latin typeface="Microsoft Sans Serif" panose="020B0604020202020204" pitchFamily="34" charset="0"/>
              <a:cs typeface="Microsoft Sans Serif" panose="020B0604020202020204" pitchFamily="34" charset="0"/>
            </a:endParaRPr>
          </a:p>
        </p:txBody>
      </p:sp>
      <p:sp>
        <p:nvSpPr>
          <p:cNvPr id="6" name="TextBox 5"/>
          <p:cNvSpPr txBox="1"/>
          <p:nvPr/>
        </p:nvSpPr>
        <p:spPr>
          <a:xfrm>
            <a:off x="6323012" y="4469464"/>
            <a:ext cx="1947346" cy="1631216"/>
          </a:xfrm>
          <a:prstGeom prst="rect">
            <a:avLst/>
          </a:prstGeom>
          <a:solidFill>
            <a:schemeClr val="bg1">
              <a:lumMod val="85000"/>
            </a:schemeClr>
          </a:solidFill>
        </p:spPr>
        <p:txBody>
          <a:bodyPr wrap="square" rtlCol="0">
            <a:spAutoFit/>
          </a:bodyPr>
          <a:lstStyle/>
          <a:p>
            <a:pPr>
              <a:buFont typeface="Wingdings" pitchFamily="2" charset="2"/>
              <a:buNone/>
            </a:pPr>
            <a:r>
              <a:rPr lang="en-US" altLang="en-US" sz="2000" dirty="0" err="1">
                <a:solidFill>
                  <a:schemeClr val="tx2"/>
                </a:solidFill>
                <a:latin typeface="Microsoft Sans Serif" panose="020B0604020202020204" pitchFamily="34" charset="0"/>
                <a:cs typeface="Microsoft Sans Serif" panose="020B0604020202020204" pitchFamily="34" charset="0"/>
              </a:rPr>
              <a:t>int</a:t>
            </a:r>
            <a:r>
              <a:rPr lang="en-US" altLang="en-US" sz="2000" dirty="0">
                <a:solidFill>
                  <a:schemeClr val="tx2"/>
                </a:solidFill>
                <a:latin typeface="Microsoft Sans Serif" panose="020B0604020202020204" pitchFamily="34" charset="0"/>
                <a:cs typeface="Microsoft Sans Serif" panose="020B0604020202020204" pitchFamily="34" charset="0"/>
              </a:rPr>
              <a:t> </a:t>
            </a:r>
            <a:r>
              <a:rPr lang="en-US" altLang="en-US" sz="2000" dirty="0" smtClean="0">
                <a:solidFill>
                  <a:schemeClr val="tx2"/>
                </a:solidFill>
                <a:latin typeface="Microsoft Sans Serif" panose="020B0604020202020204" pitchFamily="34" charset="0"/>
                <a:cs typeface="Microsoft Sans Serif" panose="020B0604020202020204" pitchFamily="34" charset="0"/>
              </a:rPr>
              <a:t> a </a:t>
            </a:r>
            <a:r>
              <a:rPr lang="en-US" altLang="en-US" sz="2000" dirty="0">
                <a:solidFill>
                  <a:schemeClr val="tx2"/>
                </a:solidFill>
                <a:latin typeface="Microsoft Sans Serif" panose="020B0604020202020204" pitchFamily="34" charset="0"/>
                <a:cs typeface="Microsoft Sans Serif" panose="020B0604020202020204" pitchFamily="34" charset="0"/>
              </a:rPr>
              <a:t>= 5;</a:t>
            </a:r>
          </a:p>
          <a:p>
            <a:pPr>
              <a:buFont typeface="Wingdings" pitchFamily="2" charset="2"/>
              <a:buNone/>
            </a:pPr>
            <a:endParaRPr lang="en-US" altLang="en-US" sz="2000" dirty="0" smtClean="0">
              <a:solidFill>
                <a:schemeClr val="tx2"/>
              </a:solidFill>
              <a:latin typeface="Microsoft Sans Serif" panose="020B0604020202020204" pitchFamily="34" charset="0"/>
              <a:cs typeface="Microsoft Sans Serif" panose="020B0604020202020204" pitchFamily="34" charset="0"/>
            </a:endParaRPr>
          </a:p>
          <a:p>
            <a:pPr>
              <a:buFont typeface="Wingdings" pitchFamily="2" charset="2"/>
              <a:buNone/>
            </a:pPr>
            <a:r>
              <a:rPr lang="en-US" altLang="en-US" sz="2000" dirty="0" smtClean="0">
                <a:solidFill>
                  <a:schemeClr val="tx2"/>
                </a:solidFill>
                <a:latin typeface="Microsoft Sans Serif" panose="020B0604020202020204" pitchFamily="34" charset="0"/>
                <a:cs typeface="Microsoft Sans Serif" panose="020B0604020202020204" pitchFamily="34" charset="0"/>
              </a:rPr>
              <a:t>change</a:t>
            </a:r>
            <a:r>
              <a:rPr lang="en-US" altLang="en-US" sz="2000" dirty="0">
                <a:solidFill>
                  <a:schemeClr val="tx2"/>
                </a:solidFill>
                <a:latin typeface="Microsoft Sans Serif" panose="020B0604020202020204" pitchFamily="34" charset="0"/>
                <a:cs typeface="Microsoft Sans Serif" panose="020B0604020202020204" pitchFamily="34" charset="0"/>
              </a:rPr>
              <a:t>( a );</a:t>
            </a:r>
          </a:p>
          <a:p>
            <a:pPr>
              <a:buFont typeface="Wingdings" pitchFamily="2" charset="2"/>
              <a:buNone/>
            </a:pPr>
            <a:r>
              <a:rPr lang="en-US" altLang="en-US" sz="2000" dirty="0" smtClean="0">
                <a:solidFill>
                  <a:schemeClr val="tx2"/>
                </a:solidFill>
                <a:latin typeface="Microsoft Sans Serif" panose="020B0604020202020204" pitchFamily="34" charset="0"/>
                <a:cs typeface="Microsoft Sans Serif" panose="020B0604020202020204" pitchFamily="34" charset="0"/>
              </a:rPr>
              <a:t>write(a);</a:t>
            </a:r>
            <a:endParaRPr lang="en-US" altLang="en-US" sz="2000" dirty="0">
              <a:solidFill>
                <a:schemeClr val="tx2"/>
              </a:solidFill>
              <a:latin typeface="Microsoft Sans Serif" panose="020B0604020202020204" pitchFamily="34" charset="0"/>
              <a:cs typeface="Microsoft Sans Serif" panose="020B0604020202020204" pitchFamily="34" charset="0"/>
            </a:endParaRPr>
          </a:p>
          <a:p>
            <a:endParaRPr lang="en-US" sz="2000" dirty="0">
              <a:solidFill>
                <a:schemeClr val="tx2"/>
              </a:solidFill>
              <a:latin typeface="Microsoft Sans Serif" panose="020B0604020202020204" pitchFamily="34" charset="0"/>
              <a:cs typeface="Microsoft Sans Serif" panose="020B0604020202020204" pitchFamily="34" charset="0"/>
            </a:endParaRPr>
          </a:p>
        </p:txBody>
      </p:sp>
    </p:spTree>
    <p:extLst>
      <p:ext uri="{BB962C8B-B14F-4D97-AF65-F5344CB8AC3E}">
        <p14:creationId xmlns:p14="http://schemas.microsoft.com/office/powerpoint/2010/main" val="8457906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500"/>
                                        <p:tgtEl>
                                          <p:spTgt spid="4"/>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up)">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Activation records</a:t>
            </a:r>
            <a:endParaRPr lang="en-US" dirty="0"/>
          </a:p>
        </p:txBody>
      </p:sp>
      <p:sp>
        <p:nvSpPr>
          <p:cNvPr id="3" name="Content Placeholder 2"/>
          <p:cNvSpPr>
            <a:spLocks noGrp="1"/>
          </p:cNvSpPr>
          <p:nvPr>
            <p:ph idx="1"/>
          </p:nvPr>
        </p:nvSpPr>
        <p:spPr/>
        <p:txBody>
          <a:bodyPr/>
          <a:lstStyle/>
          <a:p>
            <a:r>
              <a:rPr lang="en-US" altLang="en-US" sz="2800" dirty="0"/>
              <a:t>Activation record (or frame):  contains the data needed for the activation of a routine</a:t>
            </a:r>
          </a:p>
          <a:p>
            <a:r>
              <a:rPr lang="en-US" altLang="en-US" sz="2800" dirty="0"/>
              <a:t>Typical Contents</a:t>
            </a:r>
          </a:p>
          <a:p>
            <a:pPr lvl="1"/>
            <a:r>
              <a:rPr lang="en-US" altLang="en-US" sz="2400" dirty="0"/>
              <a:t>Local variables</a:t>
            </a:r>
          </a:p>
          <a:p>
            <a:pPr lvl="1"/>
            <a:r>
              <a:rPr lang="en-US" altLang="en-US" sz="2400" dirty="0"/>
              <a:t>Formal parameters</a:t>
            </a:r>
          </a:p>
          <a:p>
            <a:pPr lvl="1"/>
            <a:r>
              <a:rPr lang="en-US" altLang="en-US" sz="2400" dirty="0"/>
              <a:t>Function result, if applicable</a:t>
            </a:r>
          </a:p>
          <a:p>
            <a:pPr lvl="1"/>
            <a:r>
              <a:rPr lang="en-US" altLang="en-US" sz="2400" dirty="0"/>
              <a:t>Control link (to activation record of caller) and access link (to access other data within scope)</a:t>
            </a:r>
          </a:p>
          <a:p>
            <a:r>
              <a:rPr lang="en-US" altLang="en-US" sz="2800" dirty="0"/>
              <a:t>Activation records stored in a runtime stack</a:t>
            </a:r>
          </a:p>
          <a:p>
            <a:endParaRPr lang="en-US" dirty="0"/>
          </a:p>
        </p:txBody>
      </p:sp>
    </p:spTree>
    <p:extLst>
      <p:ext uri="{BB962C8B-B14F-4D97-AF65-F5344CB8AC3E}">
        <p14:creationId xmlns:p14="http://schemas.microsoft.com/office/powerpoint/2010/main" val="32534723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
            </a:r>
            <a:br>
              <a:rPr lang="en-US" dirty="0"/>
            </a:br>
            <a:r>
              <a:rPr lang="en-US" dirty="0"/>
              <a:t>Variable </a:t>
            </a:r>
            <a:r>
              <a:rPr lang="en-US" dirty="0" smtClean="0"/>
              <a:t>scope </a:t>
            </a:r>
            <a:endParaRPr lang="en-US" dirty="0"/>
          </a:p>
        </p:txBody>
      </p:sp>
      <p:sp>
        <p:nvSpPr>
          <p:cNvPr id="3" name="Content Placeholder 2"/>
          <p:cNvSpPr>
            <a:spLocks noGrp="1"/>
          </p:cNvSpPr>
          <p:nvPr>
            <p:ph idx="1"/>
          </p:nvPr>
        </p:nvSpPr>
        <p:spPr/>
        <p:txBody>
          <a:bodyPr>
            <a:normAutofit/>
          </a:bodyPr>
          <a:lstStyle/>
          <a:p>
            <a:r>
              <a:rPr lang="en-US" sz="2800" dirty="0"/>
              <a:t>Normally, variables that are defined within a function, are created each time the function is used and destroyed again when the function ends</a:t>
            </a:r>
            <a:r>
              <a:rPr lang="en-US" sz="2800" dirty="0" smtClean="0"/>
              <a:t>.</a:t>
            </a:r>
          </a:p>
          <a:p>
            <a:pPr lvl="1"/>
            <a:r>
              <a:rPr lang="en-US" sz="2400" dirty="0"/>
              <a:t>Such variables are called dynamic local variables. </a:t>
            </a:r>
            <a:endParaRPr lang="en-US" sz="2400" dirty="0" smtClean="0"/>
          </a:p>
        </p:txBody>
      </p:sp>
      <p:sp>
        <p:nvSpPr>
          <p:cNvPr id="4" name="TextBox 3"/>
          <p:cNvSpPr txBox="1"/>
          <p:nvPr/>
        </p:nvSpPr>
        <p:spPr>
          <a:xfrm>
            <a:off x="4265612" y="2379851"/>
            <a:ext cx="7543800" cy="4478149"/>
          </a:xfrm>
          <a:prstGeom prst="rect">
            <a:avLst/>
          </a:prstGeom>
          <a:solidFill>
            <a:schemeClr val="bg1">
              <a:lumMod val="95000"/>
            </a:schemeClr>
          </a:solidFill>
        </p:spPr>
        <p:txBody>
          <a:bodyPr wrap="square" rtlCol="0">
            <a:spAutoFit/>
          </a:bodyPr>
          <a:lstStyle/>
          <a:p>
            <a:r>
              <a:rPr lang="en-US" sz="1900" dirty="0">
                <a:solidFill>
                  <a:schemeClr val="tx2"/>
                </a:solidFill>
                <a:latin typeface="Microsoft Sans Serif" panose="020B0604020202020204" pitchFamily="34" charset="0"/>
                <a:cs typeface="Microsoft Sans Serif" panose="020B0604020202020204" pitchFamily="34" charset="0"/>
              </a:rPr>
              <a:t>function </a:t>
            </a:r>
            <a:r>
              <a:rPr lang="en-US" sz="1900" dirty="0" smtClean="0">
                <a:solidFill>
                  <a:schemeClr val="tx2"/>
                </a:solidFill>
                <a:latin typeface="Microsoft Sans Serif" panose="020B0604020202020204" pitchFamily="34" charset="0"/>
                <a:cs typeface="Microsoft Sans Serif" panose="020B0604020202020204" pitchFamily="34" charset="0"/>
              </a:rPr>
              <a:t>fun1() </a:t>
            </a:r>
            <a:endParaRPr lang="en-US" sz="1900" dirty="0">
              <a:solidFill>
                <a:schemeClr val="tx2"/>
              </a:solidFill>
              <a:latin typeface="Microsoft Sans Serif" panose="020B0604020202020204" pitchFamily="34" charset="0"/>
              <a:cs typeface="Microsoft Sans Serif" panose="020B0604020202020204" pitchFamily="34" charset="0"/>
            </a:endParaRPr>
          </a:p>
          <a:p>
            <a:r>
              <a:rPr lang="en-US" sz="1900" dirty="0">
                <a:solidFill>
                  <a:schemeClr val="tx2"/>
                </a:solidFill>
                <a:latin typeface="Microsoft Sans Serif" panose="020B0604020202020204" pitchFamily="34" charset="0"/>
                <a:cs typeface="Microsoft Sans Serif" panose="020B0604020202020204" pitchFamily="34" charset="0"/>
              </a:rPr>
              <a:t>{ </a:t>
            </a:r>
          </a:p>
          <a:p>
            <a:pPr lvl="1"/>
            <a:r>
              <a:rPr lang="en-US" sz="1900" dirty="0" err="1">
                <a:solidFill>
                  <a:schemeClr val="tx2"/>
                </a:solidFill>
                <a:latin typeface="Microsoft Sans Serif" panose="020B0604020202020204" pitchFamily="34" charset="0"/>
                <a:cs typeface="Microsoft Sans Serif" panose="020B0604020202020204" pitchFamily="34" charset="0"/>
              </a:rPr>
              <a:t>var</a:t>
            </a:r>
            <a:r>
              <a:rPr lang="en-US" sz="1900" dirty="0">
                <a:solidFill>
                  <a:schemeClr val="tx2"/>
                </a:solidFill>
                <a:latin typeface="Microsoft Sans Serif" panose="020B0604020202020204" pitchFamily="34" charset="0"/>
                <a:cs typeface="Microsoft Sans Serif" panose="020B0604020202020204" pitchFamily="34" charset="0"/>
              </a:rPr>
              <a:t> </a:t>
            </a:r>
            <a:r>
              <a:rPr lang="en-US" sz="1900" dirty="0" err="1" smtClean="0">
                <a:solidFill>
                  <a:schemeClr val="tx2"/>
                </a:solidFill>
                <a:latin typeface="Microsoft Sans Serif" panose="020B0604020202020204" pitchFamily="34" charset="0"/>
                <a:cs typeface="Microsoft Sans Serif" panose="020B0604020202020204" pitchFamily="34" charset="0"/>
              </a:rPr>
              <a:t>local_dynamic_var</a:t>
            </a:r>
            <a:r>
              <a:rPr lang="en-US" sz="1900" dirty="0" smtClean="0">
                <a:solidFill>
                  <a:schemeClr val="tx2"/>
                </a:solidFill>
                <a:latin typeface="Microsoft Sans Serif" panose="020B0604020202020204" pitchFamily="34" charset="0"/>
                <a:cs typeface="Microsoft Sans Serif" panose="020B0604020202020204" pitchFamily="34" charset="0"/>
              </a:rPr>
              <a:t> = </a:t>
            </a:r>
            <a:r>
              <a:rPr lang="en-US" sz="1900" dirty="0">
                <a:solidFill>
                  <a:schemeClr val="tx2"/>
                </a:solidFill>
                <a:latin typeface="Microsoft Sans Serif" panose="020B0604020202020204" pitchFamily="34" charset="0"/>
                <a:cs typeface="Microsoft Sans Serif" panose="020B0604020202020204" pitchFamily="34" charset="0"/>
              </a:rPr>
              <a:t>25; </a:t>
            </a:r>
          </a:p>
          <a:p>
            <a:pPr lvl="1"/>
            <a:r>
              <a:rPr lang="en-US" sz="1900" dirty="0" smtClean="0">
                <a:solidFill>
                  <a:schemeClr val="tx2"/>
                </a:solidFill>
                <a:latin typeface="Microsoft Sans Serif" panose="020B0604020202020204" pitchFamily="34" charset="0"/>
                <a:cs typeface="Microsoft Sans Serif" panose="020B0604020202020204" pitchFamily="34" charset="0"/>
              </a:rPr>
              <a:t>fun2(); </a:t>
            </a:r>
            <a:endParaRPr lang="en-US" sz="1900" dirty="0">
              <a:solidFill>
                <a:schemeClr val="tx2"/>
              </a:solidFill>
              <a:latin typeface="Microsoft Sans Serif" panose="020B0604020202020204" pitchFamily="34" charset="0"/>
              <a:cs typeface="Microsoft Sans Serif" panose="020B0604020202020204" pitchFamily="34" charset="0"/>
            </a:endParaRPr>
          </a:p>
          <a:p>
            <a:pPr lvl="2"/>
            <a:r>
              <a:rPr lang="en-US" sz="1900" dirty="0">
                <a:solidFill>
                  <a:schemeClr val="tx2"/>
                </a:solidFill>
                <a:latin typeface="Microsoft Sans Serif" panose="020B0604020202020204" pitchFamily="34" charset="0"/>
                <a:cs typeface="Microsoft Sans Serif" panose="020B0604020202020204" pitchFamily="34" charset="0"/>
              </a:rPr>
              <a:t>/* at this point just one variable </a:t>
            </a:r>
            <a:r>
              <a:rPr lang="en-US" sz="1900" i="1" dirty="0" err="1" smtClean="0">
                <a:solidFill>
                  <a:schemeClr val="tx2"/>
                </a:solidFill>
                <a:latin typeface="Microsoft Sans Serif" panose="020B0604020202020204" pitchFamily="34" charset="0"/>
                <a:cs typeface="Microsoft Sans Serif" panose="020B0604020202020204" pitchFamily="34" charset="0"/>
              </a:rPr>
              <a:t>local_dynamic_var</a:t>
            </a:r>
            <a:r>
              <a:rPr lang="en-US" sz="1900" dirty="0" smtClean="0">
                <a:solidFill>
                  <a:schemeClr val="tx2"/>
                </a:solidFill>
                <a:latin typeface="Microsoft Sans Serif" panose="020B0604020202020204" pitchFamily="34" charset="0"/>
                <a:cs typeface="Microsoft Sans Serif" panose="020B0604020202020204" pitchFamily="34" charset="0"/>
              </a:rPr>
              <a:t> </a:t>
            </a:r>
            <a:r>
              <a:rPr lang="en-US" sz="1900" dirty="0">
                <a:solidFill>
                  <a:schemeClr val="tx2"/>
                </a:solidFill>
                <a:latin typeface="Microsoft Sans Serif" panose="020B0604020202020204" pitchFamily="34" charset="0"/>
                <a:cs typeface="Microsoft Sans Serif" panose="020B0604020202020204" pitchFamily="34" charset="0"/>
              </a:rPr>
              <a:t>exists */ </a:t>
            </a:r>
          </a:p>
          <a:p>
            <a:pPr lvl="1"/>
            <a:r>
              <a:rPr lang="en-US" sz="1900" dirty="0" smtClean="0">
                <a:solidFill>
                  <a:schemeClr val="tx2"/>
                </a:solidFill>
                <a:latin typeface="Microsoft Sans Serif" panose="020B0604020202020204" pitchFamily="34" charset="0"/>
                <a:cs typeface="Microsoft Sans Serif" panose="020B0604020202020204" pitchFamily="34" charset="0"/>
              </a:rPr>
              <a:t>alert(</a:t>
            </a:r>
            <a:r>
              <a:rPr lang="en-US" sz="1900" dirty="0" err="1">
                <a:solidFill>
                  <a:schemeClr val="tx2"/>
                </a:solidFill>
                <a:latin typeface="Microsoft Sans Serif" panose="020B0604020202020204" pitchFamily="34" charset="0"/>
                <a:cs typeface="Microsoft Sans Serif" panose="020B0604020202020204" pitchFamily="34" charset="0"/>
              </a:rPr>
              <a:t>local_dynamic_var</a:t>
            </a:r>
            <a:r>
              <a:rPr lang="en-US" sz="1900" dirty="0" smtClean="0">
                <a:solidFill>
                  <a:schemeClr val="tx2"/>
                </a:solidFill>
                <a:latin typeface="Microsoft Sans Serif" panose="020B0604020202020204" pitchFamily="34" charset="0"/>
                <a:cs typeface="Microsoft Sans Serif" panose="020B0604020202020204" pitchFamily="34" charset="0"/>
              </a:rPr>
              <a:t>); </a:t>
            </a:r>
            <a:endParaRPr lang="en-US" sz="1900" dirty="0">
              <a:solidFill>
                <a:schemeClr val="tx2"/>
              </a:solidFill>
              <a:latin typeface="Microsoft Sans Serif" panose="020B0604020202020204" pitchFamily="34" charset="0"/>
              <a:cs typeface="Microsoft Sans Serif" panose="020B0604020202020204" pitchFamily="34" charset="0"/>
            </a:endParaRPr>
          </a:p>
          <a:p>
            <a:pPr lvl="2"/>
            <a:r>
              <a:rPr lang="en-US" sz="1900" dirty="0">
                <a:solidFill>
                  <a:schemeClr val="tx2"/>
                </a:solidFill>
                <a:latin typeface="Microsoft Sans Serif" panose="020B0604020202020204" pitchFamily="34" charset="0"/>
                <a:cs typeface="Microsoft Sans Serif" panose="020B0604020202020204" pitchFamily="34" charset="0"/>
              </a:rPr>
              <a:t>/* this operator displays the current value </a:t>
            </a:r>
            <a:r>
              <a:rPr lang="en-US" sz="1900" b="1" dirty="0" smtClean="0">
                <a:solidFill>
                  <a:schemeClr val="tx2"/>
                </a:solidFill>
                <a:latin typeface="Microsoft Sans Serif" panose="020B0604020202020204" pitchFamily="34" charset="0"/>
                <a:cs typeface="Microsoft Sans Serif" panose="020B0604020202020204" pitchFamily="34" charset="0"/>
              </a:rPr>
              <a:t>25</a:t>
            </a:r>
            <a:r>
              <a:rPr lang="en-US" sz="1900" dirty="0" smtClean="0">
                <a:solidFill>
                  <a:schemeClr val="tx2"/>
                </a:solidFill>
                <a:latin typeface="Microsoft Sans Serif" panose="020B0604020202020204" pitchFamily="34" charset="0"/>
                <a:cs typeface="Microsoft Sans Serif" panose="020B0604020202020204" pitchFamily="34" charset="0"/>
              </a:rPr>
              <a:t> </a:t>
            </a:r>
            <a:r>
              <a:rPr lang="en-US" sz="1900" dirty="0">
                <a:solidFill>
                  <a:schemeClr val="tx2"/>
                </a:solidFill>
                <a:latin typeface="Microsoft Sans Serif" panose="020B0604020202020204" pitchFamily="34" charset="0"/>
                <a:cs typeface="Microsoft Sans Serif" panose="020B0604020202020204" pitchFamily="34" charset="0"/>
              </a:rPr>
              <a:t>*/ </a:t>
            </a:r>
          </a:p>
          <a:p>
            <a:r>
              <a:rPr lang="en-US" sz="1900" dirty="0">
                <a:solidFill>
                  <a:schemeClr val="tx2"/>
                </a:solidFill>
                <a:latin typeface="Microsoft Sans Serif" panose="020B0604020202020204" pitchFamily="34" charset="0"/>
                <a:cs typeface="Microsoft Sans Serif" panose="020B0604020202020204" pitchFamily="34" charset="0"/>
              </a:rPr>
              <a:t>} </a:t>
            </a:r>
          </a:p>
          <a:p>
            <a:r>
              <a:rPr lang="en-US" sz="1900" dirty="0">
                <a:solidFill>
                  <a:schemeClr val="tx2"/>
                </a:solidFill>
                <a:latin typeface="Microsoft Sans Serif" panose="020B0604020202020204" pitchFamily="34" charset="0"/>
                <a:cs typeface="Microsoft Sans Serif" panose="020B0604020202020204" pitchFamily="34" charset="0"/>
              </a:rPr>
              <a:t>function </a:t>
            </a:r>
            <a:r>
              <a:rPr lang="en-US" sz="1900" dirty="0" smtClean="0">
                <a:solidFill>
                  <a:schemeClr val="tx2"/>
                </a:solidFill>
                <a:latin typeface="Microsoft Sans Serif" panose="020B0604020202020204" pitchFamily="34" charset="0"/>
                <a:cs typeface="Microsoft Sans Serif" panose="020B0604020202020204" pitchFamily="34" charset="0"/>
              </a:rPr>
              <a:t>fun2() </a:t>
            </a:r>
            <a:endParaRPr lang="en-US" sz="1900" dirty="0">
              <a:solidFill>
                <a:schemeClr val="tx2"/>
              </a:solidFill>
              <a:latin typeface="Microsoft Sans Serif" panose="020B0604020202020204" pitchFamily="34" charset="0"/>
              <a:cs typeface="Microsoft Sans Serif" panose="020B0604020202020204" pitchFamily="34" charset="0"/>
            </a:endParaRPr>
          </a:p>
          <a:p>
            <a:r>
              <a:rPr lang="en-US" sz="1900" dirty="0">
                <a:solidFill>
                  <a:schemeClr val="tx2"/>
                </a:solidFill>
                <a:latin typeface="Microsoft Sans Serif" panose="020B0604020202020204" pitchFamily="34" charset="0"/>
                <a:cs typeface="Microsoft Sans Serif" panose="020B0604020202020204" pitchFamily="34" charset="0"/>
              </a:rPr>
              <a:t>{ </a:t>
            </a:r>
          </a:p>
          <a:p>
            <a:pPr lvl="1"/>
            <a:r>
              <a:rPr lang="en-US" sz="1900" dirty="0" err="1">
                <a:solidFill>
                  <a:schemeClr val="tx2"/>
                </a:solidFill>
                <a:latin typeface="Microsoft Sans Serif" panose="020B0604020202020204" pitchFamily="34" charset="0"/>
                <a:cs typeface="Microsoft Sans Serif" panose="020B0604020202020204" pitchFamily="34" charset="0"/>
              </a:rPr>
              <a:t>var</a:t>
            </a:r>
            <a:r>
              <a:rPr lang="en-US" sz="1900" dirty="0">
                <a:solidFill>
                  <a:schemeClr val="tx2"/>
                </a:solidFill>
                <a:latin typeface="Microsoft Sans Serif" panose="020B0604020202020204" pitchFamily="34" charset="0"/>
                <a:cs typeface="Microsoft Sans Serif" panose="020B0604020202020204" pitchFamily="34" charset="0"/>
              </a:rPr>
              <a:t> </a:t>
            </a:r>
            <a:r>
              <a:rPr lang="en-US" sz="1900" dirty="0" err="1">
                <a:solidFill>
                  <a:schemeClr val="tx2"/>
                </a:solidFill>
                <a:latin typeface="Microsoft Sans Serif" panose="020B0604020202020204" pitchFamily="34" charset="0"/>
                <a:cs typeface="Microsoft Sans Serif" panose="020B0604020202020204" pitchFamily="34" charset="0"/>
              </a:rPr>
              <a:t>local_dynamic_var</a:t>
            </a:r>
            <a:r>
              <a:rPr lang="en-US" sz="1900" dirty="0" smtClean="0">
                <a:solidFill>
                  <a:schemeClr val="tx2"/>
                </a:solidFill>
                <a:latin typeface="Microsoft Sans Serif" panose="020B0604020202020204" pitchFamily="34" charset="0"/>
                <a:cs typeface="Microsoft Sans Serif" panose="020B0604020202020204" pitchFamily="34" charset="0"/>
              </a:rPr>
              <a:t> </a:t>
            </a:r>
            <a:r>
              <a:rPr lang="en-US" sz="1900" dirty="0">
                <a:solidFill>
                  <a:schemeClr val="tx2"/>
                </a:solidFill>
                <a:latin typeface="Microsoft Sans Serif" panose="020B0604020202020204" pitchFamily="34" charset="0"/>
                <a:cs typeface="Microsoft Sans Serif" panose="020B0604020202020204" pitchFamily="34" charset="0"/>
              </a:rPr>
              <a:t>= 55; </a:t>
            </a:r>
          </a:p>
          <a:p>
            <a:pPr lvl="2"/>
            <a:r>
              <a:rPr lang="en-US" sz="1900" dirty="0">
                <a:solidFill>
                  <a:schemeClr val="tx2"/>
                </a:solidFill>
                <a:latin typeface="Microsoft Sans Serif" panose="020B0604020202020204" pitchFamily="34" charset="0"/>
                <a:cs typeface="Microsoft Sans Serif" panose="020B0604020202020204" pitchFamily="34" charset="0"/>
              </a:rPr>
              <a:t>/* at this point two variables </a:t>
            </a:r>
            <a:r>
              <a:rPr lang="en-US" sz="1900" i="1" dirty="0" err="1" smtClean="0">
                <a:solidFill>
                  <a:schemeClr val="tx2"/>
                </a:solidFill>
                <a:latin typeface="Microsoft Sans Serif" panose="020B0604020202020204" pitchFamily="34" charset="0"/>
                <a:cs typeface="Microsoft Sans Serif" panose="020B0604020202020204" pitchFamily="34" charset="0"/>
              </a:rPr>
              <a:t>local_dynamic_var</a:t>
            </a:r>
            <a:r>
              <a:rPr lang="en-US" sz="1900" i="1" dirty="0" smtClean="0">
                <a:solidFill>
                  <a:schemeClr val="tx2"/>
                </a:solidFill>
                <a:latin typeface="Microsoft Sans Serif" panose="020B0604020202020204" pitchFamily="34" charset="0"/>
                <a:cs typeface="Microsoft Sans Serif" panose="020B0604020202020204" pitchFamily="34" charset="0"/>
              </a:rPr>
              <a:t> </a:t>
            </a:r>
            <a:r>
              <a:rPr lang="en-US" sz="1900" dirty="0">
                <a:solidFill>
                  <a:schemeClr val="tx2"/>
                </a:solidFill>
                <a:latin typeface="Microsoft Sans Serif" panose="020B0604020202020204" pitchFamily="34" charset="0"/>
                <a:cs typeface="Microsoft Sans Serif" panose="020B0604020202020204" pitchFamily="34" charset="0"/>
              </a:rPr>
              <a:t>exists */ </a:t>
            </a:r>
          </a:p>
          <a:p>
            <a:pPr lvl="1"/>
            <a:r>
              <a:rPr lang="en-US" sz="1900" dirty="0" smtClean="0">
                <a:solidFill>
                  <a:schemeClr val="tx2"/>
                </a:solidFill>
                <a:latin typeface="Microsoft Sans Serif" panose="020B0604020202020204" pitchFamily="34" charset="0"/>
                <a:cs typeface="Microsoft Sans Serif" panose="020B0604020202020204" pitchFamily="34" charset="0"/>
              </a:rPr>
              <a:t>alert(</a:t>
            </a:r>
            <a:r>
              <a:rPr lang="en-US" sz="1900" dirty="0" err="1">
                <a:solidFill>
                  <a:schemeClr val="tx2"/>
                </a:solidFill>
                <a:latin typeface="Microsoft Sans Serif" panose="020B0604020202020204" pitchFamily="34" charset="0"/>
                <a:cs typeface="Microsoft Sans Serif" panose="020B0604020202020204" pitchFamily="34" charset="0"/>
              </a:rPr>
              <a:t>local_dynamic_var</a:t>
            </a:r>
            <a:r>
              <a:rPr lang="en-US" sz="1900" dirty="0" smtClean="0">
                <a:solidFill>
                  <a:schemeClr val="tx2"/>
                </a:solidFill>
                <a:latin typeface="Microsoft Sans Serif" panose="020B0604020202020204" pitchFamily="34" charset="0"/>
                <a:cs typeface="Microsoft Sans Serif" panose="020B0604020202020204" pitchFamily="34" charset="0"/>
              </a:rPr>
              <a:t>); </a:t>
            </a:r>
            <a:endParaRPr lang="en-US" sz="1900" dirty="0">
              <a:solidFill>
                <a:schemeClr val="tx2"/>
              </a:solidFill>
              <a:latin typeface="Microsoft Sans Serif" panose="020B0604020202020204" pitchFamily="34" charset="0"/>
              <a:cs typeface="Microsoft Sans Serif" panose="020B0604020202020204" pitchFamily="34" charset="0"/>
            </a:endParaRPr>
          </a:p>
          <a:p>
            <a:pPr lvl="2"/>
            <a:r>
              <a:rPr lang="en-US" sz="1900" dirty="0">
                <a:solidFill>
                  <a:schemeClr val="tx2"/>
                </a:solidFill>
                <a:latin typeface="Microsoft Sans Serif" panose="020B0604020202020204" pitchFamily="34" charset="0"/>
                <a:cs typeface="Microsoft Sans Serif" panose="020B0604020202020204" pitchFamily="34" charset="0"/>
              </a:rPr>
              <a:t>/* this operator displays the current value </a:t>
            </a:r>
            <a:r>
              <a:rPr lang="en-US" sz="1900" b="1" dirty="0" smtClean="0">
                <a:solidFill>
                  <a:schemeClr val="tx2"/>
                </a:solidFill>
                <a:latin typeface="Microsoft Sans Serif" panose="020B0604020202020204" pitchFamily="34" charset="0"/>
                <a:cs typeface="Microsoft Sans Serif" panose="020B0604020202020204" pitchFamily="34" charset="0"/>
              </a:rPr>
              <a:t>55</a:t>
            </a:r>
            <a:r>
              <a:rPr lang="en-US" sz="1900" dirty="0" smtClean="0">
                <a:solidFill>
                  <a:schemeClr val="tx2"/>
                </a:solidFill>
                <a:latin typeface="Microsoft Sans Serif" panose="020B0604020202020204" pitchFamily="34" charset="0"/>
                <a:cs typeface="Microsoft Sans Serif" panose="020B0604020202020204" pitchFamily="34" charset="0"/>
              </a:rPr>
              <a:t> </a:t>
            </a:r>
            <a:r>
              <a:rPr lang="en-US" sz="1900" dirty="0">
                <a:solidFill>
                  <a:schemeClr val="tx2"/>
                </a:solidFill>
                <a:latin typeface="Microsoft Sans Serif" panose="020B0604020202020204" pitchFamily="34" charset="0"/>
                <a:cs typeface="Microsoft Sans Serif" panose="020B0604020202020204" pitchFamily="34" charset="0"/>
              </a:rPr>
              <a:t>*/ </a:t>
            </a:r>
          </a:p>
          <a:p>
            <a:r>
              <a:rPr lang="en-US" sz="1900" dirty="0">
                <a:solidFill>
                  <a:schemeClr val="tx2"/>
                </a:solidFill>
                <a:latin typeface="Microsoft Sans Serif" panose="020B0604020202020204" pitchFamily="34" charset="0"/>
                <a:cs typeface="Microsoft Sans Serif" panose="020B0604020202020204" pitchFamily="34" charset="0"/>
              </a:rPr>
              <a:t>}</a:t>
            </a:r>
          </a:p>
        </p:txBody>
      </p:sp>
    </p:spTree>
    <p:extLst>
      <p:ext uri="{BB962C8B-B14F-4D97-AF65-F5344CB8AC3E}">
        <p14:creationId xmlns:p14="http://schemas.microsoft.com/office/powerpoint/2010/main" val="10279652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89412" y="2301419"/>
            <a:ext cx="7543800" cy="4478149"/>
          </a:xfrm>
          <a:prstGeom prst="rect">
            <a:avLst/>
          </a:prstGeom>
          <a:solidFill>
            <a:schemeClr val="bg1">
              <a:lumMod val="95000"/>
            </a:schemeClr>
          </a:solidFill>
        </p:spPr>
        <p:txBody>
          <a:bodyPr wrap="square" rtlCol="0">
            <a:spAutoFit/>
          </a:bodyPr>
          <a:lstStyle/>
          <a:p>
            <a:r>
              <a:rPr lang="en-US" sz="1900" dirty="0">
                <a:solidFill>
                  <a:schemeClr val="tx2"/>
                </a:solidFill>
                <a:latin typeface="Microsoft Sans Serif" panose="020B0604020202020204" pitchFamily="34" charset="0"/>
                <a:cs typeface="Microsoft Sans Serif" panose="020B0604020202020204" pitchFamily="34" charset="0"/>
              </a:rPr>
              <a:t>function </a:t>
            </a:r>
            <a:r>
              <a:rPr lang="en-US" sz="1900" dirty="0" smtClean="0">
                <a:solidFill>
                  <a:schemeClr val="tx2"/>
                </a:solidFill>
                <a:latin typeface="Microsoft Sans Serif" panose="020B0604020202020204" pitchFamily="34" charset="0"/>
                <a:cs typeface="Microsoft Sans Serif" panose="020B0604020202020204" pitchFamily="34" charset="0"/>
              </a:rPr>
              <a:t>fun1() </a:t>
            </a:r>
            <a:endParaRPr lang="en-US" sz="1900" dirty="0">
              <a:solidFill>
                <a:schemeClr val="tx2"/>
              </a:solidFill>
              <a:latin typeface="Microsoft Sans Serif" panose="020B0604020202020204" pitchFamily="34" charset="0"/>
              <a:cs typeface="Microsoft Sans Serif" panose="020B0604020202020204" pitchFamily="34" charset="0"/>
            </a:endParaRPr>
          </a:p>
          <a:p>
            <a:r>
              <a:rPr lang="en-US" sz="1900" dirty="0">
                <a:solidFill>
                  <a:schemeClr val="tx2"/>
                </a:solidFill>
                <a:latin typeface="Microsoft Sans Serif" panose="020B0604020202020204" pitchFamily="34" charset="0"/>
                <a:cs typeface="Microsoft Sans Serif" panose="020B0604020202020204" pitchFamily="34" charset="0"/>
              </a:rPr>
              <a:t>{ </a:t>
            </a:r>
          </a:p>
          <a:p>
            <a:pPr lvl="1"/>
            <a:r>
              <a:rPr lang="en-US" sz="1900" dirty="0" err="1">
                <a:solidFill>
                  <a:schemeClr val="tx2"/>
                </a:solidFill>
                <a:latin typeface="Microsoft Sans Serif" panose="020B0604020202020204" pitchFamily="34" charset="0"/>
                <a:cs typeface="Microsoft Sans Serif" panose="020B0604020202020204" pitchFamily="34" charset="0"/>
              </a:rPr>
              <a:t>var</a:t>
            </a:r>
            <a:r>
              <a:rPr lang="en-US" sz="1900" dirty="0">
                <a:solidFill>
                  <a:schemeClr val="tx2"/>
                </a:solidFill>
                <a:latin typeface="Microsoft Sans Serif" panose="020B0604020202020204" pitchFamily="34" charset="0"/>
                <a:cs typeface="Microsoft Sans Serif" panose="020B0604020202020204" pitchFamily="34" charset="0"/>
              </a:rPr>
              <a:t> x = </a:t>
            </a:r>
            <a:r>
              <a:rPr lang="en-US" sz="1900" dirty="0" smtClean="0">
                <a:solidFill>
                  <a:schemeClr val="tx2"/>
                </a:solidFill>
                <a:latin typeface="Microsoft Sans Serif" panose="020B0604020202020204" pitchFamily="34" charset="0"/>
                <a:cs typeface="Microsoft Sans Serif" panose="020B0604020202020204" pitchFamily="34" charset="0"/>
              </a:rPr>
              <a:t>fun2(); </a:t>
            </a:r>
            <a:endParaRPr lang="en-US" sz="1900" dirty="0">
              <a:solidFill>
                <a:schemeClr val="tx2"/>
              </a:solidFill>
              <a:latin typeface="Microsoft Sans Serif" panose="020B0604020202020204" pitchFamily="34" charset="0"/>
              <a:cs typeface="Microsoft Sans Serif" panose="020B0604020202020204" pitchFamily="34" charset="0"/>
            </a:endParaRPr>
          </a:p>
          <a:p>
            <a:pPr lvl="1"/>
            <a:r>
              <a:rPr lang="en-US" sz="1900" dirty="0">
                <a:solidFill>
                  <a:schemeClr val="tx2"/>
                </a:solidFill>
                <a:latin typeface="Microsoft Sans Serif" panose="020B0604020202020204" pitchFamily="34" charset="0"/>
                <a:cs typeface="Microsoft Sans Serif" panose="020B0604020202020204" pitchFamily="34" charset="0"/>
              </a:rPr>
              <a:t>alert(x); </a:t>
            </a:r>
          </a:p>
          <a:p>
            <a:pPr lvl="2"/>
            <a:r>
              <a:rPr lang="en-US" sz="1900" dirty="0">
                <a:solidFill>
                  <a:schemeClr val="tx2"/>
                </a:solidFill>
                <a:latin typeface="Microsoft Sans Serif" panose="020B0604020202020204" pitchFamily="34" charset="0"/>
                <a:cs typeface="Microsoft Sans Serif" panose="020B0604020202020204" pitchFamily="34" charset="0"/>
              </a:rPr>
              <a:t>/* this operator displays the current value </a:t>
            </a:r>
            <a:r>
              <a:rPr lang="en-US" sz="1900" b="1" dirty="0" smtClean="0">
                <a:solidFill>
                  <a:schemeClr val="tx2"/>
                </a:solidFill>
                <a:latin typeface="Microsoft Sans Serif" panose="020B0604020202020204" pitchFamily="34" charset="0"/>
                <a:cs typeface="Microsoft Sans Serif" panose="020B0604020202020204" pitchFamily="34" charset="0"/>
              </a:rPr>
              <a:t>10</a:t>
            </a:r>
            <a:r>
              <a:rPr lang="en-US" sz="1900" dirty="0" smtClean="0">
                <a:solidFill>
                  <a:schemeClr val="tx2"/>
                </a:solidFill>
                <a:latin typeface="Microsoft Sans Serif" panose="020B0604020202020204" pitchFamily="34" charset="0"/>
                <a:cs typeface="Microsoft Sans Serif" panose="020B0604020202020204" pitchFamily="34" charset="0"/>
              </a:rPr>
              <a:t> </a:t>
            </a:r>
            <a:r>
              <a:rPr lang="en-US" sz="1900" dirty="0">
                <a:solidFill>
                  <a:schemeClr val="tx2"/>
                </a:solidFill>
                <a:latin typeface="Microsoft Sans Serif" panose="020B0604020202020204" pitchFamily="34" charset="0"/>
                <a:cs typeface="Microsoft Sans Serif" panose="020B0604020202020204" pitchFamily="34" charset="0"/>
              </a:rPr>
              <a:t>*/ </a:t>
            </a:r>
          </a:p>
          <a:p>
            <a:pPr lvl="1"/>
            <a:r>
              <a:rPr lang="en-US" sz="1900" dirty="0">
                <a:solidFill>
                  <a:schemeClr val="tx2"/>
                </a:solidFill>
                <a:latin typeface="Microsoft Sans Serif" panose="020B0604020202020204" pitchFamily="34" charset="0"/>
                <a:cs typeface="Microsoft Sans Serif" panose="020B0604020202020204" pitchFamily="34" charset="0"/>
              </a:rPr>
              <a:t>x = </a:t>
            </a:r>
            <a:r>
              <a:rPr lang="en-US" sz="1900" dirty="0" smtClean="0">
                <a:solidFill>
                  <a:schemeClr val="tx2"/>
                </a:solidFill>
                <a:latin typeface="Microsoft Sans Serif" panose="020B0604020202020204" pitchFamily="34" charset="0"/>
                <a:cs typeface="Microsoft Sans Serif" panose="020B0604020202020204" pitchFamily="34" charset="0"/>
              </a:rPr>
              <a:t>fun2(); </a:t>
            </a:r>
            <a:endParaRPr lang="en-US" sz="1900" dirty="0">
              <a:solidFill>
                <a:schemeClr val="tx2"/>
              </a:solidFill>
              <a:latin typeface="Microsoft Sans Serif" panose="020B0604020202020204" pitchFamily="34" charset="0"/>
              <a:cs typeface="Microsoft Sans Serif" panose="020B0604020202020204" pitchFamily="34" charset="0"/>
            </a:endParaRPr>
          </a:p>
          <a:p>
            <a:pPr lvl="1"/>
            <a:r>
              <a:rPr lang="en-US" sz="1900" dirty="0">
                <a:solidFill>
                  <a:schemeClr val="tx2"/>
                </a:solidFill>
                <a:latin typeface="Microsoft Sans Serif" panose="020B0604020202020204" pitchFamily="34" charset="0"/>
                <a:cs typeface="Microsoft Sans Serif" panose="020B0604020202020204" pitchFamily="34" charset="0"/>
              </a:rPr>
              <a:t>alert(x); </a:t>
            </a:r>
          </a:p>
          <a:p>
            <a:pPr lvl="2"/>
            <a:r>
              <a:rPr lang="en-US" sz="1900" dirty="0">
                <a:solidFill>
                  <a:schemeClr val="tx2"/>
                </a:solidFill>
                <a:latin typeface="Microsoft Sans Serif" panose="020B0604020202020204" pitchFamily="34" charset="0"/>
                <a:cs typeface="Microsoft Sans Serif" panose="020B0604020202020204" pitchFamily="34" charset="0"/>
              </a:rPr>
              <a:t>/* this operator displays the current value </a:t>
            </a:r>
            <a:r>
              <a:rPr lang="en-US" sz="1900" b="1" dirty="0" smtClean="0">
                <a:solidFill>
                  <a:schemeClr val="tx2"/>
                </a:solidFill>
                <a:latin typeface="Microsoft Sans Serif" panose="020B0604020202020204" pitchFamily="34" charset="0"/>
                <a:cs typeface="Microsoft Sans Serif" panose="020B0604020202020204" pitchFamily="34" charset="0"/>
              </a:rPr>
              <a:t>20</a:t>
            </a:r>
            <a:r>
              <a:rPr lang="en-US" sz="1900" dirty="0" smtClean="0">
                <a:solidFill>
                  <a:schemeClr val="tx2"/>
                </a:solidFill>
                <a:latin typeface="Microsoft Sans Serif" panose="020B0604020202020204" pitchFamily="34" charset="0"/>
                <a:cs typeface="Microsoft Sans Serif" panose="020B0604020202020204" pitchFamily="34" charset="0"/>
              </a:rPr>
              <a:t> </a:t>
            </a:r>
            <a:r>
              <a:rPr lang="en-US" sz="1900" dirty="0">
                <a:solidFill>
                  <a:schemeClr val="tx2"/>
                </a:solidFill>
                <a:latin typeface="Microsoft Sans Serif" panose="020B0604020202020204" pitchFamily="34" charset="0"/>
                <a:cs typeface="Microsoft Sans Serif" panose="020B0604020202020204" pitchFamily="34" charset="0"/>
              </a:rPr>
              <a:t>*/ </a:t>
            </a:r>
          </a:p>
          <a:p>
            <a:r>
              <a:rPr lang="en-US" sz="1900" dirty="0">
                <a:solidFill>
                  <a:schemeClr val="tx2"/>
                </a:solidFill>
                <a:latin typeface="Microsoft Sans Serif" panose="020B0604020202020204" pitchFamily="34" charset="0"/>
                <a:cs typeface="Microsoft Sans Serif" panose="020B0604020202020204" pitchFamily="34" charset="0"/>
              </a:rPr>
              <a:t>} </a:t>
            </a:r>
          </a:p>
          <a:p>
            <a:r>
              <a:rPr lang="en-US" sz="1900" dirty="0">
                <a:solidFill>
                  <a:schemeClr val="tx2"/>
                </a:solidFill>
                <a:latin typeface="Microsoft Sans Serif" panose="020B0604020202020204" pitchFamily="34" charset="0"/>
                <a:cs typeface="Microsoft Sans Serif" panose="020B0604020202020204" pitchFamily="34" charset="0"/>
              </a:rPr>
              <a:t>function </a:t>
            </a:r>
            <a:r>
              <a:rPr lang="en-US" sz="1900" dirty="0" smtClean="0">
                <a:solidFill>
                  <a:schemeClr val="tx2"/>
                </a:solidFill>
                <a:latin typeface="Microsoft Sans Serif" panose="020B0604020202020204" pitchFamily="34" charset="0"/>
                <a:cs typeface="Microsoft Sans Serif" panose="020B0604020202020204" pitchFamily="34" charset="0"/>
              </a:rPr>
              <a:t>fun2() </a:t>
            </a:r>
            <a:endParaRPr lang="en-US" sz="1900" dirty="0">
              <a:solidFill>
                <a:schemeClr val="tx2"/>
              </a:solidFill>
              <a:latin typeface="Microsoft Sans Serif" panose="020B0604020202020204" pitchFamily="34" charset="0"/>
              <a:cs typeface="Microsoft Sans Serif" panose="020B0604020202020204" pitchFamily="34" charset="0"/>
            </a:endParaRPr>
          </a:p>
          <a:p>
            <a:r>
              <a:rPr lang="en-US" sz="1900" dirty="0">
                <a:solidFill>
                  <a:schemeClr val="tx2"/>
                </a:solidFill>
                <a:latin typeface="Microsoft Sans Serif" panose="020B0604020202020204" pitchFamily="34" charset="0"/>
                <a:cs typeface="Microsoft Sans Serif" panose="020B0604020202020204" pitchFamily="34" charset="0"/>
              </a:rPr>
              <a:t>{ </a:t>
            </a:r>
          </a:p>
          <a:p>
            <a:pPr lvl="1"/>
            <a:r>
              <a:rPr lang="en-US" sz="1900" dirty="0" err="1">
                <a:solidFill>
                  <a:schemeClr val="tx2"/>
                </a:solidFill>
                <a:latin typeface="Microsoft Sans Serif" panose="020B0604020202020204" pitchFamily="34" charset="0"/>
                <a:cs typeface="Microsoft Sans Serif" panose="020B0604020202020204" pitchFamily="34" charset="0"/>
              </a:rPr>
              <a:t>var</a:t>
            </a:r>
            <a:r>
              <a:rPr lang="en-US" sz="1900" dirty="0">
                <a:solidFill>
                  <a:schemeClr val="tx2"/>
                </a:solidFill>
                <a:latin typeface="Microsoft Sans Serif" panose="020B0604020202020204" pitchFamily="34" charset="0"/>
                <a:cs typeface="Microsoft Sans Serif" panose="020B0604020202020204" pitchFamily="34" charset="0"/>
              </a:rPr>
              <a:t> static </a:t>
            </a:r>
            <a:r>
              <a:rPr lang="en-US" sz="1900" dirty="0" err="1">
                <a:solidFill>
                  <a:schemeClr val="tx2"/>
                </a:solidFill>
                <a:latin typeface="Microsoft Sans Serif" panose="020B0604020202020204" pitchFamily="34" charset="0"/>
                <a:cs typeface="Microsoft Sans Serif" panose="020B0604020202020204" pitchFamily="34" charset="0"/>
              </a:rPr>
              <a:t>local_</a:t>
            </a:r>
            <a:r>
              <a:rPr lang="en-US" sz="1900" dirty="0" err="1" smtClean="0">
                <a:solidFill>
                  <a:schemeClr val="tx2"/>
                </a:solidFill>
                <a:latin typeface="Microsoft Sans Serif" panose="020B0604020202020204" pitchFamily="34" charset="0"/>
                <a:cs typeface="Microsoft Sans Serif" panose="020B0604020202020204" pitchFamily="34" charset="0"/>
              </a:rPr>
              <a:t>static_var</a:t>
            </a:r>
            <a:r>
              <a:rPr lang="en-US" sz="1900" dirty="0" smtClean="0">
                <a:solidFill>
                  <a:schemeClr val="tx2"/>
                </a:solidFill>
                <a:latin typeface="Microsoft Sans Serif" panose="020B0604020202020204" pitchFamily="34" charset="0"/>
                <a:cs typeface="Microsoft Sans Serif" panose="020B0604020202020204" pitchFamily="34" charset="0"/>
              </a:rPr>
              <a:t> </a:t>
            </a:r>
            <a:r>
              <a:rPr lang="en-US" sz="1900" dirty="0">
                <a:solidFill>
                  <a:schemeClr val="tx2"/>
                </a:solidFill>
                <a:latin typeface="Microsoft Sans Serif" panose="020B0604020202020204" pitchFamily="34" charset="0"/>
                <a:cs typeface="Microsoft Sans Serif" panose="020B0604020202020204" pitchFamily="34" charset="0"/>
              </a:rPr>
              <a:t>= 0; </a:t>
            </a:r>
          </a:p>
          <a:p>
            <a:pPr lvl="1"/>
            <a:r>
              <a:rPr lang="en-US" sz="1900" dirty="0" err="1">
                <a:solidFill>
                  <a:schemeClr val="tx2"/>
                </a:solidFill>
                <a:latin typeface="Microsoft Sans Serif" panose="020B0604020202020204" pitchFamily="34" charset="0"/>
                <a:cs typeface="Microsoft Sans Serif" panose="020B0604020202020204" pitchFamily="34" charset="0"/>
              </a:rPr>
              <a:t>local_static_var</a:t>
            </a:r>
            <a:r>
              <a:rPr lang="en-US" sz="1900" dirty="0" smtClean="0">
                <a:solidFill>
                  <a:schemeClr val="tx2"/>
                </a:solidFill>
                <a:latin typeface="Microsoft Sans Serif" panose="020B0604020202020204" pitchFamily="34" charset="0"/>
                <a:cs typeface="Microsoft Sans Serif" panose="020B0604020202020204" pitchFamily="34" charset="0"/>
              </a:rPr>
              <a:t> </a:t>
            </a:r>
            <a:r>
              <a:rPr lang="en-US" sz="1900" dirty="0">
                <a:solidFill>
                  <a:schemeClr val="tx2"/>
                </a:solidFill>
                <a:latin typeface="Microsoft Sans Serif" panose="020B0604020202020204" pitchFamily="34" charset="0"/>
                <a:cs typeface="Microsoft Sans Serif" panose="020B0604020202020204" pitchFamily="34" charset="0"/>
              </a:rPr>
              <a:t>= </a:t>
            </a:r>
            <a:r>
              <a:rPr lang="en-US" sz="1900" dirty="0" err="1">
                <a:solidFill>
                  <a:schemeClr val="tx2"/>
                </a:solidFill>
                <a:latin typeface="Microsoft Sans Serif" panose="020B0604020202020204" pitchFamily="34" charset="0"/>
                <a:cs typeface="Microsoft Sans Serif" panose="020B0604020202020204" pitchFamily="34" charset="0"/>
              </a:rPr>
              <a:t>local_static_var</a:t>
            </a:r>
            <a:r>
              <a:rPr lang="en-US" sz="1900" dirty="0" smtClean="0">
                <a:solidFill>
                  <a:schemeClr val="tx2"/>
                </a:solidFill>
                <a:latin typeface="Microsoft Sans Serif" panose="020B0604020202020204" pitchFamily="34" charset="0"/>
                <a:cs typeface="Microsoft Sans Serif" panose="020B0604020202020204" pitchFamily="34" charset="0"/>
              </a:rPr>
              <a:t> </a:t>
            </a:r>
            <a:r>
              <a:rPr lang="en-US" sz="1900" dirty="0">
                <a:solidFill>
                  <a:schemeClr val="tx2"/>
                </a:solidFill>
                <a:latin typeface="Microsoft Sans Serif" panose="020B0604020202020204" pitchFamily="34" charset="0"/>
                <a:cs typeface="Microsoft Sans Serif" panose="020B0604020202020204" pitchFamily="34" charset="0"/>
              </a:rPr>
              <a:t>+ 10; </a:t>
            </a:r>
          </a:p>
          <a:p>
            <a:pPr lvl="1"/>
            <a:r>
              <a:rPr lang="en-US" sz="1900" dirty="0" smtClean="0">
                <a:solidFill>
                  <a:schemeClr val="tx2"/>
                </a:solidFill>
                <a:latin typeface="Microsoft Sans Serif" panose="020B0604020202020204" pitchFamily="34" charset="0"/>
                <a:cs typeface="Microsoft Sans Serif" panose="020B0604020202020204" pitchFamily="34" charset="0"/>
              </a:rPr>
              <a:t>return(</a:t>
            </a:r>
            <a:r>
              <a:rPr lang="en-US" sz="1900" dirty="0" err="1">
                <a:solidFill>
                  <a:schemeClr val="tx2"/>
                </a:solidFill>
                <a:latin typeface="Microsoft Sans Serif" panose="020B0604020202020204" pitchFamily="34" charset="0"/>
                <a:cs typeface="Microsoft Sans Serif" panose="020B0604020202020204" pitchFamily="34" charset="0"/>
              </a:rPr>
              <a:t>local_static_var</a:t>
            </a:r>
            <a:r>
              <a:rPr lang="en-US" sz="1900" dirty="0" smtClean="0">
                <a:solidFill>
                  <a:schemeClr val="tx2"/>
                </a:solidFill>
                <a:latin typeface="Microsoft Sans Serif" panose="020B0604020202020204" pitchFamily="34" charset="0"/>
                <a:cs typeface="Microsoft Sans Serif" panose="020B0604020202020204" pitchFamily="34" charset="0"/>
              </a:rPr>
              <a:t>); </a:t>
            </a:r>
            <a:endParaRPr lang="en-US" sz="1900" dirty="0">
              <a:solidFill>
                <a:schemeClr val="tx2"/>
              </a:solidFill>
              <a:latin typeface="Microsoft Sans Serif" panose="020B0604020202020204" pitchFamily="34" charset="0"/>
              <a:cs typeface="Microsoft Sans Serif" panose="020B0604020202020204" pitchFamily="34" charset="0"/>
            </a:endParaRPr>
          </a:p>
          <a:p>
            <a:r>
              <a:rPr lang="en-US" sz="1900" dirty="0">
                <a:solidFill>
                  <a:schemeClr val="tx2"/>
                </a:solidFill>
                <a:latin typeface="Microsoft Sans Serif" panose="020B0604020202020204" pitchFamily="34" charset="0"/>
                <a:cs typeface="Microsoft Sans Serif" panose="020B0604020202020204" pitchFamily="34" charset="0"/>
              </a:rPr>
              <a:t>} </a:t>
            </a:r>
          </a:p>
        </p:txBody>
      </p:sp>
      <p:sp>
        <p:nvSpPr>
          <p:cNvPr id="2" name="Title 1"/>
          <p:cNvSpPr>
            <a:spLocks noGrp="1"/>
          </p:cNvSpPr>
          <p:nvPr>
            <p:ph type="title"/>
          </p:nvPr>
        </p:nvSpPr>
        <p:spPr/>
        <p:txBody>
          <a:bodyPr>
            <a:noAutofit/>
          </a:bodyPr>
          <a:lstStyle/>
          <a:p>
            <a:r>
              <a:rPr lang="en-US" dirty="0"/>
              <a:t/>
            </a:r>
            <a:br>
              <a:rPr lang="en-US" dirty="0"/>
            </a:br>
            <a:r>
              <a:rPr lang="en-US" dirty="0"/>
              <a:t>Variable </a:t>
            </a:r>
            <a:r>
              <a:rPr lang="en-US" dirty="0" smtClean="0"/>
              <a:t>scope </a:t>
            </a:r>
            <a:endParaRPr lang="en-US" dirty="0"/>
          </a:p>
        </p:txBody>
      </p:sp>
      <p:sp>
        <p:nvSpPr>
          <p:cNvPr id="3" name="Content Placeholder 2"/>
          <p:cNvSpPr>
            <a:spLocks noGrp="1"/>
          </p:cNvSpPr>
          <p:nvPr>
            <p:ph idx="1"/>
          </p:nvPr>
        </p:nvSpPr>
        <p:spPr/>
        <p:txBody>
          <a:bodyPr>
            <a:normAutofit/>
          </a:bodyPr>
          <a:lstStyle/>
          <a:p>
            <a:r>
              <a:rPr lang="en-US" sz="2800" dirty="0" smtClean="0"/>
              <a:t>There </a:t>
            </a:r>
            <a:r>
              <a:rPr lang="en-US" sz="2800" dirty="0"/>
              <a:t>may be also so-called static local variables. </a:t>
            </a:r>
            <a:endParaRPr lang="en-US" sz="2800" dirty="0" smtClean="0"/>
          </a:p>
          <a:p>
            <a:pPr lvl="1"/>
            <a:r>
              <a:rPr lang="en-US" sz="2400" dirty="0" smtClean="0"/>
              <a:t>Static </a:t>
            </a:r>
            <a:r>
              <a:rPr lang="en-US" sz="2400" dirty="0"/>
              <a:t>local variables that are defined within a function, are created only once when the function is used for a first time. </a:t>
            </a:r>
            <a:endParaRPr lang="en-US" sz="2400" dirty="0" smtClean="0"/>
          </a:p>
          <a:p>
            <a:pPr lvl="1"/>
            <a:r>
              <a:rPr lang="en-US" sz="2400" dirty="0" smtClean="0"/>
              <a:t>The fun2</a:t>
            </a:r>
            <a:r>
              <a:rPr lang="en-US" sz="2400" dirty="0"/>
              <a:t>() returns different values for one and the same set of arguments. Such functions are called </a:t>
            </a:r>
            <a:r>
              <a:rPr lang="en-US" sz="2400" b="1" dirty="0"/>
              <a:t>reactive functions</a:t>
            </a:r>
            <a:r>
              <a:rPr lang="en-US" sz="2400" dirty="0" smtClean="0"/>
              <a:t>.</a:t>
            </a:r>
          </a:p>
          <a:p>
            <a:pPr lvl="2"/>
            <a:r>
              <a:rPr lang="en-US" sz="2000" dirty="0" smtClean="0"/>
              <a:t>Generally</a:t>
            </a:r>
            <a:r>
              <a:rPr lang="en-US" sz="2000" dirty="0"/>
              <a:t>, testing and maintenance of projects having many reactive functions becomes a very difficult task. </a:t>
            </a:r>
            <a:endParaRPr lang="en-US" sz="2000" dirty="0" smtClean="0"/>
          </a:p>
          <a:p>
            <a:pPr lvl="2"/>
            <a:r>
              <a:rPr lang="en-US" sz="2000" dirty="0" smtClean="0"/>
              <a:t>For </a:t>
            </a:r>
            <a:r>
              <a:rPr lang="en-US" sz="2000" dirty="0"/>
              <a:t>practical reasons many software projects do use some static data. </a:t>
            </a:r>
            <a:endParaRPr lang="en-US" sz="2000" dirty="0" smtClean="0"/>
          </a:p>
          <a:p>
            <a:pPr lvl="1"/>
            <a:r>
              <a:rPr lang="en-US" sz="2400" dirty="0" smtClean="0"/>
              <a:t>It </a:t>
            </a:r>
            <a:r>
              <a:rPr lang="en-US" sz="2400" dirty="0"/>
              <a:t>is still not possible to assign a value to the local static variable inside a function from outside.</a:t>
            </a:r>
          </a:p>
          <a:p>
            <a:pPr lvl="1"/>
            <a:endParaRPr lang="en-US" sz="2400" dirty="0" smtClean="0"/>
          </a:p>
        </p:txBody>
      </p:sp>
    </p:spTree>
    <p:extLst>
      <p:ext uri="{BB962C8B-B14F-4D97-AF65-F5344CB8AC3E}">
        <p14:creationId xmlns:p14="http://schemas.microsoft.com/office/powerpoint/2010/main" val="38002346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89412" y="2362200"/>
            <a:ext cx="7543800" cy="4401205"/>
          </a:xfrm>
          <a:prstGeom prst="rect">
            <a:avLst/>
          </a:prstGeom>
          <a:solidFill>
            <a:schemeClr val="bg1">
              <a:lumMod val="95000"/>
            </a:schemeClr>
          </a:solidFill>
        </p:spPr>
        <p:txBody>
          <a:bodyPr wrap="square" rtlCol="0">
            <a:spAutoFit/>
          </a:bodyPr>
          <a:lstStyle/>
          <a:p>
            <a:r>
              <a:rPr lang="en-US" sz="2000" dirty="0">
                <a:solidFill>
                  <a:schemeClr val="tx2"/>
                </a:solidFill>
                <a:latin typeface="Microsoft Sans Serif" panose="020B0604020202020204" pitchFamily="34" charset="0"/>
                <a:cs typeface="Microsoft Sans Serif" panose="020B0604020202020204" pitchFamily="34" charset="0"/>
              </a:rPr>
              <a:t>function </a:t>
            </a:r>
            <a:r>
              <a:rPr lang="en-US" sz="2000" dirty="0" smtClean="0">
                <a:solidFill>
                  <a:schemeClr val="tx2"/>
                </a:solidFill>
                <a:latin typeface="Microsoft Sans Serif" panose="020B0604020202020204" pitchFamily="34" charset="0"/>
                <a:cs typeface="Microsoft Sans Serif" panose="020B0604020202020204" pitchFamily="34" charset="0"/>
              </a:rPr>
              <a:t>fun1() </a:t>
            </a:r>
            <a:endParaRPr lang="en-US" sz="2000" dirty="0">
              <a:solidFill>
                <a:schemeClr val="tx2"/>
              </a:solidFill>
              <a:latin typeface="Microsoft Sans Serif" panose="020B0604020202020204" pitchFamily="34" charset="0"/>
              <a:cs typeface="Microsoft Sans Serif" panose="020B0604020202020204" pitchFamily="34" charset="0"/>
            </a:endParaRPr>
          </a:p>
          <a:p>
            <a:r>
              <a:rPr lang="en-US" sz="2000" dirty="0">
                <a:solidFill>
                  <a:schemeClr val="tx2"/>
                </a:solidFill>
                <a:latin typeface="Microsoft Sans Serif" panose="020B0604020202020204" pitchFamily="34" charset="0"/>
                <a:cs typeface="Microsoft Sans Serif" panose="020B0604020202020204" pitchFamily="34" charset="0"/>
              </a:rPr>
              <a:t>{ </a:t>
            </a:r>
          </a:p>
          <a:p>
            <a:pPr lvl="1"/>
            <a:r>
              <a:rPr lang="en-US" sz="2000" dirty="0" err="1">
                <a:solidFill>
                  <a:schemeClr val="tx2"/>
                </a:solidFill>
                <a:latin typeface="Microsoft Sans Serif" panose="020B0604020202020204" pitchFamily="34" charset="0"/>
                <a:cs typeface="Microsoft Sans Serif" panose="020B0604020202020204" pitchFamily="34" charset="0"/>
              </a:rPr>
              <a:t>var</a:t>
            </a:r>
            <a:r>
              <a:rPr lang="en-US" sz="2000" dirty="0">
                <a:solidFill>
                  <a:schemeClr val="tx2"/>
                </a:solidFill>
                <a:latin typeface="Microsoft Sans Serif" panose="020B0604020202020204" pitchFamily="34" charset="0"/>
                <a:cs typeface="Microsoft Sans Serif" panose="020B0604020202020204" pitchFamily="34" charset="0"/>
              </a:rPr>
              <a:t> global </a:t>
            </a:r>
            <a:r>
              <a:rPr lang="en-US" sz="2000" dirty="0" err="1" smtClean="0">
                <a:solidFill>
                  <a:schemeClr val="tx2"/>
                </a:solidFill>
                <a:latin typeface="Microsoft Sans Serif" panose="020B0604020202020204" pitchFamily="34" charset="0"/>
                <a:cs typeface="Microsoft Sans Serif" panose="020B0604020202020204" pitchFamily="34" charset="0"/>
              </a:rPr>
              <a:t>global_local_var</a:t>
            </a:r>
            <a:r>
              <a:rPr lang="en-US" sz="2000" dirty="0" smtClean="0">
                <a:solidFill>
                  <a:schemeClr val="tx2"/>
                </a:solidFill>
                <a:latin typeface="Microsoft Sans Serif" panose="020B0604020202020204" pitchFamily="34" charset="0"/>
                <a:cs typeface="Microsoft Sans Serif" panose="020B0604020202020204" pitchFamily="34" charset="0"/>
              </a:rPr>
              <a:t> </a:t>
            </a:r>
            <a:r>
              <a:rPr lang="en-US" sz="2000" dirty="0">
                <a:solidFill>
                  <a:schemeClr val="tx2"/>
                </a:solidFill>
                <a:latin typeface="Microsoft Sans Serif" panose="020B0604020202020204" pitchFamily="34" charset="0"/>
                <a:cs typeface="Microsoft Sans Serif" panose="020B0604020202020204" pitchFamily="34" charset="0"/>
              </a:rPr>
              <a:t>= 0; </a:t>
            </a:r>
          </a:p>
          <a:p>
            <a:pPr lvl="1"/>
            <a:r>
              <a:rPr lang="en-US" sz="2000" dirty="0" smtClean="0">
                <a:solidFill>
                  <a:schemeClr val="tx2"/>
                </a:solidFill>
                <a:latin typeface="Microsoft Sans Serif" panose="020B0604020202020204" pitchFamily="34" charset="0"/>
                <a:cs typeface="Microsoft Sans Serif" panose="020B0604020202020204" pitchFamily="34" charset="0"/>
              </a:rPr>
              <a:t>fun2(); </a:t>
            </a:r>
            <a:endParaRPr lang="en-US" sz="2000" dirty="0">
              <a:solidFill>
                <a:schemeClr val="tx2"/>
              </a:solidFill>
              <a:latin typeface="Microsoft Sans Serif" panose="020B0604020202020204" pitchFamily="34" charset="0"/>
              <a:cs typeface="Microsoft Sans Serif" panose="020B0604020202020204" pitchFamily="34" charset="0"/>
            </a:endParaRPr>
          </a:p>
          <a:p>
            <a:pPr lvl="1"/>
            <a:r>
              <a:rPr lang="en-US" sz="2000" dirty="0" smtClean="0">
                <a:solidFill>
                  <a:schemeClr val="tx2"/>
                </a:solidFill>
                <a:latin typeface="Microsoft Sans Serif" panose="020B0604020202020204" pitchFamily="34" charset="0"/>
                <a:cs typeface="Microsoft Sans Serif" panose="020B0604020202020204" pitchFamily="34" charset="0"/>
              </a:rPr>
              <a:t>alert(</a:t>
            </a:r>
            <a:r>
              <a:rPr lang="en-US" sz="2000" dirty="0" err="1" smtClean="0">
                <a:solidFill>
                  <a:schemeClr val="tx2"/>
                </a:solidFill>
                <a:latin typeface="Microsoft Sans Serif" panose="020B0604020202020204" pitchFamily="34" charset="0"/>
                <a:cs typeface="Microsoft Sans Serif" panose="020B0604020202020204" pitchFamily="34" charset="0"/>
              </a:rPr>
              <a:t>global_local_var</a:t>
            </a:r>
            <a:r>
              <a:rPr lang="en-US" sz="2000" dirty="0" smtClean="0">
                <a:solidFill>
                  <a:schemeClr val="tx2"/>
                </a:solidFill>
                <a:latin typeface="Microsoft Sans Serif" panose="020B0604020202020204" pitchFamily="34" charset="0"/>
                <a:cs typeface="Microsoft Sans Serif" panose="020B0604020202020204" pitchFamily="34" charset="0"/>
              </a:rPr>
              <a:t>); </a:t>
            </a:r>
            <a:endParaRPr lang="en-US" sz="2000" dirty="0">
              <a:solidFill>
                <a:schemeClr val="tx2"/>
              </a:solidFill>
              <a:latin typeface="Microsoft Sans Serif" panose="020B0604020202020204" pitchFamily="34" charset="0"/>
              <a:cs typeface="Microsoft Sans Serif" panose="020B0604020202020204" pitchFamily="34" charset="0"/>
            </a:endParaRPr>
          </a:p>
          <a:p>
            <a:pPr lvl="2"/>
            <a:r>
              <a:rPr lang="en-US" sz="2000" dirty="0">
                <a:solidFill>
                  <a:schemeClr val="tx2"/>
                </a:solidFill>
                <a:latin typeface="Microsoft Sans Serif" panose="020B0604020202020204" pitchFamily="34" charset="0"/>
                <a:cs typeface="Microsoft Sans Serif" panose="020B0604020202020204" pitchFamily="34" charset="0"/>
              </a:rPr>
              <a:t>/* this operator displays the current value </a:t>
            </a:r>
            <a:r>
              <a:rPr lang="en-US" sz="2000" b="1" dirty="0" smtClean="0">
                <a:solidFill>
                  <a:schemeClr val="tx2"/>
                </a:solidFill>
                <a:latin typeface="Microsoft Sans Serif" panose="020B0604020202020204" pitchFamily="34" charset="0"/>
                <a:cs typeface="Microsoft Sans Serif" panose="020B0604020202020204" pitchFamily="34" charset="0"/>
              </a:rPr>
              <a:t>10</a:t>
            </a:r>
            <a:r>
              <a:rPr lang="en-US" sz="2000" dirty="0" smtClean="0">
                <a:solidFill>
                  <a:schemeClr val="tx2"/>
                </a:solidFill>
                <a:latin typeface="Microsoft Sans Serif" panose="020B0604020202020204" pitchFamily="34" charset="0"/>
                <a:cs typeface="Microsoft Sans Serif" panose="020B0604020202020204" pitchFamily="34" charset="0"/>
              </a:rPr>
              <a:t> </a:t>
            </a:r>
            <a:r>
              <a:rPr lang="en-US" sz="2000" dirty="0">
                <a:solidFill>
                  <a:schemeClr val="tx2"/>
                </a:solidFill>
                <a:latin typeface="Microsoft Sans Serif" panose="020B0604020202020204" pitchFamily="34" charset="0"/>
                <a:cs typeface="Microsoft Sans Serif" panose="020B0604020202020204" pitchFamily="34" charset="0"/>
              </a:rPr>
              <a:t>*/ </a:t>
            </a:r>
          </a:p>
          <a:p>
            <a:pPr lvl="1"/>
            <a:r>
              <a:rPr lang="en-US" sz="2000" dirty="0" smtClean="0">
                <a:solidFill>
                  <a:schemeClr val="tx2"/>
                </a:solidFill>
                <a:latin typeface="Microsoft Sans Serif" panose="020B0604020202020204" pitchFamily="34" charset="0"/>
                <a:cs typeface="Microsoft Sans Serif" panose="020B0604020202020204" pitchFamily="34" charset="0"/>
              </a:rPr>
              <a:t>fun2(); </a:t>
            </a:r>
            <a:endParaRPr lang="en-US" sz="2000" dirty="0">
              <a:solidFill>
                <a:schemeClr val="tx2"/>
              </a:solidFill>
              <a:latin typeface="Microsoft Sans Serif" panose="020B0604020202020204" pitchFamily="34" charset="0"/>
              <a:cs typeface="Microsoft Sans Serif" panose="020B0604020202020204" pitchFamily="34" charset="0"/>
            </a:endParaRPr>
          </a:p>
          <a:p>
            <a:pPr lvl="1"/>
            <a:r>
              <a:rPr lang="en-US" sz="2000" dirty="0" smtClean="0">
                <a:solidFill>
                  <a:schemeClr val="tx2"/>
                </a:solidFill>
                <a:latin typeface="Microsoft Sans Serif" panose="020B0604020202020204" pitchFamily="34" charset="0"/>
                <a:cs typeface="Microsoft Sans Serif" panose="020B0604020202020204" pitchFamily="34" charset="0"/>
              </a:rPr>
              <a:t>alert(</a:t>
            </a:r>
            <a:r>
              <a:rPr lang="en-US" sz="2000" dirty="0" err="1">
                <a:solidFill>
                  <a:schemeClr val="tx2"/>
                </a:solidFill>
                <a:latin typeface="Microsoft Sans Serif" panose="020B0604020202020204" pitchFamily="34" charset="0"/>
                <a:cs typeface="Microsoft Sans Serif" panose="020B0604020202020204" pitchFamily="34" charset="0"/>
              </a:rPr>
              <a:t>global_local_var</a:t>
            </a:r>
            <a:r>
              <a:rPr lang="en-US" sz="2000" dirty="0" smtClean="0">
                <a:solidFill>
                  <a:schemeClr val="tx2"/>
                </a:solidFill>
                <a:latin typeface="Microsoft Sans Serif" panose="020B0604020202020204" pitchFamily="34" charset="0"/>
                <a:cs typeface="Microsoft Sans Serif" panose="020B0604020202020204" pitchFamily="34" charset="0"/>
              </a:rPr>
              <a:t>); </a:t>
            </a:r>
            <a:endParaRPr lang="en-US" sz="2000" dirty="0">
              <a:solidFill>
                <a:schemeClr val="tx2"/>
              </a:solidFill>
              <a:latin typeface="Microsoft Sans Serif" panose="020B0604020202020204" pitchFamily="34" charset="0"/>
              <a:cs typeface="Microsoft Sans Serif" panose="020B0604020202020204" pitchFamily="34" charset="0"/>
            </a:endParaRPr>
          </a:p>
          <a:p>
            <a:pPr lvl="2"/>
            <a:r>
              <a:rPr lang="en-US" sz="2000" dirty="0">
                <a:solidFill>
                  <a:schemeClr val="tx2"/>
                </a:solidFill>
                <a:latin typeface="Microsoft Sans Serif" panose="020B0604020202020204" pitchFamily="34" charset="0"/>
                <a:cs typeface="Microsoft Sans Serif" panose="020B0604020202020204" pitchFamily="34" charset="0"/>
              </a:rPr>
              <a:t>/* this operator displays the current value </a:t>
            </a:r>
            <a:r>
              <a:rPr lang="en-US" sz="2000" b="1" dirty="0" smtClean="0">
                <a:solidFill>
                  <a:schemeClr val="tx2"/>
                </a:solidFill>
                <a:latin typeface="Microsoft Sans Serif" panose="020B0604020202020204" pitchFamily="34" charset="0"/>
                <a:cs typeface="Microsoft Sans Serif" panose="020B0604020202020204" pitchFamily="34" charset="0"/>
              </a:rPr>
              <a:t>20</a:t>
            </a:r>
            <a:r>
              <a:rPr lang="en-US" sz="2000" dirty="0" smtClean="0">
                <a:solidFill>
                  <a:schemeClr val="tx2"/>
                </a:solidFill>
                <a:latin typeface="Microsoft Sans Serif" panose="020B0604020202020204" pitchFamily="34" charset="0"/>
                <a:cs typeface="Microsoft Sans Serif" panose="020B0604020202020204" pitchFamily="34" charset="0"/>
              </a:rPr>
              <a:t> </a:t>
            </a:r>
            <a:r>
              <a:rPr lang="en-US" sz="2000" dirty="0">
                <a:solidFill>
                  <a:schemeClr val="tx2"/>
                </a:solidFill>
                <a:latin typeface="Microsoft Sans Serif" panose="020B0604020202020204" pitchFamily="34" charset="0"/>
                <a:cs typeface="Microsoft Sans Serif" panose="020B0604020202020204" pitchFamily="34" charset="0"/>
              </a:rPr>
              <a:t>*/ </a:t>
            </a:r>
          </a:p>
          <a:p>
            <a:r>
              <a:rPr lang="en-US" sz="2000" dirty="0">
                <a:solidFill>
                  <a:schemeClr val="tx2"/>
                </a:solidFill>
                <a:latin typeface="Microsoft Sans Serif" panose="020B0604020202020204" pitchFamily="34" charset="0"/>
                <a:cs typeface="Microsoft Sans Serif" panose="020B0604020202020204" pitchFamily="34" charset="0"/>
              </a:rPr>
              <a:t>} </a:t>
            </a:r>
          </a:p>
          <a:p>
            <a:r>
              <a:rPr lang="en-US" sz="2000" dirty="0">
                <a:solidFill>
                  <a:schemeClr val="tx2"/>
                </a:solidFill>
                <a:latin typeface="Microsoft Sans Serif" panose="020B0604020202020204" pitchFamily="34" charset="0"/>
                <a:cs typeface="Microsoft Sans Serif" panose="020B0604020202020204" pitchFamily="34" charset="0"/>
              </a:rPr>
              <a:t>function </a:t>
            </a:r>
            <a:r>
              <a:rPr lang="en-US" sz="2000" dirty="0" smtClean="0">
                <a:solidFill>
                  <a:schemeClr val="tx2"/>
                </a:solidFill>
                <a:latin typeface="Microsoft Sans Serif" panose="020B0604020202020204" pitchFamily="34" charset="0"/>
                <a:cs typeface="Microsoft Sans Serif" panose="020B0604020202020204" pitchFamily="34" charset="0"/>
              </a:rPr>
              <a:t>fun2() </a:t>
            </a:r>
            <a:endParaRPr lang="en-US" sz="2000" dirty="0">
              <a:solidFill>
                <a:schemeClr val="tx2"/>
              </a:solidFill>
              <a:latin typeface="Microsoft Sans Serif" panose="020B0604020202020204" pitchFamily="34" charset="0"/>
              <a:cs typeface="Microsoft Sans Serif" panose="020B0604020202020204" pitchFamily="34" charset="0"/>
            </a:endParaRPr>
          </a:p>
          <a:p>
            <a:r>
              <a:rPr lang="en-US" sz="2000" dirty="0">
                <a:solidFill>
                  <a:schemeClr val="tx2"/>
                </a:solidFill>
                <a:latin typeface="Microsoft Sans Serif" panose="020B0604020202020204" pitchFamily="34" charset="0"/>
                <a:cs typeface="Microsoft Sans Serif" panose="020B0604020202020204" pitchFamily="34" charset="0"/>
              </a:rPr>
              <a:t>{ </a:t>
            </a:r>
          </a:p>
          <a:p>
            <a:pPr lvl="1"/>
            <a:r>
              <a:rPr lang="en-US" sz="2000" dirty="0" err="1">
                <a:solidFill>
                  <a:schemeClr val="tx2"/>
                </a:solidFill>
                <a:latin typeface="Microsoft Sans Serif" panose="020B0604020202020204" pitchFamily="34" charset="0"/>
                <a:cs typeface="Microsoft Sans Serif" panose="020B0604020202020204" pitchFamily="34" charset="0"/>
              </a:rPr>
              <a:t>global_local_var</a:t>
            </a:r>
            <a:r>
              <a:rPr lang="en-US" sz="2000" dirty="0" smtClean="0">
                <a:solidFill>
                  <a:schemeClr val="tx2"/>
                </a:solidFill>
                <a:latin typeface="Microsoft Sans Serif" panose="020B0604020202020204" pitchFamily="34" charset="0"/>
                <a:cs typeface="Microsoft Sans Serif" panose="020B0604020202020204" pitchFamily="34" charset="0"/>
              </a:rPr>
              <a:t> </a:t>
            </a:r>
            <a:r>
              <a:rPr lang="en-US" sz="2000" dirty="0">
                <a:solidFill>
                  <a:schemeClr val="tx2"/>
                </a:solidFill>
                <a:latin typeface="Microsoft Sans Serif" panose="020B0604020202020204" pitchFamily="34" charset="0"/>
                <a:cs typeface="Microsoft Sans Serif" panose="020B0604020202020204" pitchFamily="34" charset="0"/>
              </a:rPr>
              <a:t>= </a:t>
            </a:r>
            <a:r>
              <a:rPr lang="en-US" sz="2000" dirty="0" err="1">
                <a:solidFill>
                  <a:schemeClr val="tx2"/>
                </a:solidFill>
                <a:latin typeface="Microsoft Sans Serif" panose="020B0604020202020204" pitchFamily="34" charset="0"/>
                <a:cs typeface="Microsoft Sans Serif" panose="020B0604020202020204" pitchFamily="34" charset="0"/>
              </a:rPr>
              <a:t>global_local_var</a:t>
            </a:r>
            <a:r>
              <a:rPr lang="en-US" sz="2000" dirty="0" smtClean="0">
                <a:solidFill>
                  <a:schemeClr val="tx2"/>
                </a:solidFill>
                <a:latin typeface="Microsoft Sans Serif" panose="020B0604020202020204" pitchFamily="34" charset="0"/>
                <a:cs typeface="Microsoft Sans Serif" panose="020B0604020202020204" pitchFamily="34" charset="0"/>
              </a:rPr>
              <a:t> </a:t>
            </a:r>
            <a:r>
              <a:rPr lang="en-US" sz="2000" dirty="0">
                <a:solidFill>
                  <a:schemeClr val="tx2"/>
                </a:solidFill>
                <a:latin typeface="Microsoft Sans Serif" panose="020B0604020202020204" pitchFamily="34" charset="0"/>
                <a:cs typeface="Microsoft Sans Serif" panose="020B0604020202020204" pitchFamily="34" charset="0"/>
              </a:rPr>
              <a:t>+ 10; </a:t>
            </a:r>
          </a:p>
          <a:p>
            <a:r>
              <a:rPr lang="en-US" sz="2000" dirty="0">
                <a:solidFill>
                  <a:schemeClr val="tx2"/>
                </a:solidFill>
                <a:latin typeface="Microsoft Sans Serif" panose="020B0604020202020204" pitchFamily="34" charset="0"/>
                <a:cs typeface="Microsoft Sans Serif" panose="020B0604020202020204" pitchFamily="34" charset="0"/>
              </a:rPr>
              <a:t>}</a:t>
            </a:r>
          </a:p>
        </p:txBody>
      </p:sp>
      <p:sp>
        <p:nvSpPr>
          <p:cNvPr id="2" name="Title 1"/>
          <p:cNvSpPr>
            <a:spLocks noGrp="1"/>
          </p:cNvSpPr>
          <p:nvPr>
            <p:ph type="title"/>
          </p:nvPr>
        </p:nvSpPr>
        <p:spPr/>
        <p:txBody>
          <a:bodyPr>
            <a:normAutofit fontScale="90000"/>
          </a:bodyPr>
          <a:lstStyle/>
          <a:p>
            <a:r>
              <a:rPr lang="en-US" dirty="0"/>
              <a:t/>
            </a:r>
            <a:br>
              <a:rPr lang="en-US" dirty="0"/>
            </a:br>
            <a:r>
              <a:rPr lang="en-US" dirty="0"/>
              <a:t>Variable </a:t>
            </a:r>
            <a:r>
              <a:rPr lang="en-US" dirty="0" smtClean="0"/>
              <a:t>scope </a:t>
            </a:r>
            <a:endParaRPr lang="en-US" dirty="0"/>
          </a:p>
        </p:txBody>
      </p:sp>
      <p:sp>
        <p:nvSpPr>
          <p:cNvPr id="3" name="Content Placeholder 2"/>
          <p:cNvSpPr>
            <a:spLocks noGrp="1"/>
          </p:cNvSpPr>
          <p:nvPr>
            <p:ph idx="1"/>
          </p:nvPr>
        </p:nvSpPr>
        <p:spPr/>
        <p:txBody>
          <a:bodyPr>
            <a:normAutofit/>
          </a:bodyPr>
          <a:lstStyle/>
          <a:p>
            <a:r>
              <a:rPr lang="en-US" sz="2800" dirty="0"/>
              <a:t>There may be also so-called static global variables. </a:t>
            </a:r>
            <a:endParaRPr lang="en-US" sz="2800" dirty="0" smtClean="0"/>
          </a:p>
          <a:p>
            <a:pPr lvl="1"/>
            <a:r>
              <a:rPr lang="en-US" sz="2400" dirty="0" smtClean="0"/>
              <a:t>Static </a:t>
            </a:r>
            <a:r>
              <a:rPr lang="en-US" sz="2400" dirty="0"/>
              <a:t>global variables that are defined within any function, are created only once when the whole software system is initiated. </a:t>
            </a:r>
            <a:endParaRPr lang="en-US" sz="2400" dirty="0" smtClean="0"/>
          </a:p>
          <a:p>
            <a:pPr lvl="1"/>
            <a:r>
              <a:rPr lang="en-US" sz="2400" dirty="0" smtClean="0"/>
              <a:t>The </a:t>
            </a:r>
            <a:r>
              <a:rPr lang="en-US" sz="2400" dirty="0"/>
              <a:t>value of such variable is never destroyed and can be reused by imperative operators inside any function</a:t>
            </a:r>
            <a:r>
              <a:rPr lang="en-US" sz="2400" dirty="0" smtClean="0"/>
              <a:t>.</a:t>
            </a:r>
          </a:p>
          <a:p>
            <a:pPr lvl="1"/>
            <a:r>
              <a:rPr lang="en-US" sz="2400" dirty="0" smtClean="0"/>
              <a:t>The fun2() </a:t>
            </a:r>
            <a:r>
              <a:rPr lang="en-US" sz="2400" dirty="0"/>
              <a:t>also demonstrates a “reactive” behavior. </a:t>
            </a:r>
            <a:endParaRPr lang="en-US" sz="2400" dirty="0" smtClean="0"/>
          </a:p>
          <a:p>
            <a:pPr lvl="2"/>
            <a:r>
              <a:rPr lang="en-US" sz="2000" dirty="0" smtClean="0"/>
              <a:t>Maintaining </a:t>
            </a:r>
            <a:r>
              <a:rPr lang="en-US" sz="2000" dirty="0"/>
              <a:t>and testing of projects heavily based on global variables becomes even more difficult than in case of local static variables. </a:t>
            </a:r>
            <a:endParaRPr lang="en-US" sz="2000" dirty="0" smtClean="0"/>
          </a:p>
          <a:p>
            <a:pPr lvl="2"/>
            <a:r>
              <a:rPr lang="en-US" sz="2000" dirty="0" smtClean="0"/>
              <a:t>Nevertheless</a:t>
            </a:r>
            <a:r>
              <a:rPr lang="en-US" sz="2000" dirty="0"/>
              <a:t>, for practical reasons many software development paradigms do use such global static variables. </a:t>
            </a:r>
          </a:p>
        </p:txBody>
      </p:sp>
    </p:spTree>
    <p:extLst>
      <p:ext uri="{BB962C8B-B14F-4D97-AF65-F5344CB8AC3E}">
        <p14:creationId xmlns:p14="http://schemas.microsoft.com/office/powerpoint/2010/main" val="37051007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hidden"/>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ctr">
              <a:buNone/>
            </a:pPr>
            <a:endParaRPr lang="en-US" sz="4400" b="1" dirty="0" smtClean="0"/>
          </a:p>
          <a:p>
            <a:pPr marL="0" indent="0" algn="ctr">
              <a:buNone/>
            </a:pPr>
            <a:endParaRPr lang="en-US" sz="4400" b="1" dirty="0"/>
          </a:p>
          <a:p>
            <a:pPr marL="0" indent="0" algn="ctr">
              <a:buNone/>
            </a:pPr>
            <a:endParaRPr lang="en-US" sz="4400" b="1" dirty="0" smtClean="0"/>
          </a:p>
          <a:p>
            <a:pPr marL="0" indent="0" algn="ctr">
              <a:buNone/>
            </a:pPr>
            <a:r>
              <a:rPr lang="en-US" sz="4400" b="1" smtClean="0"/>
              <a:t>Questions </a:t>
            </a:r>
            <a:r>
              <a:rPr lang="en-US" sz="4400" b="1" dirty="0" smtClean="0"/>
              <a:t>?</a:t>
            </a:r>
            <a:endParaRPr lang="en-US" sz="4400" b="1" dirty="0"/>
          </a:p>
        </p:txBody>
      </p:sp>
    </p:spTree>
    <p:extLst>
      <p:ext uri="{BB962C8B-B14F-4D97-AF65-F5344CB8AC3E}">
        <p14:creationId xmlns:p14="http://schemas.microsoft.com/office/powerpoint/2010/main" val="64878628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Imperative programming</a:t>
            </a:r>
          </a:p>
        </p:txBody>
      </p:sp>
      <p:sp>
        <p:nvSpPr>
          <p:cNvPr id="3" name="Content Placeholder 2"/>
          <p:cNvSpPr>
            <a:spLocks noGrp="1"/>
          </p:cNvSpPr>
          <p:nvPr>
            <p:ph idx="1"/>
          </p:nvPr>
        </p:nvSpPr>
        <p:spPr/>
        <p:txBody>
          <a:bodyPr>
            <a:normAutofit/>
          </a:bodyPr>
          <a:lstStyle/>
          <a:p>
            <a:r>
              <a:rPr lang="en-US" dirty="0"/>
              <a:t>Oldest and most popular paradigm</a:t>
            </a:r>
          </a:p>
          <a:p>
            <a:pPr lvl="1"/>
            <a:r>
              <a:rPr lang="en-US" dirty="0" smtClean="0"/>
              <a:t>Fortran</a:t>
            </a:r>
            <a:r>
              <a:rPr lang="en-US" dirty="0"/>
              <a:t>, </a:t>
            </a:r>
            <a:r>
              <a:rPr lang="en-US" dirty="0" err="1"/>
              <a:t>Algol</a:t>
            </a:r>
            <a:r>
              <a:rPr lang="en-US" dirty="0"/>
              <a:t>, C, </a:t>
            </a:r>
            <a:r>
              <a:rPr lang="en-US" dirty="0" smtClean="0"/>
              <a:t>Pascal </a:t>
            </a:r>
            <a:r>
              <a:rPr lang="en-US" dirty="0"/>
              <a:t>…</a:t>
            </a:r>
          </a:p>
          <a:p>
            <a:r>
              <a:rPr lang="en-US" dirty="0" smtClean="0"/>
              <a:t>Mirrors </a:t>
            </a:r>
            <a:r>
              <a:rPr lang="en-US" dirty="0"/>
              <a:t>computer architecture</a:t>
            </a:r>
          </a:p>
          <a:p>
            <a:pPr lvl="1"/>
            <a:r>
              <a:rPr lang="en-US" dirty="0" smtClean="0"/>
              <a:t>In </a:t>
            </a:r>
            <a:r>
              <a:rPr lang="en-US" dirty="0"/>
              <a:t>a von Neumann machine, memory holds </a:t>
            </a:r>
            <a:r>
              <a:rPr lang="en-US" dirty="0" smtClean="0"/>
              <a:t>instructions and </a:t>
            </a:r>
            <a:r>
              <a:rPr lang="en-US" dirty="0"/>
              <a:t>data</a:t>
            </a:r>
          </a:p>
          <a:p>
            <a:r>
              <a:rPr lang="en-US" dirty="0" smtClean="0"/>
              <a:t>Key operations: </a:t>
            </a:r>
            <a:r>
              <a:rPr lang="en-US" b="1" dirty="0" smtClean="0"/>
              <a:t>assignment</a:t>
            </a:r>
            <a:endParaRPr lang="en-US" b="1" dirty="0"/>
          </a:p>
          <a:p>
            <a:pPr lvl="1"/>
            <a:r>
              <a:rPr lang="en-US" dirty="0" smtClean="0"/>
              <a:t>Side </a:t>
            </a:r>
            <a:r>
              <a:rPr lang="en-US" dirty="0"/>
              <a:t>effect: updating state (i.e., memory) of </a:t>
            </a:r>
            <a:r>
              <a:rPr lang="en-US" dirty="0" smtClean="0"/>
              <a:t>the machine</a:t>
            </a:r>
            <a:endParaRPr lang="en-US" dirty="0"/>
          </a:p>
          <a:p>
            <a:r>
              <a:rPr lang="en-US" dirty="0" smtClean="0"/>
              <a:t>Control-flow </a:t>
            </a:r>
            <a:r>
              <a:rPr lang="en-US" dirty="0"/>
              <a:t>statements</a:t>
            </a:r>
          </a:p>
          <a:p>
            <a:pPr lvl="1"/>
            <a:r>
              <a:rPr lang="en-US" dirty="0" smtClean="0"/>
              <a:t>Unconditional </a:t>
            </a:r>
            <a:r>
              <a:rPr lang="en-US" dirty="0"/>
              <a:t>(</a:t>
            </a:r>
            <a:r>
              <a:rPr lang="en-US" dirty="0" err="1"/>
              <a:t>GoTo</a:t>
            </a:r>
            <a:r>
              <a:rPr lang="en-US" dirty="0"/>
              <a:t>) </a:t>
            </a:r>
            <a:r>
              <a:rPr lang="en-US" dirty="0" smtClean="0"/>
              <a:t>and conditional branches</a:t>
            </a:r>
            <a:r>
              <a:rPr lang="en-US" dirty="0"/>
              <a:t>, </a:t>
            </a:r>
            <a:r>
              <a:rPr lang="en-US" dirty="0" smtClean="0"/>
              <a:t>loops slide.</a:t>
            </a:r>
          </a:p>
          <a:p>
            <a:pPr lvl="1"/>
            <a:endParaRPr lang="en-US" dirty="0"/>
          </a:p>
        </p:txBody>
      </p:sp>
    </p:spTree>
    <p:extLst>
      <p:ext uri="{BB962C8B-B14F-4D97-AF65-F5344CB8AC3E}">
        <p14:creationId xmlns:p14="http://schemas.microsoft.com/office/powerpoint/2010/main" val="38471533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Imperative programming</a:t>
            </a:r>
          </a:p>
        </p:txBody>
      </p:sp>
      <p:sp>
        <p:nvSpPr>
          <p:cNvPr id="3" name="Content Placeholder 2"/>
          <p:cNvSpPr>
            <a:spLocks noGrp="1"/>
          </p:cNvSpPr>
          <p:nvPr>
            <p:ph idx="1"/>
          </p:nvPr>
        </p:nvSpPr>
        <p:spPr/>
        <p:txBody>
          <a:bodyPr>
            <a:normAutofit fontScale="92500"/>
          </a:bodyPr>
          <a:lstStyle/>
          <a:p>
            <a:r>
              <a:rPr lang="en-US" dirty="0"/>
              <a:t>Any imperative program manipulates an abstract machine with:</a:t>
            </a:r>
          </a:p>
          <a:p>
            <a:pPr lvl="1"/>
            <a:r>
              <a:rPr lang="en-US" dirty="0"/>
              <a:t>Variables that name memory locations</a:t>
            </a:r>
          </a:p>
          <a:p>
            <a:pPr lvl="1"/>
            <a:r>
              <a:rPr lang="en-US" dirty="0"/>
              <a:t>Arithmetic and logical operations</a:t>
            </a:r>
          </a:p>
          <a:p>
            <a:pPr lvl="1"/>
            <a:r>
              <a:rPr lang="en-US" dirty="0"/>
              <a:t>Reference, evaluate, assign operations</a:t>
            </a:r>
          </a:p>
          <a:p>
            <a:pPr lvl="1"/>
            <a:r>
              <a:rPr lang="en-US" dirty="0"/>
              <a:t>Explicit control flow statements</a:t>
            </a:r>
          </a:p>
          <a:p>
            <a:r>
              <a:rPr lang="en-US" dirty="0" smtClean="0"/>
              <a:t>A </a:t>
            </a:r>
            <a:r>
              <a:rPr lang="en-US" dirty="0"/>
              <a:t>programming language is said to be </a:t>
            </a:r>
            <a:r>
              <a:rPr lang="en-US" i="1" dirty="0" smtClean="0"/>
              <a:t>Turing complete </a:t>
            </a:r>
            <a:r>
              <a:rPr lang="en-US" dirty="0"/>
              <a:t>if it contains</a:t>
            </a:r>
          </a:p>
          <a:p>
            <a:pPr lvl="1"/>
            <a:r>
              <a:rPr lang="en-US" dirty="0" smtClean="0"/>
              <a:t>Integer </a:t>
            </a:r>
            <a:r>
              <a:rPr lang="en-US" dirty="0"/>
              <a:t>variables, values and operations</a:t>
            </a:r>
          </a:p>
          <a:p>
            <a:pPr lvl="1"/>
            <a:r>
              <a:rPr lang="en-US" dirty="0" smtClean="0"/>
              <a:t>Assignment </a:t>
            </a:r>
            <a:r>
              <a:rPr lang="en-US" dirty="0"/>
              <a:t>statements</a:t>
            </a:r>
          </a:p>
          <a:p>
            <a:pPr lvl="1"/>
            <a:r>
              <a:rPr lang="en-US" dirty="0" smtClean="0"/>
              <a:t>Statement </a:t>
            </a:r>
            <a:r>
              <a:rPr lang="en-US" dirty="0"/>
              <a:t>sequencing</a:t>
            </a:r>
          </a:p>
          <a:p>
            <a:pPr lvl="1"/>
            <a:r>
              <a:rPr lang="en-US" dirty="0" smtClean="0"/>
              <a:t>Conditionals </a:t>
            </a:r>
            <a:r>
              <a:rPr lang="en-US" dirty="0"/>
              <a:t>(if)</a:t>
            </a:r>
          </a:p>
          <a:p>
            <a:pPr lvl="1"/>
            <a:r>
              <a:rPr lang="en-US" dirty="0" smtClean="0"/>
              <a:t>Branching </a:t>
            </a:r>
            <a:r>
              <a:rPr lang="en-US" dirty="0"/>
              <a:t>statements (</a:t>
            </a:r>
            <a:r>
              <a:rPr lang="en-US" dirty="0" err="1"/>
              <a:t>goto</a:t>
            </a:r>
            <a:r>
              <a:rPr lang="en-US" dirty="0"/>
              <a:t>)</a:t>
            </a:r>
          </a:p>
        </p:txBody>
      </p:sp>
    </p:spTree>
    <p:extLst>
      <p:ext uri="{BB962C8B-B14F-4D97-AF65-F5344CB8AC3E}">
        <p14:creationId xmlns:p14="http://schemas.microsoft.com/office/powerpoint/2010/main" val="18777648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Imperative </a:t>
            </a:r>
            <a:r>
              <a:rPr lang="en-US" dirty="0" smtClean="0"/>
              <a:t>programming</a:t>
            </a:r>
            <a:endParaRPr lang="en-US" dirty="0"/>
          </a:p>
        </p:txBody>
      </p:sp>
      <p:sp>
        <p:nvSpPr>
          <p:cNvPr id="3" name="Content Placeholder 2"/>
          <p:cNvSpPr>
            <a:spLocks noGrp="1"/>
          </p:cNvSpPr>
          <p:nvPr>
            <p:ph idx="1"/>
          </p:nvPr>
        </p:nvSpPr>
        <p:spPr/>
        <p:txBody>
          <a:bodyPr>
            <a:normAutofit/>
          </a:bodyPr>
          <a:lstStyle/>
          <a:p>
            <a:r>
              <a:rPr lang="en-US" dirty="0"/>
              <a:t>An imperative programming language is </a:t>
            </a:r>
            <a:r>
              <a:rPr lang="en-US" dirty="0" smtClean="0"/>
              <a:t>one which </a:t>
            </a:r>
            <a:r>
              <a:rPr lang="en-US" dirty="0"/>
              <a:t>is Turing complete and also (optionally</a:t>
            </a:r>
            <a:r>
              <a:rPr lang="en-US" dirty="0" smtClean="0"/>
              <a:t>) supports:</a:t>
            </a:r>
            <a:endParaRPr lang="en-US" dirty="0"/>
          </a:p>
          <a:p>
            <a:pPr lvl="1"/>
            <a:r>
              <a:rPr lang="en-US" i="1" dirty="0" smtClean="0"/>
              <a:t>Data </a:t>
            </a:r>
            <a:r>
              <a:rPr lang="en-US" i="1" dirty="0"/>
              <a:t>types </a:t>
            </a:r>
            <a:r>
              <a:rPr lang="en-US" dirty="0"/>
              <a:t>for real numbers, characters, strings</a:t>
            </a:r>
            <a:r>
              <a:rPr lang="en-US" dirty="0" smtClean="0"/>
              <a:t>, </a:t>
            </a:r>
            <a:r>
              <a:rPr lang="en-US" dirty="0" err="1" smtClean="0"/>
              <a:t>booleans</a:t>
            </a:r>
            <a:r>
              <a:rPr lang="en-US" dirty="0" smtClean="0"/>
              <a:t> </a:t>
            </a:r>
            <a:r>
              <a:rPr lang="en-US" dirty="0"/>
              <a:t>and their operators</a:t>
            </a:r>
          </a:p>
          <a:p>
            <a:pPr lvl="1"/>
            <a:r>
              <a:rPr lang="en-US" i="1" dirty="0" smtClean="0"/>
              <a:t>For</a:t>
            </a:r>
            <a:r>
              <a:rPr lang="en-US" dirty="0" smtClean="0"/>
              <a:t> </a:t>
            </a:r>
            <a:r>
              <a:rPr lang="en-US" dirty="0"/>
              <a:t>and </a:t>
            </a:r>
            <a:r>
              <a:rPr lang="en-US" i="1" dirty="0"/>
              <a:t>while </a:t>
            </a:r>
            <a:r>
              <a:rPr lang="en-US" dirty="0"/>
              <a:t>loops, </a:t>
            </a:r>
            <a:r>
              <a:rPr lang="en-US" i="1" dirty="0"/>
              <a:t>case </a:t>
            </a:r>
            <a:r>
              <a:rPr lang="en-US" dirty="0"/>
              <a:t>(</a:t>
            </a:r>
            <a:r>
              <a:rPr lang="en-US" i="1" dirty="0"/>
              <a:t>switch</a:t>
            </a:r>
            <a:r>
              <a:rPr lang="en-US" dirty="0"/>
              <a:t>) statements</a:t>
            </a:r>
          </a:p>
          <a:p>
            <a:pPr lvl="1"/>
            <a:r>
              <a:rPr lang="en-US" dirty="0" smtClean="0"/>
              <a:t>Arrays</a:t>
            </a:r>
            <a:endParaRPr lang="en-US" dirty="0"/>
          </a:p>
          <a:p>
            <a:pPr lvl="1"/>
            <a:r>
              <a:rPr lang="en-US" dirty="0" smtClean="0"/>
              <a:t>Records</a:t>
            </a:r>
            <a:endParaRPr lang="en-US" dirty="0"/>
          </a:p>
          <a:p>
            <a:pPr lvl="1"/>
            <a:r>
              <a:rPr lang="en-US" dirty="0" smtClean="0"/>
              <a:t>Input </a:t>
            </a:r>
            <a:r>
              <a:rPr lang="en-US" dirty="0"/>
              <a:t>and output commands</a:t>
            </a:r>
          </a:p>
          <a:p>
            <a:pPr lvl="1"/>
            <a:r>
              <a:rPr lang="en-US" dirty="0" smtClean="0"/>
              <a:t>Pointers</a:t>
            </a:r>
            <a:endParaRPr lang="en-US" dirty="0"/>
          </a:p>
          <a:p>
            <a:pPr lvl="1"/>
            <a:r>
              <a:rPr lang="en-US" dirty="0" smtClean="0"/>
              <a:t>Procedures </a:t>
            </a:r>
            <a:r>
              <a:rPr lang="en-US" dirty="0"/>
              <a:t>and functions</a:t>
            </a:r>
          </a:p>
        </p:txBody>
      </p:sp>
    </p:spTree>
    <p:extLst>
      <p:ext uri="{BB962C8B-B14F-4D97-AF65-F5344CB8AC3E}">
        <p14:creationId xmlns:p14="http://schemas.microsoft.com/office/powerpoint/2010/main" val="2078632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TS102787947">
  <a:themeElements>
    <a:clrScheme name="Math_16x9">
      <a:dk1>
        <a:srgbClr val="465562"/>
      </a:dk1>
      <a:lt1>
        <a:srgbClr val="FFFFFF"/>
      </a:lt1>
      <a:dk2>
        <a:srgbClr val="000000"/>
      </a:dk2>
      <a:lt2>
        <a:srgbClr val="F2ECE2"/>
      </a:lt2>
      <a:accent1>
        <a:srgbClr val="9BAAB7"/>
      </a:accent1>
      <a:accent2>
        <a:srgbClr val="B8D082"/>
      </a:accent2>
      <a:accent3>
        <a:srgbClr val="EFDB85"/>
      </a:accent3>
      <a:accent4>
        <a:srgbClr val="E8A565"/>
      </a:accent4>
      <a:accent5>
        <a:srgbClr val="BC9AAE"/>
      </a:accent5>
      <a:accent6>
        <a:srgbClr val="BABABA"/>
      </a:accent6>
      <a:hlink>
        <a:srgbClr val="8FC48C"/>
      </a:hlink>
      <a:folHlink>
        <a:srgbClr val="969696"/>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Theme">
  <a:themeElements>
    <a:clrScheme name="Math_16x9">
      <a:dk1>
        <a:srgbClr val="465562"/>
      </a:dk1>
      <a:lt1>
        <a:srgbClr val="FFFFFF"/>
      </a:lt1>
      <a:dk2>
        <a:srgbClr val="000000"/>
      </a:dk2>
      <a:lt2>
        <a:srgbClr val="F2ECE2"/>
      </a:lt2>
      <a:accent1>
        <a:srgbClr val="9BAAB7"/>
      </a:accent1>
      <a:accent2>
        <a:srgbClr val="B8D082"/>
      </a:accent2>
      <a:accent3>
        <a:srgbClr val="EFDB85"/>
      </a:accent3>
      <a:accent4>
        <a:srgbClr val="E8A565"/>
      </a:accent4>
      <a:accent5>
        <a:srgbClr val="BC9AAE"/>
      </a:accent5>
      <a:accent6>
        <a:srgbClr val="BABABA"/>
      </a:accent6>
      <a:hlink>
        <a:srgbClr val="8FC48C"/>
      </a:hlink>
      <a:folHlink>
        <a:srgbClr val="A97C96"/>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Math_16x9">
      <a:dk1>
        <a:srgbClr val="465562"/>
      </a:dk1>
      <a:lt1>
        <a:srgbClr val="FFFFFF"/>
      </a:lt1>
      <a:dk2>
        <a:srgbClr val="000000"/>
      </a:dk2>
      <a:lt2>
        <a:srgbClr val="F2ECE2"/>
      </a:lt2>
      <a:accent1>
        <a:srgbClr val="9BAAB7"/>
      </a:accent1>
      <a:accent2>
        <a:srgbClr val="B8D082"/>
      </a:accent2>
      <a:accent3>
        <a:srgbClr val="EFDB85"/>
      </a:accent3>
      <a:accent4>
        <a:srgbClr val="E8A565"/>
      </a:accent4>
      <a:accent5>
        <a:srgbClr val="BC9AAE"/>
      </a:accent5>
      <a:accent6>
        <a:srgbClr val="BABABA"/>
      </a:accent6>
      <a:hlink>
        <a:srgbClr val="8FC48C"/>
      </a:hlink>
      <a:folHlink>
        <a:srgbClr val="A97C96"/>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F20C675A-9AD3-40BB-AC57-0E9EFA3E4FB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TS102787947</Template>
  <TotalTime>0</TotalTime>
  <Words>5212</Words>
  <Application>Microsoft Office PowerPoint</Application>
  <PresentationFormat>Custom</PresentationFormat>
  <Paragraphs>799</Paragraphs>
  <Slides>66</Slides>
  <Notes>7</Notes>
  <HiddenSlides>0</HiddenSlides>
  <MMClips>0</MMClips>
  <ScaleCrop>false</ScaleCrop>
  <HeadingPairs>
    <vt:vector size="4" baseType="variant">
      <vt:variant>
        <vt:lpstr>Theme</vt:lpstr>
      </vt:variant>
      <vt:variant>
        <vt:i4>1</vt:i4>
      </vt:variant>
      <vt:variant>
        <vt:lpstr>Slide Titles</vt:lpstr>
      </vt:variant>
      <vt:variant>
        <vt:i4>66</vt:i4>
      </vt:variant>
    </vt:vector>
  </HeadingPairs>
  <TitlesOfParts>
    <vt:vector size="67" baseType="lpstr">
      <vt:lpstr>TS102787947</vt:lpstr>
      <vt:lpstr>Imperative  (Procedural)  Paradigms</vt:lpstr>
      <vt:lpstr>Introduction</vt:lpstr>
      <vt:lpstr>Introduction</vt:lpstr>
      <vt:lpstr>Imperative languages</vt:lpstr>
      <vt:lpstr>Imperative programming</vt:lpstr>
      <vt:lpstr>Imperative programming</vt:lpstr>
      <vt:lpstr>Imperative programming</vt:lpstr>
      <vt:lpstr>Imperative programming</vt:lpstr>
      <vt:lpstr>Imperative programming</vt:lpstr>
      <vt:lpstr>Structured programming</vt:lpstr>
      <vt:lpstr>Modular programming</vt:lpstr>
      <vt:lpstr>Information hiding</vt:lpstr>
      <vt:lpstr>Imperative programming languages</vt:lpstr>
      <vt:lpstr>Imperative programming languages</vt:lpstr>
      <vt:lpstr>Imperative programming languages</vt:lpstr>
      <vt:lpstr>Imperative programming languages</vt:lpstr>
      <vt:lpstr>Features of imperative programming languages</vt:lpstr>
      <vt:lpstr>Imperative programming</vt:lpstr>
      <vt:lpstr>Procedural programming</vt:lpstr>
      <vt:lpstr>Flowchart</vt:lpstr>
      <vt:lpstr>Elements of imperative programs</vt:lpstr>
      <vt:lpstr>Data and Computation</vt:lpstr>
      <vt:lpstr>Binding</vt:lpstr>
      <vt:lpstr>Binding Time</vt:lpstr>
      <vt:lpstr>Variables</vt:lpstr>
      <vt:lpstr> Variables: Declaration</vt:lpstr>
      <vt:lpstr>Data types</vt:lpstr>
      <vt:lpstr>Data types</vt:lpstr>
      <vt:lpstr> Data types</vt:lpstr>
      <vt:lpstr>Data types</vt:lpstr>
      <vt:lpstr>Variables: Location and values</vt:lpstr>
      <vt:lpstr>Copy vs. Reference Semantics</vt:lpstr>
      <vt:lpstr>Variables: Assignment</vt:lpstr>
      <vt:lpstr>l-values and r-values</vt:lpstr>
      <vt:lpstr>l-values and r-values</vt:lpstr>
      <vt:lpstr>Block-structured languages</vt:lpstr>
      <vt:lpstr>Simplified machine model</vt:lpstr>
      <vt:lpstr>Simplified machine model</vt:lpstr>
      <vt:lpstr>Scope &amp; Lifetime of variables</vt:lpstr>
      <vt:lpstr>Structured control flow</vt:lpstr>
      <vt:lpstr>Structured control flow</vt:lpstr>
      <vt:lpstr>Structured programming</vt:lpstr>
      <vt:lpstr>Historical debate</vt:lpstr>
      <vt:lpstr>Modern style</vt:lpstr>
      <vt:lpstr>Expressions &amp; Statements</vt:lpstr>
      <vt:lpstr>Selection</vt:lpstr>
      <vt:lpstr>Selection</vt:lpstr>
      <vt:lpstr>Selection problem</vt:lpstr>
      <vt:lpstr>Selection problem</vt:lpstr>
      <vt:lpstr>Selection problem</vt:lpstr>
      <vt:lpstr>Multi-way selection</vt:lpstr>
      <vt:lpstr>Iteration</vt:lpstr>
      <vt:lpstr>Routines</vt:lpstr>
      <vt:lpstr>Routines</vt:lpstr>
      <vt:lpstr>Routines</vt:lpstr>
      <vt:lpstr>Functions vs. Procedures</vt:lpstr>
      <vt:lpstr>Routines</vt:lpstr>
      <vt:lpstr>Routines: l-values and r-values</vt:lpstr>
      <vt:lpstr> Routines: Data Exchange</vt:lpstr>
      <vt:lpstr>Parameter-passing methods</vt:lpstr>
      <vt:lpstr>Parameter-passing methods</vt:lpstr>
      <vt:lpstr>Activation records</vt:lpstr>
      <vt:lpstr> Variable scope </vt:lpstr>
      <vt:lpstr> Variable scope </vt:lpstr>
      <vt:lpstr> Variable scope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2014-02-04T07:26:08Z</dcterms:created>
  <dcterms:modified xsi:type="dcterms:W3CDTF">2014-04-22T09:57:16Z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TC027879479991</vt:lpwstr>
  </property>
</Properties>
</file>