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63"/>
  </p:notesMasterIdLst>
  <p:handoutMasterIdLst>
    <p:handoutMasterId r:id="rId64"/>
  </p:handoutMasterIdLst>
  <p:sldIdLst>
    <p:sldId id="256" r:id="rId3"/>
    <p:sldId id="307" r:id="rId4"/>
    <p:sldId id="308" r:id="rId5"/>
    <p:sldId id="309" r:id="rId6"/>
    <p:sldId id="310" r:id="rId7"/>
    <p:sldId id="311" r:id="rId8"/>
    <p:sldId id="312" r:id="rId9"/>
    <p:sldId id="313" r:id="rId10"/>
    <p:sldId id="314" r:id="rId11"/>
    <p:sldId id="315" r:id="rId12"/>
    <p:sldId id="316" r:id="rId13"/>
    <p:sldId id="317" r:id="rId14"/>
    <p:sldId id="318" r:id="rId15"/>
    <p:sldId id="319" r:id="rId16"/>
    <p:sldId id="320" r:id="rId17"/>
    <p:sldId id="321" r:id="rId18"/>
    <p:sldId id="322" r:id="rId19"/>
    <p:sldId id="323" r:id="rId20"/>
    <p:sldId id="324" r:id="rId21"/>
    <p:sldId id="325" r:id="rId22"/>
    <p:sldId id="326" r:id="rId23"/>
    <p:sldId id="327" r:id="rId24"/>
    <p:sldId id="330" r:id="rId25"/>
    <p:sldId id="328" r:id="rId26"/>
    <p:sldId id="331" r:id="rId27"/>
    <p:sldId id="329" r:id="rId28"/>
    <p:sldId id="332" r:id="rId29"/>
    <p:sldId id="333" r:id="rId30"/>
    <p:sldId id="334" r:id="rId31"/>
    <p:sldId id="335" r:id="rId32"/>
    <p:sldId id="336" r:id="rId33"/>
    <p:sldId id="337" r:id="rId34"/>
    <p:sldId id="338" r:id="rId35"/>
    <p:sldId id="339" r:id="rId36"/>
    <p:sldId id="340" r:id="rId37"/>
    <p:sldId id="341" r:id="rId38"/>
    <p:sldId id="342" r:id="rId39"/>
    <p:sldId id="343" r:id="rId40"/>
    <p:sldId id="346" r:id="rId41"/>
    <p:sldId id="347" r:id="rId42"/>
    <p:sldId id="349" r:id="rId43"/>
    <p:sldId id="350" r:id="rId44"/>
    <p:sldId id="351" r:id="rId45"/>
    <p:sldId id="352" r:id="rId46"/>
    <p:sldId id="353" r:id="rId47"/>
    <p:sldId id="355" r:id="rId48"/>
    <p:sldId id="356" r:id="rId49"/>
    <p:sldId id="357" r:id="rId50"/>
    <p:sldId id="358" r:id="rId51"/>
    <p:sldId id="359" r:id="rId52"/>
    <p:sldId id="360" r:id="rId53"/>
    <p:sldId id="361" r:id="rId54"/>
    <p:sldId id="362" r:id="rId55"/>
    <p:sldId id="363" r:id="rId56"/>
    <p:sldId id="364" r:id="rId57"/>
    <p:sldId id="365" r:id="rId58"/>
    <p:sldId id="366" r:id="rId59"/>
    <p:sldId id="367" r:id="rId60"/>
    <p:sldId id="368" r:id="rId61"/>
    <p:sldId id="306" r:id="rId62"/>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5" pos="3839">
          <p15:clr>
            <a:srgbClr val="A4A3A4"/>
          </p15:clr>
        </p15:guide>
        <p15:guide id="6" pos="1007">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398" autoAdjust="0"/>
  </p:normalViewPr>
  <p:slideViewPr>
    <p:cSldViewPr showGuides="1">
      <p:cViewPr varScale="1">
        <p:scale>
          <a:sx n="101" d="100"/>
          <a:sy n="101" d="100"/>
        </p:scale>
        <p:origin x="-228" y="-102"/>
      </p:cViewPr>
      <p:guideLst>
        <p:guide orient="horz" pos="2160"/>
        <p:guide pos="3839"/>
        <p:guide pos="1007"/>
      </p:guideLst>
    </p:cSldViewPr>
  </p:slideViewPr>
  <p:notesTextViewPr>
    <p:cViewPr>
      <p:scale>
        <a:sx n="1" d="1"/>
        <a:sy n="1" d="1"/>
      </p:scale>
      <p:origin x="0" y="0"/>
    </p:cViewPr>
  </p:notesTextViewPr>
  <p:notesViewPr>
    <p:cSldViewPr showGuides="1">
      <p:cViewPr varScale="1">
        <p:scale>
          <a:sx n="83" d="100"/>
          <a:sy n="83" d="100"/>
        </p:scale>
        <p:origin x="-3156"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B7646E-8811-423A-9C42-2CBFADA00A96}" type="datetimeFigureOut">
              <a:rPr lang="en-US" smtClean="0"/>
              <a:t>3/18/2014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4360E59-1627-4404-ACC5-51C744AB0F27}" type="slidenum">
              <a:rPr lang="en-US" smtClean="0"/>
              <a:t>‹#›</a:t>
            </a:fld>
            <a:endParaRPr lang="en-US"/>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1"/>
                </a:solidFill>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tx1"/>
                </a:solidFill>
              </a:defRPr>
            </a:lvl1pPr>
          </a:lstStyle>
          <a:p>
            <a:fld id="{D677E230-58DD-43ED-96A1-552DDAB53532}" type="datetimeFigureOut">
              <a:rPr lang="en-US" smtClean="0"/>
              <a:pPr/>
              <a:t>3/18/2014</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tx1"/>
                </a:solidFill>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tx1"/>
                </a:solidFill>
              </a:defRPr>
            </a:lvl1pPr>
          </a:lstStyle>
          <a:p>
            <a:fld id="{841221E5-7225-48EB-A4EE-420E7BFCF705}" type="slidenum">
              <a:rPr lang="en-US" smtClean="0"/>
              <a:pPr/>
              <a:t>‹#›</a:t>
            </a:fld>
            <a:endParaRPr lang="en-US"/>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2</a:t>
            </a:fld>
            <a:endParaRPr lang="en-US"/>
          </a:p>
        </p:txBody>
      </p:sp>
    </p:spTree>
    <p:extLst>
      <p:ext uri="{BB962C8B-B14F-4D97-AF65-F5344CB8AC3E}">
        <p14:creationId xmlns:p14="http://schemas.microsoft.com/office/powerpoint/2010/main" val="4149555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b="1" dirty="0" smtClean="0"/>
              <a:t>type checking  - </a:t>
            </a:r>
            <a:r>
              <a:rPr lang="en-US" altLang="en-US" dirty="0" smtClean="0"/>
              <a:t>checking for type errors </a:t>
            </a:r>
          </a:p>
          <a:p>
            <a:r>
              <a:rPr lang="en-US" altLang="en-US" b="1" dirty="0" smtClean="0"/>
              <a:t>static object binding - </a:t>
            </a:r>
            <a:r>
              <a:rPr lang="en-US" altLang="en-US" dirty="0" smtClean="0"/>
              <a:t>associating variable and function references with their definitions </a:t>
            </a:r>
          </a:p>
          <a:p>
            <a:r>
              <a:rPr lang="en-US" altLang="en-US" b="1" dirty="0" smtClean="0"/>
              <a:t>definite assignment </a:t>
            </a:r>
            <a:r>
              <a:rPr lang="en-US" altLang="en-US" b="0" baseline="0" dirty="0" smtClean="0"/>
              <a:t> - r</a:t>
            </a:r>
            <a:r>
              <a:rPr lang="en-US" altLang="en-US" dirty="0" smtClean="0"/>
              <a:t>equiring all local variables to be initialized before use</a:t>
            </a:r>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5</a:t>
            </a:fld>
            <a:endParaRPr lang="en-US"/>
          </a:p>
        </p:txBody>
      </p:sp>
    </p:spTree>
    <p:extLst>
      <p:ext uri="{BB962C8B-B14F-4D97-AF65-F5344CB8AC3E}">
        <p14:creationId xmlns:p14="http://schemas.microsoft.com/office/powerpoint/2010/main" val="23937394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pPr>
            <a:r>
              <a:rPr lang="en-US" altLang="en-US" sz="2800" dirty="0" smtClean="0"/>
              <a:t>To</a:t>
            </a:r>
            <a:r>
              <a:rPr lang="en-US" altLang="en-US" sz="2800" baseline="0" dirty="0" smtClean="0"/>
              <a:t> have </a:t>
            </a:r>
            <a:r>
              <a:rPr lang="en-US" altLang="en-US" sz="2800" dirty="0" smtClean="0"/>
              <a:t>polymorphism without inheritance: </a:t>
            </a:r>
            <a:r>
              <a:rPr lang="en-US" altLang="en-US" sz="2400" dirty="0" smtClean="0"/>
              <a:t>The only requirement that function calculate needs in its variables is having the "+" and the "*" methods defined.</a:t>
            </a:r>
          </a:p>
          <a:p>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33</a:t>
            </a:fld>
            <a:endParaRPr lang="en-US"/>
          </a:p>
        </p:txBody>
      </p:sp>
    </p:spTree>
    <p:extLst>
      <p:ext uri="{BB962C8B-B14F-4D97-AF65-F5344CB8AC3E}">
        <p14:creationId xmlns:p14="http://schemas.microsoft.com/office/powerpoint/2010/main" val="301681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en-US" sz="2400" dirty="0" smtClean="0"/>
              <a:t>In C#, and a few others which support </a:t>
            </a:r>
            <a:r>
              <a:rPr lang="en-US" altLang="en-US" sz="2400" dirty="0" err="1" smtClean="0"/>
              <a:t>finalizers</a:t>
            </a:r>
            <a:r>
              <a:rPr lang="en-US" altLang="en-US" sz="2400" dirty="0" smtClean="0"/>
              <a:t>, the syntax for declaring a </a:t>
            </a:r>
            <a:r>
              <a:rPr lang="en-US" altLang="en-US" sz="2400" dirty="0" err="1" smtClean="0"/>
              <a:t>finalizer</a:t>
            </a:r>
            <a:r>
              <a:rPr lang="en-US" altLang="en-US" sz="2400" dirty="0" smtClean="0"/>
              <a:t> mimics that of destructors in C++. </a:t>
            </a:r>
          </a:p>
        </p:txBody>
      </p:sp>
      <p:sp>
        <p:nvSpPr>
          <p:cNvPr id="4" name="Slide Number Placeholder 3"/>
          <p:cNvSpPr>
            <a:spLocks noGrp="1"/>
          </p:cNvSpPr>
          <p:nvPr>
            <p:ph type="sldNum" sz="quarter" idx="10"/>
          </p:nvPr>
        </p:nvSpPr>
        <p:spPr/>
        <p:txBody>
          <a:bodyPr/>
          <a:lstStyle/>
          <a:p>
            <a:fld id="{841221E5-7225-48EB-A4EE-420E7BFCF705}" type="slidenum">
              <a:rPr lang="en-US" smtClean="0"/>
              <a:pPr/>
              <a:t>51</a:t>
            </a:fld>
            <a:endParaRPr lang="en-US"/>
          </a:p>
        </p:txBody>
      </p:sp>
    </p:spTree>
    <p:extLst>
      <p:ext uri="{BB962C8B-B14F-4D97-AF65-F5344CB8AC3E}">
        <p14:creationId xmlns:p14="http://schemas.microsoft.com/office/powerpoint/2010/main" val="2880265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7475" lvl="2" indent="0">
              <a:lnSpc>
                <a:spcPct val="100000"/>
              </a:lnSpc>
              <a:spcBef>
                <a:spcPts val="0"/>
              </a:spcBef>
              <a:buSzPct val="70000"/>
              <a:buFont typeface="Wingdings" panose="05000000000000000000" pitchFamily="2" charset="2"/>
              <a:buNone/>
            </a:pPr>
            <a:r>
              <a:rPr lang="en-US" altLang="en-US" dirty="0" smtClean="0"/>
              <a:t>In some cases, memory leaks may be tolerable, such as a program which "leaks" a bounded amount of memory over its lifetime, or a short-running program which relies on an operating system to </a:t>
            </a:r>
            <a:r>
              <a:rPr lang="en-US" altLang="en-US" dirty="0" err="1" smtClean="0"/>
              <a:t>deallocate</a:t>
            </a:r>
            <a:r>
              <a:rPr lang="en-US" altLang="en-US" dirty="0" smtClean="0"/>
              <a:t> its resources when it terminates.  However, in many cases memory leaks occur in long-running programs, and in such cases an unbounded amount of memory is leaked. When this occurs, the size of the available free store continues to decrease over time; when it finally is exhausted the program then crashes. </a:t>
            </a:r>
          </a:p>
          <a:p>
            <a:endParaRPr lang="en-US" dirty="0"/>
          </a:p>
        </p:txBody>
      </p:sp>
      <p:sp>
        <p:nvSpPr>
          <p:cNvPr id="4" name="Slide Number Placeholder 3"/>
          <p:cNvSpPr>
            <a:spLocks noGrp="1"/>
          </p:cNvSpPr>
          <p:nvPr>
            <p:ph type="sldNum" sz="quarter" idx="10"/>
          </p:nvPr>
        </p:nvSpPr>
        <p:spPr/>
        <p:txBody>
          <a:bodyPr/>
          <a:lstStyle/>
          <a:p>
            <a:fld id="{841221E5-7225-48EB-A4EE-420E7BFCF705}" type="slidenum">
              <a:rPr lang="en-US" smtClean="0"/>
              <a:pPr/>
              <a:t>56</a:t>
            </a:fld>
            <a:endParaRPr lang="en-US"/>
          </a:p>
        </p:txBody>
      </p:sp>
    </p:spTree>
    <p:extLst>
      <p:ext uri="{BB962C8B-B14F-4D97-AF65-F5344CB8AC3E}">
        <p14:creationId xmlns:p14="http://schemas.microsoft.com/office/powerpoint/2010/main" val="34543954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9" name="Rectangle 8"/>
          <p:cNvSpPr/>
          <p:nvPr/>
        </p:nvSpPr>
        <p:spPr>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0" name="Rectangle 9"/>
          <p:cNvSpPr/>
          <p:nvPr/>
        </p:nvSpPr>
        <p:spPr>
          <a:xfrm>
            <a:off x="121888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1" name="Rectangle 10"/>
          <p:cNvSpPr/>
          <p:nvPr/>
        </p:nvSpPr>
        <p:spPr>
          <a:xfrm>
            <a:off x="0" y="0"/>
            <a:ext cx="1218883"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2" name="Rectangle 11"/>
          <p:cNvSpPr/>
          <p:nvPr/>
        </p:nvSpPr>
        <p:spPr>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13" name="Straight Connector 12"/>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15" name="Straight Connector 14"/>
          <p:cNvCxnSpPr/>
          <p:nvPr/>
        </p:nvCxnSpPr>
        <p:spPr bwMode="white">
          <a:xfrm>
            <a:off x="1218884"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white">
          <a:xfrm>
            <a:off x="0" y="5631204"/>
            <a:ext cx="182832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2428669" y="1600200"/>
            <a:ext cx="8329031" cy="2680127"/>
          </a:xfrm>
        </p:spPr>
        <p:txBody>
          <a:bodyPr>
            <a:no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2428669" y="4344915"/>
            <a:ext cx="7516442" cy="1116085"/>
          </a:xfrm>
        </p:spPr>
        <p:txBody>
          <a:bodyPr>
            <a:normAutofit/>
          </a:bodyPr>
          <a:lstStyle>
            <a:lvl1pPr marL="0" indent="0" algn="l">
              <a:spcBef>
                <a:spcPts val="0"/>
              </a:spcBef>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9371012" y="6195695"/>
            <a:ext cx="1600121" cy="365125"/>
          </a:xfrm>
          <a:prstGeom prst="rect">
            <a:avLst/>
          </a:prstGeom>
        </p:spPr>
        <p:txBody>
          <a:bodyPr/>
          <a:lstStyle>
            <a:lvl1pPr>
              <a:defRPr>
                <a:solidFill>
                  <a:schemeClr val="bg1"/>
                </a:solidFill>
              </a:defRPr>
            </a:lvl1pPr>
          </a:lstStyle>
          <a:p>
            <a:endParaRPr lang="en-US" dirty="0"/>
          </a:p>
        </p:txBody>
      </p:sp>
      <p:sp>
        <p:nvSpPr>
          <p:cNvPr id="5" name="Footer Placeholder 4"/>
          <p:cNvSpPr>
            <a:spLocks noGrp="1"/>
          </p:cNvSpPr>
          <p:nvPr>
            <p:ph type="ftr" sz="quarter" idx="11"/>
          </p:nvPr>
        </p:nvSpPr>
        <p:spPr>
          <a:xfrm>
            <a:off x="2284412" y="6172200"/>
            <a:ext cx="3974065" cy="431165"/>
          </a:xfrm>
          <a:prstGeom prst="rect">
            <a:avLst/>
          </a:prstGeom>
        </p:spPr>
        <p:txBody>
          <a:bodyPr/>
          <a:lstStyle>
            <a:lvl1pPr>
              <a:defRPr sz="2800" b="1">
                <a:solidFill>
                  <a:schemeClr val="bg1"/>
                </a:solidFill>
                <a:effectLst>
                  <a:outerShdw blurRad="38100" dist="38100" dir="2700000" algn="tl">
                    <a:srgbClr val="000000">
                      <a:alpha val="43137"/>
                    </a:srgbClr>
                  </a:outerShdw>
                </a:effectLst>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7DC1BBB0-96F0-4077-A278-0F3FB5C104D3}" type="slidenum">
              <a:rPr/>
              <a:pPr/>
              <a:t>‹#›</a:t>
            </a:fld>
            <a:endParaRPr/>
          </a:p>
        </p:txBody>
      </p:sp>
      <p:pic>
        <p:nvPicPr>
          <p:cNvPr id="18"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2" y="6019800"/>
            <a:ext cx="72390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17955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5180250" y="6356351"/>
            <a:ext cx="1218883" cy="365125"/>
          </a:xfrm>
          <a:prstGeom prst="rect">
            <a:avLst/>
          </a:prstGeom>
        </p:spPr>
        <p:txBody>
          <a:bodyPr/>
          <a:lstStyle/>
          <a:p>
            <a:fld id="{C2C6F8EA-316C-41DE-B9A4-EDCC3A85ED9A}" type="datetimeFigureOut">
              <a:rPr lang="en-US"/>
              <a:t>3/18/2014</a:t>
            </a:fld>
            <a:endParaRPr/>
          </a:p>
        </p:txBody>
      </p:sp>
      <p:sp>
        <p:nvSpPr>
          <p:cNvPr id="5" name="Footer Placeholder 4"/>
          <p:cNvSpPr>
            <a:spLocks noGrp="1"/>
          </p:cNvSpPr>
          <p:nvPr>
            <p:ph type="ftr" sz="quarter" idx="11"/>
          </p:nvPr>
        </p:nvSpPr>
        <p:spPr>
          <a:xfrm>
            <a:off x="6595933" y="6356351"/>
            <a:ext cx="3974065" cy="365125"/>
          </a:xfrm>
          <a:prstGeom prst="rect">
            <a:avLst/>
          </a:prstGeom>
        </p:spPr>
        <p:txBody>
          <a:bodyPr/>
          <a:lstStyle/>
          <a:p>
            <a:endParaRPr/>
          </a:p>
        </p:txBody>
      </p:sp>
      <p:sp>
        <p:nvSpPr>
          <p:cNvPr id="6" name="Slide Number Placeholder 5"/>
          <p:cNvSpPr>
            <a:spLocks noGrp="1"/>
          </p:cNvSpPr>
          <p:nvPr>
            <p:ph type="sldNum" sz="quarter" idx="12"/>
          </p:nvPr>
        </p:nvSpPr>
        <p:spPr/>
        <p:txBody>
          <a:bodyPr/>
          <a:lstStyle/>
          <a:p>
            <a:fld id="{7DC1BBB0-96F0-4077-A278-0F3FB5C104D3}" type="slidenum">
              <a:rPr/>
              <a:t>‹#›</a:t>
            </a:fld>
            <a:endParaRPr/>
          </a:p>
        </p:txBody>
      </p:sp>
    </p:spTree>
    <p:extLst>
      <p:ext uri="{BB962C8B-B14F-4D97-AF65-F5344CB8AC3E}">
        <p14:creationId xmlns:p14="http://schemas.microsoft.com/office/powerpoint/2010/main" val="218553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a:xfrm>
            <a:off x="5180250" y="6356351"/>
            <a:ext cx="1218883" cy="365125"/>
          </a:xfrm>
          <a:prstGeom prst="rect">
            <a:avLst/>
          </a:prstGeom>
        </p:spPr>
        <p:txBody>
          <a:bodyPr/>
          <a:lstStyle/>
          <a:p>
            <a:fld id="{C2C6F8EA-316C-41DE-B9A4-EDCC3A85ED9A}" type="datetimeFigureOut">
              <a:rPr lang="en-US"/>
              <a:t>3/18/2014</a:t>
            </a:fld>
            <a:endParaRPr/>
          </a:p>
        </p:txBody>
      </p:sp>
      <p:sp>
        <p:nvSpPr>
          <p:cNvPr id="4" name="Footer Placeholder 3"/>
          <p:cNvSpPr>
            <a:spLocks noGrp="1"/>
          </p:cNvSpPr>
          <p:nvPr>
            <p:ph type="ftr" sz="quarter" idx="11"/>
          </p:nvPr>
        </p:nvSpPr>
        <p:spPr>
          <a:xfrm>
            <a:off x="6595933" y="6356351"/>
            <a:ext cx="3974065" cy="365125"/>
          </a:xfrm>
          <a:prstGeom prst="rect">
            <a:avLst/>
          </a:prstGeom>
        </p:spPr>
        <p:txBody>
          <a:bodyPr/>
          <a:lstStyle/>
          <a:p>
            <a:endParaRPr dirty="0"/>
          </a:p>
        </p:txBody>
      </p:sp>
      <p:sp>
        <p:nvSpPr>
          <p:cNvPr id="5" name="Slide Number Placeholder 4"/>
          <p:cNvSpPr>
            <a:spLocks noGrp="1"/>
          </p:cNvSpPr>
          <p:nvPr>
            <p:ph type="sldNum" sz="quarter" idx="12"/>
          </p:nvPr>
        </p:nvSpPr>
        <p:spPr/>
        <p:txBody>
          <a:bodyPr/>
          <a:lstStyle/>
          <a:p>
            <a:fld id="{7DC1BBB0-96F0-4077-A278-0F3FB5C104D3}" type="slidenum">
              <a:rPr/>
              <a:t>‹#›</a:t>
            </a:fld>
            <a:endParaRPr/>
          </a:p>
        </p:txBody>
      </p:sp>
    </p:spTree>
    <p:extLst>
      <p:ext uri="{BB962C8B-B14F-4D97-AF65-F5344CB8AC3E}">
        <p14:creationId xmlns:p14="http://schemas.microsoft.com/office/powerpoint/2010/main" val="3163578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961812" y="0"/>
            <a:ext cx="227013"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8" name="Rectangle 7"/>
          <p:cNvSpPr/>
          <p:nvPr/>
        </p:nvSpPr>
        <p:spPr>
          <a:xfrm>
            <a:off x="234715" y="0"/>
            <a:ext cx="44808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9" name="Rectangle 8"/>
          <p:cNvSpPr/>
          <p:nvPr/>
        </p:nvSpPr>
        <p:spPr>
          <a:xfrm>
            <a:off x="1" y="0"/>
            <a:ext cx="22701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3" name="Rectangle 12"/>
          <p:cNvSpPr/>
          <p:nvPr/>
        </p:nvSpPr>
        <p:spPr>
          <a:xfrm>
            <a:off x="227013" y="4338"/>
            <a:ext cx="455791" cy="45591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bwMode="white">
          <a:xfrm flipV="1">
            <a:off x="227012" y="0"/>
            <a:ext cx="455792" cy="304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white">
          <a:xfrm>
            <a:off x="227013" y="460248"/>
            <a:ext cx="45579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white">
          <a:xfrm>
            <a:off x="227012" y="-3048"/>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912811" y="177800"/>
            <a:ext cx="10896541" cy="724915"/>
          </a:xfrm>
          <a:prstGeom prst="rect">
            <a:avLst/>
          </a:prstGeom>
        </p:spPr>
        <p:txBody>
          <a:bodyPr vert="horz" lIns="91440" tIns="45720" rIns="91440" bIns="45720" rtlCol="0" anchor="b">
            <a:normAutofit/>
          </a:bodyPr>
          <a:lstStyle/>
          <a:p>
            <a:r>
              <a:rPr lang="en-US" dirty="0" smtClean="0"/>
              <a:t>Click to edit Master title style</a:t>
            </a:r>
            <a:endParaRPr dirty="0"/>
          </a:p>
        </p:txBody>
      </p:sp>
      <p:sp>
        <p:nvSpPr>
          <p:cNvPr id="3" name="Text Placeholder 2"/>
          <p:cNvSpPr>
            <a:spLocks noGrp="1"/>
          </p:cNvSpPr>
          <p:nvPr>
            <p:ph type="body" idx="1"/>
          </p:nvPr>
        </p:nvSpPr>
        <p:spPr>
          <a:xfrm>
            <a:off x="908662" y="1143000"/>
            <a:ext cx="10900750" cy="54102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6" name="Slide Number Placeholder 5"/>
          <p:cNvSpPr>
            <a:spLocks noGrp="1"/>
          </p:cNvSpPr>
          <p:nvPr>
            <p:ph type="sldNum" sz="quarter" idx="4"/>
          </p:nvPr>
        </p:nvSpPr>
        <p:spPr>
          <a:xfrm>
            <a:off x="11541236" y="6629400"/>
            <a:ext cx="420576" cy="225552"/>
          </a:xfrm>
          <a:prstGeom prst="rect">
            <a:avLst/>
          </a:prstGeom>
        </p:spPr>
        <p:txBody>
          <a:bodyPr vert="horz" lIns="91440" tIns="45720" rIns="91440" bIns="45720" rtlCol="0" anchor="ctr"/>
          <a:lstStyle>
            <a:lvl1pPr algn="r">
              <a:defRPr sz="1000" cap="all" baseline="0">
                <a:solidFill>
                  <a:schemeClr val="tx1">
                    <a:lumMod val="60000"/>
                    <a:lumOff val="40000"/>
                  </a:schemeClr>
                </a:solidFill>
              </a:defRPr>
            </a:lvl1pPr>
          </a:lstStyle>
          <a:p>
            <a:fld id="{7DC1BBB0-96F0-4077-A278-0F3FB5C104D3}" type="slidenum">
              <a:rPr lang="en-US" smtClean="0"/>
              <a:pPr/>
              <a:t>‹#›</a:t>
            </a:fld>
            <a:endParaRPr lang="en-US" dirty="0"/>
          </a:p>
        </p:txBody>
      </p:sp>
      <p:pic>
        <p:nvPicPr>
          <p:cNvPr id="17" name="Picture 3"/>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251886" y="61327"/>
            <a:ext cx="406044" cy="3419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54322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4000" b="1" kern="1200">
          <a:solidFill>
            <a:schemeClr val="tx1">
              <a:lumMod val="75000"/>
            </a:schemeClr>
          </a:solidFill>
          <a:effectLst>
            <a:outerShdw blurRad="38100" dist="38100" dir="2700000" algn="tl">
              <a:srgbClr val="000000">
                <a:alpha val="43137"/>
              </a:srgbClr>
            </a:outerShdw>
          </a:effectLst>
          <a:latin typeface="Calibri" panose="020F0502020204030204" pitchFamily="34" charset="0"/>
          <a:ea typeface="+mj-ea"/>
          <a:cs typeface="+mj-cs"/>
        </a:defRPr>
      </a:lvl1pPr>
    </p:titleStyle>
    <p:bodyStyle>
      <a:lvl1pPr marL="347663" indent="-347663" algn="l" defTabSz="914400" rtl="0" eaLnBrk="1" latinLnBrk="0" hangingPunct="1">
        <a:lnSpc>
          <a:spcPct val="90000"/>
        </a:lnSpc>
        <a:spcBef>
          <a:spcPts val="1400"/>
        </a:spcBef>
        <a:buSzPct val="70000"/>
        <a:buFont typeface="Wingdings" panose="05000000000000000000" pitchFamily="2" charset="2"/>
        <a:buChar char="Ä"/>
        <a:defRPr sz="3200" kern="1200">
          <a:solidFill>
            <a:schemeClr val="tx2"/>
          </a:solidFill>
          <a:latin typeface="Calibri" panose="020F0502020204030204" pitchFamily="34" charset="0"/>
          <a:ea typeface="+mn-ea"/>
          <a:cs typeface="+mn-cs"/>
        </a:defRPr>
      </a:lvl1pPr>
      <a:lvl2pPr marL="741363" indent="-303213" algn="l" defTabSz="914400" rtl="0" eaLnBrk="1" latinLnBrk="0" hangingPunct="1">
        <a:lnSpc>
          <a:spcPct val="90000"/>
        </a:lnSpc>
        <a:spcBef>
          <a:spcPts val="600"/>
        </a:spcBef>
        <a:buSzPct val="80000"/>
        <a:buFont typeface="Wingdings" panose="05000000000000000000" pitchFamily="2" charset="2"/>
        <a:buChar char="ü"/>
        <a:defRPr sz="2800" kern="1200">
          <a:solidFill>
            <a:schemeClr val="tx2"/>
          </a:solidFill>
          <a:latin typeface="Calibri" panose="020F0502020204030204" pitchFamily="34" charset="0"/>
          <a:ea typeface="+mn-ea"/>
          <a:cs typeface="+mn-cs"/>
        </a:defRPr>
      </a:lvl2pPr>
      <a:lvl3pPr marL="1143000" indent="-300038" algn="l" defTabSz="914400" rtl="0" eaLnBrk="1" latinLnBrk="0" hangingPunct="1">
        <a:lnSpc>
          <a:spcPct val="90000"/>
        </a:lnSpc>
        <a:spcBef>
          <a:spcPts val="600"/>
        </a:spcBef>
        <a:buSzPct val="90000"/>
        <a:buFont typeface="Wingdings" panose="05000000000000000000" pitchFamily="2" charset="2"/>
        <a:buChar char="û"/>
        <a:defRPr sz="2400" kern="1200">
          <a:solidFill>
            <a:schemeClr val="tx2"/>
          </a:solidFill>
          <a:latin typeface="Calibri" panose="020F0502020204030204" pitchFamily="34" charset="0"/>
          <a:ea typeface="+mn-ea"/>
          <a:cs typeface="+mn-cs"/>
        </a:defRPr>
      </a:lvl3pPr>
      <a:lvl4pPr marL="1316038" indent="-192088" algn="l" defTabSz="914400" rtl="0" eaLnBrk="1" latinLnBrk="0" hangingPunct="1">
        <a:lnSpc>
          <a:spcPct val="90000"/>
        </a:lnSpc>
        <a:spcBef>
          <a:spcPts val="600"/>
        </a:spcBef>
        <a:buFont typeface="Arial" pitchFamily="34" charset="0"/>
        <a:buChar char="–"/>
        <a:defRPr sz="2000" kern="1200">
          <a:solidFill>
            <a:schemeClr val="tx2"/>
          </a:solidFill>
          <a:latin typeface="Calibri" panose="020F0502020204030204" pitchFamily="34" charset="0"/>
          <a:ea typeface="+mn-ea"/>
          <a:cs typeface="+mn-cs"/>
        </a:defRPr>
      </a:lvl4pPr>
      <a:lvl5pPr marL="1655763" indent="-192088" algn="l" defTabSz="914400" rtl="0" eaLnBrk="1" latinLnBrk="0" hangingPunct="1">
        <a:lnSpc>
          <a:spcPct val="90000"/>
        </a:lnSpc>
        <a:spcBef>
          <a:spcPts val="600"/>
        </a:spcBef>
        <a:buFont typeface="Euphemia" pitchFamily="34" charset="0"/>
        <a:buChar char="›"/>
        <a:defRPr sz="1800" kern="1200">
          <a:solidFill>
            <a:schemeClr val="tx2"/>
          </a:solidFill>
          <a:latin typeface="Calibri" panose="020F0502020204030204" pitchFamily="34" charset="0"/>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6.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Program Evaluation</a:t>
            </a:r>
            <a:endParaRPr lang="en-US" dirty="0"/>
          </a:p>
        </p:txBody>
      </p:sp>
      <p:sp>
        <p:nvSpPr>
          <p:cNvPr id="3" name="Subtitle 2"/>
          <p:cNvSpPr>
            <a:spLocks noGrp="1"/>
          </p:cNvSpPr>
          <p:nvPr>
            <p:ph type="subTitle" idx="1"/>
          </p:nvPr>
        </p:nvSpPr>
        <p:spPr/>
        <p:txBody>
          <a:bodyPr/>
          <a:lstStyle/>
          <a:p>
            <a:endParaRPr lang="en-US" dirty="0" smtClean="0"/>
          </a:p>
        </p:txBody>
      </p:sp>
      <p:sp>
        <p:nvSpPr>
          <p:cNvPr id="6" name="Footer Placeholder 4"/>
          <p:cNvSpPr>
            <a:spLocks noGrp="1"/>
          </p:cNvSpPr>
          <p:nvPr>
            <p:ph type="ftr" sz="quarter" idx="11"/>
          </p:nvPr>
        </p:nvSpPr>
        <p:spPr>
          <a:xfrm>
            <a:off x="6856412" y="6329299"/>
            <a:ext cx="4355065" cy="507365"/>
          </a:xfrm>
          <a:prstGeom prst="rect">
            <a:avLst/>
          </a:prstGeom>
        </p:spPr>
        <p:txBody>
          <a:bodyPr/>
          <a:lstStyle>
            <a:lvl1pPr>
              <a:defRPr sz="2800" b="1">
                <a:solidFill>
                  <a:schemeClr val="bg1"/>
                </a:solidFill>
                <a:effectLst>
                  <a:outerShdw blurRad="38100" dist="38100" dir="2700000" algn="tl">
                    <a:srgbClr val="000000">
                      <a:alpha val="43137"/>
                    </a:srgbClr>
                  </a:outerShdw>
                </a:effectLst>
              </a:defRPr>
            </a:lvl1pPr>
          </a:lstStyle>
          <a:p>
            <a:pPr algn="r"/>
            <a:r>
              <a:rPr lang="en-US" dirty="0" smtClean="0"/>
              <a:t>Programming Paradigms</a:t>
            </a:r>
            <a:endParaRPr lang="en-US" dirty="0"/>
          </a:p>
        </p:txBody>
      </p:sp>
    </p:spTree>
    <p:extLst>
      <p:ext uri="{BB962C8B-B14F-4D97-AF65-F5344CB8AC3E}">
        <p14:creationId xmlns:p14="http://schemas.microsoft.com/office/powerpoint/2010/main" val="5067614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Layered architecture view</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4812" y="829433"/>
            <a:ext cx="6316259" cy="56951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ontent Placeholder 2"/>
          <p:cNvSpPr>
            <a:spLocks noGrp="1"/>
          </p:cNvSpPr>
          <p:nvPr>
            <p:ph idx="1"/>
          </p:nvPr>
        </p:nvSpPr>
        <p:spPr/>
        <p:txBody>
          <a:bodyPr>
            <a:normAutofit fontScale="92500" lnSpcReduction="10000"/>
          </a:bodyPr>
          <a:lstStyle/>
          <a:p>
            <a:endParaRPr lang="en-US" sz="2800" dirty="0" smtClean="0"/>
          </a:p>
          <a:p>
            <a:endParaRPr lang="en-US" sz="2800" dirty="0"/>
          </a:p>
          <a:p>
            <a:endParaRPr lang="en-US" sz="2800" dirty="0" smtClean="0"/>
          </a:p>
          <a:p>
            <a:endParaRPr lang="en-US" sz="2800" dirty="0"/>
          </a:p>
          <a:p>
            <a:endParaRPr lang="en-US" sz="2800" dirty="0" smtClean="0"/>
          </a:p>
          <a:p>
            <a:endParaRPr lang="en-US" sz="2800" dirty="0"/>
          </a:p>
          <a:p>
            <a:endParaRPr lang="en-US" sz="2800" dirty="0" smtClean="0"/>
          </a:p>
          <a:p>
            <a:endParaRPr lang="en-US" sz="2800" dirty="0"/>
          </a:p>
          <a:p>
            <a:pPr marL="0" indent="0">
              <a:buNone/>
            </a:pPr>
            <a:endParaRPr lang="en-US" sz="2000" dirty="0" smtClean="0"/>
          </a:p>
          <a:p>
            <a:pPr marL="0" indent="0">
              <a:buNone/>
            </a:pPr>
            <a:endParaRPr lang="en-US" sz="2000" dirty="0"/>
          </a:p>
          <a:p>
            <a:pPr marL="0" indent="0">
              <a:buNone/>
            </a:pPr>
            <a:r>
              <a:rPr lang="en-US" sz="2200" i="1" dirty="0" smtClean="0"/>
              <a:t>Layered interface of virtual computer, </a:t>
            </a:r>
            <a:br>
              <a:rPr lang="en-US" sz="2200" i="1" dirty="0" smtClean="0"/>
            </a:br>
            <a:r>
              <a:rPr lang="en-US" sz="2200" i="1" dirty="0" smtClean="0"/>
              <a:t>provided by a typical computer system</a:t>
            </a:r>
            <a:endParaRPr lang="en-US" sz="2200" i="1" dirty="0"/>
          </a:p>
        </p:txBody>
      </p:sp>
    </p:spTree>
    <p:extLst>
      <p:ext uri="{BB962C8B-B14F-4D97-AF65-F5344CB8AC3E}">
        <p14:creationId xmlns:p14="http://schemas.microsoft.com/office/powerpoint/2010/main" val="13560923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Compilation</a:t>
            </a:r>
            <a:endParaRPr lang="en-US" dirty="0"/>
          </a:p>
        </p:txBody>
      </p:sp>
      <p:sp>
        <p:nvSpPr>
          <p:cNvPr id="3" name="Content Placeholder 2"/>
          <p:cNvSpPr>
            <a:spLocks noGrp="1"/>
          </p:cNvSpPr>
          <p:nvPr>
            <p:ph idx="1"/>
          </p:nvPr>
        </p:nvSpPr>
        <p:spPr/>
        <p:txBody>
          <a:bodyPr>
            <a:normAutofit/>
          </a:bodyPr>
          <a:lstStyle/>
          <a:p>
            <a:r>
              <a:rPr lang="en-US" altLang="en-US" sz="2800" dirty="0"/>
              <a:t>A </a:t>
            </a:r>
            <a:r>
              <a:rPr lang="en-US" altLang="en-US" sz="2800" b="1" dirty="0"/>
              <a:t>compiler</a:t>
            </a:r>
            <a:r>
              <a:rPr lang="en-US" altLang="en-US" sz="2800" dirty="0"/>
              <a:t> is a computer program (or set of programs) that transforms source code written in a computer language (the source language) into another computer language (the target language, often having a binary form known as object code). </a:t>
            </a:r>
          </a:p>
          <a:p>
            <a:r>
              <a:rPr lang="en-US" altLang="en-US" sz="2800" dirty="0" smtClean="0"/>
              <a:t>The </a:t>
            </a:r>
            <a:r>
              <a:rPr lang="en-US" altLang="en-US" sz="2800" dirty="0"/>
              <a:t>name </a:t>
            </a:r>
            <a:r>
              <a:rPr lang="en-US" altLang="en-US" sz="2800" dirty="0" smtClean="0"/>
              <a:t>‘</a:t>
            </a:r>
            <a:r>
              <a:rPr lang="en-US" altLang="en-US" sz="2800" i="1" dirty="0" smtClean="0"/>
              <a:t>compiler</a:t>
            </a:r>
            <a:r>
              <a:rPr lang="en-US" altLang="en-US" sz="2800" dirty="0" smtClean="0"/>
              <a:t>’ </a:t>
            </a:r>
            <a:r>
              <a:rPr lang="en-US" altLang="en-US" sz="2800" dirty="0"/>
              <a:t>is primarily used for programs that translate source code from a high-level programming language to a lower level language (e.g., assembly language or machine code) </a:t>
            </a:r>
            <a:r>
              <a:rPr lang="en-US" altLang="en-US" sz="2800" b="1" dirty="0"/>
              <a:t>before execution time</a:t>
            </a:r>
            <a:r>
              <a:rPr lang="en-US" altLang="en-US" sz="2800" dirty="0"/>
              <a:t>. </a:t>
            </a:r>
          </a:p>
          <a:p>
            <a:endParaRPr lang="en-US" sz="2800" dirty="0"/>
          </a:p>
        </p:txBody>
      </p:sp>
      <p:graphicFrame>
        <p:nvGraphicFramePr>
          <p:cNvPr id="4" name="Object 3"/>
          <p:cNvGraphicFramePr>
            <a:graphicFrameLocks noChangeAspect="1"/>
          </p:cNvGraphicFramePr>
          <p:nvPr>
            <p:extLst>
              <p:ext uri="{D42A27DB-BD31-4B8C-83A1-F6EECF244321}">
                <p14:modId xmlns:p14="http://schemas.microsoft.com/office/powerpoint/2010/main" val="525342823"/>
              </p:ext>
            </p:extLst>
          </p:nvPr>
        </p:nvGraphicFramePr>
        <p:xfrm>
          <a:off x="4037012" y="4800600"/>
          <a:ext cx="7591425" cy="1833563"/>
        </p:xfrm>
        <a:graphic>
          <a:graphicData uri="http://schemas.openxmlformats.org/presentationml/2006/ole">
            <mc:AlternateContent xmlns:mc="http://schemas.openxmlformats.org/markup-compatibility/2006">
              <mc:Choice xmlns:v="urn:schemas-microsoft-com:vml" Requires="v">
                <p:oleObj spid="_x0000_s2065" name="Visio" r:id="rId3" imgW="5114157" imgH="1234440" progId="Visio.Drawing.11">
                  <p:embed/>
                </p:oleObj>
              </mc:Choice>
              <mc:Fallback>
                <p:oleObj name="Visio" r:id="rId3" imgW="5114157" imgH="1234440"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7012" y="4800600"/>
                        <a:ext cx="7591425" cy="183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3764068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Interpretation</a:t>
            </a:r>
            <a:endParaRPr lang="en-US" dirty="0"/>
          </a:p>
        </p:txBody>
      </p:sp>
      <p:sp>
        <p:nvSpPr>
          <p:cNvPr id="3" name="Content Placeholder 2"/>
          <p:cNvSpPr>
            <a:spLocks noGrp="1"/>
          </p:cNvSpPr>
          <p:nvPr>
            <p:ph idx="1"/>
          </p:nvPr>
        </p:nvSpPr>
        <p:spPr/>
        <p:txBody>
          <a:bodyPr>
            <a:normAutofit/>
          </a:bodyPr>
          <a:lstStyle/>
          <a:p>
            <a:pPr>
              <a:defRPr/>
            </a:pPr>
            <a:r>
              <a:rPr lang="en-US" sz="2800" dirty="0"/>
              <a:t>An interpreted language is a programming language whose programs are not directly executed by the host CPU but rather executed (or said to be </a:t>
            </a:r>
            <a:r>
              <a:rPr lang="en-US" sz="2800" i="1" dirty="0"/>
              <a:t>interpreted</a:t>
            </a:r>
            <a:r>
              <a:rPr lang="en-US" sz="2800" dirty="0"/>
              <a:t>) by a software program known as an </a:t>
            </a:r>
            <a:r>
              <a:rPr lang="en-US" sz="2800" b="1" dirty="0"/>
              <a:t>interpreter</a:t>
            </a:r>
            <a:r>
              <a:rPr lang="en-US" sz="2800" dirty="0"/>
              <a:t>. </a:t>
            </a:r>
          </a:p>
          <a:p>
            <a:pPr lvl="1">
              <a:defRPr/>
            </a:pPr>
            <a:r>
              <a:rPr lang="en-US" sz="2400" dirty="0" smtClean="0"/>
              <a:t>Initially</a:t>
            </a:r>
            <a:r>
              <a:rPr lang="en-US" sz="2400" dirty="0"/>
              <a:t>, interpreted languages were compiled line-by-line; that is, each line was compiled as it was about to be executed, and if a loop or subroutine caused certain lines to be executed multiple times, they would be recompiled every time. </a:t>
            </a:r>
            <a:endParaRPr lang="en-US" sz="2400" dirty="0" smtClean="0"/>
          </a:p>
          <a:p>
            <a:pPr lvl="2">
              <a:defRPr/>
            </a:pPr>
            <a:r>
              <a:rPr lang="en-US" sz="2000" dirty="0" smtClean="0"/>
              <a:t>This </a:t>
            </a:r>
            <a:r>
              <a:rPr lang="en-US" sz="2000" dirty="0"/>
              <a:t>has become much less common.</a:t>
            </a:r>
          </a:p>
          <a:p>
            <a:pPr lvl="1">
              <a:defRPr/>
            </a:pPr>
            <a:r>
              <a:rPr lang="en-US" sz="2400" dirty="0" smtClean="0"/>
              <a:t>In </a:t>
            </a:r>
            <a:r>
              <a:rPr lang="en-US" sz="2400" dirty="0"/>
              <a:t>this case, all the program analysis phases must be happening at run-time, which can lead to unnecessary overhead. </a:t>
            </a:r>
          </a:p>
          <a:p>
            <a:endParaRPr lang="en-US" sz="2800" dirty="0"/>
          </a:p>
        </p:txBody>
      </p:sp>
      <p:graphicFrame>
        <p:nvGraphicFramePr>
          <p:cNvPr id="4" name="Object 3"/>
          <p:cNvGraphicFramePr>
            <a:graphicFrameLocks noChangeAspect="1"/>
          </p:cNvGraphicFramePr>
          <p:nvPr>
            <p:extLst>
              <p:ext uri="{D42A27DB-BD31-4B8C-83A1-F6EECF244321}">
                <p14:modId xmlns:p14="http://schemas.microsoft.com/office/powerpoint/2010/main" val="915638674"/>
              </p:ext>
            </p:extLst>
          </p:nvPr>
        </p:nvGraphicFramePr>
        <p:xfrm>
          <a:off x="7389812" y="4724400"/>
          <a:ext cx="3730625" cy="1712913"/>
        </p:xfrm>
        <a:graphic>
          <a:graphicData uri="http://schemas.openxmlformats.org/presentationml/2006/ole">
            <mc:AlternateContent xmlns:mc="http://schemas.openxmlformats.org/markup-compatibility/2006">
              <mc:Choice xmlns:v="urn:schemas-microsoft-com:vml" Requires="v">
                <p:oleObj spid="_x0000_s3090" name="Visio" r:id="rId3" imgW="2110549" imgH="967680" progId="Visio.Drawing.11">
                  <p:embed/>
                </p:oleObj>
              </mc:Choice>
              <mc:Fallback>
                <p:oleObj name="Visio" r:id="rId3" imgW="2110549" imgH="967680"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89812" y="4724400"/>
                        <a:ext cx="3730625" cy="171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501020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Hybrid </a:t>
            </a:r>
            <a:r>
              <a:rPr lang="en-CA" dirty="0" smtClean="0"/>
              <a:t>compilation/interpretation</a:t>
            </a:r>
            <a:endParaRPr lang="en-US" dirty="0"/>
          </a:p>
        </p:txBody>
      </p:sp>
      <p:sp>
        <p:nvSpPr>
          <p:cNvPr id="3" name="Content Placeholder 2"/>
          <p:cNvSpPr>
            <a:spLocks noGrp="1"/>
          </p:cNvSpPr>
          <p:nvPr>
            <p:ph idx="1"/>
          </p:nvPr>
        </p:nvSpPr>
        <p:spPr/>
        <p:txBody>
          <a:bodyPr>
            <a:normAutofit/>
          </a:bodyPr>
          <a:lstStyle/>
          <a:p>
            <a:pPr>
              <a:spcBef>
                <a:spcPts val="300"/>
              </a:spcBef>
            </a:pPr>
            <a:r>
              <a:rPr lang="en-US" altLang="en-US" sz="2800" dirty="0"/>
              <a:t>Nowadays, most interpreted languages use </a:t>
            </a:r>
            <a:r>
              <a:rPr lang="en-US" altLang="en-US" sz="2800" b="1" dirty="0"/>
              <a:t>an intermediate representation</a:t>
            </a:r>
            <a:r>
              <a:rPr lang="en-US" altLang="en-US" sz="2800" dirty="0"/>
              <a:t>, as a bridge between compilation and interpretation. </a:t>
            </a:r>
          </a:p>
          <a:p>
            <a:pPr lvl="1">
              <a:spcBef>
                <a:spcPts val="300"/>
              </a:spcBef>
            </a:pPr>
            <a:r>
              <a:rPr lang="en-US" altLang="en-US" sz="2400" dirty="0" smtClean="0"/>
              <a:t>In </a:t>
            </a:r>
            <a:r>
              <a:rPr lang="en-US" altLang="en-US" sz="2400" dirty="0"/>
              <a:t>this case, a compiler may output some form of bytecode or threaded code, which is then executed by an interpreter. </a:t>
            </a:r>
            <a:endParaRPr lang="en-US" altLang="en-US" sz="2400" dirty="0" smtClean="0"/>
          </a:p>
          <a:p>
            <a:pPr lvl="1">
              <a:spcBef>
                <a:spcPts val="300"/>
              </a:spcBef>
            </a:pPr>
            <a:r>
              <a:rPr lang="en-US" altLang="en-US" sz="2400" dirty="0" smtClean="0"/>
              <a:t>Examples: Python</a:t>
            </a:r>
            <a:r>
              <a:rPr lang="en-US" altLang="en-US" sz="2400" dirty="0"/>
              <a:t>, Java, and Ruby. </a:t>
            </a:r>
          </a:p>
          <a:p>
            <a:pPr>
              <a:spcBef>
                <a:spcPts val="300"/>
              </a:spcBef>
            </a:pPr>
            <a:r>
              <a:rPr lang="en-US" altLang="en-US" sz="2800" dirty="0" smtClean="0"/>
              <a:t>The </a:t>
            </a:r>
            <a:r>
              <a:rPr lang="en-US" altLang="en-US" sz="2800" dirty="0"/>
              <a:t>intermediate representation can be </a:t>
            </a:r>
            <a:r>
              <a:rPr lang="en-US" altLang="en-US" sz="2800" dirty="0" smtClean="0"/>
              <a:t>compiled:</a:t>
            </a:r>
          </a:p>
          <a:p>
            <a:pPr lvl="1">
              <a:spcBef>
                <a:spcPts val="300"/>
              </a:spcBef>
            </a:pPr>
            <a:r>
              <a:rPr lang="en-US" altLang="en-US" sz="2400" dirty="0" smtClean="0"/>
              <a:t>once </a:t>
            </a:r>
            <a:r>
              <a:rPr lang="en-US" altLang="en-US" sz="2400" dirty="0"/>
              <a:t>and for </a:t>
            </a:r>
            <a:r>
              <a:rPr lang="en-US" altLang="en-US" sz="2400" dirty="0" smtClean="0"/>
              <a:t>all (as </a:t>
            </a:r>
            <a:r>
              <a:rPr lang="en-US" altLang="en-US" sz="2400" dirty="0"/>
              <a:t>in </a:t>
            </a:r>
            <a:r>
              <a:rPr lang="en-US" altLang="en-US" sz="2400" dirty="0" smtClean="0"/>
              <a:t>Java)</a:t>
            </a:r>
          </a:p>
          <a:p>
            <a:pPr lvl="1">
              <a:spcBef>
                <a:spcPts val="300"/>
              </a:spcBef>
            </a:pPr>
            <a:r>
              <a:rPr lang="en-US" altLang="en-US" sz="2400" dirty="0" smtClean="0"/>
              <a:t>each </a:t>
            </a:r>
            <a:r>
              <a:rPr lang="en-US" altLang="en-US" sz="2400" dirty="0"/>
              <a:t>time before execution (as in Perl or Ruby), or </a:t>
            </a:r>
            <a:endParaRPr lang="en-US" altLang="en-US" sz="2400" dirty="0" smtClean="0"/>
          </a:p>
          <a:p>
            <a:pPr lvl="1">
              <a:spcBef>
                <a:spcPts val="300"/>
              </a:spcBef>
            </a:pPr>
            <a:r>
              <a:rPr lang="en-US" altLang="en-US" sz="2400" dirty="0" smtClean="0"/>
              <a:t>each </a:t>
            </a:r>
            <a:r>
              <a:rPr lang="en-US" altLang="en-US" sz="2400" dirty="0"/>
              <a:t>time a change in the source is detected before execution (as in Python). </a:t>
            </a:r>
          </a:p>
          <a:p>
            <a:endParaRPr lang="en-US" sz="2800" dirty="0"/>
          </a:p>
        </p:txBody>
      </p:sp>
      <p:graphicFrame>
        <p:nvGraphicFramePr>
          <p:cNvPr id="4" name="Object 3"/>
          <p:cNvGraphicFramePr>
            <a:graphicFrameLocks noChangeAspect="1"/>
          </p:cNvGraphicFramePr>
          <p:nvPr>
            <p:extLst>
              <p:ext uri="{D42A27DB-BD31-4B8C-83A1-F6EECF244321}">
                <p14:modId xmlns:p14="http://schemas.microsoft.com/office/powerpoint/2010/main" val="3272135686"/>
              </p:ext>
            </p:extLst>
          </p:nvPr>
        </p:nvGraphicFramePr>
        <p:xfrm>
          <a:off x="3692524" y="4953000"/>
          <a:ext cx="7735888" cy="1800225"/>
        </p:xfrm>
        <a:graphic>
          <a:graphicData uri="http://schemas.openxmlformats.org/presentationml/2006/ole">
            <mc:AlternateContent xmlns:mc="http://schemas.openxmlformats.org/markup-compatibility/2006">
              <mc:Choice xmlns:v="urn:schemas-microsoft-com:vml" Requires="v">
                <p:oleObj spid="_x0000_s4114" name="Visio" r:id="rId3" imgW="5568250" imgH="1294650" progId="Visio.Drawing.11">
                  <p:embed/>
                </p:oleObj>
              </mc:Choice>
              <mc:Fallback>
                <p:oleObj name="Visio" r:id="rId3" imgW="5568250" imgH="1294650" progId="Visio.Drawing.11">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92524" y="4953000"/>
                        <a:ext cx="7735888"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673919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Hybrid compilation/interpretation</a:t>
            </a:r>
            <a:endParaRPr lang="en-US" dirty="0"/>
          </a:p>
        </p:txBody>
      </p:sp>
      <p:sp>
        <p:nvSpPr>
          <p:cNvPr id="3" name="Content Placeholder 2"/>
          <p:cNvSpPr>
            <a:spLocks noGrp="1"/>
          </p:cNvSpPr>
          <p:nvPr>
            <p:ph idx="1"/>
          </p:nvPr>
        </p:nvSpPr>
        <p:spPr/>
        <p:txBody>
          <a:bodyPr/>
          <a:lstStyle/>
          <a:p>
            <a:r>
              <a:rPr lang="en-US" altLang="en-US" dirty="0"/>
              <a:t>The source code of the program is often translated to a form that is more </a:t>
            </a:r>
            <a:r>
              <a:rPr lang="en-US" altLang="en-US" b="1" dirty="0"/>
              <a:t>convenient</a:t>
            </a:r>
            <a:r>
              <a:rPr lang="en-US" altLang="en-US" dirty="0"/>
              <a:t> to interpret, which may be some form of machine language for a virtual machine (such as </a:t>
            </a:r>
            <a:r>
              <a:rPr lang="en-US" altLang="en-US" i="1" dirty="0"/>
              <a:t>Java's bytecode</a:t>
            </a:r>
            <a:r>
              <a:rPr lang="en-US" altLang="en-US" dirty="0"/>
              <a:t>). </a:t>
            </a:r>
          </a:p>
          <a:p>
            <a:r>
              <a:rPr lang="en-US" altLang="en-US" dirty="0" smtClean="0"/>
              <a:t>An </a:t>
            </a:r>
            <a:r>
              <a:rPr lang="en-US" altLang="en-US" i="1" dirty="0"/>
              <a:t>important</a:t>
            </a:r>
            <a:r>
              <a:rPr lang="en-US" altLang="en-US" dirty="0"/>
              <a:t> and </a:t>
            </a:r>
            <a:r>
              <a:rPr lang="en-US" altLang="en-US" i="1" dirty="0"/>
              <a:t>time-consuming </a:t>
            </a:r>
            <a:r>
              <a:rPr lang="en-US" altLang="en-US" dirty="0"/>
              <a:t>part of the source code analysis is done </a:t>
            </a:r>
            <a:r>
              <a:rPr lang="en-US" altLang="en-US" i="1" dirty="0"/>
              <a:t>before</a:t>
            </a:r>
            <a:r>
              <a:rPr lang="en-US" altLang="en-US" dirty="0"/>
              <a:t> the interpretation starts. </a:t>
            </a:r>
          </a:p>
          <a:p>
            <a:r>
              <a:rPr lang="en-US" altLang="en-US" dirty="0" smtClean="0"/>
              <a:t>Program </a:t>
            </a:r>
            <a:r>
              <a:rPr lang="en-US" altLang="en-US" i="1" dirty="0"/>
              <a:t>errors</a:t>
            </a:r>
            <a:r>
              <a:rPr lang="en-US" altLang="en-US" dirty="0"/>
              <a:t> are detected </a:t>
            </a:r>
            <a:r>
              <a:rPr lang="en-US" altLang="en-US" i="1" dirty="0"/>
              <a:t>before</a:t>
            </a:r>
            <a:r>
              <a:rPr lang="en-US" altLang="en-US" dirty="0"/>
              <a:t> execution starts.  </a:t>
            </a:r>
          </a:p>
        </p:txBody>
      </p:sp>
    </p:spTree>
    <p:extLst>
      <p:ext uri="{BB962C8B-B14F-4D97-AF65-F5344CB8AC3E}">
        <p14:creationId xmlns:p14="http://schemas.microsoft.com/office/powerpoint/2010/main" val="28834011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Which </a:t>
            </a:r>
            <a:r>
              <a:rPr lang="en-US" dirty="0" smtClean="0"/>
              <a:t>one </a:t>
            </a:r>
            <a:r>
              <a:rPr lang="en-US" dirty="0"/>
              <a:t>is better?</a:t>
            </a:r>
          </a:p>
        </p:txBody>
      </p:sp>
      <p:sp>
        <p:nvSpPr>
          <p:cNvPr id="3" name="Content Placeholder 2"/>
          <p:cNvSpPr>
            <a:spLocks noGrp="1"/>
          </p:cNvSpPr>
          <p:nvPr>
            <p:ph idx="1"/>
          </p:nvPr>
        </p:nvSpPr>
        <p:spPr/>
        <p:txBody>
          <a:bodyPr>
            <a:normAutofit fontScale="92500" lnSpcReduction="10000"/>
          </a:bodyPr>
          <a:lstStyle/>
          <a:p>
            <a:r>
              <a:rPr lang="en-US" altLang="en-US" dirty="0"/>
              <a:t>In the early days of computing, language design was heavily influenced by the decision to use compilation or interpretation as a mode of execution. </a:t>
            </a:r>
          </a:p>
          <a:p>
            <a:pPr lvl="1"/>
            <a:r>
              <a:rPr lang="en-US" altLang="en-US" dirty="0" smtClean="0"/>
              <a:t>For </a:t>
            </a:r>
            <a:r>
              <a:rPr lang="en-US" altLang="en-US" dirty="0"/>
              <a:t>example, some compiled languages require that programs must explicitly state the data-type of a variable at the time it is declared or first used while some interpreted languages take advantage of the dynamic aspects of interpretation to make such declarations unnecessary. </a:t>
            </a:r>
          </a:p>
          <a:p>
            <a:r>
              <a:rPr lang="en-US" altLang="en-US" dirty="0" smtClean="0"/>
              <a:t>Such </a:t>
            </a:r>
            <a:r>
              <a:rPr lang="en-US" altLang="en-US" dirty="0"/>
              <a:t>language issues delay the possibility of the binding mechanism to run-time. </a:t>
            </a:r>
            <a:endParaRPr lang="en-US" altLang="en-US" dirty="0" smtClean="0"/>
          </a:p>
          <a:p>
            <a:pPr lvl="1"/>
            <a:r>
              <a:rPr lang="en-US" altLang="en-US" dirty="0" smtClean="0"/>
              <a:t>This </a:t>
            </a:r>
            <a:r>
              <a:rPr lang="en-US" altLang="en-US" dirty="0"/>
              <a:t>does not mean, however, that all other program analysis must also be delayed to run-time.  </a:t>
            </a:r>
          </a:p>
          <a:p>
            <a:pPr lvl="1"/>
            <a:r>
              <a:rPr lang="en-US" altLang="en-US" dirty="0" smtClean="0"/>
              <a:t>For </a:t>
            </a:r>
            <a:r>
              <a:rPr lang="en-US" altLang="en-US" dirty="0"/>
              <a:t>example, Smalltalk 80, which was designed to be interpreted at run-time by an object-oriented interpreter, allows generic Objects to dynamically interact with each other. </a:t>
            </a:r>
          </a:p>
          <a:p>
            <a:endParaRPr lang="en-US" dirty="0"/>
          </a:p>
        </p:txBody>
      </p:sp>
    </p:spTree>
    <p:extLst>
      <p:ext uri="{BB962C8B-B14F-4D97-AF65-F5344CB8AC3E}">
        <p14:creationId xmlns:p14="http://schemas.microsoft.com/office/powerpoint/2010/main" val="33322219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Which </a:t>
            </a:r>
            <a:r>
              <a:rPr lang="en-US" dirty="0" smtClean="0"/>
              <a:t>one </a:t>
            </a:r>
            <a:r>
              <a:rPr lang="en-US" dirty="0"/>
              <a:t>is better?</a:t>
            </a:r>
          </a:p>
        </p:txBody>
      </p:sp>
      <p:sp>
        <p:nvSpPr>
          <p:cNvPr id="3" name="Content Placeholder 2"/>
          <p:cNvSpPr>
            <a:spLocks noGrp="1"/>
          </p:cNvSpPr>
          <p:nvPr>
            <p:ph idx="1"/>
          </p:nvPr>
        </p:nvSpPr>
        <p:spPr>
          <a:xfrm>
            <a:off x="908662" y="1143000"/>
            <a:ext cx="10900750" cy="5410200"/>
          </a:xfrm>
        </p:spPr>
        <p:txBody>
          <a:bodyPr>
            <a:normAutofit fontScale="77500" lnSpcReduction="20000"/>
          </a:bodyPr>
          <a:lstStyle/>
          <a:p>
            <a:r>
              <a:rPr lang="en-US" altLang="en-US" sz="3600" dirty="0"/>
              <a:t>Theoretically, any language may be compiled or interpreted, so this designation is applied purely because of common implementation practice and not some underlying property of a language. </a:t>
            </a:r>
          </a:p>
          <a:p>
            <a:pPr lvl="1"/>
            <a:r>
              <a:rPr lang="en-US" altLang="en-US" sz="3100" dirty="0" smtClean="0"/>
              <a:t>Many </a:t>
            </a:r>
            <a:r>
              <a:rPr lang="en-US" altLang="en-US" sz="3100" dirty="0"/>
              <a:t>languages have been implemented using both compilers and interpreters, including Lisp, Pascal, C, BASIC, and Python. </a:t>
            </a:r>
          </a:p>
          <a:p>
            <a:r>
              <a:rPr lang="en-US" altLang="en-US" sz="3600" dirty="0"/>
              <a:t>Interpreting a language gives implementations some additional </a:t>
            </a:r>
            <a:r>
              <a:rPr lang="en-US" altLang="en-US" sz="3600" b="1" dirty="0"/>
              <a:t>flexibility</a:t>
            </a:r>
            <a:r>
              <a:rPr lang="en-US" altLang="en-US" sz="3600" dirty="0"/>
              <a:t> over compiled implementations. </a:t>
            </a:r>
            <a:endParaRPr lang="en-US" altLang="en-US" sz="3600" dirty="0" smtClean="0"/>
          </a:p>
          <a:p>
            <a:pPr lvl="1"/>
            <a:r>
              <a:rPr lang="en-US" altLang="en-US" sz="3100" dirty="0"/>
              <a:t>Features that are often easier to implement in interpreters than in compilers include (but are not limited to): platform independence (Java's byte code, for example</a:t>
            </a:r>
            <a:r>
              <a:rPr lang="en-US" altLang="en-US" sz="3100" dirty="0" smtClean="0"/>
              <a:t>), reflection </a:t>
            </a:r>
            <a:r>
              <a:rPr lang="en-US" altLang="en-US" sz="3100" dirty="0"/>
              <a:t>and reflective usage of the </a:t>
            </a:r>
            <a:r>
              <a:rPr lang="en-US" altLang="en-US" sz="3100" dirty="0" smtClean="0"/>
              <a:t>evaluator, dynamic </a:t>
            </a:r>
            <a:r>
              <a:rPr lang="en-US" altLang="en-US" sz="3100" dirty="0"/>
              <a:t>typing </a:t>
            </a:r>
            <a:r>
              <a:rPr lang="en-US" altLang="en-US" sz="3100" dirty="0" smtClean="0"/>
              <a:t> and dynamic scoping. </a:t>
            </a:r>
            <a:endParaRPr lang="en-US" altLang="en-US" sz="3100" dirty="0"/>
          </a:p>
          <a:p>
            <a:r>
              <a:rPr lang="en-US" altLang="en-US" sz="3600" dirty="0"/>
              <a:t>The main disadvantage of interpreting is a slower speed of program execution compared to direct machine code execution on the host CPU. </a:t>
            </a:r>
            <a:endParaRPr lang="en-US" altLang="en-US" sz="3600" dirty="0" smtClean="0"/>
          </a:p>
          <a:p>
            <a:pPr lvl="1"/>
            <a:r>
              <a:rPr lang="en-US" altLang="en-US" sz="3100" dirty="0" smtClean="0"/>
              <a:t>A </a:t>
            </a:r>
            <a:r>
              <a:rPr lang="en-US" altLang="en-US" sz="3100" dirty="0"/>
              <a:t>technique used to improve performance is just-in-time compilation which converts frequently executed sequences of interpreted instruction to host machine code. </a:t>
            </a:r>
          </a:p>
          <a:p>
            <a:endParaRPr lang="en-US" dirty="0"/>
          </a:p>
        </p:txBody>
      </p:sp>
    </p:spTree>
    <p:extLst>
      <p:ext uri="{BB962C8B-B14F-4D97-AF65-F5344CB8AC3E}">
        <p14:creationId xmlns:p14="http://schemas.microsoft.com/office/powerpoint/2010/main" val="26124160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Platforms</a:t>
            </a:r>
            <a:endParaRPr lang="en-US" dirty="0"/>
          </a:p>
        </p:txBody>
      </p:sp>
      <p:sp>
        <p:nvSpPr>
          <p:cNvPr id="3" name="Content Placeholder 2"/>
          <p:cNvSpPr>
            <a:spLocks noGrp="1"/>
          </p:cNvSpPr>
          <p:nvPr>
            <p:ph idx="1"/>
          </p:nvPr>
        </p:nvSpPr>
        <p:spPr/>
        <p:txBody>
          <a:bodyPr/>
          <a:lstStyle/>
          <a:p>
            <a:r>
              <a:rPr lang="en-US" altLang="en-US" dirty="0"/>
              <a:t>The Microsoft .NET languages compile to </a:t>
            </a:r>
            <a:r>
              <a:rPr lang="en-US" altLang="en-US" dirty="0" err="1"/>
              <a:t>CIL</a:t>
            </a:r>
            <a:r>
              <a:rPr lang="en-US" altLang="en-US" dirty="0"/>
              <a:t> (Microsoft's Common Intermediate Language) which is often then compiled into native machine </a:t>
            </a:r>
            <a:r>
              <a:rPr lang="en-US" altLang="en-US" dirty="0" smtClean="0"/>
              <a:t>code.</a:t>
            </a:r>
          </a:p>
          <a:p>
            <a:pPr lvl="1"/>
            <a:r>
              <a:rPr lang="en-US" altLang="en-US" dirty="0" smtClean="0"/>
              <a:t>However </a:t>
            </a:r>
            <a:r>
              <a:rPr lang="en-US" altLang="en-US" dirty="0"/>
              <a:t>there is a virtual machine capable of interpreting </a:t>
            </a:r>
            <a:r>
              <a:rPr lang="en-US" altLang="en-US" dirty="0" err="1"/>
              <a:t>CIL</a:t>
            </a:r>
            <a:r>
              <a:rPr lang="en-US" altLang="en-US" dirty="0"/>
              <a:t>. </a:t>
            </a:r>
          </a:p>
          <a:p>
            <a:r>
              <a:rPr lang="en-US" altLang="en-US" dirty="0" smtClean="0"/>
              <a:t>Many </a:t>
            </a:r>
            <a:r>
              <a:rPr lang="en-US" altLang="en-US" dirty="0"/>
              <a:t>Lisp implementations can freely mix interpreted and compiled code. </a:t>
            </a:r>
            <a:endParaRPr lang="en-US" altLang="en-US" dirty="0" smtClean="0"/>
          </a:p>
          <a:p>
            <a:pPr lvl="1"/>
            <a:r>
              <a:rPr lang="en-US" altLang="en-US" dirty="0" smtClean="0"/>
              <a:t>These </a:t>
            </a:r>
            <a:r>
              <a:rPr lang="en-US" altLang="en-US" dirty="0"/>
              <a:t>implementations also use a compiler that can translate arbitrary source code at runtime to machine code. </a:t>
            </a:r>
          </a:p>
          <a:p>
            <a:endParaRPr lang="en-US" dirty="0"/>
          </a:p>
        </p:txBody>
      </p:sp>
    </p:spTree>
    <p:extLst>
      <p:ext uri="{BB962C8B-B14F-4D97-AF65-F5344CB8AC3E}">
        <p14:creationId xmlns:p14="http://schemas.microsoft.com/office/powerpoint/2010/main" val="33920242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Just-in-time </a:t>
            </a:r>
            <a:r>
              <a:rPr lang="en-CA" dirty="0" smtClean="0"/>
              <a:t>compilation </a:t>
            </a:r>
            <a:endParaRPr lang="en-US" dirty="0"/>
          </a:p>
        </p:txBody>
      </p:sp>
      <p:sp>
        <p:nvSpPr>
          <p:cNvPr id="3" name="Content Placeholder 2"/>
          <p:cNvSpPr>
            <a:spLocks noGrp="1"/>
          </p:cNvSpPr>
          <p:nvPr>
            <p:ph idx="1"/>
          </p:nvPr>
        </p:nvSpPr>
        <p:spPr/>
        <p:txBody>
          <a:bodyPr>
            <a:normAutofit lnSpcReduction="10000"/>
          </a:bodyPr>
          <a:lstStyle/>
          <a:p>
            <a:r>
              <a:rPr lang="en-US" altLang="en-US" i="1" dirty="0"/>
              <a:t>Just-in-time compilation (</a:t>
            </a:r>
            <a:r>
              <a:rPr lang="en-US" altLang="en-US" i="1" dirty="0" err="1"/>
              <a:t>JIT</a:t>
            </a:r>
            <a:r>
              <a:rPr lang="en-US" altLang="en-US" i="1" dirty="0"/>
              <a:t>)</a:t>
            </a:r>
            <a:r>
              <a:rPr lang="en-US" altLang="en-US" dirty="0"/>
              <a:t>, also known as </a:t>
            </a:r>
            <a:r>
              <a:rPr lang="en-US" altLang="en-US" b="1" dirty="0"/>
              <a:t>dynamic translation</a:t>
            </a:r>
            <a:r>
              <a:rPr lang="en-US" altLang="en-US" dirty="0"/>
              <a:t>, is a method to improve the runtime performance of computer programs interpretation</a:t>
            </a:r>
            <a:r>
              <a:rPr lang="en-US" altLang="en-US" dirty="0" smtClean="0"/>
              <a:t>.</a:t>
            </a:r>
            <a:endParaRPr lang="en-US" altLang="en-US" dirty="0"/>
          </a:p>
          <a:p>
            <a:pPr lvl="1"/>
            <a:r>
              <a:rPr lang="en-US" altLang="en-US" dirty="0"/>
              <a:t>Interpretation translates from a high-level language to a machine code continuously </a:t>
            </a:r>
            <a:r>
              <a:rPr lang="en-US" altLang="en-US" b="1" dirty="0"/>
              <a:t>during</a:t>
            </a:r>
            <a:r>
              <a:rPr lang="en-US" altLang="en-US" dirty="0"/>
              <a:t> every execution, whereas compilation translates into machine code </a:t>
            </a:r>
            <a:r>
              <a:rPr lang="en-US" altLang="en-US" b="1" dirty="0"/>
              <a:t>before</a:t>
            </a:r>
            <a:r>
              <a:rPr lang="en-US" altLang="en-US" dirty="0"/>
              <a:t> execution, and only requires this translation once</a:t>
            </a:r>
            <a:r>
              <a:rPr lang="en-US" altLang="en-US" dirty="0" smtClean="0"/>
              <a:t>.</a:t>
            </a:r>
            <a:endParaRPr lang="en-US" altLang="en-US" dirty="0"/>
          </a:p>
          <a:p>
            <a:pPr lvl="1"/>
            <a:r>
              <a:rPr lang="en-US" altLang="en-US" dirty="0" err="1"/>
              <a:t>JIT</a:t>
            </a:r>
            <a:r>
              <a:rPr lang="en-US" altLang="en-US" dirty="0"/>
              <a:t> compilers represent a </a:t>
            </a:r>
            <a:r>
              <a:rPr lang="en-US" altLang="en-US" b="1" dirty="0"/>
              <a:t>hybrid</a:t>
            </a:r>
            <a:r>
              <a:rPr lang="en-US" altLang="en-US" dirty="0"/>
              <a:t> approach, with translation occurring continuously, as with interpreters, but with </a:t>
            </a:r>
            <a:r>
              <a:rPr lang="en-US" altLang="en-US" b="1" dirty="0"/>
              <a:t>caching</a:t>
            </a:r>
            <a:r>
              <a:rPr lang="en-US" altLang="en-US" dirty="0"/>
              <a:t> of translated code to minimize performance degradation. </a:t>
            </a:r>
          </a:p>
          <a:p>
            <a:pPr lvl="1"/>
            <a:r>
              <a:rPr lang="en-US" altLang="en-US" dirty="0" smtClean="0"/>
              <a:t>It </a:t>
            </a:r>
            <a:r>
              <a:rPr lang="en-US" altLang="en-US" dirty="0"/>
              <a:t>also offers other advantages over statically compiled code at development time, such as easier handling of late-bound data types and the ability to enforce security guarantees</a:t>
            </a:r>
            <a:r>
              <a:rPr lang="en-US" altLang="en-US" dirty="0" smtClean="0"/>
              <a:t>.</a:t>
            </a:r>
            <a:endParaRPr lang="en-US" altLang="en-US" dirty="0"/>
          </a:p>
        </p:txBody>
      </p:sp>
    </p:spTree>
    <p:extLst>
      <p:ext uri="{BB962C8B-B14F-4D97-AF65-F5344CB8AC3E}">
        <p14:creationId xmlns:p14="http://schemas.microsoft.com/office/powerpoint/2010/main" val="273291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Just-in-time </a:t>
            </a:r>
            <a:r>
              <a:rPr lang="en-CA" dirty="0" smtClean="0"/>
              <a:t>compilation </a:t>
            </a:r>
            <a:endParaRPr lang="en-US" dirty="0"/>
          </a:p>
        </p:txBody>
      </p:sp>
      <p:sp>
        <p:nvSpPr>
          <p:cNvPr id="3" name="Content Placeholder 2"/>
          <p:cNvSpPr>
            <a:spLocks noGrp="1"/>
          </p:cNvSpPr>
          <p:nvPr>
            <p:ph idx="1"/>
          </p:nvPr>
        </p:nvSpPr>
        <p:spPr/>
        <p:txBody>
          <a:bodyPr>
            <a:normAutofit/>
          </a:bodyPr>
          <a:lstStyle/>
          <a:p>
            <a:pPr>
              <a:defRPr/>
            </a:pPr>
            <a:r>
              <a:rPr lang="en-US" dirty="0"/>
              <a:t>Several modern runtime environments, such as Microsoft's .NET Framework and most implementations of Java, rely on </a:t>
            </a:r>
            <a:r>
              <a:rPr lang="en-US" i="1" dirty="0" err="1"/>
              <a:t>JIT</a:t>
            </a:r>
            <a:r>
              <a:rPr lang="en-US" dirty="0"/>
              <a:t> compilation for high-speed code execution. </a:t>
            </a:r>
          </a:p>
          <a:p>
            <a:pPr>
              <a:defRPr/>
            </a:pPr>
            <a:r>
              <a:rPr lang="en-US" dirty="0" smtClean="0"/>
              <a:t>A </a:t>
            </a:r>
            <a:r>
              <a:rPr lang="en-US" dirty="0"/>
              <a:t>just-in-time compiler can be used as a way to speed up execution of bytecode. </a:t>
            </a:r>
            <a:endParaRPr lang="en-US" dirty="0" smtClean="0"/>
          </a:p>
          <a:p>
            <a:pPr lvl="1">
              <a:defRPr/>
            </a:pPr>
            <a:r>
              <a:rPr lang="en-US" dirty="0"/>
              <a:t>The code can be compiled when it is about to be executed (hence the name "just-in-time"). </a:t>
            </a:r>
          </a:p>
          <a:p>
            <a:pPr lvl="2">
              <a:defRPr/>
            </a:pPr>
            <a:r>
              <a:rPr lang="en-US" dirty="0"/>
              <a:t>This can be done per-file, per-function or even on any arbitrary code fragment.</a:t>
            </a:r>
          </a:p>
          <a:p>
            <a:pPr lvl="1">
              <a:defRPr/>
            </a:pPr>
            <a:r>
              <a:rPr lang="en-US" dirty="0" smtClean="0"/>
              <a:t>At </a:t>
            </a:r>
            <a:r>
              <a:rPr lang="en-US" dirty="0"/>
              <a:t>the time the bytecode is run, the just-in-time compiler will compile some or all of it to native machine code for better performance</a:t>
            </a:r>
            <a:r>
              <a:rPr lang="en-US" dirty="0" smtClean="0"/>
              <a:t>.</a:t>
            </a:r>
            <a:endParaRPr lang="en-US" dirty="0"/>
          </a:p>
        </p:txBody>
      </p:sp>
    </p:spTree>
    <p:extLst>
      <p:ext uri="{BB962C8B-B14F-4D97-AF65-F5344CB8AC3E}">
        <p14:creationId xmlns:p14="http://schemas.microsoft.com/office/powerpoint/2010/main" val="37331875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Phases of P</a:t>
            </a:r>
            <a:r>
              <a:rPr lang="en-US" dirty="0" smtClean="0"/>
              <a:t>rogram </a:t>
            </a:r>
            <a:r>
              <a:rPr lang="en-US" dirty="0"/>
              <a:t>Translation</a:t>
            </a:r>
          </a:p>
        </p:txBody>
      </p:sp>
      <p:sp>
        <p:nvSpPr>
          <p:cNvPr id="3" name="Content Placeholder 2"/>
          <p:cNvSpPr>
            <a:spLocks noGrp="1"/>
          </p:cNvSpPr>
          <p:nvPr>
            <p:ph idx="1"/>
          </p:nvPr>
        </p:nvSpPr>
        <p:spPr/>
        <p:txBody>
          <a:bodyPr/>
          <a:lstStyle/>
          <a:p>
            <a:endParaRPr lang="en-US" dirty="0"/>
          </a:p>
        </p:txBody>
      </p:sp>
      <p:grpSp>
        <p:nvGrpSpPr>
          <p:cNvPr id="65" name="Group 64"/>
          <p:cNvGrpSpPr/>
          <p:nvPr/>
        </p:nvGrpSpPr>
        <p:grpSpPr>
          <a:xfrm>
            <a:off x="2193314" y="1398232"/>
            <a:ext cx="8637219" cy="5105804"/>
            <a:chOff x="2589212" y="1600200"/>
            <a:chExt cx="8637219" cy="5105804"/>
          </a:xfrm>
        </p:grpSpPr>
        <p:sp>
          <p:nvSpPr>
            <p:cNvPr id="4" name="Rectangle 3"/>
            <p:cNvSpPr>
              <a:spLocks noChangeArrowheads="1"/>
            </p:cNvSpPr>
            <p:nvPr/>
          </p:nvSpPr>
          <p:spPr bwMode="auto">
            <a:xfrm>
              <a:off x="3171825" y="2750049"/>
              <a:ext cx="7621588" cy="1451152"/>
            </a:xfrm>
            <a:prstGeom prst="rect">
              <a:avLst/>
            </a:prstGeom>
            <a:solidFill>
              <a:srgbClr val="C0C0C0">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eaLnBrk="1" hangingPunct="1"/>
              <a:endParaRPr lang="en-US" altLang="en-US"/>
            </a:p>
          </p:txBody>
        </p:sp>
        <p:sp>
          <p:nvSpPr>
            <p:cNvPr id="5" name="Rectangle 4"/>
            <p:cNvSpPr>
              <a:spLocks noChangeArrowheads="1"/>
            </p:cNvSpPr>
            <p:nvPr/>
          </p:nvSpPr>
          <p:spPr bwMode="auto">
            <a:xfrm>
              <a:off x="4585916" y="4343400"/>
              <a:ext cx="4875592" cy="1305424"/>
            </a:xfrm>
            <a:prstGeom prst="rect">
              <a:avLst/>
            </a:prstGeom>
            <a:solidFill>
              <a:srgbClr val="C0C0C0">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eaLnBrk="1" hangingPunct="1"/>
              <a:endParaRPr lang="en-US" altLang="en-US"/>
            </a:p>
          </p:txBody>
        </p:sp>
        <p:sp>
          <p:nvSpPr>
            <p:cNvPr id="6" name="Text Box 5"/>
            <p:cNvSpPr txBox="1">
              <a:spLocks noChangeArrowheads="1"/>
            </p:cNvSpPr>
            <p:nvPr/>
          </p:nvSpPr>
          <p:spPr bwMode="auto">
            <a:xfrm>
              <a:off x="3171825" y="3801091"/>
              <a:ext cx="122341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algn="ctr" eaLnBrk="1" hangingPunct="1"/>
              <a:r>
                <a:rPr lang="en-US" altLang="en-US" sz="2000" b="1" dirty="0"/>
                <a:t>front-end</a:t>
              </a:r>
            </a:p>
          </p:txBody>
        </p:sp>
        <p:sp>
          <p:nvSpPr>
            <p:cNvPr id="7" name="Text Box 6"/>
            <p:cNvSpPr txBox="1">
              <a:spLocks noChangeArrowheads="1"/>
            </p:cNvSpPr>
            <p:nvPr/>
          </p:nvSpPr>
          <p:spPr bwMode="auto">
            <a:xfrm>
              <a:off x="8265347" y="4343400"/>
              <a:ext cx="119616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algn="ctr" eaLnBrk="1" hangingPunct="1"/>
              <a:r>
                <a:rPr lang="en-US" altLang="en-US" sz="2000" b="1" dirty="0"/>
                <a:t>back-end</a:t>
              </a:r>
            </a:p>
          </p:txBody>
        </p:sp>
        <p:sp>
          <p:nvSpPr>
            <p:cNvPr id="8" name="AutoShape 7"/>
            <p:cNvSpPr>
              <a:spLocks noChangeArrowheads="1"/>
            </p:cNvSpPr>
            <p:nvPr/>
          </p:nvSpPr>
          <p:spPr bwMode="auto">
            <a:xfrm>
              <a:off x="6323963" y="5963628"/>
              <a:ext cx="1584342" cy="717769"/>
            </a:xfrm>
            <a:prstGeom prst="wedgeEllipseCallout">
              <a:avLst>
                <a:gd name="adj1" fmla="val -16667"/>
                <a:gd name="adj2" fmla="val -167792"/>
              </a:avLst>
            </a:prstGeom>
            <a:solidFill>
              <a:srgbClr val="FFC000">
                <a:alpha val="30196"/>
              </a:srgbClr>
            </a:solidFill>
            <a:ln>
              <a:noFill/>
            </a:ln>
          </p:spPr>
          <p:txBody>
            <a:bodyPr wrap="none" anchor="ct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algn="ctr" eaLnBrk="1" hangingPunct="1"/>
              <a:endParaRPr lang="en-US" altLang="en-US" sz="1400"/>
            </a:p>
          </p:txBody>
        </p:sp>
        <p:sp>
          <p:nvSpPr>
            <p:cNvPr id="9" name="Text Box 8"/>
            <p:cNvSpPr txBox="1">
              <a:spLocks noChangeArrowheads="1"/>
            </p:cNvSpPr>
            <p:nvPr/>
          </p:nvSpPr>
          <p:spPr bwMode="auto">
            <a:xfrm>
              <a:off x="6490680" y="6137846"/>
              <a:ext cx="137422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algn="ctr" eaLnBrk="1" hangingPunct="1"/>
              <a:r>
                <a:rPr lang="en-US" altLang="en-US" sz="1800" b="1" dirty="0">
                  <a:latin typeface="Cambria" panose="02040503050406030204" pitchFamily="18" charset="0"/>
                </a:rPr>
                <a:t>target code</a:t>
              </a:r>
            </a:p>
          </p:txBody>
        </p:sp>
        <p:sp>
          <p:nvSpPr>
            <p:cNvPr id="10" name="AutoShape 9"/>
            <p:cNvSpPr>
              <a:spLocks noChangeArrowheads="1"/>
            </p:cNvSpPr>
            <p:nvPr/>
          </p:nvSpPr>
          <p:spPr bwMode="auto">
            <a:xfrm>
              <a:off x="9445240" y="5952516"/>
              <a:ext cx="1781191" cy="717768"/>
            </a:xfrm>
            <a:prstGeom prst="wedgeEllipseCallout">
              <a:avLst>
                <a:gd name="adj1" fmla="val -30527"/>
                <a:gd name="adj2" fmla="val -165191"/>
              </a:avLst>
            </a:prstGeom>
            <a:solidFill>
              <a:srgbClr val="FFC000">
                <a:alpha val="30196"/>
              </a:srgbClr>
            </a:solidFill>
            <a:ln>
              <a:noFill/>
            </a:ln>
          </p:spPr>
          <p:txBody>
            <a:bodyPr wrap="none" anchor="ct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algn="ctr" eaLnBrk="1" hangingPunct="1"/>
              <a:endParaRPr lang="en-US" altLang="en-US" sz="1400"/>
            </a:p>
          </p:txBody>
        </p:sp>
        <p:sp>
          <p:nvSpPr>
            <p:cNvPr id="11" name="Text Box 10"/>
            <p:cNvSpPr txBox="1">
              <a:spLocks noChangeArrowheads="1"/>
            </p:cNvSpPr>
            <p:nvPr/>
          </p:nvSpPr>
          <p:spPr bwMode="auto">
            <a:xfrm>
              <a:off x="9597640" y="6023953"/>
              <a:ext cx="156979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algn="ctr" eaLnBrk="1" hangingPunct="1"/>
              <a:r>
                <a:rPr lang="en-US" altLang="en-US" sz="1800" b="1" dirty="0">
                  <a:latin typeface="Cambria" panose="02040503050406030204" pitchFamily="18" charset="0"/>
                </a:rPr>
                <a:t>intermediate</a:t>
              </a:r>
            </a:p>
            <a:p>
              <a:pPr algn="ctr" eaLnBrk="1" hangingPunct="1"/>
              <a:r>
                <a:rPr lang="en-US" altLang="en-US" sz="1800" b="1" dirty="0">
                  <a:latin typeface="Cambria" panose="02040503050406030204" pitchFamily="18" charset="0"/>
                </a:rPr>
                <a:t>code</a:t>
              </a:r>
            </a:p>
          </p:txBody>
        </p:sp>
        <p:sp>
          <p:nvSpPr>
            <p:cNvPr id="12" name="AutoShape 11"/>
            <p:cNvSpPr>
              <a:spLocks noChangeArrowheads="1"/>
            </p:cNvSpPr>
            <p:nvPr/>
          </p:nvSpPr>
          <p:spPr bwMode="auto">
            <a:xfrm>
              <a:off x="6511924" y="1612900"/>
              <a:ext cx="1584342" cy="717768"/>
            </a:xfrm>
            <a:prstGeom prst="wedgeEllipseCallout">
              <a:avLst>
                <a:gd name="adj1" fmla="val -22185"/>
                <a:gd name="adj2" fmla="val 171565"/>
              </a:avLst>
            </a:prstGeom>
            <a:solidFill>
              <a:srgbClr val="FFC000">
                <a:alpha val="30196"/>
              </a:srgbClr>
            </a:solidFill>
            <a:ln>
              <a:noFill/>
            </a:ln>
          </p:spPr>
          <p:txBody>
            <a:bodyPr wrap="none" anchor="ct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algn="ctr" eaLnBrk="1" hangingPunct="1"/>
              <a:endParaRPr lang="en-US" altLang="en-US" sz="1400"/>
            </a:p>
          </p:txBody>
        </p:sp>
        <p:sp>
          <p:nvSpPr>
            <p:cNvPr id="13" name="Text Box 12"/>
            <p:cNvSpPr txBox="1">
              <a:spLocks noChangeArrowheads="1"/>
            </p:cNvSpPr>
            <p:nvPr/>
          </p:nvSpPr>
          <p:spPr bwMode="auto">
            <a:xfrm>
              <a:off x="6666452" y="1741488"/>
              <a:ext cx="136261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algn="ctr" eaLnBrk="1" hangingPunct="1"/>
              <a:r>
                <a:rPr lang="en-US" altLang="en-US" sz="1800" b="1" dirty="0">
                  <a:latin typeface="Cambria" panose="02040503050406030204" pitchFamily="18" charset="0"/>
                </a:rPr>
                <a:t>syntax tree</a:t>
              </a:r>
            </a:p>
          </p:txBody>
        </p:sp>
        <p:sp>
          <p:nvSpPr>
            <p:cNvPr id="14" name="AutoShape 13"/>
            <p:cNvSpPr>
              <a:spLocks noChangeArrowheads="1"/>
            </p:cNvSpPr>
            <p:nvPr/>
          </p:nvSpPr>
          <p:spPr bwMode="auto">
            <a:xfrm>
              <a:off x="4510087" y="1612900"/>
              <a:ext cx="1584342" cy="717768"/>
            </a:xfrm>
            <a:prstGeom prst="wedgeEllipseCallout">
              <a:avLst>
                <a:gd name="adj1" fmla="val -11954"/>
                <a:gd name="adj2" fmla="val 168329"/>
              </a:avLst>
            </a:prstGeom>
            <a:solidFill>
              <a:srgbClr val="FFC000">
                <a:alpha val="30196"/>
              </a:srgbClr>
            </a:solidFill>
            <a:ln>
              <a:noFill/>
            </a:ln>
          </p:spPr>
          <p:txBody>
            <a:bodyPr wrap="none" anchor="ct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algn="ctr" eaLnBrk="1" hangingPunct="1"/>
              <a:endParaRPr lang="en-US" altLang="en-US" sz="1400"/>
            </a:p>
          </p:txBody>
        </p:sp>
        <p:sp>
          <p:nvSpPr>
            <p:cNvPr id="15" name="Text Box 14"/>
            <p:cNvSpPr txBox="1">
              <a:spLocks noChangeArrowheads="1"/>
            </p:cNvSpPr>
            <p:nvPr/>
          </p:nvSpPr>
          <p:spPr bwMode="auto">
            <a:xfrm>
              <a:off x="4540819" y="1760538"/>
              <a:ext cx="15863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algn="ctr" eaLnBrk="1" hangingPunct="1"/>
              <a:r>
                <a:rPr lang="en-US" altLang="en-US" sz="1800" b="1" dirty="0">
                  <a:latin typeface="Cambria" panose="02040503050406030204" pitchFamily="18" charset="0"/>
                </a:rPr>
                <a:t>token stream</a:t>
              </a:r>
            </a:p>
          </p:txBody>
        </p:sp>
        <p:sp>
          <p:nvSpPr>
            <p:cNvPr id="16" name="AutoShape 15"/>
            <p:cNvSpPr>
              <a:spLocks noChangeArrowheads="1"/>
            </p:cNvSpPr>
            <p:nvPr/>
          </p:nvSpPr>
          <p:spPr bwMode="auto">
            <a:xfrm>
              <a:off x="8669337" y="1612900"/>
              <a:ext cx="1584342" cy="717768"/>
            </a:xfrm>
            <a:prstGeom prst="wedgeEllipseCallout">
              <a:avLst>
                <a:gd name="adj1" fmla="val -37009"/>
                <a:gd name="adj2" fmla="val 168329"/>
              </a:avLst>
            </a:prstGeom>
            <a:solidFill>
              <a:srgbClr val="FFC000">
                <a:alpha val="30000"/>
              </a:srgbClr>
            </a:solidFill>
            <a:ln>
              <a:noFill/>
            </a:ln>
          </p:spPr>
          <p:txBody>
            <a:bodyPr wrap="none" anchor="ct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algn="ctr" eaLnBrk="1" hangingPunct="1"/>
              <a:endParaRPr lang="en-US" altLang="en-US" sz="1400"/>
            </a:p>
          </p:txBody>
        </p:sp>
        <p:sp>
          <p:nvSpPr>
            <p:cNvPr id="17" name="Text Box 16"/>
            <p:cNvSpPr txBox="1">
              <a:spLocks noChangeArrowheads="1"/>
            </p:cNvSpPr>
            <p:nvPr/>
          </p:nvSpPr>
          <p:spPr bwMode="auto">
            <a:xfrm>
              <a:off x="8804317" y="1676400"/>
              <a:ext cx="126836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algn="ctr" eaLnBrk="1" hangingPunct="1"/>
              <a:r>
                <a:rPr lang="en-US" altLang="en-US" sz="1800" b="1" dirty="0">
                  <a:latin typeface="Cambria" panose="02040503050406030204" pitchFamily="18" charset="0"/>
                </a:rPr>
                <a:t>annotated</a:t>
              </a:r>
            </a:p>
            <a:p>
              <a:pPr algn="ctr" eaLnBrk="1" hangingPunct="1"/>
              <a:r>
                <a:rPr lang="en-US" altLang="en-US" sz="1800" b="1" dirty="0">
                  <a:latin typeface="Cambria" panose="02040503050406030204" pitchFamily="18" charset="0"/>
                </a:rPr>
                <a:t>tree</a:t>
              </a:r>
            </a:p>
          </p:txBody>
        </p:sp>
        <p:sp>
          <p:nvSpPr>
            <p:cNvPr id="18" name="AutoShape 17"/>
            <p:cNvSpPr>
              <a:spLocks noChangeArrowheads="1"/>
            </p:cNvSpPr>
            <p:nvPr/>
          </p:nvSpPr>
          <p:spPr bwMode="auto">
            <a:xfrm>
              <a:off x="3804274" y="5988235"/>
              <a:ext cx="1780906" cy="717769"/>
            </a:xfrm>
            <a:prstGeom prst="wedgeEllipseCallout">
              <a:avLst>
                <a:gd name="adj1" fmla="val -5056"/>
                <a:gd name="adj2" fmla="val -169676"/>
              </a:avLst>
            </a:prstGeom>
            <a:solidFill>
              <a:srgbClr val="FFC000">
                <a:alpha val="30000"/>
              </a:srgbClr>
            </a:solidFill>
            <a:ln>
              <a:noFill/>
            </a:ln>
          </p:spPr>
          <p:txBody>
            <a:bodyPr wrap="none" anchor="ct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algn="ctr" eaLnBrk="1" hangingPunct="1"/>
              <a:endParaRPr lang="en-US" altLang="en-US" sz="1400"/>
            </a:p>
          </p:txBody>
        </p:sp>
        <p:sp>
          <p:nvSpPr>
            <p:cNvPr id="19" name="Text Box 18"/>
            <p:cNvSpPr txBox="1">
              <a:spLocks noChangeArrowheads="1"/>
            </p:cNvSpPr>
            <p:nvPr/>
          </p:nvSpPr>
          <p:spPr bwMode="auto">
            <a:xfrm>
              <a:off x="4042692" y="5999348"/>
              <a:ext cx="137422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algn="ctr" eaLnBrk="1" hangingPunct="1"/>
              <a:r>
                <a:rPr lang="en-US" altLang="en-US" sz="1800" b="1" dirty="0">
                  <a:latin typeface="Cambria" panose="02040503050406030204" pitchFamily="18" charset="0"/>
                </a:rPr>
                <a:t>optimized </a:t>
              </a:r>
            </a:p>
            <a:p>
              <a:pPr algn="ctr" eaLnBrk="1" hangingPunct="1"/>
              <a:r>
                <a:rPr lang="en-US" altLang="en-US" sz="1800" b="1" dirty="0">
                  <a:latin typeface="Cambria" panose="02040503050406030204" pitchFamily="18" charset="0"/>
                </a:rPr>
                <a:t>target code</a:t>
              </a:r>
            </a:p>
          </p:txBody>
        </p:sp>
        <p:sp>
          <p:nvSpPr>
            <p:cNvPr id="20" name="AutoShape 19"/>
            <p:cNvSpPr>
              <a:spLocks noChangeArrowheads="1"/>
            </p:cNvSpPr>
            <p:nvPr/>
          </p:nvSpPr>
          <p:spPr bwMode="auto">
            <a:xfrm>
              <a:off x="2589212" y="1600200"/>
              <a:ext cx="1584342" cy="717768"/>
            </a:xfrm>
            <a:prstGeom prst="wedgeEllipseCallout">
              <a:avLst>
                <a:gd name="adj1" fmla="val -27588"/>
                <a:gd name="adj2" fmla="val 168597"/>
              </a:avLst>
            </a:prstGeom>
            <a:solidFill>
              <a:srgbClr val="FFC000">
                <a:alpha val="30196"/>
              </a:srgbClr>
            </a:solidFill>
            <a:ln>
              <a:noFill/>
            </a:ln>
          </p:spPr>
          <p:txBody>
            <a:bodyPr wrap="none" anchor="ct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algn="ctr" eaLnBrk="1" hangingPunct="1"/>
              <a:endParaRPr lang="en-US" altLang="en-US" sz="1400"/>
            </a:p>
          </p:txBody>
        </p:sp>
        <p:sp>
          <p:nvSpPr>
            <p:cNvPr id="21" name="Text Box 20"/>
            <p:cNvSpPr txBox="1">
              <a:spLocks noChangeArrowheads="1"/>
            </p:cNvSpPr>
            <p:nvPr/>
          </p:nvSpPr>
          <p:spPr bwMode="auto">
            <a:xfrm>
              <a:off x="2665412" y="1743075"/>
              <a:ext cx="144148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pitchFamily="18" charset="0"/>
                  <a:cs typeface="Arial" charset="0"/>
                </a:defRPr>
              </a:lvl1pPr>
              <a:lvl2pPr marL="742950" indent="-285750" eaLnBrk="0" hangingPunct="0">
                <a:defRPr sz="2400">
                  <a:solidFill>
                    <a:schemeClr val="tx1"/>
                  </a:solidFill>
                  <a:latin typeface="Times" pitchFamily="18" charset="0"/>
                  <a:cs typeface="Arial" charset="0"/>
                </a:defRPr>
              </a:lvl2pPr>
              <a:lvl3pPr marL="1143000" indent="-228600" eaLnBrk="0" hangingPunct="0">
                <a:defRPr sz="2400">
                  <a:solidFill>
                    <a:schemeClr val="tx1"/>
                  </a:solidFill>
                  <a:latin typeface="Times" pitchFamily="18" charset="0"/>
                  <a:cs typeface="Arial" charset="0"/>
                </a:defRPr>
              </a:lvl3pPr>
              <a:lvl4pPr marL="1600200" indent="-228600" eaLnBrk="0" hangingPunct="0">
                <a:defRPr sz="2400">
                  <a:solidFill>
                    <a:schemeClr val="tx1"/>
                  </a:solidFill>
                  <a:latin typeface="Times" pitchFamily="18" charset="0"/>
                  <a:cs typeface="Arial" charset="0"/>
                </a:defRPr>
              </a:lvl4pPr>
              <a:lvl5pPr marL="2057400" indent="-228600" eaLnBrk="0" hangingPunct="0">
                <a:defRPr sz="2400">
                  <a:solidFill>
                    <a:schemeClr val="tx1"/>
                  </a:solidFill>
                  <a:latin typeface="Times" pitchFamily="18" charset="0"/>
                  <a:cs typeface="Arial" charset="0"/>
                </a:defRPr>
              </a:lvl5pPr>
              <a:lvl6pPr marL="2514600" indent="-228600" eaLnBrk="0" fontAlgn="base" hangingPunct="0">
                <a:spcBef>
                  <a:spcPct val="0"/>
                </a:spcBef>
                <a:spcAft>
                  <a:spcPct val="0"/>
                </a:spcAft>
                <a:defRPr sz="2400">
                  <a:solidFill>
                    <a:schemeClr val="tx1"/>
                  </a:solidFill>
                  <a:latin typeface="Times" pitchFamily="18" charset="0"/>
                  <a:cs typeface="Arial" charset="0"/>
                </a:defRPr>
              </a:lvl6pPr>
              <a:lvl7pPr marL="2971800" indent="-228600" eaLnBrk="0" fontAlgn="base" hangingPunct="0">
                <a:spcBef>
                  <a:spcPct val="0"/>
                </a:spcBef>
                <a:spcAft>
                  <a:spcPct val="0"/>
                </a:spcAft>
                <a:defRPr sz="2400">
                  <a:solidFill>
                    <a:schemeClr val="tx1"/>
                  </a:solidFill>
                  <a:latin typeface="Times" pitchFamily="18" charset="0"/>
                  <a:cs typeface="Arial" charset="0"/>
                </a:defRPr>
              </a:lvl7pPr>
              <a:lvl8pPr marL="3429000" indent="-228600" eaLnBrk="0" fontAlgn="base" hangingPunct="0">
                <a:spcBef>
                  <a:spcPct val="0"/>
                </a:spcBef>
                <a:spcAft>
                  <a:spcPct val="0"/>
                </a:spcAft>
                <a:defRPr sz="2400">
                  <a:solidFill>
                    <a:schemeClr val="tx1"/>
                  </a:solidFill>
                  <a:latin typeface="Times" pitchFamily="18" charset="0"/>
                  <a:cs typeface="Arial" charset="0"/>
                </a:defRPr>
              </a:lvl8pPr>
              <a:lvl9pPr marL="3886200" indent="-228600" eaLnBrk="0" fontAlgn="base" hangingPunct="0">
                <a:spcBef>
                  <a:spcPct val="0"/>
                </a:spcBef>
                <a:spcAft>
                  <a:spcPct val="0"/>
                </a:spcAft>
                <a:defRPr sz="2400">
                  <a:solidFill>
                    <a:schemeClr val="tx1"/>
                  </a:solidFill>
                  <a:latin typeface="Times" pitchFamily="18" charset="0"/>
                  <a:cs typeface="Arial" charset="0"/>
                </a:defRPr>
              </a:lvl9pPr>
            </a:lstStyle>
            <a:p>
              <a:pPr algn="ctr" eaLnBrk="1" hangingPunct="1"/>
              <a:r>
                <a:rPr lang="en-US" altLang="en-US" sz="1800" b="1" dirty="0">
                  <a:latin typeface="Cambria" panose="02040503050406030204" pitchFamily="18" charset="0"/>
                </a:rPr>
                <a:t>source code</a:t>
              </a:r>
            </a:p>
          </p:txBody>
        </p:sp>
        <p:cxnSp>
          <p:nvCxnSpPr>
            <p:cNvPr id="22" name="AutoShape 21"/>
            <p:cNvCxnSpPr>
              <a:cxnSpLocks noChangeShapeType="1"/>
            </p:cNvCxnSpPr>
            <p:nvPr/>
          </p:nvCxnSpPr>
          <p:spPr bwMode="auto">
            <a:xfrm>
              <a:off x="4832350" y="3275013"/>
              <a:ext cx="461963" cy="1587"/>
            </a:xfrm>
            <a:prstGeom prst="straightConnector1">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cxnSp>
        <p:grpSp>
          <p:nvGrpSpPr>
            <p:cNvPr id="23" name="Group 22"/>
            <p:cNvGrpSpPr>
              <a:grpSpLocks/>
            </p:cNvGrpSpPr>
            <p:nvPr/>
          </p:nvGrpSpPr>
          <p:grpSpPr bwMode="auto">
            <a:xfrm>
              <a:off x="7246565" y="4746885"/>
              <a:ext cx="1447800" cy="790032"/>
              <a:chOff x="2592" y="2715"/>
              <a:chExt cx="912" cy="409"/>
            </a:xfrm>
            <a:solidFill>
              <a:schemeClr val="bg1"/>
            </a:solidFill>
          </p:grpSpPr>
          <p:sp>
            <p:nvSpPr>
              <p:cNvPr id="24" name="Rectangle 23"/>
              <p:cNvSpPr>
                <a:spLocks noChangeArrowheads="1"/>
              </p:cNvSpPr>
              <p:nvPr/>
            </p:nvSpPr>
            <p:spPr bwMode="auto">
              <a:xfrm>
                <a:off x="2592" y="2715"/>
                <a:ext cx="912" cy="352"/>
              </a:xfrm>
              <a:prstGeom prst="rect">
                <a:avLst/>
              </a:prstGeom>
              <a:grpFill/>
              <a:ln w="9525">
                <a:solidFill>
                  <a:schemeClr val="tx1"/>
                </a:solidFill>
                <a:miter lim="800000"/>
                <a:headEnd/>
                <a:tailEnd/>
              </a:ln>
              <a:effectLst/>
            </p:spPr>
            <p:txBody>
              <a:bodyPr wrap="none" anchor="ctr"/>
              <a:lstStyle/>
              <a:p>
                <a:pPr>
                  <a:defRPr/>
                </a:pPr>
                <a:endParaRPr lang="en-US">
                  <a:latin typeface="Cambria" panose="02040503050406030204" pitchFamily="18" charset="0"/>
                </a:endParaRPr>
              </a:p>
            </p:txBody>
          </p:sp>
          <p:sp>
            <p:nvSpPr>
              <p:cNvPr id="25" name="Text Box 24"/>
              <p:cNvSpPr txBox="1">
                <a:spLocks noChangeArrowheads="1"/>
              </p:cNvSpPr>
              <p:nvPr/>
            </p:nvSpPr>
            <p:spPr bwMode="auto">
              <a:xfrm>
                <a:off x="2649" y="2717"/>
                <a:ext cx="812" cy="407"/>
              </a:xfrm>
              <a:prstGeom prst="rect">
                <a:avLst/>
              </a:prstGeom>
              <a:noFill/>
              <a:ln w="9525">
                <a:noFill/>
                <a:miter lim="800000"/>
                <a:headEnd/>
                <a:tailEnd/>
              </a:ln>
              <a:effectLst/>
            </p:spPr>
            <p:txBody>
              <a:bodyPr wrap="none">
                <a:spAutoFit/>
              </a:bodyPr>
              <a:lstStyle/>
              <a:p>
                <a:pPr algn="ctr">
                  <a:defRPr/>
                </a:pPr>
                <a:r>
                  <a:rPr lang="en-US" dirty="0">
                    <a:solidFill>
                      <a:srgbClr val="800000"/>
                    </a:solidFill>
                    <a:latin typeface="Cambria" panose="02040503050406030204" pitchFamily="18" charset="0"/>
                  </a:rPr>
                  <a:t>target code</a:t>
                </a:r>
              </a:p>
              <a:p>
                <a:pPr algn="ctr">
                  <a:defRPr/>
                </a:pPr>
                <a:r>
                  <a:rPr lang="en-US" dirty="0">
                    <a:solidFill>
                      <a:srgbClr val="800000"/>
                    </a:solidFill>
                    <a:latin typeface="Cambria" panose="02040503050406030204" pitchFamily="18" charset="0"/>
                  </a:rPr>
                  <a:t>generation</a:t>
                </a:r>
              </a:p>
            </p:txBody>
          </p:sp>
        </p:grpSp>
        <p:grpSp>
          <p:nvGrpSpPr>
            <p:cNvPr id="26" name="Group 25"/>
            <p:cNvGrpSpPr>
              <a:grpSpLocks/>
            </p:cNvGrpSpPr>
            <p:nvPr/>
          </p:nvGrpSpPr>
          <p:grpSpPr bwMode="auto">
            <a:xfrm>
              <a:off x="9172204" y="2879677"/>
              <a:ext cx="1471613" cy="757785"/>
              <a:chOff x="1344" y="2723"/>
              <a:chExt cx="927" cy="407"/>
            </a:xfrm>
            <a:solidFill>
              <a:schemeClr val="bg1"/>
            </a:solidFill>
          </p:grpSpPr>
          <p:sp>
            <p:nvSpPr>
              <p:cNvPr id="27" name="Rectangle 26"/>
              <p:cNvSpPr>
                <a:spLocks noChangeArrowheads="1"/>
              </p:cNvSpPr>
              <p:nvPr/>
            </p:nvSpPr>
            <p:spPr bwMode="auto">
              <a:xfrm>
                <a:off x="1344" y="2736"/>
                <a:ext cx="912" cy="336"/>
              </a:xfrm>
              <a:prstGeom prst="rect">
                <a:avLst/>
              </a:prstGeom>
              <a:grpFill/>
              <a:ln w="9525">
                <a:solidFill>
                  <a:schemeClr val="tx1"/>
                </a:solidFill>
                <a:miter lim="800000"/>
                <a:headEnd/>
                <a:tailEnd/>
              </a:ln>
              <a:effectLst/>
            </p:spPr>
            <p:txBody>
              <a:bodyPr wrap="none" anchor="ctr"/>
              <a:lstStyle/>
              <a:p>
                <a:pPr>
                  <a:defRPr/>
                </a:pPr>
                <a:endParaRPr lang="en-US">
                  <a:latin typeface="Cambria" panose="02040503050406030204" pitchFamily="18" charset="0"/>
                </a:endParaRPr>
              </a:p>
            </p:txBody>
          </p:sp>
          <p:sp>
            <p:nvSpPr>
              <p:cNvPr id="28" name="Text Box 27"/>
              <p:cNvSpPr txBox="1">
                <a:spLocks noChangeArrowheads="1"/>
              </p:cNvSpPr>
              <p:nvPr/>
            </p:nvSpPr>
            <p:spPr bwMode="auto">
              <a:xfrm>
                <a:off x="1362" y="2723"/>
                <a:ext cx="909" cy="407"/>
              </a:xfrm>
              <a:prstGeom prst="rect">
                <a:avLst/>
              </a:prstGeom>
              <a:noFill/>
              <a:ln w="9525">
                <a:noFill/>
                <a:miter lim="800000"/>
                <a:headEnd/>
                <a:tailEnd/>
              </a:ln>
              <a:effectLst/>
            </p:spPr>
            <p:txBody>
              <a:bodyPr wrap="none">
                <a:spAutoFit/>
              </a:bodyPr>
              <a:lstStyle/>
              <a:p>
                <a:pPr algn="ctr">
                  <a:defRPr/>
                </a:pPr>
                <a:r>
                  <a:rPr lang="en-US" dirty="0">
                    <a:solidFill>
                      <a:srgbClr val="800000"/>
                    </a:solidFill>
                    <a:latin typeface="Cambria" panose="02040503050406030204" pitchFamily="18" charset="0"/>
                  </a:rPr>
                  <a:t>high-level</a:t>
                </a:r>
              </a:p>
              <a:p>
                <a:pPr algn="ctr">
                  <a:defRPr/>
                </a:pPr>
                <a:r>
                  <a:rPr lang="en-US" dirty="0">
                    <a:solidFill>
                      <a:srgbClr val="800000"/>
                    </a:solidFill>
                    <a:latin typeface="Cambria" panose="02040503050406030204" pitchFamily="18" charset="0"/>
                  </a:rPr>
                  <a:t>optimization</a:t>
                </a:r>
              </a:p>
            </p:txBody>
          </p:sp>
        </p:grpSp>
        <p:grpSp>
          <p:nvGrpSpPr>
            <p:cNvPr id="29" name="Group 28"/>
            <p:cNvGrpSpPr>
              <a:grpSpLocks/>
            </p:cNvGrpSpPr>
            <p:nvPr/>
          </p:nvGrpSpPr>
          <p:grpSpPr bwMode="auto">
            <a:xfrm>
              <a:off x="5293940" y="2879680"/>
              <a:ext cx="1447800" cy="757785"/>
              <a:chOff x="2592" y="1979"/>
              <a:chExt cx="912" cy="407"/>
            </a:xfrm>
            <a:solidFill>
              <a:schemeClr val="bg1"/>
            </a:solidFill>
          </p:grpSpPr>
          <p:sp>
            <p:nvSpPr>
              <p:cNvPr id="30" name="Rectangle 29"/>
              <p:cNvSpPr>
                <a:spLocks noChangeArrowheads="1"/>
              </p:cNvSpPr>
              <p:nvPr/>
            </p:nvSpPr>
            <p:spPr bwMode="auto">
              <a:xfrm>
                <a:off x="2592" y="1993"/>
                <a:ext cx="912" cy="336"/>
              </a:xfrm>
              <a:prstGeom prst="rect">
                <a:avLst/>
              </a:prstGeom>
              <a:grpFill/>
              <a:ln w="9525">
                <a:solidFill>
                  <a:schemeClr val="tx1"/>
                </a:solidFill>
                <a:miter lim="800000"/>
                <a:headEnd/>
                <a:tailEnd/>
              </a:ln>
              <a:effectLst/>
            </p:spPr>
            <p:txBody>
              <a:bodyPr wrap="none" anchor="ctr"/>
              <a:lstStyle/>
              <a:p>
                <a:pPr>
                  <a:defRPr/>
                </a:pPr>
                <a:endParaRPr lang="en-US">
                  <a:latin typeface="Cambria" panose="02040503050406030204" pitchFamily="18" charset="0"/>
                </a:endParaRPr>
              </a:p>
            </p:txBody>
          </p:sp>
          <p:sp>
            <p:nvSpPr>
              <p:cNvPr id="31" name="Text Box 30"/>
              <p:cNvSpPr txBox="1">
                <a:spLocks noChangeArrowheads="1"/>
              </p:cNvSpPr>
              <p:nvPr/>
            </p:nvSpPr>
            <p:spPr bwMode="auto">
              <a:xfrm>
                <a:off x="2716" y="1979"/>
                <a:ext cx="670" cy="407"/>
              </a:xfrm>
              <a:prstGeom prst="rect">
                <a:avLst/>
              </a:prstGeom>
              <a:noFill/>
              <a:ln w="9525">
                <a:noFill/>
                <a:miter lim="800000"/>
                <a:headEnd/>
                <a:tailEnd/>
              </a:ln>
              <a:effectLst/>
            </p:spPr>
            <p:txBody>
              <a:bodyPr wrap="none">
                <a:spAutoFit/>
              </a:bodyPr>
              <a:lstStyle/>
              <a:p>
                <a:pPr algn="ctr">
                  <a:defRPr/>
                </a:pPr>
                <a:r>
                  <a:rPr lang="en-US" dirty="0">
                    <a:solidFill>
                      <a:srgbClr val="800000"/>
                    </a:solidFill>
                    <a:latin typeface="Cambria" panose="02040503050406030204" pitchFamily="18" charset="0"/>
                  </a:rPr>
                  <a:t>syntactic</a:t>
                </a:r>
              </a:p>
              <a:p>
                <a:pPr algn="ctr">
                  <a:defRPr/>
                </a:pPr>
                <a:r>
                  <a:rPr lang="en-US" dirty="0">
                    <a:solidFill>
                      <a:srgbClr val="800000"/>
                    </a:solidFill>
                    <a:latin typeface="Cambria" panose="02040503050406030204" pitchFamily="18" charset="0"/>
                  </a:rPr>
                  <a:t>analysis</a:t>
                </a:r>
              </a:p>
            </p:txBody>
          </p:sp>
        </p:grpSp>
        <p:grpSp>
          <p:nvGrpSpPr>
            <p:cNvPr id="32" name="Group 31"/>
            <p:cNvGrpSpPr>
              <a:grpSpLocks/>
            </p:cNvGrpSpPr>
            <p:nvPr/>
          </p:nvGrpSpPr>
          <p:grpSpPr bwMode="auto">
            <a:xfrm>
              <a:off x="3384178" y="2866981"/>
              <a:ext cx="1447800" cy="757785"/>
              <a:chOff x="672" y="1961"/>
              <a:chExt cx="912" cy="407"/>
            </a:xfrm>
            <a:solidFill>
              <a:schemeClr val="bg1"/>
            </a:solidFill>
          </p:grpSpPr>
          <p:sp>
            <p:nvSpPr>
              <p:cNvPr id="33" name="Rectangle 32"/>
              <p:cNvSpPr>
                <a:spLocks noChangeArrowheads="1"/>
              </p:cNvSpPr>
              <p:nvPr/>
            </p:nvSpPr>
            <p:spPr bwMode="auto">
              <a:xfrm>
                <a:off x="672" y="1982"/>
                <a:ext cx="912" cy="336"/>
              </a:xfrm>
              <a:prstGeom prst="rect">
                <a:avLst/>
              </a:prstGeom>
              <a:grpFill/>
              <a:ln w="9525">
                <a:solidFill>
                  <a:schemeClr val="tx1"/>
                </a:solidFill>
                <a:miter lim="800000"/>
                <a:headEnd/>
                <a:tailEnd/>
              </a:ln>
              <a:effectLst/>
            </p:spPr>
            <p:txBody>
              <a:bodyPr wrap="none" anchor="ctr"/>
              <a:lstStyle/>
              <a:p>
                <a:pPr>
                  <a:defRPr/>
                </a:pPr>
                <a:endParaRPr lang="en-US">
                  <a:latin typeface="Cambria" panose="02040503050406030204" pitchFamily="18" charset="0"/>
                </a:endParaRPr>
              </a:p>
            </p:txBody>
          </p:sp>
          <p:sp>
            <p:nvSpPr>
              <p:cNvPr id="34" name="Text Box 33"/>
              <p:cNvSpPr txBox="1">
                <a:spLocks noChangeArrowheads="1"/>
              </p:cNvSpPr>
              <p:nvPr/>
            </p:nvSpPr>
            <p:spPr bwMode="auto">
              <a:xfrm>
                <a:off x="816" y="1961"/>
                <a:ext cx="613" cy="407"/>
              </a:xfrm>
              <a:prstGeom prst="rect">
                <a:avLst/>
              </a:prstGeom>
              <a:noFill/>
              <a:ln w="9525">
                <a:noFill/>
                <a:miter lim="800000"/>
                <a:headEnd/>
                <a:tailEnd/>
              </a:ln>
              <a:effectLst/>
            </p:spPr>
            <p:txBody>
              <a:bodyPr wrap="none">
                <a:spAutoFit/>
              </a:bodyPr>
              <a:lstStyle/>
              <a:p>
                <a:pPr algn="ctr">
                  <a:defRPr/>
                </a:pPr>
                <a:r>
                  <a:rPr lang="en-US" dirty="0">
                    <a:solidFill>
                      <a:srgbClr val="800000"/>
                    </a:solidFill>
                    <a:latin typeface="Cambria" panose="02040503050406030204" pitchFamily="18" charset="0"/>
                  </a:rPr>
                  <a:t>lexical</a:t>
                </a:r>
              </a:p>
              <a:p>
                <a:pPr algn="ctr">
                  <a:defRPr/>
                </a:pPr>
                <a:r>
                  <a:rPr lang="en-US" dirty="0">
                    <a:solidFill>
                      <a:srgbClr val="800000"/>
                    </a:solidFill>
                    <a:latin typeface="Cambria" panose="02040503050406030204" pitchFamily="18" charset="0"/>
                  </a:rPr>
                  <a:t>analysis</a:t>
                </a:r>
              </a:p>
            </p:txBody>
          </p:sp>
        </p:grpSp>
        <p:grpSp>
          <p:nvGrpSpPr>
            <p:cNvPr id="35" name="Group 34"/>
            <p:cNvGrpSpPr>
              <a:grpSpLocks/>
            </p:cNvGrpSpPr>
            <p:nvPr/>
          </p:nvGrpSpPr>
          <p:grpSpPr bwMode="auto">
            <a:xfrm>
              <a:off x="7211640" y="2879680"/>
              <a:ext cx="1447800" cy="757785"/>
              <a:chOff x="3804" y="1979"/>
              <a:chExt cx="912" cy="407"/>
            </a:xfrm>
            <a:solidFill>
              <a:schemeClr val="bg1"/>
            </a:solidFill>
          </p:grpSpPr>
          <p:sp>
            <p:nvSpPr>
              <p:cNvPr id="36" name="Rectangle 35"/>
              <p:cNvSpPr>
                <a:spLocks noChangeArrowheads="1"/>
              </p:cNvSpPr>
              <p:nvPr/>
            </p:nvSpPr>
            <p:spPr bwMode="auto">
              <a:xfrm>
                <a:off x="3804" y="1993"/>
                <a:ext cx="912" cy="336"/>
              </a:xfrm>
              <a:prstGeom prst="rect">
                <a:avLst/>
              </a:prstGeom>
              <a:grpFill/>
              <a:ln w="9525">
                <a:solidFill>
                  <a:schemeClr val="tx1"/>
                </a:solidFill>
                <a:miter lim="800000"/>
                <a:headEnd/>
                <a:tailEnd/>
              </a:ln>
              <a:effectLst/>
            </p:spPr>
            <p:txBody>
              <a:bodyPr wrap="none" anchor="ctr"/>
              <a:lstStyle/>
              <a:p>
                <a:pPr>
                  <a:defRPr/>
                </a:pPr>
                <a:endParaRPr lang="en-US">
                  <a:latin typeface="Cambria" panose="02040503050406030204" pitchFamily="18" charset="0"/>
                </a:endParaRPr>
              </a:p>
            </p:txBody>
          </p:sp>
          <p:sp>
            <p:nvSpPr>
              <p:cNvPr id="37" name="Text Box 36"/>
              <p:cNvSpPr txBox="1">
                <a:spLocks noChangeArrowheads="1"/>
              </p:cNvSpPr>
              <p:nvPr/>
            </p:nvSpPr>
            <p:spPr bwMode="auto">
              <a:xfrm>
                <a:off x="3944" y="1979"/>
                <a:ext cx="676" cy="407"/>
              </a:xfrm>
              <a:prstGeom prst="rect">
                <a:avLst/>
              </a:prstGeom>
              <a:noFill/>
              <a:ln w="9525">
                <a:noFill/>
                <a:miter lim="800000"/>
                <a:headEnd/>
                <a:tailEnd/>
              </a:ln>
              <a:effectLst/>
            </p:spPr>
            <p:txBody>
              <a:bodyPr wrap="none">
                <a:spAutoFit/>
              </a:bodyPr>
              <a:lstStyle/>
              <a:p>
                <a:pPr algn="ctr">
                  <a:defRPr/>
                </a:pPr>
                <a:r>
                  <a:rPr lang="en-US" dirty="0">
                    <a:solidFill>
                      <a:srgbClr val="800000"/>
                    </a:solidFill>
                    <a:latin typeface="Cambria" panose="02040503050406030204" pitchFamily="18" charset="0"/>
                  </a:rPr>
                  <a:t>semantic</a:t>
                </a:r>
              </a:p>
              <a:p>
                <a:pPr algn="ctr">
                  <a:defRPr/>
                </a:pPr>
                <a:r>
                  <a:rPr lang="en-US" dirty="0">
                    <a:solidFill>
                      <a:srgbClr val="800000"/>
                    </a:solidFill>
                    <a:latin typeface="Cambria" panose="02040503050406030204" pitchFamily="18" charset="0"/>
                  </a:rPr>
                  <a:t>analysis</a:t>
                </a:r>
              </a:p>
            </p:txBody>
          </p:sp>
        </p:grpSp>
        <p:grpSp>
          <p:nvGrpSpPr>
            <p:cNvPr id="38" name="Group 37"/>
            <p:cNvGrpSpPr>
              <a:grpSpLocks/>
            </p:cNvGrpSpPr>
            <p:nvPr/>
          </p:nvGrpSpPr>
          <p:grpSpPr bwMode="auto">
            <a:xfrm>
              <a:off x="5036529" y="4697887"/>
              <a:ext cx="1454150" cy="786169"/>
              <a:chOff x="3840" y="2699"/>
              <a:chExt cx="916" cy="407"/>
            </a:xfrm>
            <a:solidFill>
              <a:schemeClr val="bg1"/>
            </a:solidFill>
          </p:grpSpPr>
          <p:sp>
            <p:nvSpPr>
              <p:cNvPr id="39" name="Rectangle 38"/>
              <p:cNvSpPr>
                <a:spLocks noChangeArrowheads="1"/>
              </p:cNvSpPr>
              <p:nvPr/>
            </p:nvSpPr>
            <p:spPr bwMode="auto">
              <a:xfrm>
                <a:off x="3840" y="2714"/>
                <a:ext cx="912" cy="353"/>
              </a:xfrm>
              <a:prstGeom prst="rect">
                <a:avLst/>
              </a:prstGeom>
              <a:grpFill/>
              <a:ln w="9525">
                <a:solidFill>
                  <a:schemeClr val="tx1"/>
                </a:solidFill>
                <a:miter lim="800000"/>
                <a:headEnd/>
                <a:tailEnd/>
              </a:ln>
              <a:effectLst/>
            </p:spPr>
            <p:txBody>
              <a:bodyPr wrap="none" anchor="ctr"/>
              <a:lstStyle/>
              <a:p>
                <a:pPr>
                  <a:defRPr/>
                </a:pPr>
                <a:endParaRPr lang="en-US">
                  <a:latin typeface="Cambria" panose="02040503050406030204" pitchFamily="18" charset="0"/>
                </a:endParaRPr>
              </a:p>
            </p:txBody>
          </p:sp>
          <p:sp>
            <p:nvSpPr>
              <p:cNvPr id="40" name="Text Box 39"/>
              <p:cNvSpPr txBox="1">
                <a:spLocks noChangeArrowheads="1"/>
              </p:cNvSpPr>
              <p:nvPr/>
            </p:nvSpPr>
            <p:spPr bwMode="auto">
              <a:xfrm>
                <a:off x="3847" y="2699"/>
                <a:ext cx="909" cy="407"/>
              </a:xfrm>
              <a:prstGeom prst="rect">
                <a:avLst/>
              </a:prstGeom>
              <a:noFill/>
              <a:ln w="9525">
                <a:noFill/>
                <a:miter lim="800000"/>
                <a:headEnd/>
                <a:tailEnd/>
              </a:ln>
              <a:effectLst/>
            </p:spPr>
            <p:txBody>
              <a:bodyPr wrap="none">
                <a:spAutoFit/>
              </a:bodyPr>
              <a:lstStyle/>
              <a:p>
                <a:pPr algn="ctr">
                  <a:defRPr/>
                </a:pPr>
                <a:r>
                  <a:rPr lang="en-US" dirty="0">
                    <a:solidFill>
                      <a:srgbClr val="800000"/>
                    </a:solidFill>
                    <a:latin typeface="Cambria" panose="02040503050406030204" pitchFamily="18" charset="0"/>
                  </a:rPr>
                  <a:t>low-level</a:t>
                </a:r>
              </a:p>
              <a:p>
                <a:pPr algn="ctr">
                  <a:defRPr/>
                </a:pPr>
                <a:r>
                  <a:rPr lang="en-US" dirty="0">
                    <a:solidFill>
                      <a:srgbClr val="800000"/>
                    </a:solidFill>
                    <a:latin typeface="Cambria" panose="02040503050406030204" pitchFamily="18" charset="0"/>
                  </a:rPr>
                  <a:t>optimization</a:t>
                </a:r>
              </a:p>
            </p:txBody>
          </p:sp>
        </p:grpSp>
        <p:cxnSp>
          <p:nvCxnSpPr>
            <p:cNvPr id="41" name="AutoShape 40"/>
            <p:cNvCxnSpPr>
              <a:cxnSpLocks noChangeShapeType="1"/>
            </p:cNvCxnSpPr>
            <p:nvPr/>
          </p:nvCxnSpPr>
          <p:spPr bwMode="auto">
            <a:xfrm>
              <a:off x="6742113" y="3276600"/>
              <a:ext cx="469900" cy="0"/>
            </a:xfrm>
            <a:prstGeom prst="straightConnector1">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42" name="AutoShape 41"/>
            <p:cNvCxnSpPr>
              <a:cxnSpLocks noChangeShapeType="1"/>
              <a:stCxn id="24" idx="1"/>
            </p:cNvCxnSpPr>
            <p:nvPr/>
          </p:nvCxnSpPr>
          <p:spPr bwMode="auto">
            <a:xfrm flipH="1">
              <a:off x="6511924" y="5086850"/>
              <a:ext cx="734641" cy="4121"/>
            </a:xfrm>
            <a:prstGeom prst="straightConnector1">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43" name="AutoShape 42"/>
            <p:cNvCxnSpPr>
              <a:cxnSpLocks noChangeShapeType="1"/>
            </p:cNvCxnSpPr>
            <p:nvPr/>
          </p:nvCxnSpPr>
          <p:spPr bwMode="auto">
            <a:xfrm flipV="1">
              <a:off x="8659813" y="3275013"/>
              <a:ext cx="512762" cy="1587"/>
            </a:xfrm>
            <a:prstGeom prst="straightConnector1">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44" name="AutoShape 43"/>
            <p:cNvCxnSpPr>
              <a:cxnSpLocks noChangeShapeType="1"/>
            </p:cNvCxnSpPr>
            <p:nvPr/>
          </p:nvCxnSpPr>
          <p:spPr bwMode="auto">
            <a:xfrm rot="10800000" flipV="1">
              <a:off x="8694366" y="3258570"/>
              <a:ext cx="1969881" cy="1885262"/>
            </a:xfrm>
            <a:prstGeom prst="bentConnector3">
              <a:avLst>
                <a:gd name="adj1" fmla="val -22261"/>
              </a:avLst>
            </a:prstGeom>
            <a:noFill/>
            <a:ln w="19050">
              <a:solidFill>
                <a:schemeClr val="tx1"/>
              </a:solidFill>
              <a:miter lim="800000"/>
              <a:headEnd/>
              <a:tailEnd type="triangle" w="med" len="med"/>
            </a:ln>
            <a:extLst>
              <a:ext uri="{909E8E84-426E-40DD-AFC4-6F175D3DCCD1}">
                <a14:hiddenFill xmlns:a14="http://schemas.microsoft.com/office/drawing/2010/main">
                  <a:noFill/>
                </a14:hiddenFill>
              </a:ext>
            </a:extLst>
          </p:spPr>
        </p:cxnSp>
        <p:cxnSp>
          <p:nvCxnSpPr>
            <p:cNvPr id="45" name="AutoShape 44"/>
            <p:cNvCxnSpPr>
              <a:cxnSpLocks noChangeShapeType="1"/>
            </p:cNvCxnSpPr>
            <p:nvPr/>
          </p:nvCxnSpPr>
          <p:spPr bwMode="auto">
            <a:xfrm>
              <a:off x="2789238" y="3273425"/>
              <a:ext cx="595312" cy="1588"/>
            </a:xfrm>
            <a:prstGeom prst="straightConnector1">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46" name="AutoShape 45"/>
            <p:cNvCxnSpPr>
              <a:cxnSpLocks noChangeShapeType="1"/>
              <a:stCxn id="40" idx="1"/>
            </p:cNvCxnSpPr>
            <p:nvPr/>
          </p:nvCxnSpPr>
          <p:spPr bwMode="auto">
            <a:xfrm flipH="1">
              <a:off x="4341812" y="5090972"/>
              <a:ext cx="705830" cy="0"/>
            </a:xfrm>
            <a:prstGeom prst="straightConnector1">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40793800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Just-in-time </a:t>
            </a:r>
            <a:r>
              <a:rPr lang="en-CA" dirty="0" smtClean="0"/>
              <a:t>compilation </a:t>
            </a:r>
            <a:endParaRPr lang="en-US" dirty="0"/>
          </a:p>
        </p:txBody>
      </p:sp>
      <p:sp>
        <p:nvSpPr>
          <p:cNvPr id="3" name="Content Placeholder 2"/>
          <p:cNvSpPr>
            <a:spLocks noGrp="1"/>
          </p:cNvSpPr>
          <p:nvPr>
            <p:ph idx="1"/>
          </p:nvPr>
        </p:nvSpPr>
        <p:spPr/>
        <p:txBody>
          <a:bodyPr>
            <a:normAutofit/>
          </a:bodyPr>
          <a:lstStyle/>
          <a:p>
            <a:r>
              <a:rPr lang="en-US" altLang="en-US" dirty="0"/>
              <a:t>A common goal of using </a:t>
            </a:r>
            <a:r>
              <a:rPr lang="en-US" altLang="en-US" i="1" dirty="0" err="1"/>
              <a:t>JIT</a:t>
            </a:r>
            <a:r>
              <a:rPr lang="en-US" altLang="en-US" dirty="0"/>
              <a:t> techniques is to reach or surpass the performance of static compilation, while maintaining some of the advantages of bytecode interpretation. </a:t>
            </a:r>
          </a:p>
          <a:p>
            <a:r>
              <a:rPr lang="en-US" altLang="en-US" dirty="0" smtClean="0"/>
              <a:t>Much </a:t>
            </a:r>
            <a:r>
              <a:rPr lang="en-US" altLang="en-US" dirty="0"/>
              <a:t>of the "heavy lifting" of parsing the original source code and performing basic optimization is often handled at compile time, prior to deployment: compilation from bytecode to machine code is much faster than compiling from source. </a:t>
            </a:r>
          </a:p>
          <a:p>
            <a:pPr lvl="1"/>
            <a:r>
              <a:rPr lang="en-US" altLang="en-US" dirty="0" smtClean="0"/>
              <a:t>The </a:t>
            </a:r>
            <a:r>
              <a:rPr lang="en-US" altLang="en-US" dirty="0"/>
              <a:t>deployed bytecode is portable, unlike native code. </a:t>
            </a:r>
          </a:p>
          <a:p>
            <a:pPr lvl="1"/>
            <a:r>
              <a:rPr lang="en-US" altLang="en-US" dirty="0" smtClean="0"/>
              <a:t>Compilers </a:t>
            </a:r>
            <a:r>
              <a:rPr lang="en-US" altLang="en-US" dirty="0"/>
              <a:t>from bytecode to machine code are easier to write, because the portable bytecode compiler has already done much of the analysis work. </a:t>
            </a:r>
          </a:p>
        </p:txBody>
      </p:sp>
    </p:spTree>
    <p:extLst>
      <p:ext uri="{BB962C8B-B14F-4D97-AF65-F5344CB8AC3E}">
        <p14:creationId xmlns:p14="http://schemas.microsoft.com/office/powerpoint/2010/main" val="41511238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Just-in-time </a:t>
            </a:r>
            <a:r>
              <a:rPr lang="en-CA" dirty="0" smtClean="0"/>
              <a:t>compilation </a:t>
            </a:r>
            <a:endParaRPr lang="en-US" dirty="0"/>
          </a:p>
        </p:txBody>
      </p:sp>
      <p:sp>
        <p:nvSpPr>
          <p:cNvPr id="3" name="Content Placeholder 2"/>
          <p:cNvSpPr>
            <a:spLocks noGrp="1"/>
          </p:cNvSpPr>
          <p:nvPr>
            <p:ph idx="1"/>
          </p:nvPr>
        </p:nvSpPr>
        <p:spPr>
          <a:xfrm>
            <a:off x="908662" y="1143000"/>
            <a:ext cx="10900750" cy="5562600"/>
          </a:xfrm>
        </p:spPr>
        <p:txBody>
          <a:bodyPr>
            <a:noAutofit/>
          </a:bodyPr>
          <a:lstStyle/>
          <a:p>
            <a:pPr>
              <a:spcBef>
                <a:spcPts val="300"/>
              </a:spcBef>
            </a:pPr>
            <a:r>
              <a:rPr lang="en-US" altLang="en-US" dirty="0" err="1"/>
              <a:t>JIT</a:t>
            </a:r>
            <a:r>
              <a:rPr lang="en-US" altLang="en-US" dirty="0"/>
              <a:t> techniques generally offers far better performance than interpreters. </a:t>
            </a:r>
          </a:p>
          <a:p>
            <a:pPr lvl="1">
              <a:spcBef>
                <a:spcPts val="300"/>
              </a:spcBef>
            </a:pPr>
            <a:r>
              <a:rPr lang="en-US" altLang="en-US" dirty="0" smtClean="0"/>
              <a:t>In </a:t>
            </a:r>
            <a:r>
              <a:rPr lang="en-US" altLang="en-US" dirty="0"/>
              <a:t>addition, it can in some or many cases offer better performance than static compilation, as many optimizations are only feasible at run-time, such as: </a:t>
            </a:r>
          </a:p>
          <a:p>
            <a:pPr lvl="2">
              <a:spcBef>
                <a:spcPts val="300"/>
              </a:spcBef>
            </a:pPr>
            <a:r>
              <a:rPr lang="en-US" altLang="en-US" dirty="0"/>
              <a:t>The compilation can be optimized to the targeted CPU and the operating system model where the application runs. </a:t>
            </a:r>
          </a:p>
          <a:p>
            <a:pPr lvl="2">
              <a:spcBef>
                <a:spcPts val="300"/>
              </a:spcBef>
            </a:pPr>
            <a:r>
              <a:rPr lang="en-US" altLang="en-US" dirty="0"/>
              <a:t>The system is able to collect statistics about how the program is actually running in the environment it is in, and it can rearrange and recompile for optimum performance. </a:t>
            </a:r>
          </a:p>
          <a:p>
            <a:pPr lvl="2">
              <a:spcBef>
                <a:spcPts val="300"/>
              </a:spcBef>
            </a:pPr>
            <a:r>
              <a:rPr lang="en-US" altLang="en-US" dirty="0"/>
              <a:t>The system can do global code optimizations (e.g. </a:t>
            </a:r>
            <a:r>
              <a:rPr lang="en-US" altLang="en-US" dirty="0" err="1"/>
              <a:t>inlining</a:t>
            </a:r>
            <a:r>
              <a:rPr lang="en-US" altLang="en-US" dirty="0"/>
              <a:t> of library functions) without losing the advantages of dynamic linking and without the overheads inherent to static compilers and linkers. </a:t>
            </a:r>
          </a:p>
          <a:p>
            <a:pPr lvl="2">
              <a:spcBef>
                <a:spcPts val="300"/>
              </a:spcBef>
            </a:pPr>
            <a:r>
              <a:rPr lang="en-US" altLang="en-US" dirty="0"/>
              <a:t>As statically compiled garbage collected languages, a bytecode system can more easily rearrange memory for better cache utilization. </a:t>
            </a:r>
          </a:p>
        </p:txBody>
      </p:sp>
    </p:spTree>
    <p:extLst>
      <p:ext uri="{BB962C8B-B14F-4D97-AF65-F5344CB8AC3E}">
        <p14:creationId xmlns:p14="http://schemas.microsoft.com/office/powerpoint/2010/main" val="24193529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Ahead-of-time compilation</a:t>
            </a:r>
            <a:endParaRPr lang="en-US" dirty="0"/>
          </a:p>
        </p:txBody>
      </p:sp>
      <p:sp>
        <p:nvSpPr>
          <p:cNvPr id="3" name="Content Placeholder 2"/>
          <p:cNvSpPr>
            <a:spLocks noGrp="1"/>
          </p:cNvSpPr>
          <p:nvPr>
            <p:ph idx="1"/>
          </p:nvPr>
        </p:nvSpPr>
        <p:spPr/>
        <p:txBody>
          <a:bodyPr>
            <a:normAutofit/>
          </a:bodyPr>
          <a:lstStyle/>
          <a:p>
            <a:r>
              <a:rPr lang="en-US" altLang="en-US" dirty="0"/>
              <a:t>Ahead-of-time compilation (</a:t>
            </a:r>
            <a:r>
              <a:rPr lang="en-US" altLang="en-US" dirty="0" err="1"/>
              <a:t>AOT</a:t>
            </a:r>
            <a:r>
              <a:rPr lang="en-US" altLang="en-US" dirty="0"/>
              <a:t>) refers to the act of compiling an intermediate language, such as Java bytecode or .NET Common Intermediate Language (</a:t>
            </a:r>
            <a:r>
              <a:rPr lang="en-US" altLang="en-US" dirty="0" err="1"/>
              <a:t>CIL</a:t>
            </a:r>
            <a:r>
              <a:rPr lang="en-US" altLang="en-US" dirty="0"/>
              <a:t>), into a system-dependent binary. </a:t>
            </a:r>
          </a:p>
          <a:p>
            <a:pPr lvl="1"/>
            <a:r>
              <a:rPr lang="en-US" altLang="en-US" dirty="0" smtClean="0"/>
              <a:t>Most </a:t>
            </a:r>
            <a:r>
              <a:rPr lang="en-US" altLang="en-US" dirty="0"/>
              <a:t>languages that can be compiled to an intermediate language (such as bytecode) take advantage of just-in-time compilation. </a:t>
            </a:r>
          </a:p>
          <a:p>
            <a:pPr lvl="1"/>
            <a:r>
              <a:rPr lang="en-US" altLang="en-US" dirty="0" err="1" smtClean="0"/>
              <a:t>JIT</a:t>
            </a:r>
            <a:r>
              <a:rPr lang="en-US" altLang="en-US" dirty="0" smtClean="0"/>
              <a:t> </a:t>
            </a:r>
            <a:r>
              <a:rPr lang="en-US" altLang="en-US" dirty="0"/>
              <a:t>compiles intermediate code into binary code for a native run while the intermediate code is executing, which may decrease an application's performance. </a:t>
            </a:r>
          </a:p>
          <a:p>
            <a:pPr lvl="1"/>
            <a:r>
              <a:rPr lang="en-US" altLang="en-US" dirty="0" smtClean="0"/>
              <a:t>Ahead-of-time </a:t>
            </a:r>
            <a:r>
              <a:rPr lang="en-US" altLang="en-US" dirty="0"/>
              <a:t>compilation eliminates the need for this step by performing the compilation before execution rather than during execution.</a:t>
            </a:r>
          </a:p>
          <a:p>
            <a:endParaRPr lang="en-US" dirty="0"/>
          </a:p>
        </p:txBody>
      </p:sp>
    </p:spTree>
    <p:extLst>
      <p:ext uri="{BB962C8B-B14F-4D97-AF65-F5344CB8AC3E}">
        <p14:creationId xmlns:p14="http://schemas.microsoft.com/office/powerpoint/2010/main" val="31632697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smtClean="0"/>
          </a:p>
          <a:p>
            <a:pPr marL="0" indent="0" algn="ctr">
              <a:buNone/>
            </a:pPr>
            <a:r>
              <a:rPr lang="en-US" sz="4000" b="1" dirty="0" smtClean="0">
                <a:effectLst>
                  <a:outerShdw blurRad="38100" dist="38100" dir="2700000" algn="tl">
                    <a:srgbClr val="000000">
                      <a:alpha val="43137"/>
                    </a:srgbClr>
                  </a:outerShdw>
                </a:effectLst>
              </a:rPr>
              <a:t>Type Checking</a:t>
            </a:r>
            <a:endParaRPr lang="en-US" sz="4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822347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Type checking</a:t>
            </a:r>
            <a:endParaRPr lang="en-US" dirty="0"/>
          </a:p>
        </p:txBody>
      </p:sp>
      <p:sp>
        <p:nvSpPr>
          <p:cNvPr id="3" name="Content Placeholder 2"/>
          <p:cNvSpPr>
            <a:spLocks noGrp="1"/>
          </p:cNvSpPr>
          <p:nvPr>
            <p:ph idx="1"/>
          </p:nvPr>
        </p:nvSpPr>
        <p:spPr/>
        <p:txBody>
          <a:bodyPr>
            <a:normAutofit lnSpcReduction="10000"/>
          </a:bodyPr>
          <a:lstStyle/>
          <a:p>
            <a:r>
              <a:rPr lang="en-US" altLang="en-US" dirty="0"/>
              <a:t>The process of verifying and enforcing the constraints of types – type checking – may occur either at compile-time (</a:t>
            </a:r>
            <a:r>
              <a:rPr lang="en-US" altLang="en-US" b="1" dirty="0"/>
              <a:t>static type checking</a:t>
            </a:r>
            <a:r>
              <a:rPr lang="en-US" altLang="en-US" dirty="0"/>
              <a:t>) or run-time (</a:t>
            </a:r>
            <a:r>
              <a:rPr lang="en-US" altLang="en-US" b="1" dirty="0"/>
              <a:t>dynamic type checking</a:t>
            </a:r>
            <a:r>
              <a:rPr lang="en-US" altLang="en-US" dirty="0"/>
              <a:t>). </a:t>
            </a:r>
          </a:p>
          <a:p>
            <a:pPr lvl="1"/>
            <a:r>
              <a:rPr lang="en-US" altLang="en-US" dirty="0" smtClean="0"/>
              <a:t>Most </a:t>
            </a:r>
            <a:r>
              <a:rPr lang="en-US" altLang="en-US" dirty="0"/>
              <a:t>programming languages’ implementations use a combination of the two approaches. </a:t>
            </a:r>
          </a:p>
          <a:p>
            <a:r>
              <a:rPr lang="en-US" altLang="en-US" dirty="0" smtClean="0"/>
              <a:t>Strongly vs. Weakly type </a:t>
            </a:r>
            <a:r>
              <a:rPr lang="en-US" altLang="en-US" dirty="0" err="1" smtClean="0"/>
              <a:t>cheking</a:t>
            </a:r>
            <a:endParaRPr lang="en-US" altLang="en-US" dirty="0" smtClean="0"/>
          </a:p>
          <a:p>
            <a:pPr lvl="1"/>
            <a:r>
              <a:rPr lang="en-US" altLang="en-US" dirty="0" smtClean="0"/>
              <a:t>If </a:t>
            </a:r>
            <a:r>
              <a:rPr lang="en-US" altLang="en-US" dirty="0"/>
              <a:t>a language specification requires and enforces its typing rules strongly (i.e. more or less allowing only those automatic type conversions which do not lose information), one can refer to the process as </a:t>
            </a:r>
            <a:r>
              <a:rPr lang="en-US" altLang="en-US" b="1" dirty="0"/>
              <a:t>strongly typed</a:t>
            </a:r>
            <a:r>
              <a:rPr lang="en-US" altLang="en-US" dirty="0"/>
              <a:t>, if not, as </a:t>
            </a:r>
            <a:r>
              <a:rPr lang="en-US" altLang="en-US" b="1" dirty="0"/>
              <a:t>weakly typed</a:t>
            </a:r>
            <a:r>
              <a:rPr lang="en-US" altLang="en-US" dirty="0"/>
              <a:t>.</a:t>
            </a:r>
          </a:p>
          <a:p>
            <a:pPr lvl="2"/>
            <a:r>
              <a:rPr lang="en-US" altLang="en-US" dirty="0" smtClean="0"/>
              <a:t>Strong </a:t>
            </a:r>
            <a:r>
              <a:rPr lang="en-US" altLang="en-US" dirty="0"/>
              <a:t>typing leads to more reliable programs, as it allows more type errors to be caught before execution.  </a:t>
            </a:r>
            <a:endParaRPr lang="en-US" altLang="en-US" dirty="0" smtClean="0"/>
          </a:p>
          <a:p>
            <a:pPr lvl="2"/>
            <a:r>
              <a:rPr lang="en-US" altLang="en-US" dirty="0"/>
              <a:t>Strong typing </a:t>
            </a:r>
            <a:r>
              <a:rPr lang="en-US" altLang="en-US" dirty="0" smtClean="0"/>
              <a:t>also </a:t>
            </a:r>
            <a:r>
              <a:rPr lang="en-US" altLang="en-US" dirty="0"/>
              <a:t>leads to better efficiency, as type binding can be done prior to execution. </a:t>
            </a:r>
          </a:p>
        </p:txBody>
      </p:sp>
    </p:spTree>
    <p:extLst>
      <p:ext uri="{BB962C8B-B14F-4D97-AF65-F5344CB8AC3E}">
        <p14:creationId xmlns:p14="http://schemas.microsoft.com/office/powerpoint/2010/main" val="25036611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Static type checking</a:t>
            </a:r>
            <a:endParaRPr lang="en-US" dirty="0"/>
          </a:p>
        </p:txBody>
      </p:sp>
      <p:sp>
        <p:nvSpPr>
          <p:cNvPr id="3" name="Content Placeholder 2"/>
          <p:cNvSpPr>
            <a:spLocks noGrp="1"/>
          </p:cNvSpPr>
          <p:nvPr>
            <p:ph idx="1"/>
          </p:nvPr>
        </p:nvSpPr>
        <p:spPr/>
        <p:txBody>
          <a:bodyPr>
            <a:normAutofit lnSpcReduction="10000"/>
          </a:bodyPr>
          <a:lstStyle/>
          <a:p>
            <a:r>
              <a:rPr lang="en-US" altLang="en-US" dirty="0"/>
              <a:t>Static typing is a </a:t>
            </a:r>
            <a:r>
              <a:rPr lang="en-US" altLang="en-US" b="1" dirty="0"/>
              <a:t>limited</a:t>
            </a:r>
            <a:r>
              <a:rPr lang="en-US" altLang="en-US" dirty="0"/>
              <a:t> form of program verification. </a:t>
            </a:r>
            <a:endParaRPr lang="en-US" altLang="en-US" dirty="0" smtClean="0"/>
          </a:p>
          <a:p>
            <a:pPr lvl="1"/>
            <a:r>
              <a:rPr lang="en-US" altLang="en-US" dirty="0" smtClean="0"/>
              <a:t>It </a:t>
            </a:r>
            <a:r>
              <a:rPr lang="en-US" altLang="en-US" dirty="0"/>
              <a:t>allows many type errors to be caught early in the development cycle. </a:t>
            </a:r>
          </a:p>
          <a:p>
            <a:r>
              <a:rPr lang="en-US" altLang="en-US" dirty="0" smtClean="0"/>
              <a:t>Static </a:t>
            </a:r>
            <a:r>
              <a:rPr lang="en-US" altLang="en-US" dirty="0"/>
              <a:t>type checkers evaluate only the type information that can be determined at compile time, but are able to verify that the checked conditions hold for </a:t>
            </a:r>
            <a:r>
              <a:rPr lang="en-US" altLang="en-US" b="1" dirty="0"/>
              <a:t>all possible executions </a:t>
            </a:r>
            <a:r>
              <a:rPr lang="en-US" altLang="en-US" dirty="0"/>
              <a:t>of the program, which eliminates the need to repeat type checks every time the program is executed. </a:t>
            </a:r>
          </a:p>
          <a:p>
            <a:pPr lvl="1"/>
            <a:r>
              <a:rPr lang="en-US" altLang="en-US" dirty="0" smtClean="0"/>
              <a:t>Program </a:t>
            </a:r>
            <a:r>
              <a:rPr lang="en-US" altLang="en-US" dirty="0"/>
              <a:t>execution may also be made </a:t>
            </a:r>
            <a:r>
              <a:rPr lang="en-US" altLang="en-US" b="1" dirty="0"/>
              <a:t>more efficient </a:t>
            </a:r>
            <a:r>
              <a:rPr lang="en-US" altLang="en-US" dirty="0"/>
              <a:t>(i.e. faster or taking reduced memory) by omitting runtime type checks and enabling other optimizations. </a:t>
            </a:r>
          </a:p>
          <a:p>
            <a:pPr lvl="1"/>
            <a:r>
              <a:rPr lang="en-US" altLang="en-US" dirty="0" smtClean="0"/>
              <a:t>Statically </a:t>
            </a:r>
            <a:r>
              <a:rPr lang="en-US" altLang="en-US" dirty="0"/>
              <a:t>typed languages include Fortran, Pascal, </a:t>
            </a:r>
            <a:r>
              <a:rPr lang="en-US" altLang="en-US" dirty="0" smtClean="0"/>
              <a:t>C</a:t>
            </a:r>
            <a:r>
              <a:rPr lang="en-US" altLang="en-US" dirty="0"/>
              <a:t>, </a:t>
            </a:r>
            <a:r>
              <a:rPr lang="en-US" altLang="en-US" dirty="0" smtClean="0"/>
              <a:t>Ada, C</a:t>
            </a:r>
            <a:r>
              <a:rPr lang="en-US" altLang="en-US" dirty="0"/>
              <a:t>++, </a:t>
            </a:r>
            <a:r>
              <a:rPr lang="en-US" altLang="en-US" dirty="0" smtClean="0"/>
              <a:t>Objective-C,  C</a:t>
            </a:r>
            <a:r>
              <a:rPr lang="en-US" altLang="en-US" dirty="0"/>
              <a:t>#, </a:t>
            </a:r>
            <a:r>
              <a:rPr lang="en-US" altLang="en-US" dirty="0" smtClean="0"/>
              <a:t>Java</a:t>
            </a:r>
            <a:r>
              <a:rPr lang="en-US" altLang="en-US" dirty="0"/>
              <a:t>, ML, </a:t>
            </a:r>
            <a:r>
              <a:rPr lang="en-US" altLang="en-US" dirty="0" smtClean="0"/>
              <a:t>Haskell</a:t>
            </a:r>
            <a:r>
              <a:rPr lang="en-US" altLang="en-US" dirty="0"/>
              <a:t>, </a:t>
            </a:r>
            <a:r>
              <a:rPr lang="en-US" altLang="en-US" dirty="0" smtClean="0"/>
              <a:t>Perl, etc. </a:t>
            </a:r>
            <a:endParaRPr lang="en-US" altLang="en-US" dirty="0"/>
          </a:p>
          <a:p>
            <a:endParaRPr lang="en-US" dirty="0"/>
          </a:p>
        </p:txBody>
      </p:sp>
    </p:spTree>
    <p:extLst>
      <p:ext uri="{BB962C8B-B14F-4D97-AF65-F5344CB8AC3E}">
        <p14:creationId xmlns:p14="http://schemas.microsoft.com/office/powerpoint/2010/main" val="16055448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Static type checking</a:t>
            </a:r>
            <a:endParaRPr lang="en-US" dirty="0"/>
          </a:p>
        </p:txBody>
      </p:sp>
      <p:sp>
        <p:nvSpPr>
          <p:cNvPr id="3" name="Content Placeholder 2"/>
          <p:cNvSpPr>
            <a:spLocks noGrp="1"/>
          </p:cNvSpPr>
          <p:nvPr>
            <p:ph idx="1"/>
          </p:nvPr>
        </p:nvSpPr>
        <p:spPr/>
        <p:txBody>
          <a:bodyPr>
            <a:normAutofit fontScale="92500" lnSpcReduction="10000"/>
          </a:bodyPr>
          <a:lstStyle/>
          <a:p>
            <a:r>
              <a:rPr lang="en-US" altLang="en-US" dirty="0"/>
              <a:t>Because they evaluate type information during compilation, and therefore lack type information that is only available at run-time, static type checkers are </a:t>
            </a:r>
            <a:r>
              <a:rPr lang="en-US" altLang="en-US" b="1" dirty="0"/>
              <a:t>conservative</a:t>
            </a:r>
            <a:r>
              <a:rPr lang="en-US" altLang="en-US" dirty="0"/>
              <a:t>. </a:t>
            </a:r>
          </a:p>
          <a:p>
            <a:pPr lvl="1"/>
            <a:r>
              <a:rPr lang="en-US" altLang="en-US" dirty="0"/>
              <a:t>They will reject some programs that may be well-behaved at run-time, but that cannot be statically determined to be well-typed. </a:t>
            </a:r>
            <a:endParaRPr lang="en-US" altLang="en-US" dirty="0" smtClean="0"/>
          </a:p>
          <a:p>
            <a:pPr lvl="1"/>
            <a:r>
              <a:rPr lang="en-US" altLang="en-US" dirty="0" smtClean="0"/>
              <a:t>For </a:t>
            </a:r>
            <a:r>
              <a:rPr lang="en-US" altLang="en-US" dirty="0"/>
              <a:t>example, even if an expression &lt;complex test&gt; always evaluates to true at run-time, a program containing the code </a:t>
            </a:r>
          </a:p>
          <a:p>
            <a:pPr lvl="1">
              <a:buFont typeface="Symbol" pitchFamily="18" charset="2"/>
              <a:buNone/>
            </a:pPr>
            <a:r>
              <a:rPr lang="en-US" altLang="en-US" b="1" dirty="0">
                <a:solidFill>
                  <a:srgbClr val="0070C0"/>
                </a:solidFill>
                <a:latin typeface="Courier New" pitchFamily="49" charset="0"/>
                <a:cs typeface="Courier New" pitchFamily="49" charset="0"/>
              </a:rPr>
              <a:t>	</a:t>
            </a:r>
            <a:r>
              <a:rPr lang="en-US" altLang="en-US" b="1" dirty="0" smtClean="0">
                <a:solidFill>
                  <a:srgbClr val="0070C0"/>
                </a:solidFill>
                <a:latin typeface="Courier New" pitchFamily="49" charset="0"/>
                <a:cs typeface="Courier New" pitchFamily="49" charset="0"/>
              </a:rPr>
              <a:t>  </a:t>
            </a:r>
            <a:endParaRPr lang="en-US" altLang="en-US" b="1" dirty="0">
              <a:solidFill>
                <a:srgbClr val="0070C0"/>
              </a:solidFill>
              <a:latin typeface="Courier New" pitchFamily="49" charset="0"/>
              <a:cs typeface="Courier New" pitchFamily="49" charset="0"/>
            </a:endParaRPr>
          </a:p>
          <a:p>
            <a:pPr marL="438150" lvl="1" indent="0">
              <a:buNone/>
            </a:pPr>
            <a:r>
              <a:rPr lang="en-US" altLang="en-US" dirty="0" smtClean="0"/>
              <a:t> </a:t>
            </a:r>
            <a:r>
              <a:rPr lang="en-US" altLang="en-US" b="1" dirty="0" smtClean="0">
                <a:solidFill>
                  <a:srgbClr val="0070C0"/>
                </a:solidFill>
                <a:latin typeface="Courier New" pitchFamily="49" charset="0"/>
                <a:cs typeface="Courier New" pitchFamily="49" charset="0"/>
              </a:rPr>
              <a:t> </a:t>
            </a:r>
            <a:endParaRPr lang="en-US" altLang="en-US" dirty="0" smtClean="0"/>
          </a:p>
          <a:p>
            <a:pPr marL="438150" lvl="1" indent="0">
              <a:buNone/>
            </a:pPr>
            <a:r>
              <a:rPr lang="en-US" altLang="en-US" dirty="0"/>
              <a:t> </a:t>
            </a:r>
            <a:r>
              <a:rPr lang="en-US" altLang="en-US" dirty="0" smtClean="0"/>
              <a:t>   will </a:t>
            </a:r>
            <a:r>
              <a:rPr lang="en-US" altLang="en-US" dirty="0"/>
              <a:t>be rejected as ill-typed, because a static analysis cannot determine </a:t>
            </a:r>
            <a:r>
              <a:rPr lang="en-US" altLang="en-US" dirty="0" smtClean="0"/>
              <a:t/>
            </a:r>
            <a:br>
              <a:rPr lang="en-US" altLang="en-US" dirty="0" smtClean="0"/>
            </a:br>
            <a:r>
              <a:rPr lang="en-US" altLang="en-US" dirty="0" smtClean="0"/>
              <a:t>    that </a:t>
            </a:r>
            <a:r>
              <a:rPr lang="en-US" altLang="en-US" dirty="0"/>
              <a:t>the else branch won't be taken. </a:t>
            </a:r>
          </a:p>
          <a:p>
            <a:r>
              <a:rPr lang="en-US" altLang="en-US" dirty="0"/>
              <a:t>The conservative behavior of static type checkers is advantageous when &lt;complex test&gt; evaluates to false </a:t>
            </a:r>
            <a:r>
              <a:rPr lang="en-US" altLang="en-US" dirty="0" smtClean="0"/>
              <a:t>infrequently.</a:t>
            </a:r>
          </a:p>
          <a:p>
            <a:pPr lvl="1"/>
            <a:r>
              <a:rPr lang="en-US" altLang="en-US" dirty="0" smtClean="0"/>
              <a:t>A </a:t>
            </a:r>
            <a:r>
              <a:rPr lang="en-US" altLang="en-US" dirty="0"/>
              <a:t>static type checker can detect type errors in rarely used code paths. </a:t>
            </a:r>
          </a:p>
          <a:p>
            <a:endParaRPr lang="en-US" dirty="0"/>
          </a:p>
        </p:txBody>
      </p:sp>
      <p:sp>
        <p:nvSpPr>
          <p:cNvPr id="4" name="TextBox 3"/>
          <p:cNvSpPr txBox="1"/>
          <p:nvPr/>
        </p:nvSpPr>
        <p:spPr>
          <a:xfrm>
            <a:off x="2055812" y="3905052"/>
            <a:ext cx="7772400" cy="412421"/>
          </a:xfrm>
          <a:prstGeom prst="rect">
            <a:avLst/>
          </a:prstGeom>
          <a:solidFill>
            <a:schemeClr val="bg1">
              <a:lumMod val="95000"/>
            </a:schemeClr>
          </a:solidFill>
        </p:spPr>
        <p:txBody>
          <a:bodyPr wrap="square" rtlCol="0">
            <a:spAutoFit/>
          </a:bodyPr>
          <a:lstStyle/>
          <a:p>
            <a:pPr marL="438150" lvl="1">
              <a:lnSpc>
                <a:spcPct val="80000"/>
              </a:lnSpc>
              <a:spcBef>
                <a:spcPts val="600"/>
              </a:spcBef>
              <a:buSzPct val="80000"/>
            </a:pPr>
            <a:r>
              <a:rPr lang="en-US" altLang="en-US" sz="2600" dirty="0">
                <a:solidFill>
                  <a:srgbClr val="C00000"/>
                </a:solidFill>
                <a:latin typeface="Arial" panose="020B0604020202020204" pitchFamily="34" charset="0"/>
                <a:cs typeface="Arial" panose="020B0604020202020204" pitchFamily="34" charset="0"/>
              </a:rPr>
              <a:t>if &lt;complex test&gt; then 42 else &lt;type error&gt;</a:t>
            </a:r>
            <a:endParaRPr lang="en-US" sz="2600"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59292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Static type checking</a:t>
            </a:r>
            <a:endParaRPr lang="en-US" dirty="0"/>
          </a:p>
        </p:txBody>
      </p:sp>
      <p:sp>
        <p:nvSpPr>
          <p:cNvPr id="3" name="Content Placeholder 2"/>
          <p:cNvSpPr>
            <a:spLocks noGrp="1"/>
          </p:cNvSpPr>
          <p:nvPr>
            <p:ph idx="1"/>
          </p:nvPr>
        </p:nvSpPr>
        <p:spPr/>
        <p:txBody>
          <a:bodyPr>
            <a:normAutofit lnSpcReduction="10000"/>
          </a:bodyPr>
          <a:lstStyle/>
          <a:p>
            <a:r>
              <a:rPr lang="en-US" altLang="en-US" dirty="0"/>
              <a:t>Note that the most widely used statically typed languages are not formally strongly typed. </a:t>
            </a:r>
          </a:p>
          <a:p>
            <a:r>
              <a:rPr lang="en-US" altLang="en-US" dirty="0" smtClean="0"/>
              <a:t>Most </a:t>
            </a:r>
            <a:r>
              <a:rPr lang="en-US" altLang="en-US" dirty="0"/>
              <a:t>have "loopholes" in the programming language specification enabling programmers to write code that circumvents the verification performed by a static type checker. </a:t>
            </a:r>
          </a:p>
          <a:p>
            <a:pPr lvl="1"/>
            <a:r>
              <a:rPr lang="en-US" altLang="en-US" dirty="0" smtClean="0"/>
              <a:t>For </a:t>
            </a:r>
            <a:r>
              <a:rPr lang="en-US" altLang="en-US" dirty="0"/>
              <a:t>example, most C-style languages have </a:t>
            </a:r>
            <a:r>
              <a:rPr lang="en-US" altLang="en-US" b="1" dirty="0"/>
              <a:t>type coercion </a:t>
            </a:r>
            <a:r>
              <a:rPr lang="en-US" altLang="en-US" dirty="0"/>
              <a:t>that allows the programmer to enforce a change of type onto a value, and </a:t>
            </a:r>
            <a:r>
              <a:rPr lang="en-US" altLang="en-US" b="1" dirty="0"/>
              <a:t>union types </a:t>
            </a:r>
            <a:r>
              <a:rPr lang="en-US" altLang="en-US" dirty="0"/>
              <a:t>that allows the programmer to declare variables that are weakly typed. </a:t>
            </a:r>
          </a:p>
          <a:p>
            <a:pPr lvl="1"/>
            <a:r>
              <a:rPr lang="en-US" altLang="en-US" dirty="0" smtClean="0"/>
              <a:t>Haskell </a:t>
            </a:r>
            <a:r>
              <a:rPr lang="en-US" altLang="en-US" dirty="0"/>
              <a:t>has such features as </a:t>
            </a:r>
            <a:r>
              <a:rPr lang="en-US" altLang="en-US" i="1" dirty="0" err="1" smtClean="0"/>
              <a:t>unsafePerformIO</a:t>
            </a:r>
            <a:endParaRPr lang="en-US" altLang="en-US" dirty="0" smtClean="0"/>
          </a:p>
          <a:p>
            <a:pPr lvl="2"/>
            <a:r>
              <a:rPr lang="en-US" altLang="en-US" dirty="0" smtClean="0"/>
              <a:t>Such </a:t>
            </a:r>
            <a:r>
              <a:rPr lang="en-US" altLang="en-US" dirty="0"/>
              <a:t>operations may be unsafe at runtime, in that they can cause unwanted behavior due to incorrect typing of values when the program runs. </a:t>
            </a:r>
          </a:p>
          <a:p>
            <a:endParaRPr lang="en-US" dirty="0"/>
          </a:p>
        </p:txBody>
      </p:sp>
    </p:spTree>
    <p:extLst>
      <p:ext uri="{BB962C8B-B14F-4D97-AF65-F5344CB8AC3E}">
        <p14:creationId xmlns:p14="http://schemas.microsoft.com/office/powerpoint/2010/main" val="24123971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Dynamic type checking</a:t>
            </a:r>
            <a:endParaRPr lang="en-US" dirty="0"/>
          </a:p>
        </p:txBody>
      </p:sp>
      <p:sp>
        <p:nvSpPr>
          <p:cNvPr id="3" name="Content Placeholder 2"/>
          <p:cNvSpPr>
            <a:spLocks noGrp="1"/>
          </p:cNvSpPr>
          <p:nvPr>
            <p:ph idx="1"/>
          </p:nvPr>
        </p:nvSpPr>
        <p:spPr/>
        <p:txBody>
          <a:bodyPr>
            <a:noAutofit/>
          </a:bodyPr>
          <a:lstStyle/>
          <a:p>
            <a:pPr>
              <a:spcBef>
                <a:spcPts val="0"/>
              </a:spcBef>
            </a:pPr>
            <a:r>
              <a:rPr lang="en-US" altLang="en-US" sz="2800" dirty="0"/>
              <a:t>A programming language is said to be </a:t>
            </a:r>
            <a:r>
              <a:rPr lang="en-US" altLang="en-US" sz="2800" i="1" dirty="0"/>
              <a:t>dynamically typed </a:t>
            </a:r>
            <a:r>
              <a:rPr lang="en-US" altLang="en-US" sz="2800" dirty="0"/>
              <a:t>when the majority of its type checking is performed at run-time as opposed to at compile-time. </a:t>
            </a:r>
          </a:p>
          <a:p>
            <a:pPr lvl="1">
              <a:spcBef>
                <a:spcPts val="0"/>
              </a:spcBef>
            </a:pPr>
            <a:r>
              <a:rPr lang="en-US" altLang="en-US" sz="2400" dirty="0"/>
              <a:t>In strictly dynamic typing, </a:t>
            </a:r>
            <a:r>
              <a:rPr lang="en-US" altLang="en-US" sz="2400" b="1" dirty="0"/>
              <a:t>values have types but variables do </a:t>
            </a:r>
            <a:r>
              <a:rPr lang="en-US" altLang="en-US" sz="2400" b="1" dirty="0" smtClean="0"/>
              <a:t>not</a:t>
            </a:r>
            <a:r>
              <a:rPr lang="en-US" altLang="en-US" sz="2400" dirty="0" smtClean="0"/>
              <a:t>: that </a:t>
            </a:r>
            <a:r>
              <a:rPr lang="en-US" altLang="en-US" sz="2400" dirty="0"/>
              <a:t>is, a variable may refer to a value of any type. </a:t>
            </a:r>
          </a:p>
          <a:p>
            <a:pPr>
              <a:spcBef>
                <a:spcPts val="0"/>
              </a:spcBef>
            </a:pPr>
            <a:r>
              <a:rPr lang="en-US" altLang="en-US" sz="2800" dirty="0"/>
              <a:t>Compared to static typing, dynamic typing can be more flexible (e.g. by allowing programs to generate types and functionality based on run-time data), though </a:t>
            </a:r>
            <a:r>
              <a:rPr lang="en-US" altLang="en-US" sz="2800" b="1" dirty="0"/>
              <a:t>at the expense of reliability </a:t>
            </a:r>
            <a:r>
              <a:rPr lang="en-US" altLang="en-US" sz="2800" dirty="0"/>
              <a:t>due to lack of compile-time type checking. </a:t>
            </a:r>
          </a:p>
          <a:p>
            <a:pPr lvl="1">
              <a:spcBef>
                <a:spcPts val="0"/>
              </a:spcBef>
            </a:pPr>
            <a:r>
              <a:rPr lang="en-US" altLang="en-US" sz="2400" dirty="0"/>
              <a:t>This is because a dynamically typed language accepts and attempts to execute some programs which may be ruled as invalid by a static type checker.</a:t>
            </a:r>
          </a:p>
          <a:p>
            <a:pPr>
              <a:spcBef>
                <a:spcPts val="0"/>
              </a:spcBef>
            </a:pPr>
            <a:r>
              <a:rPr lang="en-US" altLang="en-US" sz="2800" dirty="0"/>
              <a:t>Dynamically typed languages </a:t>
            </a:r>
            <a:r>
              <a:rPr lang="en-US" altLang="en-US" sz="2800" dirty="0" smtClean="0"/>
              <a:t>include </a:t>
            </a:r>
            <a:r>
              <a:rPr lang="en-US" altLang="en-US" sz="2800" dirty="0" err="1" smtClean="0"/>
              <a:t>Erlang</a:t>
            </a:r>
            <a:r>
              <a:rPr lang="en-US" altLang="en-US" sz="2800" dirty="0"/>
              <a:t>, Groovy, JavaScript, Lisp, Objective-C, Perl (with respect to user-defined types but not built-in types), </a:t>
            </a:r>
            <a:r>
              <a:rPr lang="en-US" altLang="en-US" sz="2800" dirty="0" err="1"/>
              <a:t>PHP</a:t>
            </a:r>
            <a:r>
              <a:rPr lang="en-US" altLang="en-US" sz="2800" dirty="0"/>
              <a:t>, Prolog, Python, Ruby and Smalltalk.</a:t>
            </a:r>
            <a:endParaRPr lang="en-US" sz="2800" dirty="0"/>
          </a:p>
        </p:txBody>
      </p:sp>
    </p:spTree>
    <p:extLst>
      <p:ext uri="{BB962C8B-B14F-4D97-AF65-F5344CB8AC3E}">
        <p14:creationId xmlns:p14="http://schemas.microsoft.com/office/powerpoint/2010/main" val="13136077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Dynamic type checking</a:t>
            </a:r>
            <a:endParaRPr lang="en-US" dirty="0"/>
          </a:p>
        </p:txBody>
      </p:sp>
      <p:sp>
        <p:nvSpPr>
          <p:cNvPr id="3" name="Content Placeholder 2"/>
          <p:cNvSpPr>
            <a:spLocks noGrp="1"/>
          </p:cNvSpPr>
          <p:nvPr>
            <p:ph idx="1"/>
          </p:nvPr>
        </p:nvSpPr>
        <p:spPr/>
        <p:txBody>
          <a:bodyPr>
            <a:noAutofit/>
          </a:bodyPr>
          <a:lstStyle/>
          <a:p>
            <a:r>
              <a:rPr lang="en-US" altLang="en-US" sz="2800" dirty="0"/>
              <a:t>Dynamic typing may result </a:t>
            </a:r>
            <a:r>
              <a:rPr lang="en-US" altLang="en-US" sz="2800" b="1" dirty="0"/>
              <a:t>in runtime type </a:t>
            </a:r>
            <a:r>
              <a:rPr lang="en-US" altLang="en-US" sz="2800" b="1" dirty="0" smtClean="0"/>
              <a:t>errors</a:t>
            </a:r>
            <a:r>
              <a:rPr lang="en-US" altLang="en-US" sz="2800" dirty="0" smtClean="0"/>
              <a:t> – that is</a:t>
            </a:r>
            <a:r>
              <a:rPr lang="en-US" altLang="en-US" sz="2800" dirty="0"/>
              <a:t>, at runtime, a variable may hold a value of a certain type, and an operation nonsensical for that type is applied to it. </a:t>
            </a:r>
          </a:p>
          <a:p>
            <a:pPr lvl="1"/>
            <a:r>
              <a:rPr lang="en-US" altLang="en-US" sz="2400" dirty="0" smtClean="0"/>
              <a:t>This </a:t>
            </a:r>
            <a:r>
              <a:rPr lang="en-US" altLang="en-US" sz="2400" dirty="0"/>
              <a:t>operation may occur long after the place where the programming mistake was </a:t>
            </a:r>
            <a:r>
              <a:rPr lang="en-US" altLang="en-US" sz="2400" dirty="0" smtClean="0"/>
              <a:t>made – that is</a:t>
            </a:r>
            <a:r>
              <a:rPr lang="en-US" altLang="en-US" sz="2400" dirty="0"/>
              <a:t>, the place where the wrong type of data passed into a variable it should not have. This may make the bug difficult to locate. </a:t>
            </a:r>
          </a:p>
          <a:p>
            <a:r>
              <a:rPr lang="en-US" altLang="en-US" sz="2800" dirty="0" smtClean="0"/>
              <a:t>Dynamically </a:t>
            </a:r>
            <a:r>
              <a:rPr lang="en-US" altLang="en-US" sz="2800" dirty="0"/>
              <a:t>typed language systems, compared to their statically typed cousins, make fewer "compile-time" checks on the source code (but will check, for example, that the program is syntactically correct). </a:t>
            </a:r>
          </a:p>
          <a:p>
            <a:endParaRPr lang="en-US" altLang="en-US" sz="2800" dirty="0"/>
          </a:p>
        </p:txBody>
      </p:sp>
    </p:spTree>
    <p:extLst>
      <p:ext uri="{BB962C8B-B14F-4D97-AF65-F5344CB8AC3E}">
        <p14:creationId xmlns:p14="http://schemas.microsoft.com/office/powerpoint/2010/main" val="22438741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Front-End</a:t>
            </a:r>
            <a:endParaRPr lang="en-US" dirty="0"/>
          </a:p>
        </p:txBody>
      </p:sp>
      <p:sp>
        <p:nvSpPr>
          <p:cNvPr id="3" name="Content Placeholder 2"/>
          <p:cNvSpPr>
            <a:spLocks noGrp="1"/>
          </p:cNvSpPr>
          <p:nvPr>
            <p:ph idx="1"/>
          </p:nvPr>
        </p:nvSpPr>
        <p:spPr/>
        <p:txBody>
          <a:bodyPr>
            <a:normAutofit fontScale="92500" lnSpcReduction="20000"/>
          </a:bodyPr>
          <a:lstStyle/>
          <a:p>
            <a:r>
              <a:rPr lang="en-US" altLang="en-US" dirty="0"/>
              <a:t>The </a:t>
            </a:r>
            <a:r>
              <a:rPr lang="en-US" altLang="en-US" dirty="0" smtClean="0"/>
              <a:t>front-end </a:t>
            </a:r>
            <a:r>
              <a:rPr lang="en-US" altLang="en-US" dirty="0"/>
              <a:t>analyzes the source code to build an internal representation of the program, called the </a:t>
            </a:r>
            <a:r>
              <a:rPr lang="en-US" altLang="en-US" b="1" dirty="0"/>
              <a:t>intermediate representation</a:t>
            </a:r>
            <a:r>
              <a:rPr lang="en-US" altLang="en-US" dirty="0"/>
              <a:t>. </a:t>
            </a:r>
          </a:p>
          <a:p>
            <a:r>
              <a:rPr lang="en-US" altLang="en-US" dirty="0"/>
              <a:t>It also manages the </a:t>
            </a:r>
            <a:r>
              <a:rPr lang="en-US" altLang="en-US" b="1" dirty="0"/>
              <a:t>symbol table</a:t>
            </a:r>
            <a:r>
              <a:rPr lang="en-US" altLang="en-US" dirty="0"/>
              <a:t>, a data structure mapping each symbol in the source code to associated information such as location, type and scope</a:t>
            </a:r>
            <a:r>
              <a:rPr lang="en-US" altLang="en-US" dirty="0" smtClean="0"/>
              <a:t>.</a:t>
            </a:r>
            <a:endParaRPr lang="en-US" altLang="en-US" dirty="0"/>
          </a:p>
          <a:p>
            <a:r>
              <a:rPr lang="en-US" altLang="en-US" dirty="0"/>
              <a:t>The front-end is composed of: Lexical, Syntactic, Semantic analysis and High-level optimization</a:t>
            </a:r>
            <a:r>
              <a:rPr lang="en-US" altLang="en-US" dirty="0" smtClean="0"/>
              <a:t>.</a:t>
            </a:r>
            <a:endParaRPr lang="en-US" altLang="en-US" dirty="0"/>
          </a:p>
          <a:p>
            <a:pPr lvl="1"/>
            <a:r>
              <a:rPr lang="en-US" altLang="en-US" dirty="0"/>
              <a:t>In most compilers, most of the front-end is driven by the Syntactic analyzer. </a:t>
            </a:r>
          </a:p>
          <a:p>
            <a:pPr lvl="1"/>
            <a:r>
              <a:rPr lang="en-US" altLang="en-US" dirty="0"/>
              <a:t>It calls the Lexical analyzer for tokens and generates an </a:t>
            </a:r>
            <a:r>
              <a:rPr lang="en-US" altLang="en-US" i="1" dirty="0"/>
              <a:t>abstract syntax tree</a:t>
            </a:r>
            <a:r>
              <a:rPr lang="en-US" altLang="en-US" dirty="0"/>
              <a:t> when syntactic elements are recognized.</a:t>
            </a:r>
          </a:p>
          <a:p>
            <a:pPr lvl="1"/>
            <a:r>
              <a:rPr lang="en-US" altLang="en-US" dirty="0"/>
              <a:t>The generated tree (or other intermediate representation) is then analyzed and optimized in a separate process. </a:t>
            </a:r>
          </a:p>
          <a:p>
            <a:r>
              <a:rPr lang="en-US" altLang="en-US" dirty="0"/>
              <a:t>It has</a:t>
            </a:r>
            <a:r>
              <a:rPr lang="en-US" altLang="en-US" b="1" dirty="0"/>
              <a:t> no concern with the target machine</a:t>
            </a:r>
            <a:r>
              <a:rPr lang="en-US" altLang="en-US" dirty="0" smtClean="0"/>
              <a:t>.</a:t>
            </a:r>
            <a:endParaRPr lang="en-US" altLang="en-US" sz="2400" dirty="0"/>
          </a:p>
        </p:txBody>
      </p:sp>
    </p:spTree>
    <p:extLst>
      <p:ext uri="{BB962C8B-B14F-4D97-AF65-F5344CB8AC3E}">
        <p14:creationId xmlns:p14="http://schemas.microsoft.com/office/powerpoint/2010/main" val="9989827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Dynamic type checking</a:t>
            </a:r>
            <a:endParaRPr lang="en-US" dirty="0"/>
          </a:p>
        </p:txBody>
      </p:sp>
      <p:sp>
        <p:nvSpPr>
          <p:cNvPr id="3" name="Content Placeholder 2"/>
          <p:cNvSpPr>
            <a:spLocks noGrp="1"/>
          </p:cNvSpPr>
          <p:nvPr>
            <p:ph idx="1"/>
          </p:nvPr>
        </p:nvSpPr>
        <p:spPr/>
        <p:txBody>
          <a:bodyPr>
            <a:noAutofit/>
          </a:bodyPr>
          <a:lstStyle/>
          <a:p>
            <a:r>
              <a:rPr lang="en-US" altLang="en-US" sz="2800" dirty="0"/>
              <a:t>Run-time checks can potentially be more sophisticated, since they can use dynamic information as well as any information that was present during compilation (such as in </a:t>
            </a:r>
            <a:r>
              <a:rPr lang="en-US" altLang="en-US" sz="2800" b="1" dirty="0"/>
              <a:t>dynamic binding </a:t>
            </a:r>
            <a:r>
              <a:rPr lang="en-US" altLang="en-US" sz="2800" dirty="0"/>
              <a:t>to allow </a:t>
            </a:r>
            <a:r>
              <a:rPr lang="en-US" altLang="en-US" sz="2800" b="1" dirty="0"/>
              <a:t>polymorphism</a:t>
            </a:r>
            <a:r>
              <a:rPr lang="en-US" altLang="en-US" sz="2800" dirty="0"/>
              <a:t>). </a:t>
            </a:r>
          </a:p>
          <a:p>
            <a:pPr lvl="1"/>
            <a:r>
              <a:rPr lang="en-US" altLang="en-US" sz="2400" dirty="0" smtClean="0"/>
              <a:t>On </a:t>
            </a:r>
            <a:r>
              <a:rPr lang="en-US" altLang="en-US" sz="2400" dirty="0"/>
              <a:t>the other hand, runtime checks only assert that conditions hold in a particular execution of the program, and these checks are repeated for every execution of the program. </a:t>
            </a:r>
          </a:p>
          <a:p>
            <a:r>
              <a:rPr lang="en-US" altLang="en-US" sz="2800" dirty="0" smtClean="0"/>
              <a:t>Development </a:t>
            </a:r>
            <a:r>
              <a:rPr lang="en-US" altLang="en-US" sz="2800" dirty="0"/>
              <a:t>in dynamically typed languages is often supported by programming practices such as </a:t>
            </a:r>
            <a:r>
              <a:rPr lang="en-US" altLang="en-US" sz="2800" b="1" dirty="0"/>
              <a:t>unit testing</a:t>
            </a:r>
            <a:r>
              <a:rPr lang="en-US" altLang="en-US" sz="2800" dirty="0"/>
              <a:t>. </a:t>
            </a:r>
            <a:endParaRPr lang="en-US" altLang="en-US" sz="2800" dirty="0" smtClean="0"/>
          </a:p>
          <a:p>
            <a:pPr lvl="1"/>
            <a:r>
              <a:rPr lang="en-US" altLang="en-US" sz="2400" dirty="0" smtClean="0"/>
              <a:t>Testing </a:t>
            </a:r>
            <a:r>
              <a:rPr lang="en-US" altLang="en-US" sz="2400" dirty="0"/>
              <a:t>is a key practice in professional software development, and is particularly important in dynamically typed languages. </a:t>
            </a:r>
          </a:p>
          <a:p>
            <a:endParaRPr lang="en-US" altLang="en-US" sz="2800" dirty="0"/>
          </a:p>
        </p:txBody>
      </p:sp>
    </p:spTree>
    <p:extLst>
      <p:ext uri="{BB962C8B-B14F-4D97-AF65-F5344CB8AC3E}">
        <p14:creationId xmlns:p14="http://schemas.microsoft.com/office/powerpoint/2010/main" val="3232162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Duck typing</a:t>
            </a:r>
            <a:endParaRPr lang="en-US" dirty="0"/>
          </a:p>
        </p:txBody>
      </p:sp>
      <p:sp>
        <p:nvSpPr>
          <p:cNvPr id="3" name="Content Placeholder 2"/>
          <p:cNvSpPr>
            <a:spLocks noGrp="1"/>
          </p:cNvSpPr>
          <p:nvPr>
            <p:ph idx="1"/>
          </p:nvPr>
        </p:nvSpPr>
        <p:spPr/>
        <p:txBody>
          <a:bodyPr>
            <a:normAutofit/>
          </a:bodyPr>
          <a:lstStyle/>
          <a:p>
            <a:r>
              <a:rPr lang="en-US" altLang="en-US" sz="2800" b="1" dirty="0"/>
              <a:t>Duck typing </a:t>
            </a:r>
            <a:r>
              <a:rPr lang="en-US" altLang="en-US" sz="2800" dirty="0"/>
              <a:t>is a style of </a:t>
            </a:r>
            <a:r>
              <a:rPr lang="en-US" altLang="en-US" sz="2800" i="1" dirty="0"/>
              <a:t>object-oriented dynamic typing </a:t>
            </a:r>
            <a:r>
              <a:rPr lang="en-US" altLang="en-US" sz="2800" dirty="0"/>
              <a:t>in which an object's current set of methods and properties determines the valid semantics, rather than its inheritance from a particular class or implementation of a specific interface. </a:t>
            </a:r>
          </a:p>
          <a:p>
            <a:pPr lvl="1"/>
            <a:r>
              <a:rPr lang="en-US" altLang="en-US" sz="2400" dirty="0"/>
              <a:t>The name of the concept refers to the duck test, attributed to American writer James Whitcomb Riley, which may be phrased as follows: </a:t>
            </a:r>
            <a:r>
              <a:rPr lang="en-US" altLang="en-US" sz="2400" dirty="0" smtClean="0"/>
              <a:t> </a:t>
            </a:r>
            <a:r>
              <a:rPr lang="en-US" altLang="en-US" sz="2400" i="1" dirty="0" smtClean="0"/>
              <a:t>"</a:t>
            </a:r>
            <a:r>
              <a:rPr lang="en-US" altLang="en-US" sz="2400" i="1" dirty="0"/>
              <a:t>When I see a bird that walks like a duck and swims like a duck and </a:t>
            </a:r>
            <a:r>
              <a:rPr lang="en-US" altLang="en-US" sz="2400" i="1" dirty="0" smtClean="0"/>
              <a:t>quacks like </a:t>
            </a:r>
            <a:r>
              <a:rPr lang="en-US" altLang="en-US" sz="2400" i="1" dirty="0"/>
              <a:t>a duck, </a:t>
            </a:r>
            <a:r>
              <a:rPr lang="en-US" altLang="en-US" sz="2400" i="1" dirty="0" smtClean="0"/>
              <a:t>I </a:t>
            </a:r>
            <a:r>
              <a:rPr lang="en-US" altLang="en-US" sz="2400" i="1" dirty="0"/>
              <a:t>call that bird a duck." </a:t>
            </a:r>
            <a:endParaRPr lang="en-US" altLang="en-US" sz="2400" i="1" dirty="0" smtClean="0"/>
          </a:p>
          <a:p>
            <a:r>
              <a:rPr lang="en-US" altLang="en-US" sz="2800" dirty="0"/>
              <a:t>In duck typing, one is concerned with just those aspects of an object that are used, rather than with the type of the object itself. </a:t>
            </a:r>
          </a:p>
          <a:p>
            <a:pPr lvl="1"/>
            <a:r>
              <a:rPr lang="en-US" altLang="en-US" sz="2400" dirty="0" smtClean="0"/>
              <a:t>For </a:t>
            </a:r>
            <a:r>
              <a:rPr lang="en-US" altLang="en-US" sz="2400" dirty="0"/>
              <a:t>example, in a non-duck-typed language, one can create a function that takes an object of type Duck and calls that object's </a:t>
            </a:r>
            <a:r>
              <a:rPr lang="en-US" altLang="en-US" sz="2400" i="1" dirty="0"/>
              <a:t>walk() </a:t>
            </a:r>
            <a:r>
              <a:rPr lang="en-US" altLang="en-US" sz="2400" dirty="0"/>
              <a:t>and </a:t>
            </a:r>
            <a:r>
              <a:rPr lang="en-US" altLang="en-US" sz="2400" i="1" dirty="0"/>
              <a:t>quack() </a:t>
            </a:r>
            <a:r>
              <a:rPr lang="en-US" altLang="en-US" sz="2400" dirty="0"/>
              <a:t>methods</a:t>
            </a:r>
          </a:p>
        </p:txBody>
      </p:sp>
    </p:spTree>
    <p:extLst>
      <p:ext uri="{BB962C8B-B14F-4D97-AF65-F5344CB8AC3E}">
        <p14:creationId xmlns:p14="http://schemas.microsoft.com/office/powerpoint/2010/main" val="25498825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Duck typing</a:t>
            </a:r>
            <a:endParaRPr lang="en-US" dirty="0"/>
          </a:p>
        </p:txBody>
      </p:sp>
      <p:sp>
        <p:nvSpPr>
          <p:cNvPr id="3" name="Content Placeholder 2"/>
          <p:cNvSpPr>
            <a:spLocks noGrp="1"/>
          </p:cNvSpPr>
          <p:nvPr>
            <p:ph idx="1"/>
          </p:nvPr>
        </p:nvSpPr>
        <p:spPr/>
        <p:txBody>
          <a:bodyPr>
            <a:normAutofit/>
          </a:bodyPr>
          <a:lstStyle/>
          <a:p>
            <a:pPr>
              <a:spcBef>
                <a:spcPts val="0"/>
              </a:spcBef>
            </a:pPr>
            <a:r>
              <a:rPr lang="en-US" altLang="en-US" sz="2800" dirty="0"/>
              <a:t>In a duck-typed language, the equivalent function would take an object of any type and call that object's </a:t>
            </a:r>
            <a:r>
              <a:rPr lang="en-US" altLang="en-US" sz="2800" i="1" dirty="0"/>
              <a:t>walk() </a:t>
            </a:r>
            <a:r>
              <a:rPr lang="en-US" altLang="en-US" sz="2800" dirty="0"/>
              <a:t>and </a:t>
            </a:r>
            <a:r>
              <a:rPr lang="en-US" altLang="en-US" sz="2800" i="1" dirty="0"/>
              <a:t>quack() </a:t>
            </a:r>
            <a:r>
              <a:rPr lang="en-US" altLang="en-US" sz="2800" dirty="0"/>
              <a:t>methods. </a:t>
            </a:r>
            <a:endParaRPr lang="en-US" altLang="en-US" sz="2800" dirty="0" smtClean="0"/>
          </a:p>
          <a:p>
            <a:pPr lvl="1">
              <a:spcBef>
                <a:spcPts val="0"/>
              </a:spcBef>
            </a:pPr>
            <a:r>
              <a:rPr lang="en-US" altLang="en-US" sz="2400" dirty="0" smtClean="0"/>
              <a:t>If </a:t>
            </a:r>
            <a:r>
              <a:rPr lang="en-US" altLang="en-US" sz="2400" dirty="0"/>
              <a:t>the object does not have the methods that are called then the function signals a run-time error. </a:t>
            </a:r>
          </a:p>
          <a:p>
            <a:pPr>
              <a:spcBef>
                <a:spcPts val="0"/>
              </a:spcBef>
            </a:pPr>
            <a:r>
              <a:rPr lang="en-US" altLang="en-US" sz="2800" dirty="0" smtClean="0"/>
              <a:t>Duck </a:t>
            </a:r>
            <a:r>
              <a:rPr lang="en-US" altLang="en-US" sz="2800" dirty="0"/>
              <a:t>typing is not restrained by the type of arguments in method declarations or calls or, by extension, to type verifications in function bodies</a:t>
            </a:r>
            <a:r>
              <a:rPr lang="en-US" altLang="en-US" sz="2800" dirty="0" smtClean="0"/>
              <a:t>.</a:t>
            </a:r>
          </a:p>
          <a:p>
            <a:pPr lvl="1">
              <a:spcBef>
                <a:spcPts val="0"/>
              </a:spcBef>
            </a:pPr>
            <a:r>
              <a:rPr lang="en-US" altLang="en-US" sz="2400" dirty="0" smtClean="0"/>
              <a:t>It </a:t>
            </a:r>
            <a:r>
              <a:rPr lang="en-US" altLang="en-US" sz="2400" dirty="0"/>
              <a:t>rather relies on documentation, clear code, and testing to ensure correct use. </a:t>
            </a:r>
          </a:p>
          <a:p>
            <a:pPr>
              <a:spcBef>
                <a:spcPts val="0"/>
              </a:spcBef>
            </a:pPr>
            <a:r>
              <a:rPr lang="en-US" altLang="en-US" sz="2800" dirty="0"/>
              <a:t>Duck typing allows polymorphism without inheritance. </a:t>
            </a:r>
          </a:p>
          <a:p>
            <a:pPr lvl="1">
              <a:spcBef>
                <a:spcPts val="0"/>
              </a:spcBef>
            </a:pPr>
            <a:r>
              <a:rPr lang="en-CA" altLang="en-US" sz="2400" dirty="0" smtClean="0"/>
              <a:t>Few </a:t>
            </a:r>
            <a:r>
              <a:rPr lang="en-CA" altLang="en-US" sz="2400" dirty="0"/>
              <a:t>languages actually use duck typing, including Ruby and Python, as well as C# though the use of the dynamic parameter type declaration. </a:t>
            </a:r>
            <a:endParaRPr lang="en-US" altLang="en-US" sz="2400" dirty="0"/>
          </a:p>
          <a:p>
            <a:pPr lvl="1">
              <a:spcBef>
                <a:spcPts val="0"/>
              </a:spcBef>
            </a:pPr>
            <a:endParaRPr lang="en-US" altLang="en-US" sz="2400" dirty="0" smtClean="0"/>
          </a:p>
        </p:txBody>
      </p:sp>
    </p:spTree>
    <p:extLst>
      <p:ext uri="{BB962C8B-B14F-4D97-AF65-F5344CB8AC3E}">
        <p14:creationId xmlns:p14="http://schemas.microsoft.com/office/powerpoint/2010/main" val="34725978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Duck typing</a:t>
            </a:r>
            <a:endParaRPr lang="en-US" dirty="0"/>
          </a:p>
        </p:txBody>
      </p:sp>
      <p:sp>
        <p:nvSpPr>
          <p:cNvPr id="3" name="Content Placeholder 2"/>
          <p:cNvSpPr>
            <a:spLocks noGrp="1"/>
          </p:cNvSpPr>
          <p:nvPr>
            <p:ph idx="1"/>
          </p:nvPr>
        </p:nvSpPr>
        <p:spPr/>
        <p:txBody>
          <a:bodyPr>
            <a:normAutofit/>
          </a:bodyPr>
          <a:lstStyle/>
          <a:p>
            <a:pPr>
              <a:spcBef>
                <a:spcPts val="0"/>
              </a:spcBef>
            </a:pPr>
            <a:r>
              <a:rPr lang="en-US" altLang="en-US" sz="2800" dirty="0" smtClean="0"/>
              <a:t>Consider </a:t>
            </a:r>
            <a:r>
              <a:rPr lang="en-US" altLang="en-US" sz="2800" dirty="0"/>
              <a:t>the following pseudo-code for a duck typed language</a:t>
            </a:r>
            <a:r>
              <a:rPr lang="en-US" altLang="en-US" sz="2800" dirty="0" smtClean="0"/>
              <a:t>:</a:t>
            </a:r>
          </a:p>
          <a:p>
            <a:pPr>
              <a:spcBef>
                <a:spcPts val="0"/>
              </a:spcBef>
            </a:pPr>
            <a:endParaRPr lang="en-US" altLang="en-US" sz="2800" dirty="0"/>
          </a:p>
          <a:p>
            <a:pPr>
              <a:spcBef>
                <a:spcPts val="0"/>
              </a:spcBef>
            </a:pPr>
            <a:endParaRPr lang="en-US" altLang="en-US" sz="2800" dirty="0" smtClean="0"/>
          </a:p>
          <a:p>
            <a:pPr>
              <a:spcBef>
                <a:spcPts val="0"/>
              </a:spcBef>
            </a:pPr>
            <a:endParaRPr lang="en-US" altLang="en-US" sz="2800" dirty="0"/>
          </a:p>
          <a:p>
            <a:pPr>
              <a:spcBef>
                <a:spcPts val="0"/>
              </a:spcBef>
            </a:pPr>
            <a:endParaRPr lang="en-US" altLang="en-US" sz="2800" dirty="0" smtClean="0"/>
          </a:p>
          <a:p>
            <a:pPr>
              <a:spcBef>
                <a:spcPts val="0"/>
              </a:spcBef>
            </a:pPr>
            <a:endParaRPr lang="en-US" altLang="en-US" sz="2800" dirty="0"/>
          </a:p>
          <a:p>
            <a:pPr>
              <a:spcBef>
                <a:spcPts val="0"/>
              </a:spcBef>
            </a:pPr>
            <a:endParaRPr lang="en-US" altLang="en-US" sz="2800" dirty="0" smtClean="0"/>
          </a:p>
          <a:p>
            <a:pPr>
              <a:spcBef>
                <a:spcPts val="0"/>
              </a:spcBef>
            </a:pPr>
            <a:r>
              <a:rPr lang="en-US" altLang="en-US" sz="2800" dirty="0" smtClean="0"/>
              <a:t>Each </a:t>
            </a:r>
            <a:r>
              <a:rPr lang="en-US" altLang="en-US" sz="2800" dirty="0"/>
              <a:t>time the </a:t>
            </a:r>
            <a:r>
              <a:rPr lang="en-US" altLang="en-US" sz="2800" i="1" dirty="0"/>
              <a:t>calculate() </a:t>
            </a:r>
            <a:r>
              <a:rPr lang="en-US" altLang="en-US" sz="2800" dirty="0"/>
              <a:t>function is called, objects without related inheritance may be used e.g. numbers, lists and strings. </a:t>
            </a:r>
            <a:endParaRPr lang="en-US" altLang="en-US" sz="2800" dirty="0" smtClean="0"/>
          </a:p>
          <a:p>
            <a:pPr lvl="1">
              <a:spcBef>
                <a:spcPts val="0"/>
              </a:spcBef>
            </a:pPr>
            <a:r>
              <a:rPr lang="en-US" altLang="en-US" sz="2400" dirty="0" smtClean="0"/>
              <a:t>As </a:t>
            </a:r>
            <a:r>
              <a:rPr lang="en-US" altLang="en-US" sz="2400" dirty="0"/>
              <a:t>long as the objects passed as parameters support the "+" and "*" methods, the operation will succeed. </a:t>
            </a:r>
            <a:r>
              <a:rPr lang="en-US" altLang="en-US" sz="2400" dirty="0" smtClean="0"/>
              <a:t>Execution </a:t>
            </a:r>
            <a:r>
              <a:rPr lang="en-US" altLang="en-US" sz="2400" dirty="0"/>
              <a:t>of the preceding code may result in: </a:t>
            </a:r>
          </a:p>
          <a:p>
            <a:pPr>
              <a:spcBef>
                <a:spcPts val="0"/>
              </a:spcBef>
            </a:pPr>
            <a:endParaRPr lang="en-US" altLang="en-US" sz="2800" dirty="0"/>
          </a:p>
        </p:txBody>
      </p:sp>
      <p:sp>
        <p:nvSpPr>
          <p:cNvPr id="4" name="TextBox 3"/>
          <p:cNvSpPr txBox="1"/>
          <p:nvPr/>
        </p:nvSpPr>
        <p:spPr>
          <a:xfrm>
            <a:off x="4505979" y="1676400"/>
            <a:ext cx="5477776" cy="2031325"/>
          </a:xfrm>
          <a:prstGeom prst="rect">
            <a:avLst/>
          </a:prstGeom>
          <a:solidFill>
            <a:schemeClr val="bg1">
              <a:lumMod val="95000"/>
            </a:schemeClr>
          </a:solidFill>
        </p:spPr>
        <p:txBody>
          <a:bodyPr wrap="square" rtlCol="0">
            <a:spAutoFit/>
          </a:bodyPr>
          <a:lstStyle/>
          <a:p>
            <a:pPr>
              <a:buFont typeface="Symbol" pitchFamily="18" charset="2"/>
              <a:buNone/>
            </a:pPr>
            <a:r>
              <a:rPr lang="en-US" altLang="en-US" dirty="0" smtClean="0">
                <a:solidFill>
                  <a:srgbClr val="C00000"/>
                </a:solidFill>
                <a:latin typeface="Arial" panose="020B0604020202020204" pitchFamily="34" charset="0"/>
                <a:cs typeface="Arial" panose="020B0604020202020204" pitchFamily="34" charset="0"/>
              </a:rPr>
              <a:t>function </a:t>
            </a:r>
            <a:r>
              <a:rPr lang="en-US" altLang="en-US" dirty="0">
                <a:solidFill>
                  <a:srgbClr val="C00000"/>
                </a:solidFill>
                <a:latin typeface="Arial" panose="020B0604020202020204" pitchFamily="34" charset="0"/>
                <a:cs typeface="Arial" panose="020B0604020202020204" pitchFamily="34" charset="0"/>
              </a:rPr>
              <a:t>calculate(a, b, c) =&gt; return (</a:t>
            </a:r>
            <a:r>
              <a:rPr lang="en-US" altLang="en-US" dirty="0" err="1">
                <a:solidFill>
                  <a:srgbClr val="C00000"/>
                </a:solidFill>
                <a:latin typeface="Arial" panose="020B0604020202020204" pitchFamily="34" charset="0"/>
                <a:cs typeface="Arial" panose="020B0604020202020204" pitchFamily="34" charset="0"/>
              </a:rPr>
              <a:t>a+b</a:t>
            </a:r>
            <a:r>
              <a:rPr lang="en-US" altLang="en-US" dirty="0">
                <a:solidFill>
                  <a:srgbClr val="C00000"/>
                </a:solidFill>
                <a:latin typeface="Arial" panose="020B0604020202020204" pitchFamily="34" charset="0"/>
                <a:cs typeface="Arial" panose="020B0604020202020204" pitchFamily="34" charset="0"/>
              </a:rPr>
              <a:t>)*c</a:t>
            </a:r>
          </a:p>
          <a:p>
            <a:pPr>
              <a:buFont typeface="Symbol" pitchFamily="18" charset="2"/>
              <a:buNone/>
            </a:pPr>
            <a:r>
              <a:rPr lang="en-US" altLang="en-US" dirty="0" smtClean="0">
                <a:solidFill>
                  <a:srgbClr val="C00000"/>
                </a:solidFill>
                <a:latin typeface="Arial" panose="020B0604020202020204" pitchFamily="34" charset="0"/>
                <a:cs typeface="Arial" panose="020B0604020202020204" pitchFamily="34" charset="0"/>
              </a:rPr>
              <a:t>example1 </a:t>
            </a:r>
            <a:r>
              <a:rPr lang="en-US" altLang="en-US" dirty="0">
                <a:solidFill>
                  <a:srgbClr val="C00000"/>
                </a:solidFill>
                <a:latin typeface="Arial" panose="020B0604020202020204" pitchFamily="34" charset="0"/>
                <a:cs typeface="Arial" panose="020B0604020202020204" pitchFamily="34" charset="0"/>
              </a:rPr>
              <a:t>= calculate (1, 2, 3)</a:t>
            </a:r>
          </a:p>
          <a:p>
            <a:pPr>
              <a:buFont typeface="Symbol" pitchFamily="18" charset="2"/>
              <a:buNone/>
            </a:pPr>
            <a:r>
              <a:rPr lang="en-US" altLang="en-US" dirty="0" smtClean="0">
                <a:solidFill>
                  <a:srgbClr val="C00000"/>
                </a:solidFill>
                <a:latin typeface="Arial" panose="020B0604020202020204" pitchFamily="34" charset="0"/>
                <a:cs typeface="Arial" panose="020B0604020202020204" pitchFamily="34" charset="0"/>
              </a:rPr>
              <a:t>example2 </a:t>
            </a:r>
            <a:r>
              <a:rPr lang="en-US" altLang="en-US" dirty="0">
                <a:solidFill>
                  <a:srgbClr val="C00000"/>
                </a:solidFill>
                <a:latin typeface="Arial" panose="020B0604020202020204" pitchFamily="34" charset="0"/>
                <a:cs typeface="Arial" panose="020B0604020202020204" pitchFamily="34" charset="0"/>
              </a:rPr>
              <a:t>= calculate ([1, 2, 3], [4, 5, 6], 2)</a:t>
            </a:r>
          </a:p>
          <a:p>
            <a:pPr>
              <a:buFont typeface="Symbol" pitchFamily="18" charset="2"/>
              <a:buNone/>
            </a:pPr>
            <a:r>
              <a:rPr lang="en-US" altLang="en-US" dirty="0" smtClean="0">
                <a:solidFill>
                  <a:srgbClr val="C00000"/>
                </a:solidFill>
                <a:latin typeface="Arial" panose="020B0604020202020204" pitchFamily="34" charset="0"/>
                <a:cs typeface="Arial" panose="020B0604020202020204" pitchFamily="34" charset="0"/>
              </a:rPr>
              <a:t>example3 </a:t>
            </a:r>
            <a:r>
              <a:rPr lang="en-US" altLang="en-US" dirty="0">
                <a:solidFill>
                  <a:srgbClr val="C00000"/>
                </a:solidFill>
                <a:latin typeface="Arial" panose="020B0604020202020204" pitchFamily="34" charset="0"/>
                <a:cs typeface="Arial" panose="020B0604020202020204" pitchFamily="34" charset="0"/>
              </a:rPr>
              <a:t>= calculate ('apples ', 'and </a:t>
            </a:r>
            <a:r>
              <a:rPr lang="en-US" altLang="en-US" dirty="0" smtClean="0">
                <a:solidFill>
                  <a:srgbClr val="C00000"/>
                </a:solidFill>
                <a:latin typeface="Arial" panose="020B0604020202020204" pitchFamily="34" charset="0"/>
                <a:cs typeface="Arial" panose="020B0604020202020204" pitchFamily="34" charset="0"/>
              </a:rPr>
              <a:t>oranges', </a:t>
            </a:r>
            <a:r>
              <a:rPr lang="en-US" altLang="en-US" dirty="0">
                <a:solidFill>
                  <a:srgbClr val="C00000"/>
                </a:solidFill>
                <a:latin typeface="Arial" panose="020B0604020202020204" pitchFamily="34" charset="0"/>
                <a:cs typeface="Arial" panose="020B0604020202020204" pitchFamily="34" charset="0"/>
              </a:rPr>
              <a:t>3)</a:t>
            </a:r>
          </a:p>
          <a:p>
            <a:pPr>
              <a:buFont typeface="Symbol" pitchFamily="18" charset="2"/>
              <a:buNone/>
            </a:pPr>
            <a:r>
              <a:rPr lang="en-US" altLang="en-US" dirty="0" smtClean="0">
                <a:solidFill>
                  <a:srgbClr val="C00000"/>
                </a:solidFill>
                <a:latin typeface="Arial" panose="020B0604020202020204" pitchFamily="34" charset="0"/>
                <a:cs typeface="Arial" panose="020B0604020202020204" pitchFamily="34" charset="0"/>
              </a:rPr>
              <a:t>print </a:t>
            </a:r>
            <a:r>
              <a:rPr lang="en-US" altLang="en-US" dirty="0" err="1">
                <a:solidFill>
                  <a:srgbClr val="C00000"/>
                </a:solidFill>
                <a:latin typeface="Arial" panose="020B0604020202020204" pitchFamily="34" charset="0"/>
                <a:cs typeface="Arial" panose="020B0604020202020204" pitchFamily="34" charset="0"/>
              </a:rPr>
              <a:t>to_string</a:t>
            </a:r>
            <a:r>
              <a:rPr lang="en-US" altLang="en-US" dirty="0">
                <a:solidFill>
                  <a:srgbClr val="C00000"/>
                </a:solidFill>
                <a:latin typeface="Arial" panose="020B0604020202020204" pitchFamily="34" charset="0"/>
                <a:cs typeface="Arial" panose="020B0604020202020204" pitchFamily="34" charset="0"/>
              </a:rPr>
              <a:t> example1</a:t>
            </a:r>
          </a:p>
          <a:p>
            <a:pPr>
              <a:buFont typeface="Symbol" pitchFamily="18" charset="2"/>
              <a:buNone/>
            </a:pPr>
            <a:r>
              <a:rPr lang="en-US" altLang="en-US" dirty="0" smtClean="0">
                <a:solidFill>
                  <a:srgbClr val="C00000"/>
                </a:solidFill>
                <a:latin typeface="Arial" panose="020B0604020202020204" pitchFamily="34" charset="0"/>
                <a:cs typeface="Arial" panose="020B0604020202020204" pitchFamily="34" charset="0"/>
              </a:rPr>
              <a:t>print </a:t>
            </a:r>
            <a:r>
              <a:rPr lang="en-US" altLang="en-US" dirty="0" err="1">
                <a:solidFill>
                  <a:srgbClr val="C00000"/>
                </a:solidFill>
                <a:latin typeface="Arial" panose="020B0604020202020204" pitchFamily="34" charset="0"/>
                <a:cs typeface="Arial" panose="020B0604020202020204" pitchFamily="34" charset="0"/>
              </a:rPr>
              <a:t>to_string</a:t>
            </a:r>
            <a:r>
              <a:rPr lang="en-US" altLang="en-US" dirty="0">
                <a:solidFill>
                  <a:srgbClr val="C00000"/>
                </a:solidFill>
                <a:latin typeface="Arial" panose="020B0604020202020204" pitchFamily="34" charset="0"/>
                <a:cs typeface="Arial" panose="020B0604020202020204" pitchFamily="34" charset="0"/>
              </a:rPr>
              <a:t> example2</a:t>
            </a:r>
          </a:p>
          <a:p>
            <a:pPr>
              <a:buFont typeface="Symbol" pitchFamily="18" charset="2"/>
              <a:buNone/>
            </a:pPr>
            <a:r>
              <a:rPr lang="en-US" altLang="en-US" dirty="0" smtClean="0">
                <a:solidFill>
                  <a:srgbClr val="C00000"/>
                </a:solidFill>
                <a:latin typeface="Arial" panose="020B0604020202020204" pitchFamily="34" charset="0"/>
                <a:cs typeface="Arial" panose="020B0604020202020204" pitchFamily="34" charset="0"/>
              </a:rPr>
              <a:t>print </a:t>
            </a:r>
            <a:r>
              <a:rPr lang="en-US" altLang="en-US" dirty="0" err="1">
                <a:solidFill>
                  <a:srgbClr val="C00000"/>
                </a:solidFill>
                <a:latin typeface="Arial" panose="020B0604020202020204" pitchFamily="34" charset="0"/>
                <a:cs typeface="Arial" panose="020B0604020202020204" pitchFamily="34" charset="0"/>
              </a:rPr>
              <a:t>to_string</a:t>
            </a:r>
            <a:r>
              <a:rPr lang="en-US" altLang="en-US" dirty="0">
                <a:solidFill>
                  <a:srgbClr val="C00000"/>
                </a:solidFill>
                <a:latin typeface="Arial" panose="020B0604020202020204" pitchFamily="34" charset="0"/>
                <a:cs typeface="Arial" panose="020B0604020202020204" pitchFamily="34" charset="0"/>
              </a:rPr>
              <a:t> </a:t>
            </a:r>
            <a:r>
              <a:rPr lang="en-US" altLang="en-US" dirty="0" smtClean="0">
                <a:solidFill>
                  <a:srgbClr val="C00000"/>
                </a:solidFill>
                <a:latin typeface="Arial" panose="020B0604020202020204" pitchFamily="34" charset="0"/>
                <a:cs typeface="Arial" panose="020B0604020202020204" pitchFamily="34" charset="0"/>
              </a:rPr>
              <a:t>example3</a:t>
            </a:r>
            <a:endParaRPr lang="en-US" dirty="0">
              <a:solidFill>
                <a:srgbClr val="C00000"/>
              </a:solidFill>
              <a:latin typeface="Arial" panose="020B0604020202020204" pitchFamily="34" charset="0"/>
              <a:cs typeface="Arial" panose="020B0604020202020204" pitchFamily="34" charset="0"/>
            </a:endParaRPr>
          </a:p>
        </p:txBody>
      </p:sp>
      <p:sp>
        <p:nvSpPr>
          <p:cNvPr id="5" name="TextBox 4"/>
          <p:cNvSpPr txBox="1"/>
          <p:nvPr/>
        </p:nvSpPr>
        <p:spPr>
          <a:xfrm>
            <a:off x="4505979" y="5334000"/>
            <a:ext cx="6610530" cy="923330"/>
          </a:xfrm>
          <a:prstGeom prst="rect">
            <a:avLst/>
          </a:prstGeom>
          <a:solidFill>
            <a:schemeClr val="bg1">
              <a:lumMod val="95000"/>
            </a:schemeClr>
          </a:solidFill>
        </p:spPr>
        <p:txBody>
          <a:bodyPr wrap="square" rtlCol="0">
            <a:spAutoFit/>
          </a:bodyPr>
          <a:lstStyle>
            <a:defPPr>
              <a:defRPr lang="en-US"/>
            </a:defPPr>
            <a:lvl1pPr>
              <a:buFont typeface="Symbol" pitchFamily="18" charset="2"/>
              <a:buNone/>
              <a:defRPr>
                <a:solidFill>
                  <a:srgbClr val="C00000"/>
                </a:solidFill>
                <a:latin typeface="Arial" panose="020B0604020202020204" pitchFamily="34" charset="0"/>
                <a:cs typeface="Arial" panose="020B0604020202020204" pitchFamily="34" charset="0"/>
              </a:defRPr>
            </a:lvl1pPr>
          </a:lstStyle>
          <a:p>
            <a:r>
              <a:rPr lang="en-US" altLang="en-US" dirty="0"/>
              <a:t>9</a:t>
            </a:r>
          </a:p>
          <a:p>
            <a:r>
              <a:rPr lang="en-US" altLang="en-US" dirty="0"/>
              <a:t>[1, 2, 3, 4, 5, 6, 1, 2, 3, 4, 5, 6]</a:t>
            </a:r>
          </a:p>
          <a:p>
            <a:r>
              <a:rPr lang="en-US" altLang="en-US" dirty="0"/>
              <a:t>apples and oranges, apples and oranges, apples and oranges</a:t>
            </a:r>
          </a:p>
        </p:txBody>
      </p:sp>
    </p:spTree>
    <p:extLst>
      <p:ext uri="{BB962C8B-B14F-4D97-AF65-F5344CB8AC3E}">
        <p14:creationId xmlns:p14="http://schemas.microsoft.com/office/powerpoint/2010/main" val="8805105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Structural typing</a:t>
            </a:r>
            <a:endParaRPr lang="en-US" dirty="0"/>
          </a:p>
        </p:txBody>
      </p:sp>
      <p:sp>
        <p:nvSpPr>
          <p:cNvPr id="3" name="Content Placeholder 2"/>
          <p:cNvSpPr>
            <a:spLocks noGrp="1"/>
          </p:cNvSpPr>
          <p:nvPr>
            <p:ph idx="1"/>
          </p:nvPr>
        </p:nvSpPr>
        <p:spPr/>
        <p:txBody>
          <a:bodyPr>
            <a:noAutofit/>
          </a:bodyPr>
          <a:lstStyle/>
          <a:p>
            <a:r>
              <a:rPr lang="en-US" altLang="en-US" sz="2800" dirty="0"/>
              <a:t>A structural type system (or </a:t>
            </a:r>
            <a:r>
              <a:rPr lang="en-US" altLang="en-US" sz="2800" b="1" dirty="0"/>
              <a:t>property-based</a:t>
            </a:r>
            <a:r>
              <a:rPr lang="en-US" altLang="en-US" sz="2800" dirty="0"/>
              <a:t> type system) is a major class of type system, in which type compatibility and equivalence are determined by the types’ </a:t>
            </a:r>
            <a:r>
              <a:rPr lang="en-US" altLang="en-US" sz="2800" b="1" dirty="0"/>
              <a:t>structure </a:t>
            </a:r>
            <a:r>
              <a:rPr lang="en-US" altLang="en-US" sz="2800" dirty="0"/>
              <a:t>or </a:t>
            </a:r>
            <a:r>
              <a:rPr lang="en-US" altLang="en-US" sz="2800" b="1" dirty="0"/>
              <a:t>composition</a:t>
            </a:r>
            <a:r>
              <a:rPr lang="en-US" altLang="en-US" sz="2800" dirty="0"/>
              <a:t>, and </a:t>
            </a:r>
            <a:r>
              <a:rPr lang="en-US" altLang="en-US" sz="2800" b="1" dirty="0"/>
              <a:t>not through explicit declarations</a:t>
            </a:r>
            <a:r>
              <a:rPr lang="en-US" altLang="en-US" sz="2800" dirty="0"/>
              <a:t>.</a:t>
            </a:r>
          </a:p>
          <a:p>
            <a:r>
              <a:rPr lang="en-US" altLang="en-US" sz="2800" dirty="0" smtClean="0"/>
              <a:t>They are </a:t>
            </a:r>
            <a:r>
              <a:rPr lang="en-US" altLang="en-US" sz="2800" dirty="0"/>
              <a:t>used to determine if types are </a:t>
            </a:r>
            <a:r>
              <a:rPr lang="en-US" altLang="en-US" sz="2800" b="1" dirty="0"/>
              <a:t>equivalent</a:t>
            </a:r>
            <a:r>
              <a:rPr lang="en-US" altLang="en-US" sz="2800" dirty="0"/>
              <a:t>, as well as if a type is a </a:t>
            </a:r>
            <a:r>
              <a:rPr lang="en-US" altLang="en-US" sz="2800" b="1" dirty="0"/>
              <a:t>subtype</a:t>
            </a:r>
            <a:r>
              <a:rPr lang="en-US" altLang="en-US" sz="2800" dirty="0"/>
              <a:t> of another. </a:t>
            </a:r>
          </a:p>
          <a:p>
            <a:pPr lvl="1"/>
            <a:r>
              <a:rPr lang="en-US" altLang="en-US" sz="2400" dirty="0" smtClean="0"/>
              <a:t>It </a:t>
            </a:r>
            <a:r>
              <a:rPr lang="en-US" altLang="en-US" sz="2400" dirty="0"/>
              <a:t>contrasts with </a:t>
            </a:r>
            <a:r>
              <a:rPr lang="en-US" altLang="en-US" sz="2400" b="1" dirty="0"/>
              <a:t>nominative systems</a:t>
            </a:r>
            <a:r>
              <a:rPr lang="en-US" altLang="en-US" sz="2400" dirty="0"/>
              <a:t>, where comparisons are based on explicit declarations or the names of the types, and </a:t>
            </a:r>
            <a:r>
              <a:rPr lang="en-US" altLang="en-US" sz="2400" b="1" dirty="0"/>
              <a:t>duck typing</a:t>
            </a:r>
            <a:r>
              <a:rPr lang="en-US" altLang="en-US" sz="2400" dirty="0"/>
              <a:t>, in which only the part of the structure accessed at runtime is checked for compatibility. </a:t>
            </a:r>
            <a:endParaRPr lang="en-US" altLang="en-US" sz="2400" dirty="0" smtClean="0"/>
          </a:p>
          <a:p>
            <a:r>
              <a:rPr lang="en-US" altLang="en-US" sz="2800" dirty="0" smtClean="0"/>
              <a:t>Examples </a:t>
            </a:r>
            <a:r>
              <a:rPr lang="en-US" altLang="en-US" sz="2800" dirty="0"/>
              <a:t>of structurally-typed </a:t>
            </a:r>
            <a:r>
              <a:rPr lang="en-US" altLang="en-US" sz="2800" dirty="0" smtClean="0"/>
              <a:t>languages: ML </a:t>
            </a:r>
            <a:r>
              <a:rPr lang="en-US" altLang="en-US" sz="2800" dirty="0"/>
              <a:t>and Objective </a:t>
            </a:r>
            <a:r>
              <a:rPr lang="en-US" altLang="en-US" sz="2800" dirty="0" err="1" smtClean="0"/>
              <a:t>Caml</a:t>
            </a:r>
            <a:r>
              <a:rPr lang="en-US" altLang="en-US" sz="2800" dirty="0" smtClean="0"/>
              <a:t>. </a:t>
            </a:r>
            <a:endParaRPr lang="en-US" altLang="en-US" sz="2800" dirty="0"/>
          </a:p>
          <a:p>
            <a:pPr lvl="1"/>
            <a:r>
              <a:rPr lang="en-US" altLang="en-US" sz="2400" dirty="0"/>
              <a:t>C++ template functions exhibit structural typing on type arguments</a:t>
            </a:r>
            <a:r>
              <a:rPr lang="en-US" altLang="en-US" sz="2400" dirty="0" smtClean="0"/>
              <a:t>.</a:t>
            </a:r>
            <a:endParaRPr lang="en-US" altLang="en-US" sz="2400" dirty="0"/>
          </a:p>
        </p:txBody>
      </p:sp>
    </p:spTree>
    <p:extLst>
      <p:ext uri="{BB962C8B-B14F-4D97-AF65-F5344CB8AC3E}">
        <p14:creationId xmlns:p14="http://schemas.microsoft.com/office/powerpoint/2010/main" val="38535545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Structural typing</a:t>
            </a:r>
            <a:endParaRPr lang="en-US" dirty="0"/>
          </a:p>
        </p:txBody>
      </p:sp>
      <p:sp>
        <p:nvSpPr>
          <p:cNvPr id="3" name="Content Placeholder 2"/>
          <p:cNvSpPr>
            <a:spLocks noGrp="1"/>
          </p:cNvSpPr>
          <p:nvPr>
            <p:ph idx="1"/>
          </p:nvPr>
        </p:nvSpPr>
        <p:spPr/>
        <p:txBody>
          <a:bodyPr>
            <a:normAutofit/>
          </a:bodyPr>
          <a:lstStyle/>
          <a:p>
            <a:r>
              <a:rPr lang="en-US" altLang="en-US" dirty="0"/>
              <a:t>In structural typing, two values are considered to have compatible types if their types have identical structure, or “membership”. </a:t>
            </a:r>
          </a:p>
          <a:p>
            <a:pPr lvl="1"/>
            <a:r>
              <a:rPr lang="en-US" altLang="en-US" dirty="0" smtClean="0"/>
              <a:t>Depending </a:t>
            </a:r>
            <a:r>
              <a:rPr lang="en-US" altLang="en-US" dirty="0"/>
              <a:t>on the semantics of the language, this generally means that for each </a:t>
            </a:r>
            <a:r>
              <a:rPr lang="en-US" altLang="en-US" b="1" dirty="0"/>
              <a:t>feature</a:t>
            </a:r>
            <a:r>
              <a:rPr lang="en-US" altLang="en-US" dirty="0"/>
              <a:t> within a type, there must be a corresponding and identical feature in the other type. </a:t>
            </a:r>
          </a:p>
          <a:p>
            <a:r>
              <a:rPr lang="en-US" altLang="en-US" dirty="0" smtClean="0"/>
              <a:t>Some </a:t>
            </a:r>
            <a:r>
              <a:rPr lang="en-US" altLang="en-US" dirty="0"/>
              <a:t>languages may differ on the details, such as whether the features must match in name, or only in their individual type specifications. </a:t>
            </a:r>
          </a:p>
        </p:txBody>
      </p:sp>
    </p:spTree>
    <p:extLst>
      <p:ext uri="{BB962C8B-B14F-4D97-AF65-F5344CB8AC3E}">
        <p14:creationId xmlns:p14="http://schemas.microsoft.com/office/powerpoint/2010/main" val="890317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Structural typing</a:t>
            </a:r>
            <a:endParaRPr lang="en-US" dirty="0"/>
          </a:p>
        </p:txBody>
      </p:sp>
      <p:sp>
        <p:nvSpPr>
          <p:cNvPr id="3" name="Content Placeholder 2"/>
          <p:cNvSpPr>
            <a:spLocks noGrp="1"/>
          </p:cNvSpPr>
          <p:nvPr>
            <p:ph idx="1"/>
          </p:nvPr>
        </p:nvSpPr>
        <p:spPr/>
        <p:txBody>
          <a:bodyPr>
            <a:normAutofit/>
          </a:bodyPr>
          <a:lstStyle/>
          <a:p>
            <a:r>
              <a:rPr lang="en-US" altLang="en-US" dirty="0" smtClean="0"/>
              <a:t>Structural </a:t>
            </a:r>
            <a:r>
              <a:rPr lang="en-US" altLang="en-US" dirty="0"/>
              <a:t>typing may also apply to languages that support </a:t>
            </a:r>
            <a:r>
              <a:rPr lang="en-US" altLang="en-US" b="1" dirty="0"/>
              <a:t>subtype polymorphism</a:t>
            </a:r>
            <a:r>
              <a:rPr lang="en-US" altLang="en-US" dirty="0"/>
              <a:t>. </a:t>
            </a:r>
            <a:endParaRPr lang="en-US" altLang="en-US" dirty="0" smtClean="0"/>
          </a:p>
          <a:p>
            <a:pPr lvl="1"/>
            <a:r>
              <a:rPr lang="en-US" altLang="en-US" dirty="0" smtClean="0"/>
              <a:t>In </a:t>
            </a:r>
            <a:r>
              <a:rPr lang="en-US" altLang="en-US" dirty="0"/>
              <a:t>this case, one type is a subtype of another if and only if it contains all the features of the base type; the subtype may contain additional features. </a:t>
            </a:r>
          </a:p>
          <a:p>
            <a:r>
              <a:rPr lang="en-US" altLang="en-US" dirty="0" smtClean="0"/>
              <a:t>A </a:t>
            </a:r>
            <a:r>
              <a:rPr lang="en-US" altLang="en-US" dirty="0"/>
              <a:t>pitfall of structural typing versus nominative typing is that two separately defined types intended for different purposes, each consisting of a pair of numbers, could be considered the same type by the type system, simply because they happen to have identical structure. </a:t>
            </a:r>
          </a:p>
        </p:txBody>
      </p:sp>
    </p:spTree>
    <p:extLst>
      <p:ext uri="{BB962C8B-B14F-4D97-AF65-F5344CB8AC3E}">
        <p14:creationId xmlns:p14="http://schemas.microsoft.com/office/powerpoint/2010/main" val="19080233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Nominal typing</a:t>
            </a:r>
            <a:endParaRPr lang="en-US" dirty="0"/>
          </a:p>
        </p:txBody>
      </p:sp>
      <p:sp>
        <p:nvSpPr>
          <p:cNvPr id="3" name="Content Placeholder 2"/>
          <p:cNvSpPr>
            <a:spLocks noGrp="1"/>
          </p:cNvSpPr>
          <p:nvPr>
            <p:ph idx="1"/>
          </p:nvPr>
        </p:nvSpPr>
        <p:spPr/>
        <p:txBody>
          <a:bodyPr>
            <a:normAutofit/>
          </a:bodyPr>
          <a:lstStyle/>
          <a:p>
            <a:r>
              <a:rPr lang="en-US" altLang="en-US" sz="2800" dirty="0"/>
              <a:t>A nominal or nominative type system (or name-based type system) is a major class of type system, in which compatibility and equivalence of data types is determined by </a:t>
            </a:r>
            <a:r>
              <a:rPr lang="en-US" altLang="en-US" sz="2800" b="1" dirty="0"/>
              <a:t>explicit declarations </a:t>
            </a:r>
            <a:r>
              <a:rPr lang="en-US" altLang="en-US" sz="2800" dirty="0"/>
              <a:t>and/or the </a:t>
            </a:r>
            <a:r>
              <a:rPr lang="en-US" altLang="en-US" sz="2800" b="1" dirty="0"/>
              <a:t>names</a:t>
            </a:r>
            <a:r>
              <a:rPr lang="en-US" altLang="en-US" sz="2800" dirty="0"/>
              <a:t> of the types. </a:t>
            </a:r>
          </a:p>
          <a:p>
            <a:pPr lvl="1"/>
            <a:r>
              <a:rPr lang="en-US" altLang="en-US" sz="2400" dirty="0" smtClean="0"/>
              <a:t>They are </a:t>
            </a:r>
            <a:r>
              <a:rPr lang="en-US" altLang="en-US" sz="2400" dirty="0"/>
              <a:t>used to determine if types are equivalent, as well as if a type is a subtype of another. </a:t>
            </a:r>
          </a:p>
          <a:p>
            <a:r>
              <a:rPr lang="en-US" altLang="en-US" sz="2800" dirty="0" smtClean="0"/>
              <a:t>Nominal </a:t>
            </a:r>
            <a:r>
              <a:rPr lang="en-US" altLang="en-US" sz="2800" dirty="0"/>
              <a:t>typing means that two variables are type-compatible if and only if their declarations name the same type. For example, in C, </a:t>
            </a:r>
            <a:r>
              <a:rPr lang="en-US" altLang="en-US" sz="2800" dirty="0">
                <a:cs typeface="Calibri" panose="020F0502020204030204" pitchFamily="34" charset="0"/>
              </a:rPr>
              <a:t>two </a:t>
            </a:r>
            <a:r>
              <a:rPr lang="en-US" altLang="en-US" sz="2800" b="1" i="1" dirty="0" err="1">
                <a:cs typeface="Calibri" panose="020F0502020204030204" pitchFamily="34" charset="0"/>
              </a:rPr>
              <a:t>struct</a:t>
            </a:r>
            <a:r>
              <a:rPr lang="en-US" altLang="en-US" sz="2800" b="1" dirty="0">
                <a:cs typeface="Calibri" panose="020F0502020204030204" pitchFamily="34" charset="0"/>
              </a:rPr>
              <a:t> </a:t>
            </a:r>
            <a:r>
              <a:rPr lang="en-US" altLang="en-US" sz="2800" dirty="0"/>
              <a:t>types with different names are never considered compatible, even if they have identical field declarations. </a:t>
            </a:r>
          </a:p>
          <a:p>
            <a:pPr lvl="1"/>
            <a:r>
              <a:rPr lang="en-US" altLang="en-US" sz="2400" dirty="0" smtClean="0"/>
              <a:t>However</a:t>
            </a:r>
            <a:r>
              <a:rPr lang="en-US" altLang="en-US" sz="2400" dirty="0"/>
              <a:t>, C also allows a</a:t>
            </a:r>
            <a:r>
              <a:rPr lang="en-US" altLang="en-US" sz="2400" b="1" dirty="0">
                <a:latin typeface="Courier New" pitchFamily="49" charset="0"/>
                <a:cs typeface="Courier New" pitchFamily="49" charset="0"/>
              </a:rPr>
              <a:t> </a:t>
            </a:r>
            <a:r>
              <a:rPr lang="en-US" altLang="en-US" sz="2400" b="1" i="1" dirty="0" err="1" smtClean="0">
                <a:cs typeface="Calibri" panose="020F0502020204030204" pitchFamily="34" charset="0"/>
              </a:rPr>
              <a:t>typedef</a:t>
            </a:r>
            <a:r>
              <a:rPr lang="en-US" altLang="en-US" sz="2400" dirty="0" smtClean="0">
                <a:cs typeface="Calibri" panose="020F0502020204030204" pitchFamily="34" charset="0"/>
              </a:rPr>
              <a:t> d</a:t>
            </a:r>
            <a:r>
              <a:rPr lang="en-US" altLang="en-US" sz="2400" dirty="0" smtClean="0"/>
              <a:t>eclaration</a:t>
            </a:r>
            <a:r>
              <a:rPr lang="en-US" altLang="en-US" sz="2400" dirty="0"/>
              <a:t>, which introduces an alias for an existing type. These are merely syntactical and do not differentiate the type from its alias for the purpose of type checking. </a:t>
            </a:r>
          </a:p>
          <a:p>
            <a:endParaRPr lang="en-US" sz="2800" dirty="0"/>
          </a:p>
        </p:txBody>
      </p:sp>
    </p:spTree>
    <p:extLst>
      <p:ext uri="{BB962C8B-B14F-4D97-AF65-F5344CB8AC3E}">
        <p14:creationId xmlns:p14="http://schemas.microsoft.com/office/powerpoint/2010/main" val="12617465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Nominal typing</a:t>
            </a:r>
            <a:endParaRPr lang="en-US" dirty="0"/>
          </a:p>
        </p:txBody>
      </p:sp>
      <p:sp>
        <p:nvSpPr>
          <p:cNvPr id="3" name="Content Placeholder 2"/>
          <p:cNvSpPr>
            <a:spLocks noGrp="1"/>
          </p:cNvSpPr>
          <p:nvPr>
            <p:ph idx="1"/>
          </p:nvPr>
        </p:nvSpPr>
        <p:spPr/>
        <p:txBody>
          <a:bodyPr>
            <a:normAutofit/>
          </a:bodyPr>
          <a:lstStyle/>
          <a:p>
            <a:r>
              <a:rPr lang="en-US" altLang="en-US" sz="2800" dirty="0" smtClean="0"/>
              <a:t>Nominal </a:t>
            </a:r>
            <a:r>
              <a:rPr lang="en-US" altLang="en-US" sz="2800" dirty="0"/>
              <a:t>subtyping means that one type is a subtype of another if and only if it is explicitly declared to be so in its definition. </a:t>
            </a:r>
          </a:p>
          <a:p>
            <a:r>
              <a:rPr lang="en-US" altLang="en-US" sz="2800" dirty="0" smtClean="0"/>
              <a:t>Nominally-typed </a:t>
            </a:r>
            <a:r>
              <a:rPr lang="en-US" altLang="en-US" sz="2800" dirty="0"/>
              <a:t>languages typically enforce the requirement that declared subtypes be structurally compatible. </a:t>
            </a:r>
            <a:endParaRPr lang="en-US" altLang="en-US" sz="2800" dirty="0" smtClean="0"/>
          </a:p>
          <a:p>
            <a:pPr lvl="1"/>
            <a:r>
              <a:rPr lang="en-US" altLang="en-US" sz="2400" dirty="0" smtClean="0"/>
              <a:t>However</a:t>
            </a:r>
            <a:r>
              <a:rPr lang="en-US" altLang="en-US" sz="2400" dirty="0"/>
              <a:t>, subtypes which are structurally compatible "by accident", but not declared as subtypes, are not considered to be subtypes. </a:t>
            </a:r>
          </a:p>
          <a:p>
            <a:pPr lvl="1"/>
            <a:r>
              <a:rPr lang="en-US" altLang="en-US" sz="2400" dirty="0" smtClean="0"/>
              <a:t>C</a:t>
            </a:r>
            <a:r>
              <a:rPr lang="en-US" altLang="en-US" sz="2400" dirty="0"/>
              <a:t>, C++, C# and Java all primarily use both nominal typing and nominal subtyping. </a:t>
            </a:r>
          </a:p>
          <a:p>
            <a:r>
              <a:rPr lang="en-US" altLang="en-US" sz="2800" dirty="0" smtClean="0"/>
              <a:t>Nominal </a:t>
            </a:r>
            <a:r>
              <a:rPr lang="en-US" altLang="en-US" sz="2800" dirty="0"/>
              <a:t>typing is useful at preventing accidental type equivalence, and is considered to have better type-safety than structural typing. </a:t>
            </a:r>
            <a:endParaRPr lang="en-US" altLang="en-US" sz="2800" dirty="0" smtClean="0"/>
          </a:p>
          <a:p>
            <a:pPr lvl="1"/>
            <a:r>
              <a:rPr lang="en-US" altLang="en-US" sz="2400" dirty="0" smtClean="0"/>
              <a:t>The </a:t>
            </a:r>
            <a:r>
              <a:rPr lang="en-US" altLang="en-US" sz="2400" dirty="0"/>
              <a:t>cost is a reduced flexibility, as, for example, nominal typing does not allow new super-types to be created without modification of the existing subtypes. </a:t>
            </a:r>
          </a:p>
          <a:p>
            <a:endParaRPr lang="en-US" sz="2800" dirty="0"/>
          </a:p>
        </p:txBody>
      </p:sp>
    </p:spTree>
    <p:extLst>
      <p:ext uri="{BB962C8B-B14F-4D97-AF65-F5344CB8AC3E}">
        <p14:creationId xmlns:p14="http://schemas.microsoft.com/office/powerpoint/2010/main" val="33845537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smtClean="0"/>
          </a:p>
          <a:p>
            <a:pPr marL="0" indent="0" algn="ctr">
              <a:buNone/>
            </a:pPr>
            <a:r>
              <a:rPr lang="en-US" sz="4000" b="1" smtClean="0">
                <a:effectLst>
                  <a:outerShdw blurRad="38100" dist="38100" dir="2700000" algn="tl">
                    <a:srgbClr val="000000">
                      <a:alpha val="43137"/>
                    </a:srgbClr>
                  </a:outerShdw>
                </a:effectLst>
              </a:rPr>
              <a:t>Memory Management</a:t>
            </a:r>
            <a:endParaRPr lang="en-US" sz="4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023284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Back-End</a:t>
            </a:r>
            <a:endParaRPr lang="en-US" dirty="0"/>
          </a:p>
        </p:txBody>
      </p:sp>
      <p:sp>
        <p:nvSpPr>
          <p:cNvPr id="3" name="Content Placeholder 2"/>
          <p:cNvSpPr>
            <a:spLocks noGrp="1"/>
          </p:cNvSpPr>
          <p:nvPr>
            <p:ph idx="1"/>
          </p:nvPr>
        </p:nvSpPr>
        <p:spPr/>
        <p:txBody>
          <a:bodyPr>
            <a:normAutofit lnSpcReduction="10000"/>
          </a:bodyPr>
          <a:lstStyle/>
          <a:p>
            <a:r>
              <a:rPr lang="en-US" altLang="en-US" dirty="0"/>
              <a:t>The term </a:t>
            </a:r>
            <a:r>
              <a:rPr lang="en-US" altLang="en-US" dirty="0" smtClean="0"/>
              <a:t>‘</a:t>
            </a:r>
            <a:r>
              <a:rPr lang="en-US" altLang="en-US" b="1" dirty="0" smtClean="0"/>
              <a:t>back-end</a:t>
            </a:r>
            <a:r>
              <a:rPr lang="en-US" altLang="en-US" dirty="0" smtClean="0"/>
              <a:t>‘ is </a:t>
            </a:r>
            <a:r>
              <a:rPr lang="en-US" altLang="en-US" dirty="0"/>
              <a:t>sometimes confused with code generator because of the overlapped functionality of generating assembly code. </a:t>
            </a:r>
            <a:endParaRPr lang="en-US" altLang="en-US" dirty="0" smtClean="0"/>
          </a:p>
          <a:p>
            <a:pPr lvl="1"/>
            <a:r>
              <a:rPr lang="en-US" altLang="en-US" dirty="0" smtClean="0"/>
              <a:t>Some </a:t>
            </a:r>
            <a:r>
              <a:rPr lang="en-US" altLang="en-US" dirty="0"/>
              <a:t>literature uses </a:t>
            </a:r>
            <a:r>
              <a:rPr lang="en-US" altLang="en-US" i="1" dirty="0" smtClean="0"/>
              <a:t>middle-end</a:t>
            </a:r>
            <a:r>
              <a:rPr lang="en-US" altLang="en-US" dirty="0" smtClean="0"/>
              <a:t> </a:t>
            </a:r>
            <a:r>
              <a:rPr lang="en-US" altLang="en-US" dirty="0"/>
              <a:t>to distinguish the generic analysis and optimization phases in the </a:t>
            </a:r>
            <a:r>
              <a:rPr lang="en-US" altLang="en-US" i="1" dirty="0" smtClean="0"/>
              <a:t>back-end</a:t>
            </a:r>
            <a:r>
              <a:rPr lang="en-US" altLang="en-US" dirty="0" smtClean="0"/>
              <a:t> </a:t>
            </a:r>
            <a:r>
              <a:rPr lang="en-US" altLang="en-US" dirty="0"/>
              <a:t>from the machine-dependent code generators</a:t>
            </a:r>
            <a:r>
              <a:rPr lang="en-US" altLang="en-US" dirty="0" smtClean="0"/>
              <a:t>.</a:t>
            </a:r>
            <a:endParaRPr lang="en-US" altLang="en-US" dirty="0"/>
          </a:p>
          <a:p>
            <a:r>
              <a:rPr lang="en-US" altLang="en-US" dirty="0"/>
              <a:t>The back-end is composed </a:t>
            </a:r>
            <a:r>
              <a:rPr lang="en-US" altLang="en-US" dirty="0" smtClean="0"/>
              <a:t>of </a:t>
            </a:r>
            <a:r>
              <a:rPr lang="en-US" altLang="en-US" i="1" dirty="0" smtClean="0"/>
              <a:t>code </a:t>
            </a:r>
            <a:r>
              <a:rPr lang="en-US" altLang="en-US" i="1" dirty="0"/>
              <a:t>generation </a:t>
            </a:r>
            <a:r>
              <a:rPr lang="en-US" altLang="en-US" dirty="0"/>
              <a:t>and </a:t>
            </a:r>
            <a:r>
              <a:rPr lang="en-US" altLang="en-US" i="1" dirty="0"/>
              <a:t>low-level optimization</a:t>
            </a:r>
            <a:r>
              <a:rPr lang="en-US" altLang="en-US" dirty="0"/>
              <a:t>.</a:t>
            </a:r>
          </a:p>
          <a:p>
            <a:pPr lvl="1"/>
            <a:r>
              <a:rPr lang="en-US" altLang="en-US" dirty="0"/>
              <a:t>Uses the </a:t>
            </a:r>
            <a:r>
              <a:rPr lang="en-US" altLang="en-US" i="1" dirty="0"/>
              <a:t>intermediate representation </a:t>
            </a:r>
            <a:r>
              <a:rPr lang="en-US" altLang="en-US" dirty="0"/>
              <a:t>generated by the front-end to generate target machine code.</a:t>
            </a:r>
          </a:p>
          <a:p>
            <a:pPr lvl="1"/>
            <a:r>
              <a:rPr lang="en-US" altLang="en-US" dirty="0" smtClean="0"/>
              <a:t>Heavily </a:t>
            </a:r>
            <a:r>
              <a:rPr lang="en-US" altLang="en-US" dirty="0"/>
              <a:t>dependent on the target machine.</a:t>
            </a:r>
          </a:p>
          <a:p>
            <a:pPr lvl="1"/>
            <a:r>
              <a:rPr lang="en-US" altLang="en-US" dirty="0"/>
              <a:t>Independent on the programming language compiled. </a:t>
            </a:r>
          </a:p>
        </p:txBody>
      </p:sp>
    </p:spTree>
    <p:extLst>
      <p:ext uri="{BB962C8B-B14F-4D97-AF65-F5344CB8AC3E}">
        <p14:creationId xmlns:p14="http://schemas.microsoft.com/office/powerpoint/2010/main" val="17491519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Content Placeholder 1"/>
          <p:cNvSpPr>
            <a:spLocks noGrp="1"/>
          </p:cNvSpPr>
          <p:nvPr>
            <p:ph idx="1"/>
          </p:nvPr>
        </p:nvSpPr>
        <p:spPr/>
        <p:txBody>
          <a:bodyPr>
            <a:normAutofit fontScale="92500"/>
          </a:bodyPr>
          <a:lstStyle/>
          <a:p>
            <a:pPr>
              <a:spcBef>
                <a:spcPts val="300"/>
              </a:spcBef>
            </a:pPr>
            <a:r>
              <a:rPr lang="en-US" altLang="en-US" sz="2800" dirty="0"/>
              <a:t>Memory management is the act of managing the computer memory allocated to a program as it executes. </a:t>
            </a:r>
          </a:p>
          <a:p>
            <a:pPr lvl="1">
              <a:spcBef>
                <a:spcPts val="300"/>
              </a:spcBef>
            </a:pPr>
            <a:r>
              <a:rPr lang="en-US" altLang="en-US" sz="2400" dirty="0" smtClean="0"/>
              <a:t>This </a:t>
            </a:r>
            <a:r>
              <a:rPr lang="en-US" altLang="en-US" sz="2400" dirty="0"/>
              <a:t>involves providing ways to allocate portions of memory to programs when they need it, and freeing it for reuse when no longer needed. </a:t>
            </a:r>
          </a:p>
          <a:p>
            <a:pPr>
              <a:spcBef>
                <a:spcPts val="300"/>
              </a:spcBef>
            </a:pPr>
            <a:r>
              <a:rPr lang="en-US" altLang="en-US" sz="2800" dirty="0" smtClean="0"/>
              <a:t>The </a:t>
            </a:r>
            <a:r>
              <a:rPr lang="en-US" altLang="en-US" sz="2800" dirty="0"/>
              <a:t>management and optimization of memory usage is critical to a computer system. </a:t>
            </a:r>
            <a:endParaRPr lang="en-US" altLang="en-US" sz="2800" dirty="0" smtClean="0"/>
          </a:p>
          <a:p>
            <a:pPr>
              <a:spcBef>
                <a:spcPts val="300"/>
              </a:spcBef>
            </a:pPr>
            <a:r>
              <a:rPr lang="en-CA" altLang="en-US" sz="2800" dirty="0"/>
              <a:t>Some of the memory allocation can be statically done at compile-time for variables that are known to exist for the entire running of the program, and whose size, inferred from their types, can be determined at compile time. </a:t>
            </a:r>
          </a:p>
          <a:p>
            <a:pPr lvl="1">
              <a:spcBef>
                <a:spcPts val="300"/>
              </a:spcBef>
            </a:pPr>
            <a:r>
              <a:rPr lang="en-CA" altLang="en-US" sz="2400" dirty="0"/>
              <a:t>However, as in the case of pointer variables, often the size of memory to be allocated cannot be determined at compile time. </a:t>
            </a:r>
          </a:p>
          <a:p>
            <a:pPr>
              <a:spcBef>
                <a:spcPts val="300"/>
              </a:spcBef>
            </a:pPr>
            <a:r>
              <a:rPr lang="en-CA" altLang="en-US" sz="2800" dirty="0"/>
              <a:t>Similarly, memory allocation for function calls cannot be determined at compile time. </a:t>
            </a:r>
          </a:p>
          <a:p>
            <a:pPr lvl="1">
              <a:spcBef>
                <a:spcPts val="300"/>
              </a:spcBef>
            </a:pPr>
            <a:r>
              <a:rPr lang="en-CA" altLang="en-US" sz="2400" dirty="0"/>
              <a:t>These require more elaborated runtime memory allocation schemes in place in the runtime system executing the programs. </a:t>
            </a:r>
            <a:endParaRPr lang="en-US" altLang="en-US" sz="2400" dirty="0"/>
          </a:p>
        </p:txBody>
      </p:sp>
      <p:sp>
        <p:nvSpPr>
          <p:cNvPr id="46083" name="Title 2"/>
          <p:cNvSpPr>
            <a:spLocks noGrp="1"/>
          </p:cNvSpPr>
          <p:nvPr>
            <p:ph type="title"/>
          </p:nvPr>
        </p:nvSpPr>
        <p:spPr/>
        <p:txBody>
          <a:bodyPr/>
          <a:lstStyle/>
          <a:p>
            <a:pPr>
              <a:defRPr/>
            </a:pPr>
            <a:r>
              <a:rPr lang="en-CA" b="1" dirty="0" smtClean="0"/>
              <a:t>Memory management</a:t>
            </a:r>
            <a:endParaRPr lang="en-US" b="1" dirty="0" smtClean="0"/>
          </a:p>
        </p:txBody>
      </p:sp>
    </p:spTree>
    <p:extLst>
      <p:ext uri="{BB962C8B-B14F-4D97-AF65-F5344CB8AC3E}">
        <p14:creationId xmlns:p14="http://schemas.microsoft.com/office/powerpoint/2010/main" val="1269695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Content Placeholder 1"/>
          <p:cNvSpPr>
            <a:spLocks noGrp="1"/>
          </p:cNvSpPr>
          <p:nvPr>
            <p:ph idx="1"/>
          </p:nvPr>
        </p:nvSpPr>
        <p:spPr/>
        <p:txBody>
          <a:bodyPr>
            <a:normAutofit/>
          </a:bodyPr>
          <a:lstStyle/>
          <a:p>
            <a:r>
              <a:rPr lang="en-US" altLang="en-US" sz="2800" dirty="0"/>
              <a:t>In most modern programming languages, memory is allocated either on the heap or the stack. </a:t>
            </a:r>
            <a:endParaRPr lang="en-US" altLang="en-US" sz="2800" dirty="0" smtClean="0"/>
          </a:p>
          <a:p>
            <a:pPr lvl="1"/>
            <a:r>
              <a:rPr lang="en-US" altLang="en-US" sz="2400" dirty="0" smtClean="0"/>
              <a:t>Memory </a:t>
            </a:r>
            <a:r>
              <a:rPr lang="en-US" altLang="en-US" sz="2400" dirty="0"/>
              <a:t>allocated on the stack stores local variables, parameters, and return values during function calls. </a:t>
            </a:r>
          </a:p>
          <a:p>
            <a:pPr lvl="2"/>
            <a:r>
              <a:rPr lang="en-US" altLang="en-US" sz="2000" dirty="0" smtClean="0"/>
              <a:t>These </a:t>
            </a:r>
            <a:r>
              <a:rPr lang="en-US" altLang="en-US" sz="2000" dirty="0"/>
              <a:t>are variables that have a lifetime predetermined by their scope</a:t>
            </a:r>
            <a:r>
              <a:rPr lang="en-US" altLang="en-US" sz="2000" dirty="0" smtClean="0"/>
              <a:t>.</a:t>
            </a:r>
          </a:p>
          <a:p>
            <a:pPr lvl="1"/>
            <a:r>
              <a:rPr lang="en-US" altLang="en-US" sz="2400" dirty="0" smtClean="0"/>
              <a:t> </a:t>
            </a:r>
            <a:r>
              <a:rPr lang="en-US" altLang="en-US" sz="2400" dirty="0"/>
              <a:t>Stack-based memory allocation is simple and is generally managed by the run-time system in close collaboration with the operating system.</a:t>
            </a:r>
          </a:p>
          <a:p>
            <a:r>
              <a:rPr lang="en-US" altLang="en-US" sz="2800" dirty="0" smtClean="0"/>
              <a:t>Memory </a:t>
            </a:r>
            <a:r>
              <a:rPr lang="en-US" altLang="en-US" sz="2800" dirty="0"/>
              <a:t>allocated on the heap is handled differently by different programming languages. </a:t>
            </a:r>
            <a:endParaRPr lang="en-US" altLang="en-US" sz="2800" dirty="0" smtClean="0"/>
          </a:p>
          <a:p>
            <a:pPr lvl="1"/>
            <a:r>
              <a:rPr lang="en-US" altLang="en-US" sz="2400" dirty="0" smtClean="0"/>
              <a:t>In </a:t>
            </a:r>
            <a:r>
              <a:rPr lang="en-US" altLang="en-US" sz="2400" dirty="0"/>
              <a:t>C and C++, memory must be managed explicitly, while in C# and Java, memory is  implicitly allocated and </a:t>
            </a:r>
            <a:r>
              <a:rPr lang="en-US" altLang="en-US" sz="2400" dirty="0" err="1"/>
              <a:t>deallocated</a:t>
            </a:r>
            <a:r>
              <a:rPr lang="en-US" altLang="en-US" sz="2400" dirty="0"/>
              <a:t> through an automated process part of the run-time system called garbage collection.</a:t>
            </a:r>
          </a:p>
          <a:p>
            <a:endParaRPr lang="en-US" altLang="en-US" sz="1800" dirty="0" smtClean="0"/>
          </a:p>
        </p:txBody>
      </p:sp>
      <p:sp>
        <p:nvSpPr>
          <p:cNvPr id="47107" name="Title 2"/>
          <p:cNvSpPr>
            <a:spLocks noGrp="1"/>
          </p:cNvSpPr>
          <p:nvPr>
            <p:ph type="title"/>
          </p:nvPr>
        </p:nvSpPr>
        <p:spPr/>
        <p:txBody>
          <a:bodyPr/>
          <a:lstStyle/>
          <a:p>
            <a:pPr>
              <a:defRPr/>
            </a:pPr>
            <a:r>
              <a:rPr lang="en-CA" b="1" smtClean="0"/>
              <a:t>Memory management</a:t>
            </a:r>
            <a:endParaRPr lang="en-US" smtClean="0"/>
          </a:p>
        </p:txBody>
      </p:sp>
    </p:spTree>
    <p:extLst>
      <p:ext uri="{BB962C8B-B14F-4D97-AF65-F5344CB8AC3E}">
        <p14:creationId xmlns:p14="http://schemas.microsoft.com/office/powerpoint/2010/main" val="38761677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Content Placeholder 1"/>
          <p:cNvSpPr>
            <a:spLocks noGrp="1"/>
          </p:cNvSpPr>
          <p:nvPr>
            <p:ph idx="1"/>
          </p:nvPr>
        </p:nvSpPr>
        <p:spPr/>
        <p:txBody>
          <a:bodyPr>
            <a:noAutofit/>
          </a:bodyPr>
          <a:lstStyle/>
          <a:p>
            <a:r>
              <a:rPr lang="en-CA" altLang="en-US" sz="2800" dirty="0"/>
              <a:t>No matter what scheme is used, memory allocation and </a:t>
            </a:r>
            <a:r>
              <a:rPr lang="en-CA" altLang="en-US" sz="2800" dirty="0" err="1"/>
              <a:t>deallocation</a:t>
            </a:r>
            <a:r>
              <a:rPr lang="en-CA" altLang="en-US" sz="2800" dirty="0"/>
              <a:t> is ultimately handled by the operating system. </a:t>
            </a:r>
          </a:p>
          <a:p>
            <a:pPr lvl="1"/>
            <a:r>
              <a:rPr lang="en-CA" altLang="en-US" sz="2400" dirty="0" smtClean="0"/>
              <a:t>Additional </a:t>
            </a:r>
            <a:r>
              <a:rPr lang="en-CA" altLang="en-US" sz="2400" dirty="0"/>
              <a:t>memory management mechanisms such as virtual memory management, memory paging and memory swapping are implemented at the operating system level and are transparent to the programming language implementation. </a:t>
            </a:r>
          </a:p>
          <a:p>
            <a:r>
              <a:rPr lang="en-CA" altLang="en-US" sz="2800" dirty="0" smtClean="0"/>
              <a:t>The </a:t>
            </a:r>
            <a:r>
              <a:rPr lang="en-CA" altLang="en-US" sz="2800" dirty="0"/>
              <a:t>runtime system associated with the execution of programs makes simple calls to allocate/</a:t>
            </a:r>
            <a:r>
              <a:rPr lang="en-CA" altLang="en-US" sz="2800" dirty="0" err="1"/>
              <a:t>deallocate</a:t>
            </a:r>
            <a:r>
              <a:rPr lang="en-CA" altLang="en-US" sz="2800" dirty="0"/>
              <a:t> memory to the operating system independently of memory management strategies used by the operating system. </a:t>
            </a:r>
          </a:p>
        </p:txBody>
      </p:sp>
      <p:sp>
        <p:nvSpPr>
          <p:cNvPr id="48131" name="Title 2"/>
          <p:cNvSpPr>
            <a:spLocks noGrp="1"/>
          </p:cNvSpPr>
          <p:nvPr>
            <p:ph type="title"/>
          </p:nvPr>
        </p:nvSpPr>
        <p:spPr/>
        <p:txBody>
          <a:bodyPr/>
          <a:lstStyle/>
          <a:p>
            <a:pPr>
              <a:defRPr/>
            </a:pPr>
            <a:r>
              <a:rPr lang="en-CA" b="1" dirty="0" smtClean="0"/>
              <a:t>Memory management</a:t>
            </a:r>
            <a:endParaRPr lang="en-US" dirty="0" smtClean="0"/>
          </a:p>
        </p:txBody>
      </p:sp>
    </p:spTree>
    <p:extLst>
      <p:ext uri="{BB962C8B-B14F-4D97-AF65-F5344CB8AC3E}">
        <p14:creationId xmlns:p14="http://schemas.microsoft.com/office/powerpoint/2010/main" val="32210006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CA" b="1" dirty="0" smtClean="0"/>
              <a:t>Memory management</a:t>
            </a:r>
            <a:endParaRPr lang="en-US" dirty="0"/>
          </a:p>
        </p:txBody>
      </p:sp>
      <p:sp>
        <p:nvSpPr>
          <p:cNvPr id="58371" name="Content Placeholder 2"/>
          <p:cNvSpPr>
            <a:spLocks noGrp="1"/>
          </p:cNvSpPr>
          <p:nvPr>
            <p:ph idx="1"/>
          </p:nvPr>
        </p:nvSpPr>
        <p:spPr/>
        <p:txBody>
          <a:bodyPr/>
          <a:lstStyle/>
          <a:p>
            <a:r>
              <a:rPr lang="en-US" altLang="en-US" sz="2800" dirty="0"/>
              <a:t>Even though manual memory management is easier for the language runtime system, it adds complexity for the programmer, which can lead to bugs and coding errors due to improper memory management and object lifecycle maintenance.</a:t>
            </a:r>
          </a:p>
          <a:p>
            <a:r>
              <a:rPr lang="en-US" altLang="en-US" sz="2800" dirty="0" smtClean="0"/>
              <a:t>Even </a:t>
            </a:r>
            <a:r>
              <a:rPr lang="en-US" altLang="en-US" sz="2800" dirty="0"/>
              <a:t>though garbage collection is more demanding for the language runtime system, it reduces the complexity for the programmer, and helps reduce the number of bugs and coding errors caused by manual memory management.</a:t>
            </a:r>
          </a:p>
          <a:p>
            <a:endParaRPr lang="en-US" altLang="en-US" sz="1800" dirty="0" smtClean="0"/>
          </a:p>
        </p:txBody>
      </p:sp>
    </p:spTree>
    <p:extLst>
      <p:ext uri="{BB962C8B-B14F-4D97-AF65-F5344CB8AC3E}">
        <p14:creationId xmlns:p14="http://schemas.microsoft.com/office/powerpoint/2010/main" val="28554075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Content Placeholder 1"/>
          <p:cNvSpPr>
            <a:spLocks noGrp="1"/>
          </p:cNvSpPr>
          <p:nvPr>
            <p:ph idx="1"/>
          </p:nvPr>
        </p:nvSpPr>
        <p:spPr/>
        <p:txBody>
          <a:bodyPr>
            <a:normAutofit/>
          </a:bodyPr>
          <a:lstStyle/>
          <a:p>
            <a:r>
              <a:rPr lang="en-US" altLang="en-US" sz="2800" i="1" dirty="0"/>
              <a:t>Garbage collection </a:t>
            </a:r>
            <a:r>
              <a:rPr lang="en-US" altLang="en-US" sz="2800" dirty="0"/>
              <a:t>is a form of automatic memory management. </a:t>
            </a:r>
            <a:endParaRPr lang="en-US" altLang="en-US" sz="2800" dirty="0" smtClean="0"/>
          </a:p>
          <a:p>
            <a:pPr lvl="1"/>
            <a:r>
              <a:rPr lang="en-US" altLang="en-US" sz="2400" dirty="0"/>
              <a:t>It was invented by John McCarthy around 1959 to allocate/</a:t>
            </a:r>
            <a:r>
              <a:rPr lang="en-US" altLang="en-US" sz="2400" dirty="0" err="1"/>
              <a:t>deallocate</a:t>
            </a:r>
            <a:r>
              <a:rPr lang="en-US" altLang="en-US" sz="2400" dirty="0"/>
              <a:t> memory for list structures is LISP, whose size is inherently variant. </a:t>
            </a:r>
          </a:p>
          <a:p>
            <a:pPr lvl="1"/>
            <a:r>
              <a:rPr lang="en-US" altLang="en-US" sz="2400" dirty="0" smtClean="0"/>
              <a:t>It </a:t>
            </a:r>
            <a:r>
              <a:rPr lang="en-US" altLang="en-US" sz="2400" dirty="0"/>
              <a:t>is a special case of resource management, in which the limited resource being managed is memory. </a:t>
            </a:r>
          </a:p>
          <a:p>
            <a:r>
              <a:rPr lang="en-US" altLang="en-US" sz="2800" dirty="0" smtClean="0"/>
              <a:t>The </a:t>
            </a:r>
            <a:r>
              <a:rPr lang="en-US" altLang="en-US" sz="2800" dirty="0"/>
              <a:t>garbage collector is named as such as it attempts to reclaim “garbage”, or memory occupied by objects that are no longer in use by the program. </a:t>
            </a:r>
          </a:p>
          <a:p>
            <a:pPr lvl="1"/>
            <a:r>
              <a:rPr lang="en-US" altLang="en-US" sz="2400" dirty="0" smtClean="0"/>
              <a:t>However</a:t>
            </a:r>
            <a:r>
              <a:rPr lang="en-US" altLang="en-US" sz="2400" dirty="0"/>
              <a:t>, the term “garbage collection” globally refers also to the allocation of memory that was previously reclaimed.  </a:t>
            </a:r>
          </a:p>
          <a:p>
            <a:endParaRPr lang="en-US" altLang="en-US" sz="1800" dirty="0" smtClean="0"/>
          </a:p>
          <a:p>
            <a:endParaRPr lang="en-US" altLang="en-US" sz="1800" dirty="0" smtClean="0"/>
          </a:p>
        </p:txBody>
      </p:sp>
      <p:sp>
        <p:nvSpPr>
          <p:cNvPr id="49155" name="Title 2"/>
          <p:cNvSpPr>
            <a:spLocks noGrp="1"/>
          </p:cNvSpPr>
          <p:nvPr>
            <p:ph type="title"/>
          </p:nvPr>
        </p:nvSpPr>
        <p:spPr/>
        <p:txBody>
          <a:bodyPr/>
          <a:lstStyle/>
          <a:p>
            <a:pPr>
              <a:defRPr/>
            </a:pPr>
            <a:r>
              <a:rPr lang="en-CA" b="1" dirty="0" smtClean="0"/>
              <a:t>Garbage collection</a:t>
            </a:r>
            <a:endParaRPr lang="en-US" b="1" dirty="0" smtClean="0"/>
          </a:p>
        </p:txBody>
      </p:sp>
    </p:spTree>
    <p:extLst>
      <p:ext uri="{BB962C8B-B14F-4D97-AF65-F5344CB8AC3E}">
        <p14:creationId xmlns:p14="http://schemas.microsoft.com/office/powerpoint/2010/main" val="16375112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CA" b="1" dirty="0" smtClean="0"/>
              <a:t>Garbage collection</a:t>
            </a:r>
            <a:endParaRPr lang="en-US" dirty="0"/>
          </a:p>
        </p:txBody>
      </p:sp>
      <p:sp>
        <p:nvSpPr>
          <p:cNvPr id="60419" name="Content Placeholder 2"/>
          <p:cNvSpPr>
            <a:spLocks noGrp="1"/>
          </p:cNvSpPr>
          <p:nvPr>
            <p:ph idx="1"/>
          </p:nvPr>
        </p:nvSpPr>
        <p:spPr>
          <a:xfrm>
            <a:off x="908662" y="1143000"/>
            <a:ext cx="10900750" cy="5562600"/>
          </a:xfrm>
        </p:spPr>
        <p:txBody>
          <a:bodyPr>
            <a:normAutofit fontScale="92500" lnSpcReduction="10000"/>
          </a:bodyPr>
          <a:lstStyle/>
          <a:p>
            <a:r>
              <a:rPr lang="en-US" altLang="en-US" sz="2800" dirty="0" smtClean="0"/>
              <a:t>It is </a:t>
            </a:r>
            <a:r>
              <a:rPr lang="en-US" altLang="en-US" sz="2800" dirty="0"/>
              <a:t>often portrayed as the opposite of manual memory management, which requires the programmer to specify which objects to </a:t>
            </a:r>
            <a:r>
              <a:rPr lang="en-US" altLang="en-US" sz="2800" dirty="0" err="1"/>
              <a:t>deallocate</a:t>
            </a:r>
            <a:r>
              <a:rPr lang="en-US" altLang="en-US" sz="2800" dirty="0"/>
              <a:t> and return to the memory system. </a:t>
            </a:r>
          </a:p>
          <a:p>
            <a:pPr lvl="1"/>
            <a:r>
              <a:rPr lang="en-US" altLang="en-US" sz="2400" dirty="0" smtClean="0"/>
              <a:t>However</a:t>
            </a:r>
            <a:r>
              <a:rPr lang="en-US" altLang="en-US" sz="2400" dirty="0"/>
              <a:t>, many systems use a combination of various approaches, and other techniques such as stack allocation and region inference using syntactical program blocks are also used to manage memory. </a:t>
            </a:r>
            <a:endParaRPr lang="en-US" altLang="en-US" sz="2400" dirty="0" smtClean="0"/>
          </a:p>
          <a:p>
            <a:r>
              <a:rPr lang="en-US" altLang="en-US" sz="2800" dirty="0"/>
              <a:t>It does not traditionally manage limited resources other than memory that typical programs use, such as network sockets, database handles, user interaction windows, and file and device descriptors. </a:t>
            </a:r>
          </a:p>
          <a:p>
            <a:pPr lvl="1"/>
            <a:r>
              <a:rPr lang="en-US" altLang="en-US" sz="2400" dirty="0"/>
              <a:t>Methods used to manage such resources, particularly destructors, may suffice as well to manage memory, leaving no need for garbage collection.</a:t>
            </a:r>
          </a:p>
          <a:p>
            <a:r>
              <a:rPr lang="en-US" altLang="en-US" sz="2800" dirty="0"/>
              <a:t>Some garbage collection systems allow such other resources to be associated with a region of memory that, when collected, causes the other resource to be reclaimed. </a:t>
            </a:r>
          </a:p>
          <a:p>
            <a:pPr lvl="1"/>
            <a:r>
              <a:rPr lang="en-US" altLang="en-US" sz="2400" dirty="0"/>
              <a:t>This is called </a:t>
            </a:r>
            <a:r>
              <a:rPr lang="en-US" altLang="en-US" sz="2400" b="1" dirty="0"/>
              <a:t>finalization</a:t>
            </a:r>
            <a:r>
              <a:rPr lang="en-US" altLang="en-US" sz="2400" dirty="0"/>
              <a:t>. </a:t>
            </a:r>
            <a:endParaRPr lang="en-US" altLang="en-US" dirty="0"/>
          </a:p>
          <a:p>
            <a:endParaRPr lang="en-US" altLang="en-US" sz="1800" dirty="0" smtClean="0"/>
          </a:p>
        </p:txBody>
      </p:sp>
    </p:spTree>
    <p:extLst>
      <p:ext uri="{BB962C8B-B14F-4D97-AF65-F5344CB8AC3E}">
        <p14:creationId xmlns:p14="http://schemas.microsoft.com/office/powerpoint/2010/main" val="9536686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Content Placeholder 1"/>
          <p:cNvSpPr>
            <a:spLocks noGrp="1"/>
          </p:cNvSpPr>
          <p:nvPr>
            <p:ph idx="1"/>
          </p:nvPr>
        </p:nvSpPr>
        <p:spPr/>
        <p:txBody>
          <a:bodyPr>
            <a:noAutofit/>
          </a:bodyPr>
          <a:lstStyle/>
          <a:p>
            <a:pPr>
              <a:lnSpc>
                <a:spcPct val="80000"/>
              </a:lnSpc>
            </a:pPr>
            <a:r>
              <a:rPr lang="en-US" altLang="en-US" sz="2800" dirty="0"/>
              <a:t>The basic principles of garbage collection are: </a:t>
            </a:r>
          </a:p>
          <a:p>
            <a:pPr lvl="1">
              <a:lnSpc>
                <a:spcPct val="80000"/>
              </a:lnSpc>
            </a:pPr>
            <a:r>
              <a:rPr lang="en-US" altLang="en-US" sz="2400" dirty="0"/>
              <a:t>Find data objects in a program that cannot be accessed in the future </a:t>
            </a:r>
          </a:p>
          <a:p>
            <a:pPr lvl="1">
              <a:lnSpc>
                <a:spcPct val="80000"/>
              </a:lnSpc>
            </a:pPr>
            <a:r>
              <a:rPr lang="en-US" altLang="en-US" sz="2400" dirty="0"/>
              <a:t>Reclaim the resources used by those objects </a:t>
            </a:r>
          </a:p>
          <a:p>
            <a:pPr>
              <a:lnSpc>
                <a:spcPct val="80000"/>
              </a:lnSpc>
            </a:pPr>
            <a:r>
              <a:rPr lang="en-US" altLang="en-US" sz="2800" dirty="0" smtClean="0"/>
              <a:t>By </a:t>
            </a:r>
            <a:r>
              <a:rPr lang="en-US" altLang="en-US" sz="2800" dirty="0"/>
              <a:t>making manual memory </a:t>
            </a:r>
            <a:r>
              <a:rPr lang="en-US" altLang="en-US" sz="2800" dirty="0" err="1"/>
              <a:t>deallocation</a:t>
            </a:r>
            <a:r>
              <a:rPr lang="en-US" altLang="en-US" sz="2800" dirty="0"/>
              <a:t> unnecessary (and often forbidding it), garbage collection frees the programmer from having to worry about releasing objects that are no longer needed, which can otherwise consume a significant amount of design effort. </a:t>
            </a:r>
          </a:p>
          <a:p>
            <a:pPr lvl="1">
              <a:lnSpc>
                <a:spcPct val="80000"/>
              </a:lnSpc>
            </a:pPr>
            <a:r>
              <a:rPr lang="en-US" altLang="en-US" sz="2400" dirty="0" smtClean="0"/>
              <a:t>It </a:t>
            </a:r>
            <a:r>
              <a:rPr lang="en-US" altLang="en-US" sz="2400" dirty="0"/>
              <a:t>also aids programmers in their efforts to make programs more stable, because it prevents many runtime errors. </a:t>
            </a:r>
          </a:p>
          <a:p>
            <a:pPr lvl="2">
              <a:lnSpc>
                <a:spcPct val="80000"/>
              </a:lnSpc>
            </a:pPr>
            <a:r>
              <a:rPr lang="en-US" altLang="en-US" sz="2000" dirty="0" smtClean="0"/>
              <a:t>For </a:t>
            </a:r>
            <a:r>
              <a:rPr lang="en-US" altLang="en-US" sz="2000" dirty="0"/>
              <a:t>example, it prevents dangling pointer errors, where a reference to a </a:t>
            </a:r>
            <a:r>
              <a:rPr lang="en-US" altLang="en-US" sz="2000" dirty="0" err="1"/>
              <a:t>deallocated</a:t>
            </a:r>
            <a:r>
              <a:rPr lang="en-US" altLang="en-US" sz="2000" dirty="0"/>
              <a:t> object is used. </a:t>
            </a:r>
          </a:p>
        </p:txBody>
      </p:sp>
      <p:sp>
        <p:nvSpPr>
          <p:cNvPr id="51203" name="Title 2"/>
          <p:cNvSpPr>
            <a:spLocks noGrp="1"/>
          </p:cNvSpPr>
          <p:nvPr>
            <p:ph type="title"/>
          </p:nvPr>
        </p:nvSpPr>
        <p:spPr/>
        <p:txBody>
          <a:bodyPr/>
          <a:lstStyle/>
          <a:p>
            <a:pPr>
              <a:defRPr/>
            </a:pPr>
            <a:r>
              <a:rPr lang="en-CA" b="1" smtClean="0"/>
              <a:t>Garbage collection</a:t>
            </a:r>
            <a:endParaRPr lang="en-US" smtClean="0"/>
          </a:p>
        </p:txBody>
      </p:sp>
    </p:spTree>
    <p:extLst>
      <p:ext uri="{BB962C8B-B14F-4D97-AF65-F5344CB8AC3E}">
        <p14:creationId xmlns:p14="http://schemas.microsoft.com/office/powerpoint/2010/main" val="35003405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Content Placeholder 1"/>
          <p:cNvSpPr>
            <a:spLocks noGrp="1"/>
          </p:cNvSpPr>
          <p:nvPr>
            <p:ph idx="1"/>
          </p:nvPr>
        </p:nvSpPr>
        <p:spPr/>
        <p:txBody>
          <a:bodyPr/>
          <a:lstStyle/>
          <a:p>
            <a:pPr>
              <a:lnSpc>
                <a:spcPct val="80000"/>
              </a:lnSpc>
            </a:pPr>
            <a:r>
              <a:rPr lang="en-US" altLang="en-US" sz="2800" dirty="0"/>
              <a:t>Frees the programmer from manually dealing with memory allocation and </a:t>
            </a:r>
            <a:r>
              <a:rPr lang="en-US" altLang="en-US" sz="2800" dirty="0" err="1" smtClean="0"/>
              <a:t>deallocation</a:t>
            </a:r>
            <a:r>
              <a:rPr lang="en-US" altLang="en-US" sz="2800" dirty="0" smtClean="0"/>
              <a:t> – certain categories </a:t>
            </a:r>
            <a:r>
              <a:rPr lang="en-US" altLang="en-US" sz="2800" dirty="0"/>
              <a:t>of bugs are eliminated or substantially reduced: </a:t>
            </a:r>
          </a:p>
          <a:p>
            <a:pPr lvl="1">
              <a:lnSpc>
                <a:spcPct val="80000"/>
              </a:lnSpc>
            </a:pPr>
            <a:r>
              <a:rPr lang="en-US" altLang="en-US" sz="2400" dirty="0" smtClean="0"/>
              <a:t>Dangling </a:t>
            </a:r>
            <a:r>
              <a:rPr lang="en-US" altLang="en-US" sz="2400" dirty="0"/>
              <a:t>pointer bugs, which occur when a piece of memory is freed while there are still pointers to it, and one of those pointers is then used. </a:t>
            </a:r>
          </a:p>
          <a:p>
            <a:pPr lvl="1">
              <a:lnSpc>
                <a:spcPct val="80000"/>
              </a:lnSpc>
            </a:pPr>
            <a:r>
              <a:rPr lang="en-US" altLang="en-US" sz="2400" dirty="0" smtClean="0"/>
              <a:t>Double </a:t>
            </a:r>
            <a:r>
              <a:rPr lang="en-US" altLang="en-US" sz="2400" dirty="0"/>
              <a:t>free bugs, which occur when the program attempts to free a region of memory that has already been freed. </a:t>
            </a:r>
          </a:p>
          <a:p>
            <a:pPr lvl="1">
              <a:lnSpc>
                <a:spcPct val="80000"/>
              </a:lnSpc>
            </a:pPr>
            <a:r>
              <a:rPr lang="en-US" altLang="en-US" sz="2400" dirty="0" smtClean="0"/>
              <a:t>Certain </a:t>
            </a:r>
            <a:r>
              <a:rPr lang="en-US" altLang="en-US" sz="2400" dirty="0"/>
              <a:t>kinds of </a:t>
            </a:r>
            <a:r>
              <a:rPr lang="en-US" altLang="en-US" sz="2400" b="1" dirty="0"/>
              <a:t>memory leaks</a:t>
            </a:r>
            <a:r>
              <a:rPr lang="en-US" altLang="en-US" sz="2400" dirty="0"/>
              <a:t>, in which a program fails to free memory occupied by objects that will not be used again, leading, over time, to memory exhaustion. </a:t>
            </a:r>
          </a:p>
          <a:p>
            <a:pPr>
              <a:lnSpc>
                <a:spcPct val="80000"/>
              </a:lnSpc>
            </a:pPr>
            <a:r>
              <a:rPr lang="en-US" altLang="en-US" sz="2800" dirty="0" smtClean="0"/>
              <a:t>Not </a:t>
            </a:r>
            <a:r>
              <a:rPr lang="en-US" altLang="en-US" sz="2800" dirty="0"/>
              <a:t>having to deal with memory allocation also saves substantial development time, and yields more programming productivity.  </a:t>
            </a:r>
          </a:p>
        </p:txBody>
      </p:sp>
      <p:sp>
        <p:nvSpPr>
          <p:cNvPr id="53251" name="Title 2"/>
          <p:cNvSpPr>
            <a:spLocks noGrp="1"/>
          </p:cNvSpPr>
          <p:nvPr>
            <p:ph type="title"/>
          </p:nvPr>
        </p:nvSpPr>
        <p:spPr/>
        <p:txBody>
          <a:bodyPr/>
          <a:lstStyle/>
          <a:p>
            <a:pPr>
              <a:defRPr/>
            </a:pPr>
            <a:r>
              <a:rPr lang="en-CA" b="1" smtClean="0"/>
              <a:t>Garbage collection: benefits</a:t>
            </a:r>
            <a:endParaRPr lang="en-US" smtClean="0"/>
          </a:p>
        </p:txBody>
      </p:sp>
    </p:spTree>
    <p:extLst>
      <p:ext uri="{BB962C8B-B14F-4D97-AF65-F5344CB8AC3E}">
        <p14:creationId xmlns:p14="http://schemas.microsoft.com/office/powerpoint/2010/main" val="33992404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Content Placeholder 1"/>
          <p:cNvSpPr>
            <a:spLocks noGrp="1"/>
          </p:cNvSpPr>
          <p:nvPr>
            <p:ph idx="1"/>
          </p:nvPr>
        </p:nvSpPr>
        <p:spPr/>
        <p:txBody>
          <a:bodyPr>
            <a:normAutofit/>
          </a:bodyPr>
          <a:lstStyle/>
          <a:p>
            <a:pPr>
              <a:lnSpc>
                <a:spcPct val="80000"/>
              </a:lnSpc>
            </a:pPr>
            <a:r>
              <a:rPr lang="en-US" altLang="en-US" sz="2800" dirty="0"/>
              <a:t>Garbage collection is a process that consumes limited computing resources in deciding what memory is to be freed and when, reconstructing facts that may have been known to the programmer. </a:t>
            </a:r>
            <a:endParaRPr lang="en-US" altLang="en-US" sz="2800" dirty="0" smtClean="0"/>
          </a:p>
          <a:p>
            <a:pPr lvl="1">
              <a:lnSpc>
                <a:spcPct val="80000"/>
              </a:lnSpc>
            </a:pPr>
            <a:r>
              <a:rPr lang="en-US" altLang="en-US" sz="2400" dirty="0" smtClean="0"/>
              <a:t>The </a:t>
            </a:r>
            <a:r>
              <a:rPr lang="en-US" altLang="en-US" sz="2400" dirty="0"/>
              <a:t>penalty for the convenience of not annotating memory usage manually in the code is overhead leading, potentially, to </a:t>
            </a:r>
            <a:r>
              <a:rPr lang="en-US" altLang="en-US" sz="2400" b="1" dirty="0"/>
              <a:t>decreased performance</a:t>
            </a:r>
            <a:r>
              <a:rPr lang="en-US" altLang="en-US" sz="2400" dirty="0"/>
              <a:t>. </a:t>
            </a:r>
          </a:p>
          <a:p>
            <a:pPr>
              <a:lnSpc>
                <a:spcPct val="80000"/>
              </a:lnSpc>
            </a:pPr>
            <a:r>
              <a:rPr lang="en-US" altLang="en-US" sz="2800" dirty="0" smtClean="0"/>
              <a:t>The </a:t>
            </a:r>
            <a:r>
              <a:rPr lang="en-US" altLang="en-US" sz="2800" dirty="0"/>
              <a:t>point when the garbage is actually collected can be unpredictable, resulting in delays scattered throughout a session. </a:t>
            </a:r>
            <a:endParaRPr lang="en-US" altLang="en-US" sz="2800" dirty="0" smtClean="0"/>
          </a:p>
          <a:p>
            <a:pPr lvl="1">
              <a:lnSpc>
                <a:spcPct val="80000"/>
              </a:lnSpc>
            </a:pPr>
            <a:r>
              <a:rPr lang="en-US" altLang="en-US" sz="2400" dirty="0" smtClean="0"/>
              <a:t>Unpredictable </a:t>
            </a:r>
            <a:r>
              <a:rPr lang="en-US" altLang="en-US" sz="2400" dirty="0"/>
              <a:t>delays can be unacceptable in real-time environments such as device drivers, or in transaction processing. </a:t>
            </a:r>
          </a:p>
          <a:p>
            <a:pPr>
              <a:lnSpc>
                <a:spcPct val="80000"/>
              </a:lnSpc>
            </a:pPr>
            <a:r>
              <a:rPr lang="en-US" altLang="en-US" sz="2800" dirty="0" smtClean="0"/>
              <a:t>Recursive </a:t>
            </a:r>
            <a:r>
              <a:rPr lang="en-US" altLang="en-US" sz="2800" dirty="0"/>
              <a:t>algorithms that take advantage of automatic storage management often delay automatic release of stack objects until after the final call has completed, causing increased memory requirements. </a:t>
            </a:r>
          </a:p>
          <a:p>
            <a:endParaRPr lang="en-US" altLang="en-US" sz="1800" dirty="0" smtClean="0"/>
          </a:p>
        </p:txBody>
      </p:sp>
      <p:sp>
        <p:nvSpPr>
          <p:cNvPr id="54275" name="Title 2"/>
          <p:cNvSpPr>
            <a:spLocks noGrp="1"/>
          </p:cNvSpPr>
          <p:nvPr>
            <p:ph type="title"/>
          </p:nvPr>
        </p:nvSpPr>
        <p:spPr/>
        <p:txBody>
          <a:bodyPr/>
          <a:lstStyle/>
          <a:p>
            <a:pPr>
              <a:defRPr/>
            </a:pPr>
            <a:r>
              <a:rPr lang="en-CA" b="1" smtClean="0"/>
              <a:t>Garbage collection: drawbacks</a:t>
            </a:r>
            <a:endParaRPr lang="en-US" smtClean="0"/>
          </a:p>
        </p:txBody>
      </p:sp>
    </p:spTree>
    <p:extLst>
      <p:ext uri="{BB962C8B-B14F-4D97-AF65-F5344CB8AC3E}">
        <p14:creationId xmlns:p14="http://schemas.microsoft.com/office/powerpoint/2010/main" val="30966714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Content Placeholder 1"/>
          <p:cNvSpPr>
            <a:spLocks noGrp="1"/>
          </p:cNvSpPr>
          <p:nvPr>
            <p:ph idx="1"/>
          </p:nvPr>
        </p:nvSpPr>
        <p:spPr>
          <a:xfrm>
            <a:off x="908662" y="1143000"/>
            <a:ext cx="10900750" cy="5257800"/>
          </a:xfrm>
        </p:spPr>
        <p:txBody>
          <a:bodyPr>
            <a:noAutofit/>
          </a:bodyPr>
          <a:lstStyle/>
          <a:p>
            <a:pPr>
              <a:lnSpc>
                <a:spcPct val="80000"/>
              </a:lnSpc>
              <a:spcBef>
                <a:spcPts val="0"/>
              </a:spcBef>
            </a:pPr>
            <a:r>
              <a:rPr lang="en-US" altLang="en-US" sz="3000" dirty="0"/>
              <a:t>Garbage collectors generally can do nothing about logical memory leaks, where a region of memory is still referenced but is never actually used. </a:t>
            </a:r>
          </a:p>
          <a:p>
            <a:pPr lvl="1">
              <a:lnSpc>
                <a:spcPct val="80000"/>
              </a:lnSpc>
              <a:spcBef>
                <a:spcPts val="0"/>
              </a:spcBef>
            </a:pPr>
            <a:r>
              <a:rPr lang="en-US" altLang="en-US" sz="2600" dirty="0" smtClean="0"/>
              <a:t>Perhaps </a:t>
            </a:r>
            <a:r>
              <a:rPr lang="en-US" altLang="en-US" sz="2600" dirty="0"/>
              <a:t>the most significant problem is that programs that rely on garbage collectors often interact badly with cache and virtual memory systems, as they typically reserve more address space than the program actually uses at any one time, and may touch otherwise idle pages. </a:t>
            </a:r>
            <a:endParaRPr lang="en-US" altLang="en-US" sz="2600" dirty="0" smtClean="0"/>
          </a:p>
          <a:p>
            <a:pPr lvl="2">
              <a:lnSpc>
                <a:spcPct val="80000"/>
              </a:lnSpc>
              <a:spcBef>
                <a:spcPts val="0"/>
              </a:spcBef>
            </a:pPr>
            <a:r>
              <a:rPr lang="en-US" altLang="en-US" sz="2200" dirty="0" smtClean="0"/>
              <a:t>This </a:t>
            </a:r>
            <a:r>
              <a:rPr lang="en-US" altLang="en-US" sz="2200" dirty="0"/>
              <a:t>can lead the computer/operating system to start “thrashing”, i.e. spending more time copying data between various grades of storage than performing useful work. </a:t>
            </a:r>
          </a:p>
          <a:p>
            <a:pPr>
              <a:lnSpc>
                <a:spcPct val="80000"/>
              </a:lnSpc>
              <a:spcBef>
                <a:spcPts val="0"/>
              </a:spcBef>
            </a:pPr>
            <a:r>
              <a:rPr lang="en-US" altLang="en-US" sz="3000" dirty="0" smtClean="0"/>
              <a:t>This </a:t>
            </a:r>
            <a:r>
              <a:rPr lang="en-US" altLang="en-US" sz="3000" dirty="0"/>
              <a:t>may make it impossible for a programmer to reason about the performance effects of design choices, making </a:t>
            </a:r>
            <a:r>
              <a:rPr lang="en-US" altLang="en-US" sz="3000" b="1" dirty="0"/>
              <a:t>performance tuning difficult</a:t>
            </a:r>
            <a:r>
              <a:rPr lang="en-US" altLang="en-US" sz="3000" dirty="0"/>
              <a:t>. </a:t>
            </a:r>
          </a:p>
          <a:p>
            <a:pPr lvl="1">
              <a:lnSpc>
                <a:spcPct val="80000"/>
              </a:lnSpc>
              <a:spcBef>
                <a:spcPts val="0"/>
              </a:spcBef>
            </a:pPr>
            <a:r>
              <a:rPr lang="en-US" altLang="en-US" sz="2600" dirty="0" smtClean="0"/>
              <a:t>This </a:t>
            </a:r>
            <a:r>
              <a:rPr lang="en-US" altLang="en-US" sz="2600" dirty="0"/>
              <a:t>also leads garbage-collecting programs to interfere with other programs competing for resources</a:t>
            </a:r>
            <a:r>
              <a:rPr lang="en-US" altLang="en-US" sz="2600" dirty="0" smtClean="0"/>
              <a:t>. </a:t>
            </a:r>
          </a:p>
        </p:txBody>
      </p:sp>
      <p:sp>
        <p:nvSpPr>
          <p:cNvPr id="55299" name="Title 2"/>
          <p:cNvSpPr>
            <a:spLocks noGrp="1"/>
          </p:cNvSpPr>
          <p:nvPr>
            <p:ph type="title"/>
          </p:nvPr>
        </p:nvSpPr>
        <p:spPr/>
        <p:txBody>
          <a:bodyPr/>
          <a:lstStyle/>
          <a:p>
            <a:pPr>
              <a:defRPr/>
            </a:pPr>
            <a:r>
              <a:rPr lang="en-CA" b="1" smtClean="0"/>
              <a:t>Garbage collection: drawbacks</a:t>
            </a:r>
            <a:endParaRPr lang="en-US" smtClean="0"/>
          </a:p>
        </p:txBody>
      </p:sp>
    </p:spTree>
    <p:extLst>
      <p:ext uri="{BB962C8B-B14F-4D97-AF65-F5344CB8AC3E}">
        <p14:creationId xmlns:p14="http://schemas.microsoft.com/office/powerpoint/2010/main" val="4429427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Semantic </a:t>
            </a:r>
            <a:r>
              <a:rPr lang="en-CA" dirty="0" smtClean="0"/>
              <a:t>analysis</a:t>
            </a:r>
            <a:endParaRPr lang="en-US" dirty="0"/>
          </a:p>
        </p:txBody>
      </p:sp>
      <p:sp>
        <p:nvSpPr>
          <p:cNvPr id="3" name="Content Placeholder 2"/>
          <p:cNvSpPr>
            <a:spLocks noGrp="1"/>
          </p:cNvSpPr>
          <p:nvPr>
            <p:ph idx="1"/>
          </p:nvPr>
        </p:nvSpPr>
        <p:spPr>
          <a:xfrm>
            <a:off x="908662" y="1143000"/>
            <a:ext cx="10900750" cy="5562600"/>
          </a:xfrm>
        </p:spPr>
        <p:txBody>
          <a:bodyPr>
            <a:normAutofit fontScale="85000" lnSpcReduction="20000"/>
          </a:bodyPr>
          <a:lstStyle/>
          <a:p>
            <a:pPr>
              <a:lnSpc>
                <a:spcPct val="110000"/>
              </a:lnSpc>
              <a:spcBef>
                <a:spcPts val="300"/>
              </a:spcBef>
            </a:pPr>
            <a:r>
              <a:rPr lang="en-US" altLang="en-US" sz="3300" dirty="0"/>
              <a:t>Semantic analysis is the phase in which the compiler adds </a:t>
            </a:r>
            <a:r>
              <a:rPr lang="en-US" altLang="en-US" sz="3300" b="1" dirty="0"/>
              <a:t>semantic information</a:t>
            </a:r>
            <a:r>
              <a:rPr lang="en-US" altLang="en-US" sz="3300" dirty="0"/>
              <a:t> to the parse tree and builds the </a:t>
            </a:r>
            <a:r>
              <a:rPr lang="en-US" altLang="en-US" sz="3300" b="1" dirty="0"/>
              <a:t>symbol table</a:t>
            </a:r>
            <a:r>
              <a:rPr lang="en-US" altLang="en-US" sz="3300" dirty="0"/>
              <a:t>. </a:t>
            </a:r>
          </a:p>
          <a:p>
            <a:pPr lvl="1">
              <a:lnSpc>
                <a:spcPct val="110000"/>
              </a:lnSpc>
              <a:spcBef>
                <a:spcPts val="300"/>
              </a:spcBef>
            </a:pPr>
            <a:r>
              <a:rPr lang="en-US" altLang="en-US" dirty="0"/>
              <a:t>This phase performs semantic checks such as type </a:t>
            </a:r>
            <a:r>
              <a:rPr lang="en-US" altLang="en-US" dirty="0" smtClean="0"/>
              <a:t>checking, </a:t>
            </a:r>
            <a:r>
              <a:rPr lang="en-US" altLang="en-US" dirty="0"/>
              <a:t>or static object </a:t>
            </a:r>
            <a:r>
              <a:rPr lang="en-US" altLang="en-US" dirty="0" smtClean="0"/>
              <a:t>binding, </a:t>
            </a:r>
            <a:r>
              <a:rPr lang="en-US" altLang="en-US" dirty="0"/>
              <a:t>or definite </a:t>
            </a:r>
            <a:r>
              <a:rPr lang="en-US" altLang="en-US" dirty="0" smtClean="0"/>
              <a:t>assignment, </a:t>
            </a:r>
            <a:r>
              <a:rPr lang="en-US" altLang="en-US" dirty="0"/>
              <a:t>rejecting incorrect programs or issuing warnings. </a:t>
            </a:r>
          </a:p>
          <a:p>
            <a:pPr>
              <a:lnSpc>
                <a:spcPct val="110000"/>
              </a:lnSpc>
              <a:spcBef>
                <a:spcPts val="300"/>
              </a:spcBef>
            </a:pPr>
            <a:r>
              <a:rPr lang="en-US" altLang="en-US" sz="3300" dirty="0"/>
              <a:t>Semantic analysis usually requires a complete parse tree, meaning that this phase logically follows the parsing phase, and logically precedes the code generation phase, though it is often possible to fold multiple phases into one pass over the code in a compiler implementation. </a:t>
            </a:r>
          </a:p>
          <a:p>
            <a:pPr lvl="1">
              <a:lnSpc>
                <a:spcPct val="110000"/>
              </a:lnSpc>
              <a:spcBef>
                <a:spcPts val="300"/>
              </a:spcBef>
            </a:pPr>
            <a:r>
              <a:rPr lang="en-US" altLang="en-US" dirty="0"/>
              <a:t>Not all rules defining programming languages can be expressed by context-free grammars </a:t>
            </a:r>
            <a:r>
              <a:rPr lang="en-US" altLang="en-US" dirty="0" smtClean="0"/>
              <a:t>alone - </a:t>
            </a:r>
            <a:r>
              <a:rPr lang="en-US" altLang="en-US" dirty="0" err="1" smtClean="0"/>
              <a:t>forr</a:t>
            </a:r>
            <a:r>
              <a:rPr lang="en-US" altLang="en-US" dirty="0" smtClean="0"/>
              <a:t> </a:t>
            </a:r>
            <a:r>
              <a:rPr lang="en-US" altLang="en-US" dirty="0"/>
              <a:t>example semantic validity such as type validity and proper declaration of identifiers. </a:t>
            </a:r>
          </a:p>
          <a:p>
            <a:pPr lvl="1">
              <a:lnSpc>
                <a:spcPct val="110000"/>
              </a:lnSpc>
              <a:spcBef>
                <a:spcPts val="300"/>
              </a:spcBef>
            </a:pPr>
            <a:r>
              <a:rPr lang="en-US" altLang="en-US" dirty="0"/>
              <a:t>These rules can be formally expressed with </a:t>
            </a:r>
            <a:r>
              <a:rPr lang="en-US" altLang="en-US" b="1" dirty="0"/>
              <a:t>attribute grammars </a:t>
            </a:r>
            <a:r>
              <a:rPr lang="en-US" altLang="en-US" dirty="0"/>
              <a:t>that implement </a:t>
            </a:r>
            <a:r>
              <a:rPr lang="en-US" altLang="en-US" b="1" dirty="0"/>
              <a:t>attribute migration </a:t>
            </a:r>
            <a:r>
              <a:rPr lang="en-US" altLang="en-US" dirty="0"/>
              <a:t>across syntax tree nodes when necessary</a:t>
            </a:r>
            <a:r>
              <a:rPr lang="en-US" altLang="en-US" dirty="0" smtClean="0"/>
              <a:t>.</a:t>
            </a:r>
            <a:endParaRPr lang="en-US" altLang="en-US" dirty="0"/>
          </a:p>
        </p:txBody>
      </p:sp>
    </p:spTree>
    <p:extLst>
      <p:ext uri="{BB962C8B-B14F-4D97-AF65-F5344CB8AC3E}">
        <p14:creationId xmlns:p14="http://schemas.microsoft.com/office/powerpoint/2010/main" val="42882922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Content Placeholder 1"/>
          <p:cNvSpPr>
            <a:spLocks noGrp="1"/>
          </p:cNvSpPr>
          <p:nvPr>
            <p:ph idx="1"/>
          </p:nvPr>
        </p:nvSpPr>
        <p:spPr/>
        <p:txBody>
          <a:bodyPr>
            <a:normAutofit/>
          </a:bodyPr>
          <a:lstStyle/>
          <a:p>
            <a:pPr>
              <a:lnSpc>
                <a:spcPct val="80000"/>
              </a:lnSpc>
            </a:pPr>
            <a:r>
              <a:rPr lang="en-US" altLang="en-US" sz="2800" dirty="0"/>
              <a:t>The execution of a program using a garbage collector is not deterministic. </a:t>
            </a:r>
            <a:endParaRPr lang="en-US" altLang="en-US" sz="2800" dirty="0" smtClean="0"/>
          </a:p>
          <a:p>
            <a:pPr lvl="1">
              <a:lnSpc>
                <a:spcPct val="80000"/>
              </a:lnSpc>
            </a:pPr>
            <a:r>
              <a:rPr lang="en-US" altLang="en-US" sz="2400" dirty="0" smtClean="0"/>
              <a:t>An </a:t>
            </a:r>
            <a:r>
              <a:rPr lang="en-US" altLang="en-US" sz="2400" dirty="0"/>
              <a:t>object which becomes eligible for garbage collection will usually be cleaned up eventually, but there is no guarantee when (or even if) that will happen. </a:t>
            </a:r>
          </a:p>
          <a:p>
            <a:pPr lvl="1">
              <a:lnSpc>
                <a:spcPct val="80000"/>
              </a:lnSpc>
            </a:pPr>
            <a:r>
              <a:rPr lang="en-US" altLang="en-US" sz="2400" dirty="0"/>
              <a:t>The performance impact caused by the garbage collector is seemingly random and hard to predict, leading to program execution that is non-deterministic. </a:t>
            </a:r>
          </a:p>
          <a:p>
            <a:pPr>
              <a:lnSpc>
                <a:spcPct val="80000"/>
              </a:lnSpc>
            </a:pPr>
            <a:r>
              <a:rPr lang="en-US" altLang="en-US" sz="2800" dirty="0" smtClean="0"/>
              <a:t>Most </a:t>
            </a:r>
            <a:r>
              <a:rPr lang="en-US" altLang="en-US" sz="2800" dirty="0"/>
              <a:t>run-time systems using garbage collectors require manual </a:t>
            </a:r>
            <a:r>
              <a:rPr lang="en-US" altLang="en-US" sz="2800" i="1" dirty="0" err="1"/>
              <a:t>deallocation</a:t>
            </a:r>
            <a:r>
              <a:rPr lang="en-US" altLang="en-US" sz="2800" dirty="0"/>
              <a:t> of limited non-memory resources (using </a:t>
            </a:r>
            <a:r>
              <a:rPr lang="en-US" altLang="en-US" sz="2800" dirty="0" err="1"/>
              <a:t>finalizers</a:t>
            </a:r>
            <a:r>
              <a:rPr lang="en-US" altLang="en-US" sz="2800" dirty="0"/>
              <a:t>), as an automatic </a:t>
            </a:r>
            <a:r>
              <a:rPr lang="en-US" altLang="en-US" sz="2800" dirty="0" err="1"/>
              <a:t>deallocation</a:t>
            </a:r>
            <a:r>
              <a:rPr lang="en-US" altLang="en-US" sz="2800" dirty="0"/>
              <a:t> during the garbage collection phase may run too late or in the wrong circumstances. </a:t>
            </a:r>
          </a:p>
        </p:txBody>
      </p:sp>
      <p:sp>
        <p:nvSpPr>
          <p:cNvPr id="56323" name="Title 2"/>
          <p:cNvSpPr>
            <a:spLocks noGrp="1"/>
          </p:cNvSpPr>
          <p:nvPr>
            <p:ph type="title"/>
          </p:nvPr>
        </p:nvSpPr>
        <p:spPr/>
        <p:txBody>
          <a:bodyPr/>
          <a:lstStyle/>
          <a:p>
            <a:pPr>
              <a:defRPr/>
            </a:pPr>
            <a:r>
              <a:rPr lang="en-CA" b="1" smtClean="0"/>
              <a:t>Garbage collection: drawbacks</a:t>
            </a:r>
            <a:endParaRPr lang="en-US" smtClean="0"/>
          </a:p>
        </p:txBody>
      </p:sp>
    </p:spTree>
    <p:extLst>
      <p:ext uri="{BB962C8B-B14F-4D97-AF65-F5344CB8AC3E}">
        <p14:creationId xmlns:p14="http://schemas.microsoft.com/office/powerpoint/2010/main" val="12030494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Content Placeholder 1"/>
          <p:cNvSpPr>
            <a:spLocks noGrp="1"/>
          </p:cNvSpPr>
          <p:nvPr>
            <p:ph idx="1"/>
          </p:nvPr>
        </p:nvSpPr>
        <p:spPr/>
        <p:txBody>
          <a:bodyPr>
            <a:noAutofit/>
          </a:bodyPr>
          <a:lstStyle/>
          <a:p>
            <a:pPr>
              <a:lnSpc>
                <a:spcPct val="80000"/>
              </a:lnSpc>
            </a:pPr>
            <a:r>
              <a:rPr lang="en-US" altLang="en-US" sz="2800" dirty="0"/>
              <a:t>A </a:t>
            </a:r>
            <a:r>
              <a:rPr lang="en-US" altLang="en-US" sz="2800" i="1" dirty="0" err="1"/>
              <a:t>finalizer</a:t>
            </a:r>
            <a:r>
              <a:rPr lang="en-US" altLang="en-US" sz="2800" dirty="0"/>
              <a:t> is a piece of code that ensures that certain necessary actions are taken when an acquired resource (such as a file or access to a hardware device) is no longer being used. </a:t>
            </a:r>
          </a:p>
          <a:p>
            <a:pPr lvl="1">
              <a:lnSpc>
                <a:spcPct val="80000"/>
              </a:lnSpc>
            </a:pPr>
            <a:r>
              <a:rPr lang="en-US" altLang="en-US" sz="2400" dirty="0"/>
              <a:t>This could be closing the file or </a:t>
            </a:r>
            <a:r>
              <a:rPr lang="en-US" altLang="en-US" sz="2400" dirty="0" err="1"/>
              <a:t>signalling</a:t>
            </a:r>
            <a:r>
              <a:rPr lang="en-US" altLang="en-US" sz="2400" dirty="0"/>
              <a:t> to the operating system that the hardware device is no longer needed. </a:t>
            </a:r>
          </a:p>
          <a:p>
            <a:pPr>
              <a:lnSpc>
                <a:spcPct val="80000"/>
              </a:lnSpc>
            </a:pPr>
            <a:r>
              <a:rPr lang="en-US" altLang="en-US" sz="2800" dirty="0" smtClean="0"/>
              <a:t>A </a:t>
            </a:r>
            <a:r>
              <a:rPr lang="en-US" altLang="en-US" sz="2800" i="1" dirty="0" err="1"/>
              <a:t>finalizer</a:t>
            </a:r>
            <a:r>
              <a:rPr lang="en-US" altLang="en-US" sz="2800" dirty="0"/>
              <a:t> is a special method that is executed when an object is garbage collected. </a:t>
            </a:r>
            <a:endParaRPr lang="en-US" altLang="en-US" sz="2800" dirty="0" smtClean="0"/>
          </a:p>
          <a:p>
            <a:pPr lvl="1">
              <a:lnSpc>
                <a:spcPct val="80000"/>
              </a:lnSpc>
            </a:pPr>
            <a:r>
              <a:rPr lang="en-US" altLang="en-US" sz="2400" dirty="0" smtClean="0"/>
              <a:t>It </a:t>
            </a:r>
            <a:r>
              <a:rPr lang="en-US" altLang="en-US" sz="2400" dirty="0"/>
              <a:t>is similar in function to a </a:t>
            </a:r>
            <a:r>
              <a:rPr lang="en-US" altLang="en-US" sz="2400" b="1" dirty="0"/>
              <a:t>destructor</a:t>
            </a:r>
            <a:r>
              <a:rPr lang="en-US" altLang="en-US" sz="2400" dirty="0"/>
              <a:t>. </a:t>
            </a:r>
          </a:p>
          <a:p>
            <a:pPr>
              <a:lnSpc>
                <a:spcPct val="80000"/>
              </a:lnSpc>
            </a:pPr>
            <a:r>
              <a:rPr lang="en-US" altLang="en-US" sz="2800" dirty="0" smtClean="0"/>
              <a:t>Unlike </a:t>
            </a:r>
            <a:r>
              <a:rPr lang="en-US" altLang="en-US" sz="2800" dirty="0"/>
              <a:t>destructors, </a:t>
            </a:r>
            <a:r>
              <a:rPr lang="en-US" altLang="en-US" sz="2800" i="1" dirty="0" err="1"/>
              <a:t>finalizers</a:t>
            </a:r>
            <a:r>
              <a:rPr lang="en-US" altLang="en-US" sz="2800" dirty="0"/>
              <a:t> are not deterministic. </a:t>
            </a:r>
            <a:endParaRPr lang="en-US" altLang="en-US" sz="2800" dirty="0" smtClean="0"/>
          </a:p>
          <a:p>
            <a:pPr lvl="1">
              <a:lnSpc>
                <a:spcPct val="80000"/>
              </a:lnSpc>
            </a:pPr>
            <a:r>
              <a:rPr lang="en-US" altLang="en-US" sz="2400" dirty="0" smtClean="0"/>
              <a:t>A </a:t>
            </a:r>
            <a:r>
              <a:rPr lang="en-US" altLang="en-US" sz="2400" dirty="0"/>
              <a:t>destructor is run when the program explicitly frees an object. </a:t>
            </a:r>
            <a:r>
              <a:rPr lang="en-US" altLang="en-US" sz="2400" dirty="0" smtClean="0"/>
              <a:t>A </a:t>
            </a:r>
            <a:r>
              <a:rPr lang="en-US" altLang="en-US" sz="2400" dirty="0" err="1"/>
              <a:t>finalizer</a:t>
            </a:r>
            <a:r>
              <a:rPr lang="en-US" altLang="en-US" sz="2400" dirty="0"/>
              <a:t>, by contrast, is executed when the internal garbage collection system frees the object. </a:t>
            </a:r>
          </a:p>
          <a:p>
            <a:pPr>
              <a:lnSpc>
                <a:spcPct val="80000"/>
              </a:lnSpc>
            </a:pPr>
            <a:r>
              <a:rPr lang="en-US" altLang="en-US" sz="2800" dirty="0" smtClean="0"/>
              <a:t>Programming </a:t>
            </a:r>
            <a:r>
              <a:rPr lang="en-US" altLang="en-US" sz="2800" dirty="0"/>
              <a:t>languages which use </a:t>
            </a:r>
            <a:r>
              <a:rPr lang="en-US" altLang="en-US" sz="2800" i="1" dirty="0" err="1"/>
              <a:t>finalizers</a:t>
            </a:r>
            <a:r>
              <a:rPr lang="en-US" altLang="en-US" sz="2800" dirty="0"/>
              <a:t> include Java and C#. </a:t>
            </a:r>
            <a:endParaRPr lang="en-US" altLang="en-US" sz="2800" dirty="0" smtClean="0"/>
          </a:p>
        </p:txBody>
      </p:sp>
      <p:sp>
        <p:nvSpPr>
          <p:cNvPr id="57347" name="Title 2"/>
          <p:cNvSpPr>
            <a:spLocks noGrp="1"/>
          </p:cNvSpPr>
          <p:nvPr>
            <p:ph type="title"/>
          </p:nvPr>
        </p:nvSpPr>
        <p:spPr/>
        <p:txBody>
          <a:bodyPr/>
          <a:lstStyle/>
          <a:p>
            <a:pPr>
              <a:defRPr/>
            </a:pPr>
            <a:r>
              <a:rPr lang="en-CA" b="1" smtClean="0"/>
              <a:t>Garbage collection: finalizers</a:t>
            </a:r>
            <a:endParaRPr lang="en-US" smtClean="0"/>
          </a:p>
        </p:txBody>
      </p:sp>
    </p:spTree>
    <p:extLst>
      <p:ext uri="{BB962C8B-B14F-4D97-AF65-F5344CB8AC3E}">
        <p14:creationId xmlns:p14="http://schemas.microsoft.com/office/powerpoint/2010/main" val="29607677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Content Placeholder 1"/>
          <p:cNvSpPr>
            <a:spLocks noGrp="1"/>
          </p:cNvSpPr>
          <p:nvPr>
            <p:ph idx="1"/>
          </p:nvPr>
        </p:nvSpPr>
        <p:spPr/>
        <p:txBody>
          <a:bodyPr>
            <a:normAutofit/>
          </a:bodyPr>
          <a:lstStyle/>
          <a:p>
            <a:pPr>
              <a:lnSpc>
                <a:spcPct val="80000"/>
              </a:lnSpc>
            </a:pPr>
            <a:r>
              <a:rPr lang="en-US" altLang="en-US" sz="2800" dirty="0"/>
              <a:t>Due to the lack of programmer control over their execution, it is usually recommended to avoid </a:t>
            </a:r>
            <a:r>
              <a:rPr lang="en-US" altLang="en-US" sz="2800" dirty="0" err="1"/>
              <a:t>finalizers</a:t>
            </a:r>
            <a:r>
              <a:rPr lang="en-US" altLang="en-US" sz="2800" dirty="0"/>
              <a:t> for any but the most trivial operations.</a:t>
            </a:r>
          </a:p>
          <a:p>
            <a:pPr>
              <a:lnSpc>
                <a:spcPct val="80000"/>
              </a:lnSpc>
            </a:pPr>
            <a:r>
              <a:rPr lang="en-US" altLang="en-US" sz="2800" dirty="0" smtClean="0"/>
              <a:t>In </a:t>
            </a:r>
            <a:r>
              <a:rPr lang="en-US" altLang="en-US" sz="2800" dirty="0"/>
              <a:t>particular, operations often performed in destructors are not usually appropriate for </a:t>
            </a:r>
            <a:r>
              <a:rPr lang="en-US" altLang="en-US" sz="2800" dirty="0" err="1" smtClean="0"/>
              <a:t>finalizers</a:t>
            </a:r>
            <a:r>
              <a:rPr lang="en-US" altLang="en-US" sz="2800" dirty="0" smtClean="0"/>
              <a:t>.</a:t>
            </a:r>
          </a:p>
          <a:p>
            <a:pPr lvl="1">
              <a:lnSpc>
                <a:spcPct val="80000"/>
              </a:lnSpc>
            </a:pPr>
            <a:r>
              <a:rPr lang="en-US" altLang="en-US" sz="2400" dirty="0" smtClean="0"/>
              <a:t>For </a:t>
            </a:r>
            <a:r>
              <a:rPr lang="en-US" altLang="en-US" sz="2400" dirty="0"/>
              <a:t>example, destructors are often used to free expensive resources such as file or network </a:t>
            </a:r>
            <a:r>
              <a:rPr lang="en-US" altLang="en-US" sz="2400" dirty="0" smtClean="0"/>
              <a:t>handles: if </a:t>
            </a:r>
            <a:r>
              <a:rPr lang="en-US" altLang="en-US" sz="2400" dirty="0"/>
              <a:t>placed in a </a:t>
            </a:r>
            <a:r>
              <a:rPr lang="en-US" altLang="en-US" sz="2400" dirty="0" err="1"/>
              <a:t>finalizer</a:t>
            </a:r>
            <a:r>
              <a:rPr lang="en-US" altLang="en-US" sz="2400" dirty="0"/>
              <a:t>, the resources may remain in use for long periods of time after the program is finished with them. </a:t>
            </a:r>
          </a:p>
          <a:p>
            <a:pPr>
              <a:lnSpc>
                <a:spcPct val="80000"/>
              </a:lnSpc>
            </a:pPr>
            <a:r>
              <a:rPr lang="en-US" altLang="en-US" sz="2800" dirty="0" smtClean="0"/>
              <a:t>Instead</a:t>
            </a:r>
            <a:r>
              <a:rPr lang="en-US" altLang="en-US" sz="2800" dirty="0"/>
              <a:t>, most languages encourage the </a:t>
            </a:r>
            <a:r>
              <a:rPr lang="en-US" altLang="en-US" sz="2800" b="1" dirty="0"/>
              <a:t>dispose pattern </a:t>
            </a:r>
            <a:r>
              <a:rPr lang="en-US" altLang="en-US" sz="2800" dirty="0"/>
              <a:t>whereby the object has a method to clean up the object's resources, leaving the </a:t>
            </a:r>
            <a:r>
              <a:rPr lang="en-US" altLang="en-US" sz="2800" dirty="0" err="1"/>
              <a:t>finalizer</a:t>
            </a:r>
            <a:r>
              <a:rPr lang="en-US" altLang="en-US" sz="2800" dirty="0"/>
              <a:t> as a fail-safe in the case where the dispose method doesn't get called. </a:t>
            </a:r>
            <a:endParaRPr lang="en-US" altLang="en-US" sz="2800" dirty="0" smtClean="0"/>
          </a:p>
          <a:p>
            <a:pPr lvl="1">
              <a:lnSpc>
                <a:spcPct val="80000"/>
              </a:lnSpc>
            </a:pPr>
            <a:r>
              <a:rPr lang="en-US" altLang="en-US" sz="2400" dirty="0" smtClean="0"/>
              <a:t>The </a:t>
            </a:r>
            <a:r>
              <a:rPr lang="en-US" altLang="en-US" sz="2400" dirty="0"/>
              <a:t>C# language supports the dispose pattern explicitly, via the </a:t>
            </a:r>
            <a:r>
              <a:rPr lang="en-US" altLang="en-US" sz="2400" dirty="0" err="1"/>
              <a:t>IDisposable</a:t>
            </a:r>
            <a:r>
              <a:rPr lang="en-US" altLang="en-US" sz="2400" dirty="0"/>
              <a:t> interface. </a:t>
            </a:r>
          </a:p>
        </p:txBody>
      </p:sp>
      <p:sp>
        <p:nvSpPr>
          <p:cNvPr id="58371" name="Title 2"/>
          <p:cNvSpPr>
            <a:spLocks noGrp="1"/>
          </p:cNvSpPr>
          <p:nvPr>
            <p:ph type="title"/>
          </p:nvPr>
        </p:nvSpPr>
        <p:spPr/>
        <p:txBody>
          <a:bodyPr/>
          <a:lstStyle/>
          <a:p>
            <a:pPr>
              <a:defRPr/>
            </a:pPr>
            <a:r>
              <a:rPr lang="en-CA" b="1" smtClean="0"/>
              <a:t>Garbage collection: finalizers</a:t>
            </a:r>
            <a:endParaRPr lang="en-US" smtClean="0"/>
          </a:p>
        </p:txBody>
      </p:sp>
    </p:spTree>
    <p:extLst>
      <p:ext uri="{BB962C8B-B14F-4D97-AF65-F5344CB8AC3E}">
        <p14:creationId xmlns:p14="http://schemas.microsoft.com/office/powerpoint/2010/main" val="2245174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Content Placeholder 1"/>
          <p:cNvSpPr>
            <a:spLocks noGrp="1"/>
          </p:cNvSpPr>
          <p:nvPr>
            <p:ph idx="1"/>
          </p:nvPr>
        </p:nvSpPr>
        <p:spPr/>
        <p:txBody>
          <a:bodyPr>
            <a:noAutofit/>
          </a:bodyPr>
          <a:lstStyle/>
          <a:p>
            <a:pPr>
              <a:lnSpc>
                <a:spcPct val="80000"/>
              </a:lnSpc>
              <a:spcBef>
                <a:spcPts val="300"/>
              </a:spcBef>
            </a:pPr>
            <a:r>
              <a:rPr lang="en-US" altLang="en-US" sz="2800" dirty="0"/>
              <a:t>Many programming languages require </a:t>
            </a:r>
            <a:r>
              <a:rPr lang="en-US" altLang="en-US" sz="2800" i="1" dirty="0"/>
              <a:t>garbage collection</a:t>
            </a:r>
            <a:r>
              <a:rPr lang="en-US" altLang="en-US" sz="2800" dirty="0"/>
              <a:t>, either as part of the language specification (e.g., Java, C#, and most scripting languages) or effectively for practical implementation (e.g., formal languages like lambda calculus</a:t>
            </a:r>
            <a:r>
              <a:rPr lang="en-US" altLang="en-US" sz="2800" dirty="0" smtClean="0"/>
              <a:t>).</a:t>
            </a:r>
          </a:p>
          <a:p>
            <a:pPr lvl="1">
              <a:lnSpc>
                <a:spcPct val="80000"/>
              </a:lnSpc>
              <a:spcBef>
                <a:spcPts val="300"/>
              </a:spcBef>
            </a:pPr>
            <a:r>
              <a:rPr lang="en-US" altLang="en-US" sz="2400" dirty="0" smtClean="0"/>
              <a:t>These </a:t>
            </a:r>
            <a:r>
              <a:rPr lang="en-US" altLang="en-US" sz="2400" dirty="0"/>
              <a:t>are said to be garbage collected languages. </a:t>
            </a:r>
          </a:p>
          <a:p>
            <a:pPr>
              <a:lnSpc>
                <a:spcPct val="80000"/>
              </a:lnSpc>
              <a:spcBef>
                <a:spcPts val="300"/>
              </a:spcBef>
            </a:pPr>
            <a:r>
              <a:rPr lang="en-US" altLang="en-US" sz="2800" dirty="0" smtClean="0"/>
              <a:t>Other </a:t>
            </a:r>
            <a:r>
              <a:rPr lang="en-US" altLang="en-US" sz="2800" dirty="0"/>
              <a:t>languages were designed for use with manual memory management, but have garbage collected implementations available (e.g., C, C++). </a:t>
            </a:r>
          </a:p>
          <a:p>
            <a:pPr>
              <a:lnSpc>
                <a:spcPct val="80000"/>
              </a:lnSpc>
              <a:spcBef>
                <a:spcPts val="300"/>
              </a:spcBef>
            </a:pPr>
            <a:r>
              <a:rPr lang="en-US" altLang="en-US" sz="2800" dirty="0" smtClean="0"/>
              <a:t>Some </a:t>
            </a:r>
            <a:r>
              <a:rPr lang="en-US" altLang="en-US" sz="2800" dirty="0" smtClean="0"/>
              <a:t>languages (e.g., Ada</a:t>
            </a:r>
            <a:r>
              <a:rPr lang="en-US" altLang="en-US" sz="2800" dirty="0"/>
              <a:t>, Modula-3, </a:t>
            </a:r>
            <a:r>
              <a:rPr lang="en-US" altLang="en-US" sz="2800" dirty="0" smtClean="0"/>
              <a:t>C++) </a:t>
            </a:r>
            <a:r>
              <a:rPr lang="en-US" altLang="en-US" sz="2800" dirty="0"/>
              <a:t>allow both garbage collection and manual memory management to co-exist in the same application by using separate heaps for collected and manually managed </a:t>
            </a:r>
            <a:r>
              <a:rPr lang="en-US" altLang="en-US" sz="2800" dirty="0" smtClean="0"/>
              <a:t>objects.</a:t>
            </a:r>
          </a:p>
          <a:p>
            <a:pPr>
              <a:lnSpc>
                <a:spcPct val="80000"/>
              </a:lnSpc>
              <a:spcBef>
                <a:spcPts val="300"/>
              </a:spcBef>
            </a:pPr>
            <a:r>
              <a:rPr lang="en-US" altLang="en-US" sz="2800" dirty="0" smtClean="0"/>
              <a:t>Some languages (e.g., D) </a:t>
            </a:r>
            <a:r>
              <a:rPr lang="en-US" altLang="en-US" sz="2800" dirty="0"/>
              <a:t>are garbage collected but allow the user to manually delete objects and also entirely disable garbage collection when speed is required.</a:t>
            </a:r>
          </a:p>
        </p:txBody>
      </p:sp>
      <p:sp>
        <p:nvSpPr>
          <p:cNvPr id="52227" name="Title 2"/>
          <p:cNvSpPr>
            <a:spLocks noGrp="1"/>
          </p:cNvSpPr>
          <p:nvPr>
            <p:ph type="title"/>
          </p:nvPr>
        </p:nvSpPr>
        <p:spPr/>
        <p:txBody>
          <a:bodyPr/>
          <a:lstStyle/>
          <a:p>
            <a:pPr>
              <a:defRPr/>
            </a:pPr>
            <a:r>
              <a:rPr lang="en-CA" b="1" dirty="0" smtClean="0"/>
              <a:t>Garbage </a:t>
            </a:r>
            <a:r>
              <a:rPr lang="en-CA" b="1" dirty="0" smtClean="0"/>
              <a:t>collection: languages</a:t>
            </a:r>
            <a:endParaRPr lang="en-US" dirty="0" smtClean="0"/>
          </a:p>
        </p:txBody>
      </p:sp>
    </p:spTree>
    <p:extLst>
      <p:ext uri="{BB962C8B-B14F-4D97-AF65-F5344CB8AC3E}">
        <p14:creationId xmlns:p14="http://schemas.microsoft.com/office/powerpoint/2010/main" val="16347689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Content Placeholder 1"/>
          <p:cNvSpPr>
            <a:spLocks noGrp="1"/>
          </p:cNvSpPr>
          <p:nvPr>
            <p:ph idx="1"/>
          </p:nvPr>
        </p:nvSpPr>
        <p:spPr>
          <a:xfrm>
            <a:off x="908662" y="1143000"/>
            <a:ext cx="10900750" cy="5638800"/>
          </a:xfrm>
        </p:spPr>
        <p:txBody>
          <a:bodyPr>
            <a:normAutofit lnSpcReduction="10000"/>
          </a:bodyPr>
          <a:lstStyle/>
          <a:p>
            <a:pPr>
              <a:lnSpc>
                <a:spcPct val="80000"/>
              </a:lnSpc>
            </a:pPr>
            <a:r>
              <a:rPr lang="en-US" altLang="en-US" sz="2800" dirty="0"/>
              <a:t>Generally speaking, higher-level programming languages are more likely to have garbage collection as a standard feature. </a:t>
            </a:r>
            <a:endParaRPr lang="en-US" altLang="en-US" sz="2800" dirty="0" smtClean="0"/>
          </a:p>
          <a:p>
            <a:pPr lvl="1">
              <a:lnSpc>
                <a:spcPct val="80000"/>
              </a:lnSpc>
            </a:pPr>
            <a:r>
              <a:rPr lang="en-US" altLang="en-US" sz="2400" dirty="0" smtClean="0"/>
              <a:t>In </a:t>
            </a:r>
            <a:r>
              <a:rPr lang="en-US" altLang="en-US" sz="2400" dirty="0"/>
              <a:t>languages that do not have built in garbage collection, it can often be added through a library, as with the </a:t>
            </a:r>
            <a:r>
              <a:rPr lang="en-US" altLang="en-US" sz="2400" b="1" dirty="0"/>
              <a:t>Boehm garbage collector </a:t>
            </a:r>
            <a:r>
              <a:rPr lang="en-US" altLang="en-US" sz="2400" dirty="0"/>
              <a:t>for C and C++. </a:t>
            </a:r>
            <a:endParaRPr lang="en-US" altLang="en-US" sz="2400" dirty="0" smtClean="0"/>
          </a:p>
          <a:p>
            <a:pPr lvl="2">
              <a:lnSpc>
                <a:spcPct val="80000"/>
              </a:lnSpc>
            </a:pPr>
            <a:r>
              <a:rPr lang="en-US" altLang="en-US" sz="2000" dirty="0" smtClean="0"/>
              <a:t>This </a:t>
            </a:r>
            <a:r>
              <a:rPr lang="en-US" altLang="en-US" sz="2000" dirty="0"/>
              <a:t>approach is not without drawbacks, such as changing object creation and destruction mechanisms. </a:t>
            </a:r>
          </a:p>
          <a:p>
            <a:pPr>
              <a:lnSpc>
                <a:spcPct val="80000"/>
              </a:lnSpc>
            </a:pPr>
            <a:r>
              <a:rPr lang="en-US" altLang="en-US" sz="2800" dirty="0" smtClean="0"/>
              <a:t>Most </a:t>
            </a:r>
            <a:r>
              <a:rPr lang="en-US" altLang="en-US" sz="2800" dirty="0"/>
              <a:t>functional programming languages, such as ML, Haskell, and APL, have garbage collection built in</a:t>
            </a:r>
            <a:r>
              <a:rPr lang="en-US" altLang="en-US" sz="2800" dirty="0" smtClean="0"/>
              <a:t>.</a:t>
            </a:r>
          </a:p>
          <a:p>
            <a:pPr lvl="1">
              <a:lnSpc>
                <a:spcPct val="80000"/>
              </a:lnSpc>
            </a:pPr>
            <a:r>
              <a:rPr lang="en-US" altLang="en-US" sz="2400" dirty="0" smtClean="0"/>
              <a:t>Lisp</a:t>
            </a:r>
            <a:r>
              <a:rPr lang="en-US" altLang="en-US" sz="2400" dirty="0"/>
              <a:t>, which introduced functional programming, is especially notable for introducing this mechanism. </a:t>
            </a:r>
          </a:p>
          <a:p>
            <a:pPr>
              <a:lnSpc>
                <a:spcPct val="80000"/>
              </a:lnSpc>
            </a:pPr>
            <a:r>
              <a:rPr lang="en-US" altLang="en-US" sz="2800" dirty="0" smtClean="0"/>
              <a:t>Some </a:t>
            </a:r>
            <a:r>
              <a:rPr lang="en-US" altLang="en-US" sz="2800" dirty="0"/>
              <a:t>dynamic </a:t>
            </a:r>
            <a:r>
              <a:rPr lang="en-US" altLang="en-US" sz="2800" dirty="0" smtClean="0"/>
              <a:t>languages (e.g., Ruby) </a:t>
            </a:r>
            <a:r>
              <a:rPr lang="en-US" altLang="en-US" sz="2800" dirty="0"/>
              <a:t>also tend to use garbage collection. </a:t>
            </a:r>
            <a:endParaRPr lang="en-US" altLang="en-US" sz="2800" dirty="0" smtClean="0"/>
          </a:p>
          <a:p>
            <a:pPr lvl="1">
              <a:lnSpc>
                <a:spcPct val="80000"/>
              </a:lnSpc>
            </a:pPr>
            <a:r>
              <a:rPr lang="en-US" altLang="en-US" sz="2400" dirty="0" smtClean="0"/>
              <a:t>Other dynamic languages (e.g., Perl, </a:t>
            </a:r>
            <a:r>
              <a:rPr lang="en-US" altLang="en-US" sz="2400" dirty="0" err="1" smtClean="0"/>
              <a:t>PHP</a:t>
            </a:r>
            <a:r>
              <a:rPr lang="en-US" altLang="en-US" sz="2400" dirty="0" smtClean="0"/>
              <a:t>) use </a:t>
            </a:r>
            <a:r>
              <a:rPr lang="en-US" altLang="en-US" sz="2400" dirty="0"/>
              <a:t>reference </a:t>
            </a:r>
            <a:r>
              <a:rPr lang="en-US" altLang="en-US" sz="2400" dirty="0" smtClean="0"/>
              <a:t>counting; they don’t use garbage collection.</a:t>
            </a:r>
            <a:endParaRPr lang="en-US" altLang="en-US" sz="2400" dirty="0"/>
          </a:p>
          <a:p>
            <a:pPr>
              <a:lnSpc>
                <a:spcPct val="80000"/>
              </a:lnSpc>
            </a:pPr>
            <a:r>
              <a:rPr lang="en-US" altLang="en-US" sz="2800" dirty="0" smtClean="0"/>
              <a:t>Object-oriented </a:t>
            </a:r>
            <a:r>
              <a:rPr lang="en-US" altLang="en-US" sz="2800" dirty="0"/>
              <a:t>programming languages such as Smalltalk and Java usually provide integrated garbage collection. </a:t>
            </a:r>
            <a:endParaRPr lang="en-US" altLang="en-US" sz="2800" dirty="0" smtClean="0"/>
          </a:p>
          <a:p>
            <a:pPr lvl="1">
              <a:lnSpc>
                <a:spcPct val="80000"/>
              </a:lnSpc>
            </a:pPr>
            <a:r>
              <a:rPr lang="en-US" altLang="en-US" sz="2400" dirty="0" smtClean="0"/>
              <a:t>A </a:t>
            </a:r>
            <a:r>
              <a:rPr lang="en-US" altLang="en-US" sz="2400" dirty="0"/>
              <a:t>notable exception is C++ which, uniquely, relies on destructors. </a:t>
            </a:r>
          </a:p>
        </p:txBody>
      </p:sp>
      <p:sp>
        <p:nvSpPr>
          <p:cNvPr id="59395" name="Title 2"/>
          <p:cNvSpPr>
            <a:spLocks noGrp="1"/>
          </p:cNvSpPr>
          <p:nvPr>
            <p:ph type="title"/>
          </p:nvPr>
        </p:nvSpPr>
        <p:spPr/>
        <p:txBody>
          <a:bodyPr/>
          <a:lstStyle/>
          <a:p>
            <a:pPr>
              <a:defRPr/>
            </a:pPr>
            <a:r>
              <a:rPr lang="en-CA" b="1" dirty="0" smtClean="0"/>
              <a:t>Garbage </a:t>
            </a:r>
            <a:r>
              <a:rPr lang="en-CA" b="1" dirty="0" smtClean="0"/>
              <a:t>collection: languages</a:t>
            </a:r>
            <a:endParaRPr lang="en-US" b="1" dirty="0" smtClean="0"/>
          </a:p>
        </p:txBody>
      </p:sp>
    </p:spTree>
    <p:extLst>
      <p:ext uri="{BB962C8B-B14F-4D97-AF65-F5344CB8AC3E}">
        <p14:creationId xmlns:p14="http://schemas.microsoft.com/office/powerpoint/2010/main" val="12401695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Content Placeholder 1"/>
          <p:cNvSpPr>
            <a:spLocks noGrp="1"/>
          </p:cNvSpPr>
          <p:nvPr>
            <p:ph idx="1"/>
          </p:nvPr>
        </p:nvSpPr>
        <p:spPr/>
        <p:txBody>
          <a:bodyPr>
            <a:noAutofit/>
          </a:bodyPr>
          <a:lstStyle/>
          <a:p>
            <a:pPr>
              <a:lnSpc>
                <a:spcPct val="80000"/>
              </a:lnSpc>
            </a:pPr>
            <a:r>
              <a:rPr lang="en-US" altLang="en-US" sz="2600" dirty="0"/>
              <a:t>Manual memory management refers to the usage of explicit programming instructions by the programmer to identify and </a:t>
            </a:r>
            <a:r>
              <a:rPr lang="en-US" altLang="en-US" sz="2600" dirty="0" err="1"/>
              <a:t>deallocate</a:t>
            </a:r>
            <a:r>
              <a:rPr lang="en-US" altLang="en-US" sz="2600" dirty="0"/>
              <a:t> unused objects. </a:t>
            </a:r>
          </a:p>
          <a:p>
            <a:pPr>
              <a:lnSpc>
                <a:spcPct val="80000"/>
              </a:lnSpc>
            </a:pPr>
            <a:r>
              <a:rPr lang="en-US" altLang="en-US" sz="2600" dirty="0" smtClean="0"/>
              <a:t>Up </a:t>
            </a:r>
            <a:r>
              <a:rPr lang="en-US" altLang="en-US" sz="2600" dirty="0"/>
              <a:t>to the mid 1990s, the majority of languages used in industry supported manual memory management. </a:t>
            </a:r>
            <a:endParaRPr lang="en-US" altLang="en-US" sz="2600" dirty="0" smtClean="0"/>
          </a:p>
          <a:p>
            <a:pPr lvl="1">
              <a:lnSpc>
                <a:spcPct val="80000"/>
              </a:lnSpc>
            </a:pPr>
            <a:r>
              <a:rPr lang="en-US" altLang="en-US" sz="2300" dirty="0" smtClean="0"/>
              <a:t>Today</a:t>
            </a:r>
            <a:r>
              <a:rPr lang="en-US" altLang="en-US" sz="2300" dirty="0"/>
              <a:t>, languages with garbage collection are becoming more </a:t>
            </a:r>
            <a:r>
              <a:rPr lang="en-US" altLang="en-US" sz="2300" dirty="0" smtClean="0"/>
              <a:t>popular.</a:t>
            </a:r>
          </a:p>
          <a:p>
            <a:pPr lvl="1">
              <a:lnSpc>
                <a:spcPct val="80000"/>
              </a:lnSpc>
            </a:pPr>
            <a:r>
              <a:rPr lang="en-US" altLang="en-US" sz="2300" dirty="0" smtClean="0"/>
              <a:t>The </a:t>
            </a:r>
            <a:r>
              <a:rPr lang="en-US" altLang="en-US" sz="2300" dirty="0"/>
              <a:t>main manually-managed languages still in widespread use today are C and C++. </a:t>
            </a:r>
          </a:p>
          <a:p>
            <a:pPr>
              <a:lnSpc>
                <a:spcPct val="80000"/>
              </a:lnSpc>
            </a:pPr>
            <a:r>
              <a:rPr lang="en-US" altLang="en-US" sz="2600" dirty="0" smtClean="0"/>
              <a:t>Such </a:t>
            </a:r>
            <a:r>
              <a:rPr lang="en-US" altLang="en-US" sz="2600" dirty="0"/>
              <a:t>programming languages use explicit code to determine when to allocate new objects. </a:t>
            </a:r>
            <a:endParaRPr lang="en-US" altLang="en-US" sz="2600" dirty="0" smtClean="0"/>
          </a:p>
          <a:p>
            <a:pPr lvl="1">
              <a:lnSpc>
                <a:spcPct val="80000"/>
              </a:lnSpc>
            </a:pPr>
            <a:r>
              <a:rPr lang="en-US" altLang="en-US" sz="2300" dirty="0" smtClean="0"/>
              <a:t>C </a:t>
            </a:r>
            <a:r>
              <a:rPr lang="en-US" altLang="en-US" sz="2300" dirty="0"/>
              <a:t>uses the </a:t>
            </a:r>
            <a:r>
              <a:rPr lang="en-US" altLang="en-US" sz="2300" i="1" dirty="0" err="1"/>
              <a:t>malloc</a:t>
            </a:r>
            <a:r>
              <a:rPr lang="en-US" altLang="en-US" sz="2300" dirty="0"/>
              <a:t> function; C++ and Java use the </a:t>
            </a:r>
            <a:r>
              <a:rPr lang="en-US" altLang="en-US" sz="2300" i="1" dirty="0"/>
              <a:t>new</a:t>
            </a:r>
            <a:r>
              <a:rPr lang="en-US" altLang="en-US" sz="2300" dirty="0"/>
              <a:t> operator; determining when an object ought to be created is unproblematic. </a:t>
            </a:r>
          </a:p>
          <a:p>
            <a:pPr>
              <a:lnSpc>
                <a:spcPct val="80000"/>
              </a:lnSpc>
            </a:pPr>
            <a:r>
              <a:rPr lang="en-US" altLang="en-US" sz="2600" dirty="0" smtClean="0"/>
              <a:t>The </a:t>
            </a:r>
            <a:r>
              <a:rPr lang="en-US" altLang="en-US" sz="2600" dirty="0"/>
              <a:t>fundamental issue is determination of when an object is no longer needed</a:t>
            </a:r>
            <a:r>
              <a:rPr lang="en-US" altLang="en-US" sz="2600" dirty="0" smtClean="0"/>
              <a:t>.</a:t>
            </a:r>
          </a:p>
          <a:p>
            <a:pPr lvl="1">
              <a:lnSpc>
                <a:spcPct val="80000"/>
              </a:lnSpc>
            </a:pPr>
            <a:r>
              <a:rPr lang="en-US" altLang="en-US" sz="2300" dirty="0" smtClean="0"/>
              <a:t>In </a:t>
            </a:r>
            <a:r>
              <a:rPr lang="en-US" altLang="en-US" sz="2300" dirty="0"/>
              <a:t>manual memory allocation, this is also specified manually by the programmer; via functions such as </a:t>
            </a:r>
            <a:r>
              <a:rPr lang="en-US" altLang="en-US" sz="2300" i="1" dirty="0"/>
              <a:t>free</a:t>
            </a:r>
            <a:r>
              <a:rPr lang="en-US" altLang="en-US" sz="2300" dirty="0"/>
              <a:t> in C, or the </a:t>
            </a:r>
            <a:r>
              <a:rPr lang="en-US" altLang="en-US" sz="2300" i="1" dirty="0"/>
              <a:t>delete operator </a:t>
            </a:r>
            <a:r>
              <a:rPr lang="en-US" altLang="en-US" sz="2300" dirty="0"/>
              <a:t>in C++.</a:t>
            </a:r>
          </a:p>
        </p:txBody>
      </p:sp>
      <p:sp>
        <p:nvSpPr>
          <p:cNvPr id="60419" name="Title 2"/>
          <p:cNvSpPr>
            <a:spLocks noGrp="1"/>
          </p:cNvSpPr>
          <p:nvPr>
            <p:ph type="title"/>
          </p:nvPr>
        </p:nvSpPr>
        <p:spPr/>
        <p:txBody>
          <a:bodyPr/>
          <a:lstStyle/>
          <a:p>
            <a:pPr>
              <a:defRPr/>
            </a:pPr>
            <a:r>
              <a:rPr lang="en-CA" b="1" smtClean="0"/>
              <a:t>Manual memory management</a:t>
            </a:r>
            <a:endParaRPr lang="en-US" b="1" smtClean="0"/>
          </a:p>
        </p:txBody>
      </p:sp>
    </p:spTree>
    <p:extLst>
      <p:ext uri="{BB962C8B-B14F-4D97-AF65-F5344CB8AC3E}">
        <p14:creationId xmlns:p14="http://schemas.microsoft.com/office/powerpoint/2010/main" val="17826826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Content Placeholder 1"/>
          <p:cNvSpPr>
            <a:spLocks noGrp="1"/>
          </p:cNvSpPr>
          <p:nvPr>
            <p:ph idx="1"/>
          </p:nvPr>
        </p:nvSpPr>
        <p:spPr>
          <a:xfrm>
            <a:off x="908662" y="1143000"/>
            <a:ext cx="10900750" cy="5562600"/>
          </a:xfrm>
        </p:spPr>
        <p:txBody>
          <a:bodyPr>
            <a:noAutofit/>
          </a:bodyPr>
          <a:lstStyle/>
          <a:p>
            <a:pPr>
              <a:lnSpc>
                <a:spcPct val="100000"/>
              </a:lnSpc>
              <a:spcBef>
                <a:spcPts val="0"/>
              </a:spcBef>
            </a:pPr>
            <a:r>
              <a:rPr lang="en-US" altLang="en-US" sz="3100" dirty="0"/>
              <a:t>Manual memory management is known to enable several major classes of bugs into a program, when used incorrectly: </a:t>
            </a:r>
          </a:p>
          <a:p>
            <a:pPr lvl="1">
              <a:lnSpc>
                <a:spcPct val="80000"/>
              </a:lnSpc>
            </a:pPr>
            <a:r>
              <a:rPr lang="en-US" altLang="en-US" sz="2700" dirty="0"/>
              <a:t>When </a:t>
            </a:r>
            <a:r>
              <a:rPr lang="en-US" altLang="en-US" sz="2700" dirty="0"/>
              <a:t>an unused object is never released back to the free store, this is known as a memory leak. </a:t>
            </a:r>
            <a:endParaRPr lang="en-US" altLang="en-US" sz="2700" dirty="0"/>
          </a:p>
          <a:p>
            <a:pPr lvl="1">
              <a:lnSpc>
                <a:spcPct val="80000"/>
              </a:lnSpc>
            </a:pPr>
            <a:r>
              <a:rPr lang="en-US" altLang="en-US" sz="2700" dirty="0"/>
              <a:t>When </a:t>
            </a:r>
            <a:r>
              <a:rPr lang="en-US" altLang="en-US" sz="2700" dirty="0"/>
              <a:t>an object is deleted more than once, or when the programmer attempts to release a pointer to an object not allocated from the free store, catastrophic failure of the dynamic memory management system can result. </a:t>
            </a:r>
            <a:endParaRPr lang="en-US" altLang="en-US" sz="2700" dirty="0"/>
          </a:p>
          <a:p>
            <a:pPr lvl="2">
              <a:lnSpc>
                <a:spcPct val="80000"/>
              </a:lnSpc>
            </a:pPr>
            <a:r>
              <a:rPr lang="en-US" altLang="en-US" sz="2300" dirty="0"/>
              <a:t>The </a:t>
            </a:r>
            <a:r>
              <a:rPr lang="en-US" altLang="en-US" sz="2300" dirty="0"/>
              <a:t>result of such actions can include heap corruption, premature destruction of a different (and newly-created) object which happens to occupy the same location in memory as the multiply-deleted object, and other forms of undefined behavior. </a:t>
            </a:r>
          </a:p>
          <a:p>
            <a:pPr marL="749300" lvl="2" indent="-347663">
              <a:lnSpc>
                <a:spcPct val="100000"/>
              </a:lnSpc>
              <a:spcBef>
                <a:spcPts val="0"/>
              </a:spcBef>
              <a:buSzPct val="70000"/>
              <a:buFont typeface="Wingdings" panose="05000000000000000000" pitchFamily="2" charset="2"/>
              <a:buChar char="Ä"/>
            </a:pPr>
            <a:r>
              <a:rPr lang="en-US" altLang="en-US" sz="2700" dirty="0" smtClean="0"/>
              <a:t>Pointers </a:t>
            </a:r>
            <a:r>
              <a:rPr lang="en-US" altLang="en-US" sz="2700" dirty="0"/>
              <a:t>to deleted objects become wild pointers if used </a:t>
            </a:r>
            <a:r>
              <a:rPr lang="en-US" altLang="en-US" sz="2700" dirty="0" smtClean="0"/>
              <a:t>post-deletion.</a:t>
            </a:r>
          </a:p>
          <a:p>
            <a:pPr lvl="2">
              <a:lnSpc>
                <a:spcPct val="80000"/>
              </a:lnSpc>
            </a:pPr>
            <a:r>
              <a:rPr lang="en-US" altLang="en-US" sz="2300" dirty="0"/>
              <a:t>Attempting </a:t>
            </a:r>
            <a:r>
              <a:rPr lang="en-US" altLang="en-US" sz="2300" dirty="0"/>
              <a:t>to use such pointers can result in difficult-to-diagnose bugs. </a:t>
            </a:r>
          </a:p>
        </p:txBody>
      </p:sp>
      <p:sp>
        <p:nvSpPr>
          <p:cNvPr id="61443" name="Title 2"/>
          <p:cNvSpPr>
            <a:spLocks noGrp="1"/>
          </p:cNvSpPr>
          <p:nvPr>
            <p:ph type="title"/>
          </p:nvPr>
        </p:nvSpPr>
        <p:spPr/>
        <p:txBody>
          <a:bodyPr/>
          <a:lstStyle/>
          <a:p>
            <a:pPr>
              <a:defRPr/>
            </a:pPr>
            <a:r>
              <a:rPr lang="en-CA" b="1" smtClean="0"/>
              <a:t>Manual memory management</a:t>
            </a:r>
            <a:endParaRPr lang="en-US" smtClean="0"/>
          </a:p>
        </p:txBody>
      </p:sp>
    </p:spTree>
    <p:extLst>
      <p:ext uri="{BB962C8B-B14F-4D97-AF65-F5344CB8AC3E}">
        <p14:creationId xmlns:p14="http://schemas.microsoft.com/office/powerpoint/2010/main" val="29833077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Content Placeholder 1"/>
          <p:cNvSpPr>
            <a:spLocks noGrp="1"/>
          </p:cNvSpPr>
          <p:nvPr>
            <p:ph idx="1"/>
          </p:nvPr>
        </p:nvSpPr>
        <p:spPr/>
        <p:txBody>
          <a:bodyPr>
            <a:noAutofit/>
          </a:bodyPr>
          <a:lstStyle/>
          <a:p>
            <a:pPr>
              <a:lnSpc>
                <a:spcPct val="100000"/>
              </a:lnSpc>
              <a:spcBef>
                <a:spcPts val="0"/>
              </a:spcBef>
            </a:pPr>
            <a:r>
              <a:rPr lang="en-US" altLang="en-US" sz="2800" dirty="0"/>
              <a:t>Languages which exclusively use garbage collection are known to avoid the last two classes of defects. </a:t>
            </a:r>
          </a:p>
          <a:p>
            <a:pPr lvl="1">
              <a:lnSpc>
                <a:spcPct val="100000"/>
              </a:lnSpc>
              <a:spcBef>
                <a:spcPts val="0"/>
              </a:spcBef>
            </a:pPr>
            <a:r>
              <a:rPr lang="en-US" altLang="en-US" sz="2400" dirty="0" smtClean="0"/>
              <a:t>Memory </a:t>
            </a:r>
            <a:r>
              <a:rPr lang="en-US" altLang="en-US" sz="2400" dirty="0"/>
              <a:t>leaks can still occur, but are generally less severe than memory leaks in manual memory allocation schemes. </a:t>
            </a:r>
          </a:p>
          <a:p>
            <a:pPr lvl="1">
              <a:lnSpc>
                <a:spcPct val="100000"/>
              </a:lnSpc>
              <a:spcBef>
                <a:spcPts val="0"/>
              </a:spcBef>
            </a:pPr>
            <a:r>
              <a:rPr lang="en-US" altLang="en-US" sz="2400" dirty="0" smtClean="0"/>
              <a:t>Manual </a:t>
            </a:r>
            <a:r>
              <a:rPr lang="en-US" altLang="en-US" sz="2400" dirty="0"/>
              <a:t>memory management has one correctness advantage, which comes into play when objects own scarce system resources (like graphics resources, file handles, or database connections) which must be relinquished when an object is destroyed. </a:t>
            </a:r>
          </a:p>
          <a:p>
            <a:pPr>
              <a:lnSpc>
                <a:spcPct val="100000"/>
              </a:lnSpc>
              <a:spcBef>
                <a:spcPts val="0"/>
              </a:spcBef>
            </a:pPr>
            <a:r>
              <a:rPr lang="en-US" altLang="en-US" sz="2800" dirty="0" smtClean="0"/>
              <a:t>Languages </a:t>
            </a:r>
            <a:r>
              <a:rPr lang="en-US" altLang="en-US" sz="2800" dirty="0"/>
              <a:t>with manual management, via the use of destructors, can arrange for such actions to occur at the precise time of object destruction. </a:t>
            </a:r>
            <a:endParaRPr lang="en-US" altLang="en-US" sz="2800" dirty="0" smtClean="0"/>
          </a:p>
          <a:p>
            <a:pPr lvl="1">
              <a:lnSpc>
                <a:spcPct val="100000"/>
              </a:lnSpc>
              <a:spcBef>
                <a:spcPts val="0"/>
              </a:spcBef>
            </a:pPr>
            <a:r>
              <a:rPr lang="en-US" altLang="en-US" sz="2400" dirty="0" smtClean="0"/>
              <a:t>In </a:t>
            </a:r>
            <a:r>
              <a:rPr lang="en-US" altLang="en-US" sz="2400" dirty="0"/>
              <a:t>C++, this ability is put to further use to automate memory </a:t>
            </a:r>
            <a:r>
              <a:rPr lang="en-US" altLang="en-US" sz="2400" dirty="0" err="1"/>
              <a:t>deallocation</a:t>
            </a:r>
            <a:r>
              <a:rPr lang="en-US" altLang="en-US" sz="2400" dirty="0"/>
              <a:t> within an otherwise-manual framework, use of the </a:t>
            </a:r>
            <a:r>
              <a:rPr lang="en-US" altLang="en-US" sz="2400" dirty="0" err="1"/>
              <a:t>auto_ptr</a:t>
            </a:r>
            <a:r>
              <a:rPr lang="en-US" altLang="en-US" sz="2400" dirty="0"/>
              <a:t> template in C++ </a:t>
            </a:r>
            <a:r>
              <a:rPr lang="en-US" altLang="en-US" sz="2400" dirty="0" err="1"/>
              <a:t>STL</a:t>
            </a:r>
            <a:r>
              <a:rPr lang="en-US" altLang="en-US" sz="2400" dirty="0"/>
              <a:t> to perform memory management is a common paradigm. </a:t>
            </a:r>
          </a:p>
        </p:txBody>
      </p:sp>
      <p:sp>
        <p:nvSpPr>
          <p:cNvPr id="62467" name="Title 2"/>
          <p:cNvSpPr>
            <a:spLocks noGrp="1"/>
          </p:cNvSpPr>
          <p:nvPr>
            <p:ph type="title"/>
          </p:nvPr>
        </p:nvSpPr>
        <p:spPr/>
        <p:txBody>
          <a:bodyPr/>
          <a:lstStyle/>
          <a:p>
            <a:pPr>
              <a:defRPr/>
            </a:pPr>
            <a:r>
              <a:rPr lang="en-CA" b="1" smtClean="0"/>
              <a:t>Manual memory management</a:t>
            </a:r>
            <a:endParaRPr lang="en-US" smtClean="0"/>
          </a:p>
        </p:txBody>
      </p:sp>
    </p:spTree>
    <p:extLst>
      <p:ext uri="{BB962C8B-B14F-4D97-AF65-F5344CB8AC3E}">
        <p14:creationId xmlns:p14="http://schemas.microsoft.com/office/powerpoint/2010/main" val="41063019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Content Placeholder 1"/>
          <p:cNvSpPr>
            <a:spLocks noGrp="1"/>
          </p:cNvSpPr>
          <p:nvPr>
            <p:ph idx="1"/>
          </p:nvPr>
        </p:nvSpPr>
        <p:spPr/>
        <p:txBody>
          <a:bodyPr>
            <a:normAutofit/>
          </a:bodyPr>
          <a:lstStyle/>
          <a:p>
            <a:pPr>
              <a:lnSpc>
                <a:spcPct val="100000"/>
              </a:lnSpc>
              <a:spcBef>
                <a:spcPts val="0"/>
              </a:spcBef>
            </a:pPr>
            <a:r>
              <a:rPr lang="en-US" altLang="en-US" dirty="0"/>
              <a:t>Many advocates of manual memory management argue that it affords superior performance when compared to automatic techniques such as garbage collection. </a:t>
            </a:r>
          </a:p>
          <a:p>
            <a:pPr>
              <a:lnSpc>
                <a:spcPct val="100000"/>
              </a:lnSpc>
              <a:spcBef>
                <a:spcPts val="0"/>
              </a:spcBef>
            </a:pPr>
            <a:r>
              <a:rPr lang="en-US" altLang="en-US" dirty="0" smtClean="0"/>
              <a:t>Manual </a:t>
            </a:r>
            <a:r>
              <a:rPr lang="en-US" altLang="en-US" dirty="0"/>
              <a:t>allocation does not suffer from the long "pause" times often associated with garbage collection.</a:t>
            </a:r>
          </a:p>
          <a:p>
            <a:pPr lvl="1">
              <a:lnSpc>
                <a:spcPct val="100000"/>
              </a:lnSpc>
              <a:spcBef>
                <a:spcPts val="0"/>
              </a:spcBef>
            </a:pPr>
            <a:r>
              <a:rPr lang="en-US" altLang="en-US" dirty="0" smtClean="0"/>
              <a:t>This </a:t>
            </a:r>
            <a:r>
              <a:rPr lang="en-US" altLang="en-US" dirty="0"/>
              <a:t>is especially an issue in real time systems, where unbounded collection cycles are generally unacceptable. </a:t>
            </a:r>
          </a:p>
          <a:p>
            <a:pPr lvl="1">
              <a:lnSpc>
                <a:spcPct val="100000"/>
              </a:lnSpc>
              <a:spcBef>
                <a:spcPts val="0"/>
              </a:spcBef>
            </a:pPr>
            <a:r>
              <a:rPr lang="en-US" altLang="en-US" dirty="0" smtClean="0"/>
              <a:t>Manual </a:t>
            </a:r>
            <a:r>
              <a:rPr lang="en-US" altLang="en-US" dirty="0"/>
              <a:t>allocation is also known to be more appropriate for systems where memory is a scarce resource.</a:t>
            </a:r>
          </a:p>
          <a:p>
            <a:endParaRPr lang="en-US" altLang="en-US" sz="1800" dirty="0" smtClean="0"/>
          </a:p>
        </p:txBody>
      </p:sp>
      <p:sp>
        <p:nvSpPr>
          <p:cNvPr id="63491" name="Title 2"/>
          <p:cNvSpPr>
            <a:spLocks noGrp="1"/>
          </p:cNvSpPr>
          <p:nvPr>
            <p:ph type="title"/>
          </p:nvPr>
        </p:nvSpPr>
        <p:spPr/>
        <p:txBody>
          <a:bodyPr/>
          <a:lstStyle/>
          <a:p>
            <a:pPr>
              <a:defRPr/>
            </a:pPr>
            <a:r>
              <a:rPr lang="en-CA" b="1" smtClean="0"/>
              <a:t>Manual memory management</a:t>
            </a:r>
            <a:endParaRPr lang="en-US" smtClean="0"/>
          </a:p>
        </p:txBody>
      </p:sp>
    </p:spTree>
    <p:extLst>
      <p:ext uri="{BB962C8B-B14F-4D97-AF65-F5344CB8AC3E}">
        <p14:creationId xmlns:p14="http://schemas.microsoft.com/office/powerpoint/2010/main" val="32406491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Content Placeholder 1"/>
          <p:cNvSpPr>
            <a:spLocks noGrp="1"/>
          </p:cNvSpPr>
          <p:nvPr>
            <p:ph idx="1"/>
          </p:nvPr>
        </p:nvSpPr>
        <p:spPr/>
        <p:txBody>
          <a:bodyPr>
            <a:normAutofit/>
          </a:bodyPr>
          <a:lstStyle/>
          <a:p>
            <a:pPr>
              <a:lnSpc>
                <a:spcPct val="100000"/>
              </a:lnSpc>
              <a:spcBef>
                <a:spcPts val="0"/>
              </a:spcBef>
            </a:pPr>
            <a:r>
              <a:rPr lang="en-US" altLang="en-US" dirty="0"/>
              <a:t>On the other hand, manual management has documented performance disadvantages: </a:t>
            </a:r>
          </a:p>
          <a:p>
            <a:pPr lvl="1">
              <a:lnSpc>
                <a:spcPct val="100000"/>
              </a:lnSpc>
              <a:spcBef>
                <a:spcPts val="0"/>
              </a:spcBef>
            </a:pPr>
            <a:r>
              <a:rPr lang="en-US" altLang="en-US" dirty="0"/>
              <a:t>Calls to </a:t>
            </a:r>
            <a:r>
              <a:rPr lang="en-US" altLang="en-US" i="1" dirty="0"/>
              <a:t>delete</a:t>
            </a:r>
            <a:r>
              <a:rPr lang="en-US" altLang="en-US" dirty="0"/>
              <a:t> and such incur an overhead each time they are made, this overhead can be amortized in garbage collection cycles. </a:t>
            </a:r>
            <a:endParaRPr lang="en-US" altLang="en-US" dirty="0" smtClean="0"/>
          </a:p>
          <a:p>
            <a:pPr lvl="2">
              <a:lnSpc>
                <a:spcPct val="100000"/>
              </a:lnSpc>
              <a:spcBef>
                <a:spcPts val="0"/>
              </a:spcBef>
            </a:pPr>
            <a:r>
              <a:rPr lang="en-US" altLang="en-US" dirty="0" smtClean="0"/>
              <a:t>This </a:t>
            </a:r>
            <a:r>
              <a:rPr lang="en-US" altLang="en-US" dirty="0"/>
              <a:t>is especially true of multithreaded applications, where delete calls must be synchronized. </a:t>
            </a:r>
          </a:p>
          <a:p>
            <a:pPr lvl="1">
              <a:lnSpc>
                <a:spcPct val="100000"/>
              </a:lnSpc>
              <a:spcBef>
                <a:spcPts val="0"/>
              </a:spcBef>
            </a:pPr>
            <a:r>
              <a:rPr lang="en-US" altLang="en-US" dirty="0"/>
              <a:t>The allocation routine may be more complicated, and slower. </a:t>
            </a:r>
            <a:endParaRPr lang="en-US" altLang="en-US" dirty="0" smtClean="0"/>
          </a:p>
          <a:p>
            <a:pPr lvl="2">
              <a:lnSpc>
                <a:spcPct val="100000"/>
              </a:lnSpc>
              <a:spcBef>
                <a:spcPts val="0"/>
              </a:spcBef>
            </a:pPr>
            <a:r>
              <a:rPr lang="en-US" altLang="en-US" dirty="0" smtClean="0"/>
              <a:t>Some </a:t>
            </a:r>
            <a:r>
              <a:rPr lang="en-US" altLang="en-US" dirty="0"/>
              <a:t>garbage collection schemes, such as those with heap compaction, can maintain the free store as a simple array of memory (as opposed to the complicated implementations required by manual management schemes).  </a:t>
            </a:r>
          </a:p>
        </p:txBody>
      </p:sp>
      <p:sp>
        <p:nvSpPr>
          <p:cNvPr id="64515" name="Title 2"/>
          <p:cNvSpPr>
            <a:spLocks noGrp="1"/>
          </p:cNvSpPr>
          <p:nvPr>
            <p:ph type="title"/>
          </p:nvPr>
        </p:nvSpPr>
        <p:spPr/>
        <p:txBody>
          <a:bodyPr/>
          <a:lstStyle/>
          <a:p>
            <a:pPr>
              <a:defRPr/>
            </a:pPr>
            <a:r>
              <a:rPr lang="en-CA" b="1" smtClean="0"/>
              <a:t>Manual memory management</a:t>
            </a:r>
            <a:endParaRPr lang="en-US" smtClean="0"/>
          </a:p>
        </p:txBody>
      </p:sp>
    </p:spTree>
    <p:extLst>
      <p:ext uri="{BB962C8B-B14F-4D97-AF65-F5344CB8AC3E}">
        <p14:creationId xmlns:p14="http://schemas.microsoft.com/office/powerpoint/2010/main" val="20605256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High-level optimization</a:t>
            </a:r>
            <a:endParaRPr lang="en-US" dirty="0"/>
          </a:p>
        </p:txBody>
      </p:sp>
      <p:sp>
        <p:nvSpPr>
          <p:cNvPr id="3" name="Content Placeholder 2"/>
          <p:cNvSpPr>
            <a:spLocks noGrp="1"/>
          </p:cNvSpPr>
          <p:nvPr>
            <p:ph idx="1"/>
          </p:nvPr>
        </p:nvSpPr>
        <p:spPr>
          <a:xfrm>
            <a:off x="908662" y="1143000"/>
            <a:ext cx="10900750" cy="5562600"/>
          </a:xfrm>
        </p:spPr>
        <p:txBody>
          <a:bodyPr>
            <a:noAutofit/>
          </a:bodyPr>
          <a:lstStyle/>
          <a:p>
            <a:pPr>
              <a:spcBef>
                <a:spcPts val="300"/>
              </a:spcBef>
            </a:pPr>
            <a:r>
              <a:rPr lang="en-US" altLang="en-US" sz="2800" dirty="0"/>
              <a:t>High-level optimization involves an analysis phase for the gathering of program information from the intermediate representation derived by the front end. </a:t>
            </a:r>
          </a:p>
          <a:p>
            <a:pPr lvl="1">
              <a:spcBef>
                <a:spcPts val="300"/>
              </a:spcBef>
            </a:pPr>
            <a:r>
              <a:rPr lang="en-CA" altLang="en-US" sz="2400" dirty="0"/>
              <a:t>At this level, all activities are target machine language independent.</a:t>
            </a:r>
            <a:endParaRPr lang="en-US" sz="2400" dirty="0"/>
          </a:p>
          <a:p>
            <a:pPr>
              <a:spcBef>
                <a:spcPts val="300"/>
              </a:spcBef>
            </a:pPr>
            <a:r>
              <a:rPr lang="en-US" altLang="en-US" sz="2800" dirty="0" smtClean="0"/>
              <a:t>Typical </a:t>
            </a:r>
            <a:r>
              <a:rPr lang="en-US" altLang="en-US" sz="2800" dirty="0"/>
              <a:t>analyzes are </a:t>
            </a:r>
            <a:r>
              <a:rPr lang="en-US" altLang="en-US" sz="2800" i="1" dirty="0"/>
              <a:t>data flow analysis </a:t>
            </a:r>
            <a:r>
              <a:rPr lang="en-US" altLang="en-US" sz="2800" dirty="0"/>
              <a:t>to build use-define chains, </a:t>
            </a:r>
            <a:r>
              <a:rPr lang="en-US" altLang="en-US" sz="2800" i="1" dirty="0"/>
              <a:t>dependence analysis, alias analysis, pointer analysis</a:t>
            </a:r>
            <a:r>
              <a:rPr lang="en-US" altLang="en-US" sz="2800" dirty="0"/>
              <a:t>, etc. </a:t>
            </a:r>
          </a:p>
          <a:p>
            <a:pPr lvl="1">
              <a:spcBef>
                <a:spcPts val="300"/>
              </a:spcBef>
            </a:pPr>
            <a:r>
              <a:rPr lang="en-US" altLang="en-US" sz="2400" dirty="0"/>
              <a:t>Accurate analysis is the basis for any compiler optimization. </a:t>
            </a:r>
          </a:p>
          <a:p>
            <a:pPr lvl="1">
              <a:spcBef>
                <a:spcPts val="300"/>
              </a:spcBef>
            </a:pPr>
            <a:r>
              <a:rPr lang="en-US" altLang="en-US" sz="2400" dirty="0"/>
              <a:t>The </a:t>
            </a:r>
            <a:r>
              <a:rPr lang="en-US" altLang="en-US" sz="2400" b="1" dirty="0"/>
              <a:t>call graph </a:t>
            </a:r>
            <a:r>
              <a:rPr lang="en-US" altLang="en-US" sz="2400" dirty="0"/>
              <a:t>and </a:t>
            </a:r>
            <a:r>
              <a:rPr lang="en-US" altLang="en-US" sz="2400" b="1" dirty="0"/>
              <a:t>control flow </a:t>
            </a:r>
            <a:r>
              <a:rPr lang="en-US" altLang="en-US" sz="2400" dirty="0"/>
              <a:t>graph are usually also built during the analysis phase. </a:t>
            </a:r>
          </a:p>
          <a:p>
            <a:pPr lvl="1">
              <a:spcBef>
                <a:spcPts val="300"/>
              </a:spcBef>
            </a:pPr>
            <a:r>
              <a:rPr lang="en-US" altLang="en-US" sz="2400" dirty="0"/>
              <a:t>After analysis, the intermediate language representation is transformed into functionally equivalent but faster (or smaller) forms. </a:t>
            </a:r>
          </a:p>
          <a:p>
            <a:pPr>
              <a:spcBef>
                <a:spcPts val="300"/>
              </a:spcBef>
            </a:pPr>
            <a:r>
              <a:rPr lang="en-US" altLang="en-US" sz="2800" dirty="0"/>
              <a:t>Popular optimizations are </a:t>
            </a:r>
            <a:r>
              <a:rPr lang="en-US" altLang="en-US" sz="2800" i="1" dirty="0"/>
              <a:t>inline expansion, dead code elimination, constant propagation, loop transformation, register allocation </a:t>
            </a:r>
            <a:r>
              <a:rPr lang="en-US" altLang="en-US" sz="2800" dirty="0"/>
              <a:t>or even </a:t>
            </a:r>
            <a:r>
              <a:rPr lang="en-US" altLang="en-US" sz="2800" i="1" dirty="0"/>
              <a:t>automatic parallelization</a:t>
            </a:r>
            <a:r>
              <a:rPr lang="en-US" altLang="en-US" sz="2800" dirty="0"/>
              <a:t>. </a:t>
            </a:r>
          </a:p>
        </p:txBody>
      </p:sp>
    </p:spTree>
    <p:extLst>
      <p:ext uri="{BB962C8B-B14F-4D97-AF65-F5344CB8AC3E}">
        <p14:creationId xmlns:p14="http://schemas.microsoft.com/office/powerpoint/2010/main" val="20957689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endParaRPr lang="en-US" sz="4400" b="1" dirty="0" smtClean="0"/>
          </a:p>
          <a:p>
            <a:pPr marL="0" indent="0" algn="ctr">
              <a:buNone/>
            </a:pPr>
            <a:endParaRPr lang="en-US" sz="4400" b="1" dirty="0"/>
          </a:p>
          <a:p>
            <a:pPr marL="0" indent="0" algn="ctr">
              <a:buNone/>
            </a:pPr>
            <a:endParaRPr lang="en-US" sz="4400" b="1" dirty="0" smtClean="0"/>
          </a:p>
          <a:p>
            <a:pPr marL="0" indent="0" algn="ctr">
              <a:buNone/>
            </a:pPr>
            <a:r>
              <a:rPr lang="en-US" sz="4400" b="1" smtClean="0"/>
              <a:t>Questions </a:t>
            </a:r>
            <a:r>
              <a:rPr lang="en-US" sz="4400" b="1" dirty="0" smtClean="0"/>
              <a:t>?</a:t>
            </a:r>
            <a:endParaRPr lang="en-US" sz="4400" b="1" dirty="0"/>
          </a:p>
        </p:txBody>
      </p:sp>
    </p:spTree>
    <p:extLst>
      <p:ext uri="{BB962C8B-B14F-4D97-AF65-F5344CB8AC3E}">
        <p14:creationId xmlns:p14="http://schemas.microsoft.com/office/powerpoint/2010/main" val="648786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Code generation</a:t>
            </a:r>
            <a:endParaRPr lang="en-US" dirty="0"/>
          </a:p>
        </p:txBody>
      </p:sp>
      <p:sp>
        <p:nvSpPr>
          <p:cNvPr id="3" name="Content Placeholder 2"/>
          <p:cNvSpPr>
            <a:spLocks noGrp="1"/>
          </p:cNvSpPr>
          <p:nvPr>
            <p:ph idx="1"/>
          </p:nvPr>
        </p:nvSpPr>
        <p:spPr/>
        <p:txBody>
          <a:bodyPr/>
          <a:lstStyle/>
          <a:p>
            <a:r>
              <a:rPr lang="en-US" altLang="en-US" dirty="0"/>
              <a:t>The transformed intermediate language is </a:t>
            </a:r>
            <a:r>
              <a:rPr lang="en-US" altLang="en-US" b="1" dirty="0"/>
              <a:t>translated into the output language</a:t>
            </a:r>
            <a:r>
              <a:rPr lang="en-US" altLang="en-US" dirty="0"/>
              <a:t>, usually the native machine language of the system. </a:t>
            </a:r>
          </a:p>
          <a:p>
            <a:r>
              <a:rPr lang="en-US" altLang="en-US" dirty="0" smtClean="0"/>
              <a:t>This </a:t>
            </a:r>
            <a:r>
              <a:rPr lang="en-US" altLang="en-US" dirty="0"/>
              <a:t>involves resource and storage decisions, such as deciding which variables to fit into registers and memory and the selection and scheduling of appropriate machine instructions along with their associated addressing modes.</a:t>
            </a:r>
          </a:p>
          <a:p>
            <a:endParaRPr lang="en-US" dirty="0"/>
          </a:p>
        </p:txBody>
      </p:sp>
    </p:spTree>
    <p:extLst>
      <p:ext uri="{BB962C8B-B14F-4D97-AF65-F5344CB8AC3E}">
        <p14:creationId xmlns:p14="http://schemas.microsoft.com/office/powerpoint/2010/main" val="1371295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smtClean="0"/>
          </a:p>
          <a:p>
            <a:pPr marL="0" indent="0" algn="ctr">
              <a:buNone/>
            </a:pPr>
            <a:r>
              <a:rPr lang="en-US" sz="4000" b="1" dirty="0" smtClean="0">
                <a:effectLst>
                  <a:outerShdw blurRad="38100" dist="38100" dir="2700000" algn="tl">
                    <a:srgbClr val="000000">
                      <a:alpha val="43137"/>
                    </a:srgbClr>
                  </a:outerShdw>
                </a:effectLst>
              </a:rPr>
              <a:t>Program </a:t>
            </a:r>
            <a:r>
              <a:rPr lang="en-US" sz="4000" b="1" dirty="0">
                <a:effectLst>
                  <a:outerShdw blurRad="38100" dist="38100" dir="2700000" algn="tl">
                    <a:srgbClr val="000000">
                      <a:alpha val="43137"/>
                    </a:srgbClr>
                  </a:outerShdw>
                </a:effectLst>
              </a:rPr>
              <a:t>Translation/Execution models</a:t>
            </a:r>
          </a:p>
        </p:txBody>
      </p:sp>
    </p:spTree>
    <p:extLst>
      <p:ext uri="{BB962C8B-B14F-4D97-AF65-F5344CB8AC3E}">
        <p14:creationId xmlns:p14="http://schemas.microsoft.com/office/powerpoint/2010/main" val="18199527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Three models</a:t>
            </a:r>
          </a:p>
        </p:txBody>
      </p:sp>
      <p:sp>
        <p:nvSpPr>
          <p:cNvPr id="3" name="Content Placeholder 2"/>
          <p:cNvSpPr>
            <a:spLocks noGrp="1"/>
          </p:cNvSpPr>
          <p:nvPr>
            <p:ph idx="1"/>
          </p:nvPr>
        </p:nvSpPr>
        <p:spPr/>
        <p:txBody>
          <a:bodyPr>
            <a:noAutofit/>
          </a:bodyPr>
          <a:lstStyle/>
          <a:p>
            <a:pPr>
              <a:spcBef>
                <a:spcPts val="0"/>
              </a:spcBef>
            </a:pPr>
            <a:r>
              <a:rPr lang="en-US" altLang="en-US" dirty="0"/>
              <a:t>Programming languages can be implemented (i.e. </a:t>
            </a:r>
            <a:r>
              <a:rPr lang="en-US" altLang="en-US" dirty="0" smtClean="0"/>
              <a:t>translated/ executed</a:t>
            </a:r>
            <a:r>
              <a:rPr lang="en-US" altLang="en-US" dirty="0"/>
              <a:t>) by any of the following three general methods: </a:t>
            </a:r>
            <a:endParaRPr lang="en-US" altLang="en-US" dirty="0" smtClean="0"/>
          </a:p>
          <a:p>
            <a:pPr lvl="1">
              <a:spcBef>
                <a:spcPts val="0"/>
              </a:spcBef>
            </a:pPr>
            <a:r>
              <a:rPr lang="en-US" altLang="en-US" dirty="0" smtClean="0"/>
              <a:t>Compilation</a:t>
            </a:r>
          </a:p>
          <a:p>
            <a:pPr lvl="2">
              <a:spcBef>
                <a:spcPts val="0"/>
              </a:spcBef>
            </a:pPr>
            <a:r>
              <a:rPr lang="en-US" altLang="en-US" dirty="0" smtClean="0"/>
              <a:t>Programs </a:t>
            </a:r>
            <a:r>
              <a:rPr lang="en-US" altLang="en-US" dirty="0"/>
              <a:t>are translated directly into machine language by a compiler, the output of which is later executed directly by a computer. </a:t>
            </a:r>
          </a:p>
          <a:p>
            <a:pPr lvl="1">
              <a:spcBef>
                <a:spcPts val="0"/>
              </a:spcBef>
            </a:pPr>
            <a:r>
              <a:rPr lang="en-US" altLang="en-US" dirty="0" smtClean="0"/>
              <a:t>Interpretation</a:t>
            </a:r>
          </a:p>
          <a:p>
            <a:pPr lvl="2">
              <a:spcBef>
                <a:spcPts val="0"/>
              </a:spcBef>
            </a:pPr>
            <a:r>
              <a:rPr lang="en-US" altLang="en-US" dirty="0" smtClean="0"/>
              <a:t>Program </a:t>
            </a:r>
            <a:r>
              <a:rPr lang="en-US" altLang="en-US" dirty="0"/>
              <a:t>are interpreted (i.e. simultaneously translated and executed) by an interpreter. </a:t>
            </a:r>
          </a:p>
          <a:p>
            <a:pPr lvl="1">
              <a:spcBef>
                <a:spcPts val="0"/>
              </a:spcBef>
            </a:pPr>
            <a:r>
              <a:rPr lang="en-US" altLang="en-US" dirty="0"/>
              <a:t>Compilation/Interpretation </a:t>
            </a:r>
            <a:r>
              <a:rPr lang="en-US" altLang="en-US" dirty="0" smtClean="0"/>
              <a:t>Hybrid</a:t>
            </a:r>
          </a:p>
          <a:p>
            <a:pPr lvl="2">
              <a:spcBef>
                <a:spcPts val="0"/>
              </a:spcBef>
            </a:pPr>
            <a:r>
              <a:rPr lang="en-US" altLang="en-US" dirty="0" smtClean="0"/>
              <a:t>Programs </a:t>
            </a:r>
            <a:r>
              <a:rPr lang="en-US" altLang="en-US" dirty="0"/>
              <a:t>are first translated into an intermediate representation by a compiler, the output of which is later executed by and interpreter. </a:t>
            </a:r>
          </a:p>
          <a:p>
            <a:pPr>
              <a:spcBef>
                <a:spcPts val="0"/>
              </a:spcBef>
            </a:pPr>
            <a:r>
              <a:rPr lang="en-US" altLang="en-US" dirty="0"/>
              <a:t>No matter what model is used, all the language translation steps explained before are all applied, except at different times.</a:t>
            </a:r>
          </a:p>
        </p:txBody>
      </p:sp>
    </p:spTree>
    <p:extLst>
      <p:ext uri="{BB962C8B-B14F-4D97-AF65-F5344CB8AC3E}">
        <p14:creationId xmlns:p14="http://schemas.microsoft.com/office/powerpoint/2010/main" val="36665746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TS102787947">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9696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20C675A-9AD3-40BB-AC57-0E9EFA3E4FB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TS102787947</Template>
  <TotalTime>0</TotalTime>
  <Words>6561</Words>
  <Application>Microsoft Office PowerPoint</Application>
  <PresentationFormat>Custom</PresentationFormat>
  <Paragraphs>406</Paragraphs>
  <Slides>60</Slides>
  <Notes>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60</vt:i4>
      </vt:variant>
    </vt:vector>
  </HeadingPairs>
  <TitlesOfParts>
    <vt:vector size="62" baseType="lpstr">
      <vt:lpstr>TS102787947</vt:lpstr>
      <vt:lpstr>Visio</vt:lpstr>
      <vt:lpstr>Program Evaluation</vt:lpstr>
      <vt:lpstr>Phases of Program Translation</vt:lpstr>
      <vt:lpstr>Front-End</vt:lpstr>
      <vt:lpstr>Back-End</vt:lpstr>
      <vt:lpstr>Semantic analysis</vt:lpstr>
      <vt:lpstr>High-level optimization</vt:lpstr>
      <vt:lpstr>Code generation</vt:lpstr>
      <vt:lpstr>PowerPoint Presentation</vt:lpstr>
      <vt:lpstr>Three models</vt:lpstr>
      <vt:lpstr>Layered architecture view</vt:lpstr>
      <vt:lpstr>Compilation</vt:lpstr>
      <vt:lpstr>Interpretation</vt:lpstr>
      <vt:lpstr>Hybrid compilation/interpretation</vt:lpstr>
      <vt:lpstr>Hybrid compilation/interpretation</vt:lpstr>
      <vt:lpstr>Which one is better?</vt:lpstr>
      <vt:lpstr>Which one is better?</vt:lpstr>
      <vt:lpstr>Platforms</vt:lpstr>
      <vt:lpstr>Just-in-time compilation </vt:lpstr>
      <vt:lpstr>Just-in-time compilation </vt:lpstr>
      <vt:lpstr>Just-in-time compilation </vt:lpstr>
      <vt:lpstr>Just-in-time compilation </vt:lpstr>
      <vt:lpstr>Ahead-of-time compilation</vt:lpstr>
      <vt:lpstr>PowerPoint Presentation</vt:lpstr>
      <vt:lpstr>Type checking</vt:lpstr>
      <vt:lpstr>Static type checking</vt:lpstr>
      <vt:lpstr>Static type checking</vt:lpstr>
      <vt:lpstr>Static type checking</vt:lpstr>
      <vt:lpstr>Dynamic type checking</vt:lpstr>
      <vt:lpstr>Dynamic type checking</vt:lpstr>
      <vt:lpstr>Dynamic type checking</vt:lpstr>
      <vt:lpstr>Duck typing</vt:lpstr>
      <vt:lpstr>Duck typing</vt:lpstr>
      <vt:lpstr>Duck typing</vt:lpstr>
      <vt:lpstr>Structural typing</vt:lpstr>
      <vt:lpstr>Structural typing</vt:lpstr>
      <vt:lpstr>Structural typing</vt:lpstr>
      <vt:lpstr>Nominal typing</vt:lpstr>
      <vt:lpstr>Nominal typing</vt:lpstr>
      <vt:lpstr>PowerPoint Presentation</vt:lpstr>
      <vt:lpstr>Memory management</vt:lpstr>
      <vt:lpstr>Memory management</vt:lpstr>
      <vt:lpstr>Memory management</vt:lpstr>
      <vt:lpstr>Memory management</vt:lpstr>
      <vt:lpstr>Garbage collection</vt:lpstr>
      <vt:lpstr>Garbage collection</vt:lpstr>
      <vt:lpstr>Garbage collection</vt:lpstr>
      <vt:lpstr>Garbage collection: benefits</vt:lpstr>
      <vt:lpstr>Garbage collection: drawbacks</vt:lpstr>
      <vt:lpstr>Garbage collection: drawbacks</vt:lpstr>
      <vt:lpstr>Garbage collection: drawbacks</vt:lpstr>
      <vt:lpstr>Garbage collection: finalizers</vt:lpstr>
      <vt:lpstr>Garbage collection: finalizers</vt:lpstr>
      <vt:lpstr>Garbage collection: languages</vt:lpstr>
      <vt:lpstr>Garbage collection: languages</vt:lpstr>
      <vt:lpstr>Manual memory management</vt:lpstr>
      <vt:lpstr>Manual memory management</vt:lpstr>
      <vt:lpstr>Manual memory management</vt:lpstr>
      <vt:lpstr>Manual memory management</vt:lpstr>
      <vt:lpstr>Manual memory management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2014-02-04T07:26:08Z</dcterms:created>
  <dcterms:modified xsi:type="dcterms:W3CDTF">2014-03-18T12:50:39Z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TC027879479991</vt:lpwstr>
  </property>
</Properties>
</file>