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320" r:id="rId2"/>
    <p:sldId id="346" r:id="rId3"/>
    <p:sldId id="347" r:id="rId4"/>
    <p:sldId id="348" r:id="rId5"/>
    <p:sldId id="342" r:id="rId6"/>
    <p:sldId id="343" r:id="rId7"/>
    <p:sldId id="358" r:id="rId8"/>
    <p:sldId id="353" r:id="rId9"/>
    <p:sldId id="354" r:id="rId10"/>
    <p:sldId id="355" r:id="rId11"/>
    <p:sldId id="359" r:id="rId12"/>
    <p:sldId id="356" r:id="rId13"/>
    <p:sldId id="360" r:id="rId14"/>
    <p:sldId id="357" r:id="rId15"/>
    <p:sldId id="361" r:id="rId16"/>
    <p:sldId id="344" r:id="rId17"/>
    <p:sldId id="345" r:id="rId18"/>
    <p:sldId id="367" r:id="rId19"/>
    <p:sldId id="365" r:id="rId20"/>
    <p:sldId id="369" r:id="rId21"/>
    <p:sldId id="368" r:id="rId22"/>
    <p:sldId id="349" r:id="rId23"/>
    <p:sldId id="376" r:id="rId24"/>
    <p:sldId id="350" r:id="rId25"/>
    <p:sldId id="370" r:id="rId26"/>
    <p:sldId id="377" r:id="rId27"/>
    <p:sldId id="371" r:id="rId28"/>
    <p:sldId id="351" r:id="rId29"/>
    <p:sldId id="378" r:id="rId30"/>
    <p:sldId id="379" r:id="rId31"/>
    <p:sldId id="352" r:id="rId32"/>
    <p:sldId id="372" r:id="rId33"/>
    <p:sldId id="332" r:id="rId34"/>
    <p:sldId id="333" r:id="rId35"/>
    <p:sldId id="387" r:id="rId36"/>
    <p:sldId id="388" r:id="rId37"/>
    <p:sldId id="389" r:id="rId38"/>
    <p:sldId id="373" r:id="rId39"/>
    <p:sldId id="334" r:id="rId40"/>
    <p:sldId id="335" r:id="rId41"/>
    <p:sldId id="382" r:id="rId42"/>
    <p:sldId id="383" r:id="rId43"/>
    <p:sldId id="386" r:id="rId44"/>
    <p:sldId id="384" r:id="rId45"/>
    <p:sldId id="374" r:id="rId46"/>
    <p:sldId id="362" r:id="rId47"/>
    <p:sldId id="363" r:id="rId48"/>
    <p:sldId id="390" r:id="rId49"/>
    <p:sldId id="380" r:id="rId50"/>
    <p:sldId id="391" r:id="rId51"/>
    <p:sldId id="375" r:id="rId52"/>
    <p:sldId id="325" r:id="rId53"/>
    <p:sldId id="331" r:id="rId54"/>
    <p:sldId id="393" r:id="rId55"/>
    <p:sldId id="394" r:id="rId5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FC8"/>
    <a:srgbClr val="FAF7C8"/>
    <a:srgbClr val="FAF8C8"/>
    <a:srgbClr val="F5FFC2"/>
    <a:srgbClr val="EBFFD2"/>
    <a:srgbClr val="EBFFDC"/>
    <a:srgbClr val="FAF8BE"/>
    <a:srgbClr val="FAF8D2"/>
    <a:srgbClr val="8CF4F2"/>
    <a:srgbClr val="A4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6" autoAdjust="0"/>
    <p:restoredTop sz="94660" autoAdjust="0"/>
  </p:normalViewPr>
  <p:slideViewPr>
    <p:cSldViewPr>
      <p:cViewPr>
        <p:scale>
          <a:sx n="66" d="100"/>
          <a:sy n="66" d="100"/>
        </p:scale>
        <p:origin x="-7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9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BF7C7B5-275F-4D1F-9AB4-9255447DBC73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DADE544-1278-4EDA-8870-0A169B9A6D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40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B46F231-FB2B-4655-A644-E2477325E686}" type="datetimeFigureOut">
              <a:rPr lang="en-US"/>
              <a:pPr/>
              <a:t>4/23/2012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416425"/>
            <a:ext cx="55070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FB4F6EA-423E-42DF-9292-215E7D886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01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tabLst>
                <a:tab pos="282575" algn="l"/>
              </a:tabLst>
              <a:defRPr sz="3200">
                <a:solidFill>
                  <a:srgbClr val="EBFFD2"/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rgbClr val="F5FFC2"/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09600" y="2743201"/>
            <a:ext cx="7924800" cy="685800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lnSpc>
                <a:spcPts val="5000"/>
              </a:lnSpc>
              <a:defRPr sz="5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09600" y="3469480"/>
            <a:ext cx="79248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800" b="1" kern="1200" baseline="0" dirty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319088" marR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28800"/>
            <a:ext cx="81534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 userDrawn="1"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ocument 7"/>
          <p:cNvSpPr/>
          <p:nvPr userDrawn="1"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telerik_logo_new-(white).png"/>
          <p:cNvPicPr>
            <a:picLocks noChangeAspect="1"/>
          </p:cNvPicPr>
          <p:nvPr userDrawn="1"/>
        </p:nvPicPr>
        <p:blipFill>
          <a:blip r:embed="rId8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688" r:id="rId2"/>
    <p:sldLayoutId id="2147483689" r:id="rId3"/>
    <p:sldLayoutId id="2147483703" r:id="rId4"/>
    <p:sldLayoutId id="2147483702" r:id="rId5"/>
    <p:sldLayoutId id="21474836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 b="1" kern="1200" baseline="0">
          <a:ln w="500"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40000"/>
            <a:lumOff val="60000"/>
          </a:schemeClr>
        </a:buClr>
        <a:buSzPct val="70000"/>
        <a:buFont typeface="Wingdings 2" pitchFamily="18" charset="2"/>
        <a:buChar char=""/>
        <a:defRPr sz="32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 2" pitchFamily="18" charset="2"/>
        <a:buChar char=""/>
        <a:defRPr sz="30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</a:schemeClr>
        </a:buClr>
        <a:buFont typeface="Wingdings 2" pitchFamily="18" charset="2"/>
        <a:buChar char=""/>
        <a:defRPr sz="28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6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4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hyperlink" Target="http://www.telerik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css3-selector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microsoft.com/office/2007/relationships/hdphoto" Target="../media/hdphoto8.wdp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ss-tricks.com/6883-understanding-border-imag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4.wdp"/><Relationship Id="rId7" Type="http://schemas.openxmlformats.org/officeDocument/2006/relationships/image" Target="../media/image1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150"/>
            <a:ext cx="8229600" cy="838200"/>
          </a:xfrm>
        </p:spPr>
        <p:txBody>
          <a:bodyPr/>
          <a:lstStyle/>
          <a:p>
            <a:r>
              <a:rPr lang="en-US" dirty="0" smtClean="0"/>
              <a:t>CSS 3 –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224046"/>
            <a:ext cx="3352800" cy="954107"/>
          </a:xfrm>
        </p:spPr>
        <p:txBody>
          <a:bodyPr/>
          <a:lstStyle/>
          <a:p>
            <a:r>
              <a:rPr lang="en-US" dirty="0" smtClean="0"/>
              <a:t>Nikolay Kostov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5757446"/>
            <a:ext cx="2090957" cy="646331"/>
          </a:xfrm>
        </p:spPr>
        <p:txBody>
          <a:bodyPr/>
          <a:lstStyle/>
          <a:p>
            <a:r>
              <a:rPr lang="en-US" dirty="0"/>
              <a:t>Telerik Corporation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6062246"/>
            <a:ext cx="1707903" cy="33855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www.telerik.com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229600" cy="569120"/>
          </a:xfrm>
        </p:spPr>
        <p:txBody>
          <a:bodyPr/>
          <a:lstStyle/>
          <a:p>
            <a:r>
              <a:rPr lang="en-US" dirty="0" smtClean="0"/>
              <a:t>What is new in CSS 3?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225" y="2333625"/>
            <a:ext cx="790575" cy="94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 descr="C:\Users\nkostov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0" y="4724400"/>
            <a:ext cx="1314450" cy="13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ikolay\Documents\Untitled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9917">
            <a:off x="2856770" y="424888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33626"/>
            <a:ext cx="192222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 descr="C:\Users\Nikolay\Documents\Untitled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123950"/>
            <a:ext cx="1143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050" l="0" r="985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905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 descr="C:\Users\Nikolay\Documents\Untitled.pn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467100" cy="11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</a:t>
            </a:r>
            <a:r>
              <a:rPr lang="en-US" dirty="0" smtClean="0"/>
              <a:t>Pseudo-classes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E:only-child</a:t>
            </a:r>
          </a:p>
          <a:p>
            <a:pPr lvl="1"/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only child of its </a:t>
            </a:r>
            <a:r>
              <a:rPr lang="en-US" dirty="0" smtClean="0"/>
              <a:t>parent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E:only-of-type</a:t>
            </a:r>
          </a:p>
          <a:p>
            <a:pPr lvl="1"/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only sibling of its </a:t>
            </a:r>
            <a:r>
              <a:rPr lang="en-US" dirty="0" smtClean="0"/>
              <a:t>type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E:empty</a:t>
            </a:r>
          </a:p>
          <a:p>
            <a:pPr lvl="1"/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 that has no children (including text nodes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More detailed descriptions:</a:t>
            </a:r>
          </a:p>
          <a:p>
            <a:pPr marL="0" indent="0">
              <a:buNone/>
            </a:pPr>
            <a:r>
              <a:rPr lang="en-US" sz="2600" dirty="0" smtClean="0">
                <a:hlinkClick r:id="rId3"/>
              </a:rPr>
              <a:t>http://www.w3.org/TR/css3-selectors/#structural-pseudos</a:t>
            </a:r>
            <a:endParaRPr lang="en-US" sz="26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96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Structural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2050" name="Picture 2" descr="C:\Users\Nikolay\Document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482600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86600" cy="914400"/>
          </a:xfrm>
        </p:spPr>
        <p:txBody>
          <a:bodyPr/>
          <a:lstStyle/>
          <a:p>
            <a:r>
              <a:rPr lang="en-US" dirty="0"/>
              <a:t>The UI </a:t>
            </a:r>
            <a:r>
              <a:rPr lang="en-US" dirty="0" smtClean="0"/>
              <a:t>Element States</a:t>
            </a:r>
            <a:br>
              <a:rPr lang="en-US" dirty="0" smtClean="0"/>
            </a:br>
            <a:r>
              <a:rPr lang="en-US" dirty="0" smtClean="0"/>
              <a:t>Pseudo-classes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E:enabled</a:t>
            </a:r>
          </a:p>
          <a:p>
            <a:pPr lvl="1"/>
            <a:r>
              <a:rPr lang="en-US" dirty="0"/>
              <a:t>A user interface element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which is enabled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E:disabled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user interface element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which is </a:t>
            </a:r>
            <a:r>
              <a:rPr lang="en-US" dirty="0" smtClean="0"/>
              <a:t>disabled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E:checked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user interface element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which is checked (for instance a </a:t>
            </a:r>
            <a:r>
              <a:rPr lang="en-US" dirty="0" smtClean="0"/>
              <a:t>radio-button </a:t>
            </a:r>
            <a:r>
              <a:rPr lang="en-US" dirty="0"/>
              <a:t>or checkbox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Currently supported only in Opera!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UI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499348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276475" cy="2463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CSS 3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E:target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 smtClean="0"/>
              <a:t> </a:t>
            </a:r>
            <a:r>
              <a:rPr lang="en-US" dirty="0"/>
              <a:t>element being the target of the referring </a:t>
            </a:r>
            <a:r>
              <a:rPr lang="en-US" dirty="0" smtClean="0"/>
              <a:t>URI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E:not(s)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 smtClean="0"/>
              <a:t> </a:t>
            </a:r>
            <a:r>
              <a:rPr lang="en-US" dirty="0"/>
              <a:t>element that does not match simple </a:t>
            </a:r>
            <a:r>
              <a:rPr lang="en-US" dirty="0" smtClean="0"/>
              <a:t>selector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~ 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dirty="0" smtClean="0"/>
              <a:t> </a:t>
            </a:r>
            <a:r>
              <a:rPr lang="en-US" dirty="0"/>
              <a:t>element preceded by 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768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Other CSS 3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67928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276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924800" cy="838200"/>
          </a:xfrm>
        </p:spPr>
        <p:txBody>
          <a:bodyPr/>
          <a:lstStyle/>
          <a:p>
            <a:r>
              <a:rPr lang="en-US" dirty="0" smtClean="0"/>
              <a:t>Fonts</a:t>
            </a:r>
            <a:endParaRPr lang="en-US" dirty="0"/>
          </a:p>
        </p:txBody>
      </p:sp>
      <p:pic>
        <p:nvPicPr>
          <p:cNvPr id="2050" name="Picture 2" descr="http://t2.gstatic.com/images?q=tbn:ANd9GcRKNiN-kUl-ilNUPpj8Wja7yANja9um6Ui30YKU1fYRmzOnqcZ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2414">
            <a:off x="1443549" y="3784378"/>
            <a:ext cx="2225007" cy="232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oIXajcEfV3u9_Y-JIhjWlInANo3vkKjQhWhhbMifCjhHhClf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0918">
            <a:off x="5694897" y="406612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0.gstatic.com/images?q=tbn:ANd9GcSa_-SV9VQrcYbYKvwtnNSUzFHPvWlywLajfQrvbP1tth2k9TiH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612">
            <a:off x="5492749" y="1167469"/>
            <a:ext cx="2948763" cy="169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0872">
            <a:off x="1007242" y="1204913"/>
            <a:ext cx="3657600" cy="12477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Embeds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80076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font-face</a:t>
            </a:r>
            <a:r>
              <a:rPr lang="en-US" dirty="0"/>
              <a:t> </a:t>
            </a:r>
            <a:r>
              <a:rPr lang="en-US" dirty="0" smtClean="0"/>
              <a:t>to declare font</a:t>
            </a:r>
          </a:p>
          <a:p>
            <a:r>
              <a:rPr lang="en-US" dirty="0" smtClean="0"/>
              <a:t>Point to font file on server</a:t>
            </a:r>
          </a:p>
          <a:p>
            <a:r>
              <a:rPr lang="en-US" dirty="0" smtClean="0"/>
              <a:t>Call font with font-family</a:t>
            </a:r>
            <a:endParaRPr lang="en-US" dirty="0"/>
          </a:p>
          <a:p>
            <a:r>
              <a:rPr lang="en-US" dirty="0"/>
              <a:t>Currently not supported in IE</a:t>
            </a:r>
          </a:p>
          <a:p>
            <a:r>
              <a:rPr lang="en-US" dirty="0" smtClean="0"/>
              <a:t>Use font embedding instead of images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922455"/>
            <a:ext cx="8153400" cy="255454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/>
              <a:t>font-face {</a:t>
            </a:r>
          </a:p>
          <a:p>
            <a:r>
              <a:rPr lang="en-US" dirty="0"/>
              <a:t>	</a:t>
            </a:r>
            <a:r>
              <a:rPr lang="en-US" dirty="0" smtClean="0"/>
              <a:t>font-family</a:t>
            </a:r>
            <a:r>
              <a:rPr lang="en-US" dirty="0"/>
              <a:t>: SketchRockwell;</a:t>
            </a:r>
          </a:p>
          <a:p>
            <a:r>
              <a:rPr lang="en-US" dirty="0"/>
              <a:t>	</a:t>
            </a:r>
            <a:r>
              <a:rPr lang="en-US" dirty="0" smtClean="0"/>
              <a:t>src</a:t>
            </a:r>
            <a:r>
              <a:rPr lang="en-US" dirty="0"/>
              <a:t>: url(</a:t>
            </a:r>
            <a:r>
              <a:rPr lang="en-US" dirty="0" smtClean="0"/>
              <a:t>'SketchRockwell-Bold.ttf</a:t>
            </a:r>
            <a:r>
              <a:rPr lang="en-US" dirty="0"/>
              <a:t>');</a:t>
            </a:r>
          </a:p>
          <a:p>
            <a:r>
              <a:rPr lang="en-US" dirty="0" smtClean="0"/>
              <a:t>}</a:t>
            </a:r>
            <a:endParaRPr lang="en-US" dirty="0"/>
          </a:p>
          <a:p>
            <a:r>
              <a:rPr lang="en-US" dirty="0" smtClean="0"/>
              <a:t>.</a:t>
            </a:r>
            <a:r>
              <a:rPr lang="en-US" dirty="0"/>
              <a:t>my_CSS3_class {</a:t>
            </a:r>
          </a:p>
          <a:p>
            <a:r>
              <a:rPr lang="en-US" dirty="0"/>
              <a:t>	font-family: SketchRockwell;</a:t>
            </a:r>
          </a:p>
          <a:p>
            <a:r>
              <a:rPr lang="en-US" dirty="0"/>
              <a:t>	font-size: 3.2em;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9674">
            <a:off x="5273187" y="1344160"/>
            <a:ext cx="3781425" cy="120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Text Shadow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751522"/>
          </a:xfrm>
        </p:spPr>
        <p:txBody>
          <a:bodyPr/>
          <a:lstStyle/>
          <a:p>
            <a:r>
              <a:rPr lang="en-US" sz="3200" dirty="0" smtClean="0">
                <a:solidFill>
                  <a:srgbClr val="EBFFD2"/>
                </a:solidFill>
              </a:rPr>
              <a:t>Applies </a:t>
            </a:r>
            <a:r>
              <a:rPr lang="en-US" sz="3200" dirty="0">
                <a:solidFill>
                  <a:srgbClr val="EBFFD2"/>
                </a:solidFill>
              </a:rPr>
              <a:t>shadow to text</a:t>
            </a:r>
          </a:p>
          <a:p>
            <a:r>
              <a:rPr lang="en-US" sz="3200" dirty="0" smtClean="0"/>
              <a:t>Syntax: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text-shadow: &lt;horizontal-distance&gt; &lt;vertical-distance&gt;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&lt;blur-radius&gt; &lt;shadow-color&gt;;</a:t>
            </a:r>
          </a:p>
          <a:p>
            <a:r>
              <a:rPr lang="en-US" sz="3200" dirty="0"/>
              <a:t>Do not alter the size of a </a:t>
            </a:r>
            <a:r>
              <a:rPr lang="en-US" sz="3200" dirty="0" smtClean="0"/>
              <a:t>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4933890"/>
            <a:ext cx="8153400" cy="400110"/>
          </a:xfrm>
        </p:spPr>
        <p:txBody>
          <a:bodyPr>
            <a:spAutoFit/>
          </a:bodyPr>
          <a:lstStyle/>
          <a:p>
            <a:r>
              <a:rPr lang="en-US" dirty="0"/>
              <a:t>text-shadow: 2px 2px 7px </a:t>
            </a:r>
            <a:r>
              <a:rPr lang="en-US" dirty="0" smtClean="0"/>
              <a:t>#000000;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099941" y="4540567"/>
            <a:ext cx="484632" cy="260033"/>
          </a:xfrm>
          <a:prstGeom prst="down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endParaRPr lang="en-US" sz="2000" b="1" dirty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099940" y="5454967"/>
            <a:ext cx="484632" cy="260033"/>
          </a:xfrm>
          <a:prstGeom prst="down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endParaRPr lang="en-US" sz="2000" b="1" dirty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269" y="3638550"/>
            <a:ext cx="5895975" cy="85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656" y="5715000"/>
            <a:ext cx="5791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086600" cy="914400"/>
          </a:xfrm>
        </p:spPr>
        <p:txBody>
          <a:bodyPr/>
          <a:lstStyle/>
          <a:p>
            <a:r>
              <a:rPr lang="en-US" dirty="0" smtClean="0"/>
              <a:t>Text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Specifies </a:t>
            </a:r>
            <a:r>
              <a:rPr lang="en-US" dirty="0"/>
              <a:t>what should happen when text overflows the containing element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Syntax: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text-overflow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 &lt;value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&gt;;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/>
              <a:t>Possible values: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ellipsis</a:t>
            </a:r>
            <a:r>
              <a:rPr lang="en-US" dirty="0" smtClean="0"/>
              <a:t> - </a:t>
            </a:r>
            <a:r>
              <a:rPr lang="en-US" dirty="0"/>
              <a:t>Display </a:t>
            </a:r>
            <a:r>
              <a:rPr lang="en-US" dirty="0" smtClean="0"/>
              <a:t>ellipses to </a:t>
            </a:r>
            <a:r>
              <a:rPr lang="en-US" dirty="0"/>
              <a:t>represent clipped </a:t>
            </a:r>
            <a:r>
              <a:rPr lang="en-US" dirty="0" smtClean="0"/>
              <a:t>text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clip</a:t>
            </a:r>
            <a:r>
              <a:rPr lang="en-US" dirty="0" smtClean="0"/>
              <a:t> </a:t>
            </a:r>
            <a:r>
              <a:rPr lang="en-US" dirty="0"/>
              <a:t>- Default value, clips </a:t>
            </a:r>
            <a:r>
              <a:rPr lang="en-US" dirty="0" smtClean="0"/>
              <a:t>text</a:t>
            </a:r>
          </a:p>
          <a:p>
            <a:pPr marL="357188" lvl="1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Currently not supported in Firefox and IE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783324"/>
            <a:ext cx="5105400" cy="788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1" y="4898999"/>
            <a:ext cx="5105399" cy="739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3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What is CSS </a:t>
            </a:r>
            <a:r>
              <a:rPr lang="en-US" dirty="0"/>
              <a:t>3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Selectors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Fonts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Colors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Backgrounds 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Borders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Box Model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Animations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173" name="Picture 5" descr="C:\Users\nkosto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2284">
            <a:off x="3943350" y="914400"/>
            <a:ext cx="428625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nkostov\Desktop\Untitle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7388">
            <a:off x="4267200" y="4614448"/>
            <a:ext cx="3552825" cy="128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Allows </a:t>
            </a:r>
            <a:r>
              <a:rPr lang="en-US" dirty="0"/>
              <a:t>long words to be able to be broken and wrap onto the next line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Syntax: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word-wrap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 &lt;value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&gt;;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/>
              <a:t>Possible values: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normal</a:t>
            </a:r>
          </a:p>
          <a:p>
            <a:pPr marL="357188" lvl="1" indent="0">
              <a:lnSpc>
                <a:spcPct val="100000"/>
              </a:lnSpc>
              <a:buNone/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break-word</a:t>
            </a:r>
          </a:p>
          <a:p>
            <a:pPr marL="357188" lvl="1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Supported </a:t>
            </a:r>
            <a:r>
              <a:rPr lang="en-US" dirty="0"/>
              <a:t>in all major </a:t>
            </a:r>
            <a:r>
              <a:rPr lang="en-US" dirty="0" smtClean="0"/>
              <a:t>browsers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78725" y="3352800"/>
            <a:ext cx="3941275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725" y="4648200"/>
            <a:ext cx="3941275" cy="117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5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9530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CSS 3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60308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1105583"/>
            <a:ext cx="4505325" cy="3009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3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924800" cy="838200"/>
          </a:xfrm>
        </p:spPr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pic>
        <p:nvPicPr>
          <p:cNvPr id="4" name="Picture 2" descr="C:\Users\nkostov\Desktop\Untitle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749" y="1295400"/>
            <a:ext cx="77225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334000" cy="387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Sets </a:t>
            </a:r>
            <a:r>
              <a:rPr lang="en-US" dirty="0"/>
              <a:t>the opacity level for an element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Syntax: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opacity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 &lt;value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&gt;;</a:t>
            </a:r>
          </a:p>
          <a:p>
            <a:pPr>
              <a:lnSpc>
                <a:spcPct val="100000"/>
              </a:lnSpc>
            </a:pPr>
            <a:r>
              <a:rPr lang="en-US" dirty="0"/>
              <a:t>Value from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0.0</a:t>
            </a:r>
            <a:r>
              <a:rPr lang="en-US" dirty="0"/>
              <a:t> (fully transparent</a:t>
            </a:r>
            <a:r>
              <a:rPr lang="en-US" dirty="0" smtClean="0"/>
              <a:t>) to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1.0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opacity is supported in all major browsers.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Note</a:t>
            </a:r>
            <a:r>
              <a:rPr lang="en-US" dirty="0"/>
              <a:t>: IE8 and earlier supports an alternative, the filter </a:t>
            </a:r>
            <a:r>
              <a:rPr lang="en-US" dirty="0" smtClean="0"/>
              <a:t>property: filter: Alpha(opacity=50).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 Example: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0"/>
          <a:stretch/>
        </p:blipFill>
        <p:spPr bwMode="auto">
          <a:xfrm>
            <a:off x="7258050" y="914400"/>
            <a:ext cx="1352550" cy="1481667"/>
          </a:xfrm>
          <a:prstGeom prst="rect">
            <a:avLst/>
          </a:prstGeom>
          <a:ln w="1270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5334000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2362200" y="5334000"/>
            <a:ext cx="43434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&lt;img src</a:t>
            </a:r>
            <a:r>
              <a:rPr lang="en-US" dirty="0" smtClean="0"/>
              <a:t>="img.jpg" style= " opacity: 0.4;</a:t>
            </a:r>
            <a:br>
              <a:rPr lang="en-US" dirty="0" smtClean="0"/>
            </a:br>
            <a:r>
              <a:rPr lang="en-US" dirty="0" smtClean="0"/>
              <a:t>filter: alpha(opacity=40</a:t>
            </a:r>
            <a:r>
              <a:rPr lang="en-US" dirty="0"/>
              <a:t>)" /&gt;</a:t>
            </a:r>
          </a:p>
        </p:txBody>
      </p:sp>
      <p:sp>
        <p:nvSpPr>
          <p:cNvPr id="14" name="Down Arrow 13"/>
          <p:cNvSpPr/>
          <p:nvPr/>
        </p:nvSpPr>
        <p:spPr>
          <a:xfrm rot="16200000">
            <a:off x="1837467" y="5751100"/>
            <a:ext cx="484632" cy="260033"/>
          </a:xfrm>
          <a:prstGeom prst="down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endParaRPr lang="en-US" sz="2000" b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6714267" y="5674900"/>
            <a:ext cx="484632" cy="260033"/>
          </a:xfrm>
          <a:prstGeom prst="down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endParaRPr lang="en-US" sz="2000" b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914400"/>
          </a:xfrm>
        </p:spPr>
        <p:txBody>
          <a:bodyPr/>
          <a:lstStyle/>
          <a:p>
            <a:r>
              <a:rPr lang="en-US" dirty="0" smtClean="0"/>
              <a:t>RGBA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Standard RGB colors with an </a:t>
            </a:r>
            <a:r>
              <a:rPr lang="en-US" dirty="0"/>
              <a:t>opacity value for </a:t>
            </a:r>
            <a:r>
              <a:rPr lang="en-US" dirty="0" smtClean="0"/>
              <a:t>the color (alpha channel)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Syntax</a:t>
            </a:r>
            <a:r>
              <a:rPr lang="en-US" dirty="0"/>
              <a:t>: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rgba(&lt;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red&gt;, &lt;green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&gt;,</a:t>
            </a:r>
            <a:b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blue&gt;, &lt;alpha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&gt;)</a:t>
            </a:r>
          </a:p>
          <a:p>
            <a:pPr>
              <a:lnSpc>
                <a:spcPct val="100000"/>
              </a:lnSpc>
            </a:pPr>
            <a:r>
              <a:rPr lang="en-US" dirty="0"/>
              <a:t>The range for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red</a:t>
            </a:r>
            <a:r>
              <a:rPr lang="en-US" dirty="0"/>
              <a:t>,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green</a:t>
            </a:r>
            <a:r>
              <a:rPr lang="en-US" dirty="0"/>
              <a:t> and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blue</a:t>
            </a:r>
            <a:r>
              <a:rPr lang="en-US" dirty="0"/>
              <a:t> is between </a:t>
            </a:r>
            <a:r>
              <a:rPr lang="en-US" dirty="0" smtClean="0"/>
              <a:t>integers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255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range for </a:t>
            </a:r>
            <a:r>
              <a:rPr lang="en-US" dirty="0" smtClean="0"/>
              <a:t>the alpha channel is </a:t>
            </a:r>
            <a:r>
              <a:rPr lang="en-US" dirty="0"/>
              <a:t>between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0.0</a:t>
            </a:r>
            <a:r>
              <a:rPr lang="en-US" dirty="0"/>
              <a:t> and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1.0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Example: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rgba(255, 0, 0, 0.5)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675" y="1752600"/>
            <a:ext cx="1381125" cy="1381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879" y="5562599"/>
            <a:ext cx="1369721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 rot="16200000">
            <a:off x="6615684" y="5703473"/>
            <a:ext cx="484632" cy="260033"/>
          </a:xfrm>
          <a:prstGeom prst="down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endParaRPr lang="en-US" sz="2000" b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914400"/>
          </a:xfrm>
        </p:spPr>
        <p:txBody>
          <a:bodyPr/>
          <a:lstStyle/>
          <a:p>
            <a:r>
              <a:rPr lang="en-US" dirty="0" smtClean="0"/>
              <a:t>HSL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Hue is a degree on the color </a:t>
            </a:r>
            <a:r>
              <a:rPr lang="en-US" dirty="0" smtClean="0"/>
              <a:t>wheel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 smtClean="0"/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360</a:t>
            </a:r>
            <a:r>
              <a:rPr lang="en-US" dirty="0"/>
              <a:t>) is </a:t>
            </a:r>
            <a:r>
              <a:rPr lang="en-US" dirty="0" smtClean="0"/>
              <a:t>red,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120</a:t>
            </a:r>
            <a:r>
              <a:rPr lang="en-US" dirty="0" smtClean="0"/>
              <a:t> </a:t>
            </a:r>
            <a:r>
              <a:rPr lang="en-US" dirty="0"/>
              <a:t>is green,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240</a:t>
            </a:r>
            <a:r>
              <a:rPr lang="en-US" dirty="0"/>
              <a:t> is blue</a:t>
            </a:r>
            <a:endParaRPr lang="en-US" dirty="0" smtClean="0"/>
          </a:p>
          <a:p>
            <a:r>
              <a:rPr lang="en-US" dirty="0"/>
              <a:t>Saturation is a percentage </a:t>
            </a:r>
            <a:r>
              <a:rPr lang="en-US" dirty="0" smtClean="0"/>
              <a:t>value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100%</a:t>
            </a:r>
            <a:r>
              <a:rPr lang="en-US" dirty="0"/>
              <a:t> is the full </a:t>
            </a:r>
            <a:r>
              <a:rPr lang="en-US" dirty="0" smtClean="0"/>
              <a:t>color</a:t>
            </a:r>
          </a:p>
          <a:p>
            <a:r>
              <a:rPr lang="en-US" dirty="0"/>
              <a:t>Lightness is also a </a:t>
            </a:r>
            <a:r>
              <a:rPr lang="en-US" dirty="0" smtClean="0"/>
              <a:t>percentage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0%</a:t>
            </a:r>
            <a:r>
              <a:rPr lang="en-US" dirty="0"/>
              <a:t> is dark (</a:t>
            </a:r>
            <a:r>
              <a:rPr lang="en-US" dirty="0" smtClean="0"/>
              <a:t>black)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100%</a:t>
            </a:r>
            <a:r>
              <a:rPr lang="en-US" dirty="0"/>
              <a:t> is light (white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50%</a:t>
            </a:r>
            <a:r>
              <a:rPr lang="en-US" dirty="0"/>
              <a:t> is the </a:t>
            </a:r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819400" cy="2114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HSLA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HSLA allows </a:t>
            </a:r>
            <a:r>
              <a:rPr lang="en-US" dirty="0"/>
              <a:t>a fourth value, which sets the Opacity (via the Alpha channel) of the element</a:t>
            </a:r>
            <a:r>
              <a:rPr lang="en-US" dirty="0" smtClean="0"/>
              <a:t>.</a:t>
            </a:r>
          </a:p>
          <a:p>
            <a:r>
              <a:rPr lang="en-US" dirty="0"/>
              <a:t>As RGBA is to RGB, HSLA is to </a:t>
            </a:r>
            <a:r>
              <a:rPr lang="en-US" dirty="0" smtClean="0"/>
              <a:t>HSL</a:t>
            </a:r>
          </a:p>
          <a:p>
            <a:r>
              <a:rPr lang="en-US" dirty="0" smtClean="0"/>
              <a:t>Supported </a:t>
            </a:r>
            <a:r>
              <a:rPr lang="en-US" dirty="0"/>
              <a:t>in IE9+, Firefox 3+, Chrome, Safari, and in Opera </a:t>
            </a:r>
            <a:r>
              <a:rPr lang="en-US" dirty="0" smtClean="0"/>
              <a:t>10+</a:t>
            </a:r>
          </a:p>
          <a:p>
            <a:r>
              <a:rPr lang="en-US" dirty="0" smtClean="0"/>
              <a:t>Example: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hsla(0, 100%, 50%, 0.5)</a:t>
            </a:r>
          </a:p>
          <a:p>
            <a:pPr lvl="1"/>
            <a:r>
              <a:rPr lang="en-US" dirty="0"/>
              <a:t>Result: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558" y="3505200"/>
            <a:ext cx="3173442" cy="2757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284709"/>
            <a:ext cx="2209800" cy="50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958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CSS 3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37448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429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924800" cy="838200"/>
          </a:xfrm>
        </p:spPr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1905000"/>
            <a:ext cx="5765800" cy="432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Backgrounds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Gradients are smooth transitions between two or more specified colors</a:t>
            </a:r>
            <a:endParaRPr lang="en-US" dirty="0" smtClean="0"/>
          </a:p>
          <a:p>
            <a:r>
              <a:rPr lang="en-US" dirty="0"/>
              <a:t>Use of CSS gradients can replace images and reduce download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Create </a:t>
            </a:r>
            <a:r>
              <a:rPr lang="en-US" dirty="0"/>
              <a:t>a more flexible layout, and look better while </a:t>
            </a:r>
            <a:r>
              <a:rPr lang="en-US" dirty="0" smtClean="0"/>
              <a:t>zooming</a:t>
            </a:r>
          </a:p>
          <a:p>
            <a:r>
              <a:rPr lang="en-US" dirty="0" smtClean="0"/>
              <a:t>Supported in all major browsers via different keywords</a:t>
            </a:r>
          </a:p>
          <a:p>
            <a:r>
              <a:rPr lang="en-US" dirty="0"/>
              <a:t>This is </a:t>
            </a:r>
            <a:r>
              <a:rPr lang="en-US" dirty="0" smtClean="0"/>
              <a:t>still an </a:t>
            </a:r>
            <a:r>
              <a:rPr lang="en-US" dirty="0"/>
              <a:t>experimental feature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019675"/>
            <a:ext cx="16383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924800" cy="838200"/>
          </a:xfrm>
        </p:spPr>
        <p:txBody>
          <a:bodyPr/>
          <a:lstStyle/>
          <a:p>
            <a:r>
              <a:rPr lang="en-US" dirty="0"/>
              <a:t>What is CSS 3?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4" y="2286000"/>
            <a:ext cx="3503582" cy="381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39165"/>
            <a:ext cx="3503581" cy="38568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</a:t>
            </a:r>
            <a:r>
              <a:rPr lang="en-US" dirty="0" smtClean="0"/>
              <a:t>Backgrounds Example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81000" y="914400"/>
            <a:ext cx="8382000" cy="381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/* Firefox 3.6+ </a:t>
            </a:r>
            <a:r>
              <a:rPr lang="en-US" sz="2200" dirty="0" smtClean="0"/>
              <a:t>*/</a:t>
            </a:r>
          </a:p>
          <a:p>
            <a:r>
              <a:rPr lang="en-US" sz="2200" dirty="0" smtClean="0"/>
              <a:t>background</a:t>
            </a:r>
            <a:r>
              <a:rPr lang="en-US" sz="2200" dirty="0"/>
              <a:t>: -moz-linear-gradient(100% 100% 90deg, </a:t>
            </a:r>
            <a:r>
              <a:rPr lang="en-US" sz="2200" dirty="0" smtClean="0"/>
              <a:t>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#FFFF00, #0000FF);</a:t>
            </a:r>
          </a:p>
          <a:p>
            <a:r>
              <a:rPr lang="en-US" sz="2200" dirty="0" smtClean="0"/>
              <a:t>/* </a:t>
            </a:r>
            <a:r>
              <a:rPr lang="en-US" sz="2200" dirty="0"/>
              <a:t>Safari 4-5, Chrome 1-9 </a:t>
            </a:r>
            <a:r>
              <a:rPr lang="en-US" sz="2200" dirty="0" smtClean="0"/>
              <a:t>*/</a:t>
            </a:r>
          </a:p>
          <a:p>
            <a:r>
              <a:rPr lang="en-US" sz="2200" dirty="0" smtClean="0"/>
              <a:t>background</a:t>
            </a:r>
            <a:r>
              <a:rPr lang="en-US" sz="2200" dirty="0"/>
              <a:t>: -webkit-gradient(linear, 0% 0%, 0%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100</a:t>
            </a:r>
            <a:r>
              <a:rPr lang="en-US" sz="2200" dirty="0"/>
              <a:t>%, from</a:t>
            </a:r>
            <a:r>
              <a:rPr lang="en-US" sz="2200" dirty="0" smtClean="0"/>
              <a:t>(#0000FF), </a:t>
            </a:r>
            <a:r>
              <a:rPr lang="en-US" sz="2200" dirty="0"/>
              <a:t>to</a:t>
            </a:r>
            <a:r>
              <a:rPr lang="en-US" sz="2200" dirty="0" smtClean="0"/>
              <a:t>(#FFFF00));</a:t>
            </a:r>
          </a:p>
          <a:p>
            <a:r>
              <a:rPr lang="en-US" sz="2200" dirty="0" smtClean="0"/>
              <a:t>/* </a:t>
            </a:r>
            <a:r>
              <a:rPr lang="en-US" sz="2200" dirty="0"/>
              <a:t>Safari 5.1+, Chrome 10+ </a:t>
            </a:r>
            <a:r>
              <a:rPr lang="en-US" sz="2200" dirty="0" smtClean="0"/>
              <a:t>*/</a:t>
            </a:r>
          </a:p>
          <a:p>
            <a:r>
              <a:rPr lang="en-US" sz="2200" dirty="0" smtClean="0"/>
              <a:t>background</a:t>
            </a:r>
            <a:r>
              <a:rPr lang="en-US" sz="2200" dirty="0"/>
              <a:t>: -webkit-linear-gradient</a:t>
            </a:r>
            <a:r>
              <a:rPr lang="en-US" sz="2200" dirty="0" smtClean="0"/>
              <a:t>(#FFFF00,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#0000FF);</a:t>
            </a:r>
          </a:p>
          <a:p>
            <a:r>
              <a:rPr lang="en-US" sz="2200" dirty="0" smtClean="0"/>
              <a:t>/* </a:t>
            </a:r>
            <a:r>
              <a:rPr lang="en-US" sz="2200" dirty="0"/>
              <a:t>Opera 11.10+ </a:t>
            </a:r>
            <a:r>
              <a:rPr lang="en-US" sz="2200" dirty="0" smtClean="0"/>
              <a:t>*/</a:t>
            </a:r>
          </a:p>
          <a:p>
            <a:r>
              <a:rPr lang="en-US" sz="2200" dirty="0" smtClean="0"/>
              <a:t>background</a:t>
            </a:r>
            <a:r>
              <a:rPr lang="en-US" sz="2200" dirty="0"/>
              <a:t>: -o-linear-gradient(#2F2727, </a:t>
            </a:r>
            <a:r>
              <a:rPr lang="en-US" sz="2200" dirty="0" smtClean="0"/>
              <a:t>#0000FF);</a:t>
            </a:r>
            <a:endParaRPr lang="en-US" sz="2200" dirty="0"/>
          </a:p>
        </p:txBody>
      </p:sp>
      <p:sp>
        <p:nvSpPr>
          <p:cNvPr id="6" name="Down Arrow 5"/>
          <p:cNvSpPr/>
          <p:nvPr/>
        </p:nvSpPr>
        <p:spPr>
          <a:xfrm>
            <a:off x="4329684" y="4858464"/>
            <a:ext cx="484632" cy="551736"/>
          </a:xfrm>
          <a:prstGeom prst="down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endParaRPr lang="en-US" sz="2200" b="1" dirty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524500"/>
            <a:ext cx="85344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0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CSS3 allows </a:t>
            </a:r>
            <a:r>
              <a:rPr lang="en-US" dirty="0" smtClean="0"/>
              <a:t>multiple </a:t>
            </a:r>
            <a:r>
              <a:rPr lang="en-US" dirty="0"/>
              <a:t>background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Simple </a:t>
            </a:r>
            <a:r>
              <a:rPr lang="en-US" dirty="0"/>
              <a:t>comma-separated </a:t>
            </a:r>
            <a:r>
              <a:rPr lang="en-US" dirty="0" smtClean="0"/>
              <a:t>list of images</a:t>
            </a:r>
          </a:p>
          <a:p>
            <a:r>
              <a:rPr lang="en-US" dirty="0" smtClean="0"/>
              <a:t>Supported in Firefox </a:t>
            </a:r>
            <a:r>
              <a:rPr lang="en-US" dirty="0"/>
              <a:t>(3.6+), </a:t>
            </a:r>
            <a:r>
              <a:rPr lang="en-US" dirty="0" smtClean="0"/>
              <a:t>Chrome </a:t>
            </a:r>
            <a:r>
              <a:rPr lang="en-US" dirty="0"/>
              <a:t>(1.0/1.3+), </a:t>
            </a:r>
            <a:r>
              <a:rPr lang="en-US" dirty="0" smtClean="0"/>
              <a:t>Opera </a:t>
            </a:r>
            <a:r>
              <a:rPr lang="en-US" dirty="0"/>
              <a:t>(10.5+) and Internet Explorer (9.0</a:t>
            </a:r>
            <a:r>
              <a:rPr lang="en-US" dirty="0" smtClean="0"/>
              <a:t>+)</a:t>
            </a:r>
          </a:p>
          <a:p>
            <a:r>
              <a:rPr lang="en-US" dirty="0" smtClean="0"/>
              <a:t>Comma </a:t>
            </a:r>
            <a:r>
              <a:rPr lang="en-US" dirty="0"/>
              <a:t>separated list </a:t>
            </a:r>
            <a:r>
              <a:rPr lang="en-US" dirty="0" smtClean="0"/>
              <a:t>for </a:t>
            </a:r>
            <a:r>
              <a:rPr lang="en-US" dirty="0"/>
              <a:t>the other </a:t>
            </a:r>
            <a:r>
              <a:rPr lang="en-US" dirty="0" smtClean="0"/>
              <a:t>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7" name="Picture 3" descr="C:\Users\Nikolay\Document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024" y="4933950"/>
            <a:ext cx="23145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5" y="4933950"/>
            <a:ext cx="23145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304800" y="4186535"/>
            <a:ext cx="8458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background-image: url(sheep.png</a:t>
            </a:r>
            <a:r>
              <a:rPr lang="en-US" sz="2400" dirty="0" smtClean="0"/>
              <a:t>), url(grass.png</a:t>
            </a:r>
            <a:r>
              <a:rPr lang="en-US" sz="2400" dirty="0"/>
              <a:t>);</a:t>
            </a:r>
          </a:p>
        </p:txBody>
      </p:sp>
      <p:sp>
        <p:nvSpPr>
          <p:cNvPr id="6" name="Plus 5"/>
          <p:cNvSpPr/>
          <p:nvPr/>
        </p:nvSpPr>
        <p:spPr>
          <a:xfrm>
            <a:off x="2057400" y="5257800"/>
            <a:ext cx="685800" cy="6858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Equal 6"/>
          <p:cNvSpPr/>
          <p:nvPr/>
        </p:nvSpPr>
        <p:spPr>
          <a:xfrm>
            <a:off x="5295900" y="5262265"/>
            <a:ext cx="800100" cy="681335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006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60308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3528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7924800" cy="838200"/>
          </a:xfrm>
        </p:spPr>
        <p:txBody>
          <a:bodyPr/>
          <a:lstStyle/>
          <a:p>
            <a:r>
              <a:rPr lang="en-US" dirty="0" smtClean="0"/>
              <a:t>Borders</a:t>
            </a:r>
            <a:endParaRPr lang="en-US" dirty="0"/>
          </a:p>
        </p:txBody>
      </p:sp>
      <p:pic>
        <p:nvPicPr>
          <p:cNvPr id="3" name="Picture 2" descr="C:\Users\nkostov\Desktop\rope_border_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78251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Allows </a:t>
            </a:r>
            <a:r>
              <a:rPr lang="en-US" dirty="0"/>
              <a:t>you to create cool colored borders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Only Firefox supports this type of coloring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04800" y="2374880"/>
            <a:ext cx="8534400" cy="34163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border: 8px solid #000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/>
              <a:t>moz-border-bottom-colors: #555 #666 #777 #888 #999 #</a:t>
            </a:r>
            <a:r>
              <a:rPr lang="en-US" sz="2400" dirty="0" err="1"/>
              <a:t>aaa</a:t>
            </a:r>
            <a:r>
              <a:rPr lang="en-US" sz="2400" dirty="0"/>
              <a:t> #</a:t>
            </a:r>
            <a:r>
              <a:rPr lang="en-US" sz="2400" dirty="0" err="1"/>
              <a:t>bbb</a:t>
            </a:r>
            <a:r>
              <a:rPr lang="en-US" sz="2400" dirty="0"/>
              <a:t> #ccc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/>
              <a:t>moz-border-top-colors: #555 #666 #777 #888 #999 #</a:t>
            </a:r>
            <a:r>
              <a:rPr lang="en-US" sz="2400" dirty="0" err="1"/>
              <a:t>aaa</a:t>
            </a:r>
            <a:r>
              <a:rPr lang="en-US" sz="2400" dirty="0"/>
              <a:t> #</a:t>
            </a:r>
            <a:r>
              <a:rPr lang="en-US" sz="2400" dirty="0" err="1"/>
              <a:t>bbb</a:t>
            </a:r>
            <a:r>
              <a:rPr lang="en-US" sz="2400" dirty="0"/>
              <a:t> #ccc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/>
              <a:t>moz-border-left-colors: #555 #666 #777 #888 #999 #</a:t>
            </a:r>
            <a:r>
              <a:rPr lang="en-US" sz="2400" dirty="0" err="1"/>
              <a:t>aaa</a:t>
            </a:r>
            <a:r>
              <a:rPr lang="en-US" sz="2400" dirty="0"/>
              <a:t> #</a:t>
            </a:r>
            <a:r>
              <a:rPr lang="en-US" sz="2400" dirty="0" err="1"/>
              <a:t>bbb</a:t>
            </a:r>
            <a:r>
              <a:rPr lang="en-US" sz="2400" dirty="0"/>
              <a:t> #ccc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/>
              <a:t>moz-border-right-colors: #555 #666 #777 #888 #999 #</a:t>
            </a:r>
            <a:r>
              <a:rPr lang="en-US" sz="2400" dirty="0" err="1"/>
              <a:t>aaa</a:t>
            </a:r>
            <a:r>
              <a:rPr lang="en-US" sz="2400" dirty="0"/>
              <a:t> #</a:t>
            </a:r>
            <a:r>
              <a:rPr lang="en-US" sz="2400" dirty="0" err="1"/>
              <a:t>bbb</a:t>
            </a:r>
            <a:r>
              <a:rPr lang="en-US" sz="2400" dirty="0"/>
              <a:t> #ccc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6067425"/>
            <a:ext cx="70104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4412742" y="5824538"/>
            <a:ext cx="318516" cy="195262"/>
          </a:xfrm>
          <a:prstGeom prst="down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endParaRPr lang="en-US" sz="2000" b="1" dirty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Defines </a:t>
            </a:r>
            <a:r>
              <a:rPr lang="en-US" dirty="0"/>
              <a:t>an image to be used instead of the normal border of an </a:t>
            </a:r>
            <a:r>
              <a:rPr lang="en-US" dirty="0" smtClean="0"/>
              <a:t>element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Split </a:t>
            </a:r>
            <a:r>
              <a:rPr lang="en-US" dirty="0"/>
              <a:t>up into a couple of </a:t>
            </a:r>
            <a:r>
              <a:rPr lang="en-US" dirty="0" smtClean="0"/>
              <a:t>properties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/>
              <a:t>The border-image </a:t>
            </a:r>
            <a:r>
              <a:rPr lang="en-US" dirty="0" smtClean="0"/>
              <a:t>property </a:t>
            </a:r>
            <a:r>
              <a:rPr lang="en-US" dirty="0"/>
              <a:t>has 3 </a:t>
            </a:r>
            <a:r>
              <a:rPr lang="en-US" dirty="0" smtClean="0"/>
              <a:t>parts:</a:t>
            </a:r>
          </a:p>
          <a:p>
            <a:endParaRPr lang="en-US" dirty="0" smtClean="0"/>
          </a:p>
          <a:p>
            <a:r>
              <a:rPr lang="en-US" dirty="0" smtClean="0"/>
              <a:t>More detailed description:</a:t>
            </a:r>
          </a:p>
          <a:p>
            <a:pPr lvl="1"/>
            <a:r>
              <a:rPr lang="en-US" dirty="0">
                <a:hlinkClick r:id="rId2"/>
              </a:rPr>
              <a:t>http://css-tricks.com/6883-understanding-border-image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04800" y="3941802"/>
            <a:ext cx="8534400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None/>
            </a:pPr>
            <a:r>
              <a:rPr lang="en-US" dirty="0"/>
              <a:t>border-image: url(border-image.png) 25% repeat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Allows </a:t>
            </a:r>
            <a:r>
              <a:rPr lang="en-US" dirty="0"/>
              <a:t>web developers to easily </a:t>
            </a:r>
            <a:r>
              <a:rPr lang="en-US" dirty="0" smtClean="0"/>
              <a:t>utilize </a:t>
            </a:r>
            <a:r>
              <a:rPr lang="en-US" dirty="0"/>
              <a:t>rounder corners in their design </a:t>
            </a:r>
            <a:r>
              <a:rPr lang="en-US" dirty="0" smtClean="0"/>
              <a:t>elements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Widespread </a:t>
            </a:r>
            <a:r>
              <a:rPr lang="en-US" dirty="0"/>
              <a:t>browser </a:t>
            </a:r>
            <a:r>
              <a:rPr lang="en-US" dirty="0" smtClean="0"/>
              <a:t>support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Syntax: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Example: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04800" y="4724400"/>
            <a:ext cx="853440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-moz-border-radius: 15px;</a:t>
            </a:r>
            <a:br>
              <a:rPr lang="en-US" sz="2400" dirty="0" smtClean="0"/>
            </a:br>
            <a:r>
              <a:rPr lang="en-US" sz="2400" dirty="0" smtClean="0"/>
              <a:t>border-radius: 15px;</a:t>
            </a:r>
          </a:p>
          <a:p>
            <a:r>
              <a:rPr lang="en-US" sz="2400" dirty="0"/>
              <a:t>background-color: #FF00FF;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04800" y="3505200"/>
            <a:ext cx="85344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border-*-*-radius: </a:t>
            </a:r>
            <a:r>
              <a:rPr lang="en-US" sz="2400" dirty="0" smtClean="0"/>
              <a:t>[</a:t>
            </a:r>
            <a:r>
              <a:rPr lang="en-US" sz="2400" i="1" dirty="0" smtClean="0"/>
              <a:t>&lt;</a:t>
            </a:r>
            <a:r>
              <a:rPr lang="en-US" sz="2400" i="1" dirty="0"/>
              <a:t>length</a:t>
            </a:r>
            <a:r>
              <a:rPr lang="en-US" sz="2400" i="1" dirty="0" smtClean="0"/>
              <a:t>&gt;</a:t>
            </a:r>
            <a:r>
              <a:rPr lang="en-US" sz="2400" dirty="0" smtClean="0"/>
              <a:t>|</a:t>
            </a:r>
            <a:r>
              <a:rPr lang="en-US" sz="2400" i="1" dirty="0" smtClean="0"/>
              <a:t>&lt;%&gt;</a:t>
            </a:r>
            <a:r>
              <a:rPr lang="en-US" sz="2400" dirty="0" smtClean="0"/>
              <a:t>][</a:t>
            </a:r>
            <a:r>
              <a:rPr lang="en-US" sz="2400" i="1" dirty="0" smtClean="0"/>
              <a:t>&lt;</a:t>
            </a:r>
            <a:r>
              <a:rPr lang="en-US" sz="2400" i="1" dirty="0"/>
              <a:t>length</a:t>
            </a:r>
            <a:r>
              <a:rPr lang="en-US" sz="2400" i="1" dirty="0" smtClean="0"/>
              <a:t>&gt;</a:t>
            </a:r>
            <a:r>
              <a:rPr lang="en-US" sz="2400" dirty="0" smtClean="0"/>
              <a:t>|</a:t>
            </a:r>
            <a:r>
              <a:rPr lang="en-US" sz="2400" i="1" dirty="0" smtClean="0"/>
              <a:t>&lt;%&gt;</a:t>
            </a:r>
            <a:r>
              <a:rPr lang="en-US" sz="2400" dirty="0" smtClean="0"/>
              <a:t>]? </a:t>
            </a:r>
            <a:endParaRPr lang="en-US" sz="2400" dirty="0"/>
          </a:p>
        </p:txBody>
      </p:sp>
      <p:pic>
        <p:nvPicPr>
          <p:cNvPr id="2051" name="Picture 3" descr="C:\Users\nkosto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5979325"/>
            <a:ext cx="4781550" cy="7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to easily </a:t>
            </a:r>
            <a:r>
              <a:rPr lang="en-US" dirty="0"/>
              <a:t>implement multiple drop shadows (outer or inner) on box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Specifying </a:t>
            </a:r>
            <a:r>
              <a:rPr lang="en-US" dirty="0"/>
              <a:t>values for color, size, </a:t>
            </a:r>
            <a:r>
              <a:rPr lang="en-US" dirty="0" smtClean="0"/>
              <a:t>blur </a:t>
            </a:r>
            <a:r>
              <a:rPr lang="en-US" dirty="0"/>
              <a:t>and </a:t>
            </a:r>
            <a:r>
              <a:rPr lang="en-US" dirty="0" smtClean="0"/>
              <a:t>offset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04800" y="3500735"/>
            <a:ext cx="853440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-moz-box-shadow: 10px 10px 5px #888;</a:t>
            </a:r>
            <a:br>
              <a:rPr lang="en-US" sz="2400" dirty="0"/>
            </a:br>
            <a:r>
              <a:rPr lang="en-US" sz="2400" dirty="0"/>
              <a:t>-webkit-box-shadow: 10px 10px 5px #888;</a:t>
            </a:r>
            <a:br>
              <a:rPr lang="en-US" sz="2400" dirty="0"/>
            </a:br>
            <a:r>
              <a:rPr lang="en-US" sz="2400" dirty="0"/>
              <a:t>box-shadow: 10px </a:t>
            </a:r>
            <a:r>
              <a:rPr lang="en-US" sz="2400" dirty="0" smtClean="0"/>
              <a:t>10px 5px </a:t>
            </a:r>
            <a:r>
              <a:rPr lang="en-US" sz="2400" dirty="0"/>
              <a:t>#888;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940968"/>
            <a:ext cx="5334000" cy="14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006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2443611" cy="352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3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924800" cy="838200"/>
          </a:xfrm>
        </p:spPr>
        <p:txBody>
          <a:bodyPr/>
          <a:lstStyle/>
          <a:p>
            <a:r>
              <a:rPr lang="en-US" dirty="0" smtClean="0"/>
              <a:t>Box Model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05600" cy="439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5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CSS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Cascading Style Sheets level 3 is the most recent iteration of </a:t>
            </a:r>
            <a:r>
              <a:rPr lang="en-US" dirty="0" smtClean="0"/>
              <a:t>CSS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It is </a:t>
            </a:r>
            <a:r>
              <a:rPr lang="en-US" dirty="0"/>
              <a:t>divided into </a:t>
            </a:r>
            <a:r>
              <a:rPr lang="en-US" dirty="0" smtClean="0"/>
              <a:t>several separate</a:t>
            </a:r>
            <a:br>
              <a:rPr lang="en-US" dirty="0" smtClean="0"/>
            </a:br>
            <a:r>
              <a:rPr lang="en-US" dirty="0" smtClean="0"/>
              <a:t>documents </a:t>
            </a:r>
            <a:r>
              <a:rPr lang="en-US" dirty="0"/>
              <a:t>called "modules</a:t>
            </a:r>
            <a:r>
              <a:rPr lang="en-US" dirty="0" smtClean="0"/>
              <a:t>"</a:t>
            </a:r>
          </a:p>
          <a:p>
            <a:pPr>
              <a:lnSpc>
                <a:spcPct val="100000"/>
              </a:lnSpc>
            </a:pPr>
            <a:r>
              <a:rPr lang="en-US" dirty="0"/>
              <a:t>CSS 3 has not been approved as a specification, but there are already a lot of properties that are supported in various browsers.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earliest CSS 3 drafts were published in June </a:t>
            </a:r>
            <a:r>
              <a:rPr lang="en-US" dirty="0" smtClean="0"/>
              <a:t>1999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828800" cy="1828800"/>
          </a:xfrm>
          <a:prstGeom prst="roundRect">
            <a:avLst>
              <a:gd name="adj" fmla="val 5729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CSS3 box-sizing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n-US" dirty="0"/>
              <a:t>whether you want an element to render it's borders and padding within its specified width, or outside of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Possible values: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box-sizing: content-box </a:t>
            </a:r>
            <a:r>
              <a:rPr lang="en-US" dirty="0"/>
              <a:t>(default)</a:t>
            </a:r>
            <a:br>
              <a:rPr lang="en-US" dirty="0"/>
            </a:br>
            <a:r>
              <a:rPr lang="en-US" dirty="0"/>
              <a:t>box width: </a:t>
            </a:r>
            <a:r>
              <a:rPr lang="en-US" dirty="0" smtClean="0"/>
              <a:t>288 </a:t>
            </a:r>
            <a:r>
              <a:rPr lang="en-US" dirty="0"/>
              <a:t>pixels + 10 pixels padding and 1 pixel border on each side = </a:t>
            </a:r>
            <a:r>
              <a:rPr lang="en-US" dirty="0" smtClean="0"/>
              <a:t>300 pixels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box-sizing: border-box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/>
              <a:t>box width: 300 pixels, including padding and </a:t>
            </a:r>
            <a:r>
              <a:rPr lang="en-US" dirty="0" smtClean="0"/>
              <a:t>borders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CSS3 box-sizing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r>
              <a:rPr lang="en-US" dirty="0" smtClean="0"/>
              <a:t>Example: Box with total width of 300 px (including paddings and borders)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85800" y="2438400"/>
            <a:ext cx="7696200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effectLst/>
              </a:rPr>
              <a:t>width</a:t>
            </a:r>
            <a:r>
              <a:rPr lang="en-US" sz="2400" dirty="0">
                <a:effectLst/>
              </a:rPr>
              <a:t>: 300px</a:t>
            </a:r>
            <a:r>
              <a:rPr lang="en-US" sz="2400" dirty="0" smtClean="0">
                <a:effectLst/>
              </a:rPr>
              <a:t>;</a:t>
            </a:r>
          </a:p>
          <a:p>
            <a:r>
              <a:rPr lang="en-US" sz="2400" dirty="0">
                <a:effectLst/>
              </a:rPr>
              <a:t>border: 1px solid </a:t>
            </a:r>
            <a:r>
              <a:rPr lang="en-US" sz="2400" dirty="0" smtClean="0">
                <a:effectLst/>
              </a:rPr>
              <a:t>black;</a:t>
            </a:r>
          </a:p>
          <a:p>
            <a:r>
              <a:rPr lang="en-US" sz="2400" dirty="0">
                <a:effectLst/>
              </a:rPr>
              <a:t>padding: </a:t>
            </a:r>
            <a:r>
              <a:rPr lang="en-US" sz="2400" dirty="0" smtClean="0">
                <a:effectLst/>
              </a:rPr>
              <a:t>5px;</a:t>
            </a:r>
          </a:p>
          <a:p>
            <a:endParaRPr lang="en-US" sz="2400" dirty="0" smtClean="0"/>
          </a:p>
          <a:p>
            <a:r>
              <a:rPr lang="en-US" sz="2400" dirty="0" smtClean="0"/>
              <a:t>/* </a:t>
            </a:r>
            <a:r>
              <a:rPr lang="en-US" sz="2400" dirty="0"/>
              <a:t>Firefox </a:t>
            </a:r>
            <a:r>
              <a:rPr lang="en-US" sz="2400" dirty="0" smtClean="0"/>
              <a:t>*/</a:t>
            </a:r>
          </a:p>
          <a:p>
            <a:r>
              <a:rPr lang="en-US" sz="2400" dirty="0"/>
              <a:t>-moz-box-sizing</a:t>
            </a:r>
            <a:r>
              <a:rPr lang="en-US" sz="2400" dirty="0" smtClean="0"/>
              <a:t>: border-box</a:t>
            </a:r>
            <a:r>
              <a:rPr lang="en-US" sz="2400" dirty="0"/>
              <a:t>;</a:t>
            </a:r>
            <a:endParaRPr lang="en-US" sz="2400" dirty="0" smtClean="0"/>
          </a:p>
          <a:p>
            <a:r>
              <a:rPr lang="en-US" sz="2400" dirty="0" smtClean="0"/>
              <a:t>/* </a:t>
            </a:r>
            <a:r>
              <a:rPr lang="en-US" sz="2400" dirty="0" err="1"/>
              <a:t>WebKit</a:t>
            </a:r>
            <a:r>
              <a:rPr lang="en-US" sz="2400" dirty="0"/>
              <a:t> </a:t>
            </a:r>
            <a:r>
              <a:rPr lang="en-US" sz="2400" dirty="0" smtClean="0"/>
              <a:t>*/</a:t>
            </a:r>
          </a:p>
          <a:p>
            <a:r>
              <a:rPr lang="en-US" sz="2400" dirty="0" smtClean="0"/>
              <a:t>-</a:t>
            </a:r>
            <a:r>
              <a:rPr lang="en-US" sz="2400" dirty="0"/>
              <a:t>webkit-box-sizing: border-box;</a:t>
            </a:r>
            <a:endParaRPr lang="en-US" sz="2400" dirty="0" smtClean="0"/>
          </a:p>
          <a:p>
            <a:r>
              <a:rPr lang="en-US" sz="2400" dirty="0" smtClean="0"/>
              <a:t>/* </a:t>
            </a:r>
            <a:r>
              <a:rPr lang="en-US" sz="2400" dirty="0"/>
              <a:t>Opera 9.5+, Google Chrome </a:t>
            </a:r>
            <a:r>
              <a:rPr lang="en-US" sz="2400" dirty="0" smtClean="0"/>
              <a:t>*/</a:t>
            </a:r>
          </a:p>
          <a:p>
            <a:r>
              <a:rPr lang="en-US" sz="2400" dirty="0" smtClean="0"/>
              <a:t>box-sizing</a:t>
            </a:r>
            <a:r>
              <a:rPr lang="en-US" sz="2400" dirty="0"/>
              <a:t>: border-box;</a:t>
            </a:r>
          </a:p>
        </p:txBody>
      </p:sp>
    </p:spTree>
    <p:extLst>
      <p:ext uri="{BB962C8B-B14F-4D97-AF65-F5344CB8AC3E}">
        <p14:creationId xmlns:p14="http://schemas.microsoft.com/office/powerpoint/2010/main" val="11008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3 Flexible Box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flexible box model determines the way boxes are distributed inside other boxes and the way they share the available space.</a:t>
            </a:r>
          </a:p>
          <a:p>
            <a:r>
              <a:rPr lang="en-US" dirty="0"/>
              <a:t>New values for </a:t>
            </a:r>
            <a:r>
              <a:rPr lang="en-US" dirty="0" smtClean="0"/>
              <a:t>"display" property:</a:t>
            </a:r>
            <a:endParaRPr lang="en-US" dirty="0"/>
          </a:p>
          <a:p>
            <a:pPr lvl="1"/>
            <a:r>
              <a:rPr lang="en-US" dirty="0" smtClean="0"/>
              <a:t>flexbox</a:t>
            </a:r>
          </a:p>
          <a:p>
            <a:pPr lvl="1"/>
            <a:r>
              <a:rPr lang="en-US" dirty="0" smtClean="0"/>
              <a:t>inline-flexbox</a:t>
            </a:r>
            <a:endParaRPr lang="en-US" dirty="0"/>
          </a:p>
          <a:p>
            <a:r>
              <a:rPr lang="en-US" dirty="0" smtClean="0"/>
              <a:t>This box model is still under development</a:t>
            </a:r>
          </a:p>
          <a:p>
            <a:r>
              <a:rPr lang="en-US" dirty="0" smtClean="0"/>
              <a:t>Still not supported in major browsers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3 Box Model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flex-direction</a:t>
            </a:r>
          </a:p>
          <a:p>
            <a:pPr lvl="1"/>
            <a:r>
              <a:rPr lang="en-US" dirty="0" smtClean="0"/>
              <a:t>Specifies </a:t>
            </a:r>
            <a:r>
              <a:rPr lang="en-US" dirty="0"/>
              <a:t>how flexbox items are placed</a:t>
            </a:r>
            <a:endParaRPr lang="en-US" dirty="0" smtClean="0"/>
          </a:p>
          <a:p>
            <a:r>
              <a:rPr lang="en-US" dirty="0" smtClean="0"/>
              <a:t>flex-order</a:t>
            </a:r>
          </a:p>
          <a:p>
            <a:pPr lvl="1"/>
            <a:r>
              <a:rPr lang="en-US" dirty="0"/>
              <a:t>May be used to change the ordering of the elements. Elements are sorted by this value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flex-pack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the flexibility of </a:t>
            </a:r>
            <a:r>
              <a:rPr lang="en-US" dirty="0" smtClean="0"/>
              <a:t>packing </a:t>
            </a:r>
            <a:r>
              <a:rPr lang="en-US" dirty="0"/>
              <a:t>spaces</a:t>
            </a:r>
            <a:endParaRPr lang="en-US" dirty="0" smtClean="0"/>
          </a:p>
          <a:p>
            <a:r>
              <a:rPr lang="en-US" dirty="0" smtClean="0"/>
              <a:t>flex-align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the way free space is allocated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3 flex-direction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flex-direction</a:t>
            </a:r>
            <a:r>
              <a:rPr lang="en-US" dirty="0" smtClean="0"/>
              <a:t> </a:t>
            </a:r>
            <a:r>
              <a:rPr lang="en-US" dirty="0"/>
              <a:t>property specifies how flexbox items are placed in the flexbox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Possible values:</a:t>
            </a:r>
          </a:p>
          <a:p>
            <a:pPr lvl="1"/>
            <a:r>
              <a:rPr lang="en-US" dirty="0" smtClean="0"/>
              <a:t>lr – Displays elements from left to right</a:t>
            </a:r>
          </a:p>
          <a:p>
            <a:pPr lvl="1"/>
            <a:r>
              <a:rPr lang="en-US" dirty="0" smtClean="0"/>
              <a:t>rl </a:t>
            </a:r>
            <a:r>
              <a:rPr lang="en-US" dirty="0"/>
              <a:t>–</a:t>
            </a:r>
            <a:r>
              <a:rPr lang="en-US" dirty="0" smtClean="0"/>
              <a:t> Displays elements from right to left</a:t>
            </a:r>
          </a:p>
          <a:p>
            <a:pPr lvl="1"/>
            <a:r>
              <a:rPr lang="en-US" dirty="0" smtClean="0"/>
              <a:t>tb – Displays elements from top to bottom</a:t>
            </a:r>
          </a:p>
          <a:p>
            <a:pPr lvl="1"/>
            <a:r>
              <a:rPr lang="en-US" dirty="0" smtClean="0"/>
              <a:t>bt – Displays elements from bottom to top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nline and inline-reverse</a:t>
            </a:r>
          </a:p>
          <a:p>
            <a:pPr lvl="1"/>
            <a:r>
              <a:rPr lang="en-US" dirty="0" smtClean="0"/>
              <a:t>block and block-reverse </a:t>
            </a:r>
            <a:endParaRPr lang="en-US" dirty="0"/>
          </a:p>
          <a:p>
            <a:pPr lvl="1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Box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012" y="1600200"/>
            <a:ext cx="5175988" cy="243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924800" cy="838200"/>
          </a:xfrm>
        </p:spPr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2057400"/>
            <a:ext cx="4076700" cy="4181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Works </a:t>
            </a:r>
            <a:r>
              <a:rPr lang="en-US" dirty="0"/>
              <a:t>in all webkit </a:t>
            </a:r>
            <a:r>
              <a:rPr lang="en-US" dirty="0" smtClean="0"/>
              <a:t>browsers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85800" y="2169616"/>
            <a:ext cx="7696200" cy="42319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@keyframes </a:t>
            </a:r>
            <a:r>
              <a:rPr lang="en-US" sz="2200" dirty="0" smtClean="0"/>
              <a:t>resize {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0</a:t>
            </a:r>
            <a:r>
              <a:rPr lang="en-US" sz="2200" dirty="0"/>
              <a:t>% </a:t>
            </a:r>
            <a:r>
              <a:rPr lang="en-US" sz="2200" dirty="0" smtClean="0"/>
              <a:t>{...}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50</a:t>
            </a:r>
            <a:r>
              <a:rPr lang="en-US" sz="2200" dirty="0"/>
              <a:t>% </a:t>
            </a:r>
            <a:r>
              <a:rPr lang="en-US" sz="2200" dirty="0" smtClean="0"/>
              <a:t>{...}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100</a:t>
            </a:r>
            <a:r>
              <a:rPr lang="en-US" sz="2200" dirty="0"/>
              <a:t>% </a:t>
            </a:r>
            <a:r>
              <a:rPr lang="en-US" sz="2200" dirty="0" smtClean="0"/>
              <a:t>{...}</a:t>
            </a:r>
          </a:p>
          <a:p>
            <a:r>
              <a:rPr lang="en-US" sz="2200" dirty="0"/>
              <a:t>}</a:t>
            </a: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dirty="0" smtClean="0"/>
              <a:t>#</a:t>
            </a:r>
            <a:r>
              <a:rPr lang="en-US" sz="2200" dirty="0"/>
              <a:t>box </a:t>
            </a:r>
            <a:r>
              <a:rPr lang="en-US" sz="2200" dirty="0" smtClean="0"/>
              <a:t>{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animation-name</a:t>
            </a:r>
            <a:r>
              <a:rPr lang="en-US" sz="2200" dirty="0"/>
              <a:t>: resize</a:t>
            </a:r>
            <a:r>
              <a:rPr lang="en-US" sz="2200" dirty="0" smtClean="0"/>
              <a:t>;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animation-duration</a:t>
            </a:r>
            <a:r>
              <a:rPr lang="en-US" sz="2200" dirty="0"/>
              <a:t>: 1s</a:t>
            </a:r>
            <a:r>
              <a:rPr lang="en-US" sz="2200" dirty="0" smtClean="0"/>
              <a:t>;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animation-iteration-count</a:t>
            </a:r>
            <a:r>
              <a:rPr lang="en-US" sz="2200" dirty="0"/>
              <a:t>: 4</a:t>
            </a:r>
            <a:r>
              <a:rPr lang="en-US" sz="2200" dirty="0" smtClean="0"/>
              <a:t>;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animation-direction</a:t>
            </a:r>
            <a:r>
              <a:rPr lang="en-US" sz="2200" dirty="0"/>
              <a:t>: </a:t>
            </a:r>
            <a:r>
              <a:rPr lang="en-US" sz="2200" dirty="0" smtClean="0"/>
              <a:t>alternate; 	animation-timing-function: ease-in-out;</a:t>
            </a:r>
          </a:p>
          <a:p>
            <a:r>
              <a:rPr lang="en-US" sz="2200" dirty="0" smtClean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44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Add </a:t>
            </a:r>
            <a:r>
              <a:rPr lang="en-US" dirty="0"/>
              <a:t>an effect when changing from one style to </a:t>
            </a:r>
            <a:r>
              <a:rPr lang="en-US" dirty="0" smtClean="0"/>
              <a:t>another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Different timing functions: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</a:t>
            </a:r>
            <a:r>
              <a:rPr lang="en-US" dirty="0" smtClean="0"/>
              <a:t>ase, ease-in, ease-out, ease-in-out, linear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723900" y="3799344"/>
            <a:ext cx="7696200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#</a:t>
            </a:r>
            <a:r>
              <a:rPr lang="en-US" sz="2400" dirty="0" smtClean="0"/>
              <a:t>id_of_element {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/>
              <a:t>webkit-transition: all 1s ease-in-out; </a:t>
            </a:r>
            <a:r>
              <a:rPr lang="en-US" sz="2400" dirty="0" smtClean="0"/>
              <a:t>	-</a:t>
            </a:r>
            <a:r>
              <a:rPr lang="en-US" sz="2400" dirty="0"/>
              <a:t>moz-transition: all 1s ease-in-out</a:t>
            </a:r>
            <a:r>
              <a:rPr lang="en-US" sz="2400" dirty="0" smtClean="0"/>
              <a:t>;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/>
              <a:t>o-transition: all 1s ease-in-out</a:t>
            </a:r>
            <a:r>
              <a:rPr lang="en-US" sz="2400" dirty="0" smtClean="0"/>
              <a:t>;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ms</a:t>
            </a:r>
            <a:r>
              <a:rPr lang="en-US" sz="2400" dirty="0"/>
              <a:t>-transition: all 1s </a:t>
            </a:r>
            <a:r>
              <a:rPr lang="en-US" sz="2400" dirty="0" smtClean="0"/>
              <a:t>ease-in-out; 	transition</a:t>
            </a:r>
            <a:r>
              <a:rPr lang="en-US" sz="2400" dirty="0"/>
              <a:t>: all 1s ease-in-out</a:t>
            </a:r>
            <a:r>
              <a:rPr lang="en-US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290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2D transforms </a:t>
            </a:r>
            <a:r>
              <a:rPr lang="en-US" dirty="0" smtClean="0"/>
              <a:t>are widely </a:t>
            </a:r>
            <a:r>
              <a:rPr lang="en-US" dirty="0"/>
              <a:t>supported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Skew – skew element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transform</a:t>
            </a:r>
            <a:r>
              <a:rPr lang="en-US" dirty="0" smtClean="0"/>
              <a:t>: skew(35deg</a:t>
            </a:r>
            <a:r>
              <a:rPr lang="en-US" dirty="0"/>
              <a:t>);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Scale – scale element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transform</a:t>
            </a:r>
            <a:r>
              <a:rPr lang="en-US" dirty="0" smtClean="0"/>
              <a:t>: scale(1,0.5</a:t>
            </a:r>
            <a:r>
              <a:rPr lang="en-US" dirty="0"/>
              <a:t>);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Rotate – rotates element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transform</a:t>
            </a:r>
            <a:r>
              <a:rPr lang="en-US" dirty="0" smtClean="0"/>
              <a:t>: rotate(45deg</a:t>
            </a:r>
            <a:r>
              <a:rPr lang="en-US" dirty="0"/>
              <a:t>);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Translate – moves element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transform</a:t>
            </a:r>
            <a:r>
              <a:rPr lang="en-US" dirty="0" smtClean="0"/>
              <a:t>: translate(10px</a:t>
            </a:r>
            <a:r>
              <a:rPr lang="en-US" dirty="0"/>
              <a:t>, 20px);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050" name="Picture 2" descr="C:\Users\nkosto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174275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876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nkostov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17335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10191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3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555080"/>
            <a:ext cx="4267200" cy="838200"/>
          </a:xfrm>
        </p:spPr>
        <p:txBody>
          <a:bodyPr/>
          <a:lstStyle/>
          <a:p>
            <a:r>
              <a:rPr lang="en-US" dirty="0" smtClean="0"/>
              <a:t>Selectors</a:t>
            </a:r>
            <a:endParaRPr lang="en-US" dirty="0"/>
          </a:p>
        </p:txBody>
      </p:sp>
      <p:pic>
        <p:nvPicPr>
          <p:cNvPr id="5124" name="Picture 4" descr="C:\Users\nkosto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818" y="493049"/>
            <a:ext cx="3127582" cy="24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nkostov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638674"/>
            <a:ext cx="2095500" cy="15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eltnet.org.uk/images/cs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550" y="533400"/>
            <a:ext cx="2381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kolay\Documents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4145380"/>
            <a:ext cx="3600450" cy="21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D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3D transforms are similar to 2D transforms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Only work in Safari and Chrome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X, Y and Z transformation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transform: rotateX(180deg);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transform</a:t>
            </a:r>
            <a:r>
              <a:rPr lang="en-US" dirty="0"/>
              <a:t>: </a:t>
            </a:r>
            <a:r>
              <a:rPr lang="en-US" dirty="0" smtClean="0"/>
              <a:t>rotateY(180deg</a:t>
            </a:r>
            <a:r>
              <a:rPr lang="en-US" dirty="0"/>
              <a:t>);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transform</a:t>
            </a:r>
            <a:r>
              <a:rPr lang="en-US" dirty="0"/>
              <a:t>: </a:t>
            </a:r>
            <a:r>
              <a:rPr lang="en-US" dirty="0" smtClean="0"/>
              <a:t>rotateZ(180deg);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perspective: 800;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perspective-origin: 50% 100px;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</a:t>
            </a:r>
            <a:r>
              <a:rPr lang="en-US" dirty="0" smtClean="0"/>
              <a:t>ranslate3d, scale3d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098" name="Picture 2" descr="C:\Users\nkosto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810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006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08314"/>
            <a:ext cx="2819400" cy="26180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CSS 3</a:t>
            </a:r>
            <a:endParaRPr lang="en-US" sz="3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48416" y="2930915"/>
            <a:ext cx="5642984" cy="1219201"/>
          </a:xfrm>
        </p:spPr>
        <p:txBody>
          <a:bodyPr wrap="non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 rot="12041701" flipH="1">
            <a:off x="7298514" y="4335923"/>
            <a:ext cx="949687" cy="18039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chemeClr val="tx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456848" flipH="1">
            <a:off x="968763" y="4533447"/>
            <a:ext cx="859648" cy="2404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0" b="1" dirty="0" smtClean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?</a:t>
            </a:r>
            <a:endParaRPr lang="en-US" sz="14000" b="1" dirty="0">
              <a:solidFill>
                <a:srgbClr val="FFBF8B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535351" flipH="1">
            <a:off x="793612" y="1933451"/>
            <a:ext cx="949687" cy="1401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938170" flipH="1">
            <a:off x="4905823" y="966542"/>
            <a:ext cx="859648" cy="19928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 smtClean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rgbClr val="FF831D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836951" flipH="1">
            <a:off x="7434275" y="1063226"/>
            <a:ext cx="949687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5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5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233443" flipH="1">
            <a:off x="2277485" y="1162062"/>
            <a:ext cx="584096" cy="92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56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8530737" flipH="1">
            <a:off x="4871755" y="4563443"/>
            <a:ext cx="6431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4A37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?</a:t>
            </a:r>
            <a:endParaRPr lang="en-US" sz="9600" dirty="0">
              <a:solidFill>
                <a:srgbClr val="FF4A37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2627025" flipH="1">
            <a:off x="2726518" y="4181126"/>
            <a:ext cx="584096" cy="6261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186146" flipH="1">
            <a:off x="6185957" y="4125718"/>
            <a:ext cx="4993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600" dirty="0" smtClean="0">
                <a:solidFill>
                  <a:srgbClr val="9966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600" dirty="0">
              <a:solidFill>
                <a:srgbClr val="9966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9460650" flipH="1">
            <a:off x="3142397" y="2163174"/>
            <a:ext cx="489197" cy="7694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400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18277140" flipH="1">
            <a:off x="438513" y="3075786"/>
            <a:ext cx="89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Exercises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90600"/>
            <a:ext cx="8686800" cy="54864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tabLst/>
            </a:pPr>
            <a:r>
              <a:rPr lang="en-US" sz="2800" dirty="0" smtClean="0"/>
              <a:t>Using </a:t>
            </a:r>
            <a:r>
              <a:rPr lang="en-US" sz="2800" dirty="0"/>
              <a:t>your knowledge of </a:t>
            </a:r>
            <a:r>
              <a:rPr lang="en-US" sz="2800" dirty="0" smtClean="0"/>
              <a:t>CSS 3 </a:t>
            </a:r>
            <a:r>
              <a:rPr lang="en-US" sz="2800" dirty="0" smtClean="0"/>
              <a:t>style, </a:t>
            </a:r>
            <a:r>
              <a:rPr lang="en-US" sz="2800" dirty="0" smtClean="0"/>
              <a:t>the given HTML code and approximate </a:t>
            </a:r>
            <a:r>
              <a:rPr lang="en-US" sz="2800" dirty="0"/>
              <a:t>the end result (shown in the image </a:t>
            </a:r>
            <a:r>
              <a:rPr lang="en-US" sz="2800" dirty="0" smtClean="0"/>
              <a:t>below: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619375" cy="2667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838200" y="2679680"/>
            <a:ext cx="5257800" cy="34163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&lt;div id="example_form"&gt;</a:t>
            </a:r>
          </a:p>
          <a:p>
            <a:r>
              <a:rPr lang="en-US" sz="2400" dirty="0" smtClean="0"/>
              <a:t>  &lt;h1&gt;Example form&lt;/h1&gt;</a:t>
            </a:r>
          </a:p>
          <a:p>
            <a:r>
              <a:rPr lang="en-US" sz="2400" dirty="0" smtClean="0"/>
              <a:t>  Your name: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&lt;input value="Mark DuBois"/&gt;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Your email: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&lt;input value="Mark@...." /&gt;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&lt;input value="Subscribe" 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type</a:t>
            </a:r>
            <a:r>
              <a:rPr lang="en-US" sz="2400" dirty="0" smtClean="0"/>
              <a:t>="submit" /&gt;</a:t>
            </a:r>
          </a:p>
          <a:p>
            <a:r>
              <a:rPr lang="en-US" sz="2400" dirty="0" smtClean="0"/>
              <a:t>&lt;/div&gt;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4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Exercises (2)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90600"/>
            <a:ext cx="8686800" cy="54864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  <a:tabLst/>
            </a:pPr>
            <a:r>
              <a:rPr lang="en-US" sz="2800" dirty="0" smtClean="0"/>
              <a:t>Using  CSS3 make a rotating 3D</a:t>
            </a:r>
            <a:br>
              <a:rPr lang="en-US" sz="2800" dirty="0" smtClean="0"/>
            </a:br>
            <a:r>
              <a:rPr lang="en-US" sz="2800" dirty="0" smtClean="0"/>
              <a:t> Rubik Cube.</a:t>
            </a:r>
            <a:endParaRPr lang="en-US" sz="2800" dirty="0"/>
          </a:p>
          <a:p>
            <a:pPr marL="514350" indent="-514350">
              <a:buFont typeface="+mj-lt"/>
              <a:buAutoNum type="arabicPeriod" startAt="2"/>
              <a:tabLst/>
            </a:pPr>
            <a:r>
              <a:rPr lang="en-US" sz="2800" dirty="0" smtClean="0"/>
              <a:t>Using CSS3 make a text that is </a:t>
            </a:r>
            <a:br>
              <a:rPr lang="en-US" sz="2800" dirty="0" smtClean="0"/>
            </a:br>
            <a:r>
              <a:rPr lang="en-US" sz="2800" dirty="0" smtClean="0"/>
              <a:t>pulsing, i.e. gets bigger, then smaller, etc. while blinking with different colors.</a:t>
            </a:r>
          </a:p>
          <a:p>
            <a:pPr marL="514350" indent="-514350">
              <a:buFont typeface="+mj-lt"/>
              <a:buAutoNum type="arabicPeriod" startAt="2"/>
              <a:tabLst/>
            </a:pPr>
            <a:r>
              <a:rPr lang="en-US" sz="2800" dirty="0" smtClean="0"/>
              <a:t>Using CSS3 make a text bouncing around the screen (the browser).</a:t>
            </a:r>
          </a:p>
          <a:p>
            <a:pPr marL="682625" lvl="1" indent="-334963"/>
            <a:r>
              <a:rPr lang="en-US" sz="2600" dirty="0" smtClean="0"/>
              <a:t>Hint: the text should change </a:t>
            </a:r>
            <a:r>
              <a:rPr lang="en-US" sz="2600" smtClean="0"/>
              <a:t>its position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267" y1="19395" x2="52267" y2="8060"/>
                        <a14:foregroundMark x1="24267" y1="57683" x2="85333" y2="19395"/>
                        <a14:foregroundMark x1="69067" y1="16625" x2="54400" y2="88413"/>
                        <a14:foregroundMark x1="56800" y1="11335" x2="40000" y2="88665"/>
                        <a14:foregroundMark x1="62667" y1="11839" x2="12800" y2="57179"/>
                        <a14:foregroundMark x1="53333" y1="4030" x2="5867" y2="41814"/>
                        <a14:foregroundMark x1="10933" y1="18892" x2="90400" y2="57179"/>
                        <a14:foregroundMark x1="16800" y1="15113" x2="12800" y2="17884"/>
                        <a14:foregroundMark x1="10933" y1="32494" x2="11733" y2="75315"/>
                        <a14:foregroundMark x1="14400" y1="76322" x2="55200" y2="28212"/>
                        <a14:foregroundMark x1="23200" y1="80353" x2="41867" y2="30982"/>
                        <a14:foregroundMark x1="8800" y1="17884" x2="46933" y2="51889"/>
                        <a14:foregroundMark x1="63200" y1="78589" x2="87467" y2="70529"/>
                        <a14:foregroundMark x1="89333" y1="70025" x2="59200" y2="78589"/>
                        <a14:foregroundMark x1="79467" y1="78589" x2="88267" y2="72544"/>
                        <a14:foregroundMark x1="92267" y1="68766" x2="92267" y2="68766"/>
                        <a14:foregroundMark x1="93333" y1="71537" x2="91467" y2="77582"/>
                        <a14:foregroundMark x1="92267" y1="71537" x2="90400" y2="26448"/>
                        <a14:foregroundMark x1="89333" y1="36524" x2="97867" y2="76574"/>
                        <a14:foregroundMark x1="76000" y1="69270" x2="71200" y2="50630"/>
                        <a14:foregroundMark x1="81333" y1="38791" x2="53333" y2="96222"/>
                        <a14:foregroundMark x1="68533" y1="12846" x2="62667" y2="54408"/>
                        <a14:foregroundMark x1="62133" y1="22166" x2="61600" y2="53401"/>
                        <a14:foregroundMark x1="81333" y1="38539" x2="82933" y2="65995"/>
                        <a14:foregroundMark x1="91733" y1="41814" x2="77600" y2="42065"/>
                        <a14:foregroundMark x1="81067" y1="25441" x2="81867" y2="47859"/>
                        <a14:foregroundMark x1="79467" y1="24937" x2="85867" y2="18388"/>
                        <a14:foregroundMark x1="88800" y1="22166" x2="93867" y2="27204"/>
                        <a14:foregroundMark x1="88000" y1="21662" x2="96267" y2="28212"/>
                        <a14:foregroundMark x1="90933" y1="17128" x2="95200" y2="23174"/>
                        <a14:foregroundMark x1="61067" y1="54912" x2="42933" y2="78841"/>
                        <a14:foregroundMark x1="50667" y1="44081" x2="53867" y2="74811"/>
                        <a14:foregroundMark x1="56000" y1="31738" x2="53333" y2="81612"/>
                        <a14:foregroundMark x1="32000" y1="23678" x2="43467" y2="74055"/>
                        <a14:foregroundMark x1="72800" y1="16625" x2="85067" y2="28715"/>
                        <a14:foregroundMark x1="6133" y1="19899" x2="9333" y2="23426"/>
                        <a14:foregroundMark x1="23467" y1="15869" x2="35200" y2="23678"/>
                        <a14:foregroundMark x1="54133" y1="20403" x2="76800" y2="60705"/>
                        <a14:foregroundMark x1="94133" y1="38287" x2="96800" y2="55919"/>
                        <a14:foregroundMark x1="70133" y1="84887" x2="27467" y2="89169"/>
                        <a14:foregroundMark x1="48000" y1="98489" x2="48000" y2="92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5228" y="990600"/>
            <a:ext cx="1545772" cy="163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Exercises (3)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90600"/>
            <a:ext cx="8686800" cy="54864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  <a:tabLst/>
            </a:pPr>
            <a:r>
              <a:rPr lang="en-US" sz="2600" dirty="0" smtClean="0"/>
              <a:t>Using CSS3 make a landscape with a lake/sea with ships moving in it.</a:t>
            </a:r>
          </a:p>
        </p:txBody>
      </p:sp>
      <p:pic>
        <p:nvPicPr>
          <p:cNvPr id="1027" name="Picture 3" descr="C:\Users\dminkov\Desktop\Landsca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528"/>
          <a:stretch/>
        </p:blipFill>
        <p:spPr bwMode="auto">
          <a:xfrm>
            <a:off x="990345" y="2438400"/>
            <a:ext cx="7163310" cy="3505200"/>
          </a:xfrm>
          <a:prstGeom prst="roundRect">
            <a:avLst>
              <a:gd name="adj" fmla="val 928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/>
              <a:t>Attribute </a:t>
            </a:r>
            <a:r>
              <a:rPr lang="en-US" dirty="0" smtClean="0"/>
              <a:t>Selectors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E[foo^="bar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"]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 whose "foo" attribute value begins exactly with the string "</a:t>
            </a:r>
            <a:r>
              <a:rPr lang="en-US" dirty="0" smtClean="0"/>
              <a:t>bar"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Example: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a[src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^="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https://"]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E[foo$="bar"]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 whose "foo" attribute value ends exactly with the string "</a:t>
            </a:r>
            <a:r>
              <a:rPr lang="en-US" dirty="0" smtClean="0"/>
              <a:t>bar"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E[foo*="bar"]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 smtClean="0"/>
              <a:t> </a:t>
            </a:r>
            <a:r>
              <a:rPr lang="en-US" dirty="0"/>
              <a:t>element whose </a:t>
            </a:r>
            <a:r>
              <a:rPr lang="en-US" dirty="0" smtClean="0"/>
              <a:t>"foo" </a:t>
            </a:r>
            <a:r>
              <a:rPr lang="en-US" dirty="0"/>
              <a:t>attribute value contains the substring "bar</a:t>
            </a:r>
            <a:r>
              <a:rPr lang="en-US" dirty="0" smtClean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33" y1="28667" x2="10667" y2="15333"/>
                        <a14:foregroundMark x1="9333" y1="84000" x2="20667" y2="88667"/>
                        <a14:foregroundMark x1="91333" y1="23333" x2="91333" y2="23333"/>
                        <a14:foregroundMark x1="39333" y1="8667" x2="39333" y2="8667"/>
                        <a14:foregroundMark x1="32000" y1="44667" x2="32000" y2="44667"/>
                        <a14:foregroundMark x1="31333" y1="37333" x2="31333" y2="37333"/>
                        <a14:foregroundMark x1="25333" y1="46667" x2="25333" y2="46667"/>
                        <a14:foregroundMark x1="30000" y1="54667" x2="30000" y2="54667"/>
                        <a14:foregroundMark x1="32667" y1="62000" x2="32667" y2="62000"/>
                        <a14:foregroundMark x1="38000" y1="64000" x2="38000" y2="64000"/>
                        <a14:foregroundMark x1="50667" y1="58667" x2="50667" y2="58667"/>
                        <a14:foregroundMark x1="49333" y1="41333" x2="49333" y2="41333"/>
                        <a14:foregroundMark x1="35333" y1="30000" x2="35333" y2="30000"/>
                        <a14:foregroundMark x1="28667" y1="94000" x2="28667" y2="94000"/>
                        <a14:foregroundMark x1="65333" y1="93333" x2="65333" y2="93333"/>
                        <a14:foregroundMark x1="82000" y1="90000" x2="82000" y2="90000"/>
                        <a14:foregroundMark x1="89333" y1="81333" x2="89333" y2="81333"/>
                        <a14:foregroundMark x1="92667" y1="60667" x2="92667" y2="60667"/>
                        <a14:foregroundMark x1="88667" y1="14000" x2="88667" y2="14000"/>
                        <a14:foregroundMark x1="74000" y1="8667" x2="74000" y2="8667"/>
                        <a14:foregroundMark x1="19333" y1="8667" x2="19333" y2="8667"/>
                        <a14:foregroundMark x1="6667" y1="47333" x2="6667" y2="47333"/>
                        <a14:foregroundMark x1="8000" y1="63333" x2="8000" y2="63333"/>
                        <a14:foregroundMark x1="66000" y1="40000" x2="66000" y2="40000"/>
                        <a14:foregroundMark x1="64667" y1="58667" x2="64667" y2="58667"/>
                        <a14:foregroundMark x1="64667" y1="66000" x2="64667" y2="66000"/>
                        <a14:foregroundMark x1="74667" y1="52667" x2="74667" y2="52667"/>
                        <a14:foregroundMark x1="64667" y1="31333" x2="64667" y2="31333"/>
                        <a14:foregroundMark x1="72667" y1="40667" x2="72667" y2="40667"/>
                        <a14:foregroundMark x1="80667" y1="46000" x2="80667" y2="46000"/>
                        <a14:foregroundMark x1="92667" y1="41333" x2="92667" y2="41333"/>
                        <a14:foregroundMark x1="42667" y1="92667" x2="42667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0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Attribute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5374480"/>
            <a:ext cx="7924800" cy="569120"/>
          </a:xfrm>
        </p:spPr>
        <p:txBody>
          <a:bodyPr/>
          <a:lstStyle/>
          <a:p>
            <a:pPr marL="0" lvl="1" algn="ctr">
              <a:spcBef>
                <a:spcPts val="0"/>
              </a:spcBef>
              <a:buNone/>
            </a:pPr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0" y="1371600"/>
            <a:ext cx="2819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</a:t>
            </a:r>
            <a:r>
              <a:rPr lang="en-US" dirty="0" smtClean="0"/>
              <a:t>Pseudo-classes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:root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root of the </a:t>
            </a:r>
            <a:r>
              <a:rPr lang="en-US" dirty="0" smtClean="0"/>
              <a:t>document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E:nth-child(n)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the </a:t>
            </a:r>
            <a:r>
              <a:rPr lang="en-US" noProof="1" smtClean="0"/>
              <a:t>n-th</a:t>
            </a:r>
            <a:r>
              <a:rPr lang="en-US" dirty="0" smtClean="0"/>
              <a:t> </a:t>
            </a:r>
            <a:r>
              <a:rPr lang="en-US" dirty="0"/>
              <a:t>child of its </a:t>
            </a:r>
            <a:r>
              <a:rPr lang="en-US" dirty="0" smtClean="0"/>
              <a:t>parent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E:nth-last-child(n)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the </a:t>
            </a:r>
            <a:r>
              <a:rPr lang="en-US" noProof="1" smtClean="0"/>
              <a:t>n-th</a:t>
            </a:r>
            <a:r>
              <a:rPr lang="en-US" dirty="0" smtClean="0"/>
              <a:t> </a:t>
            </a:r>
            <a:r>
              <a:rPr lang="en-US" dirty="0"/>
              <a:t>child of its parent, counting </a:t>
            </a:r>
            <a:r>
              <a:rPr lang="en-US" dirty="0" smtClean="0"/>
              <a:t>from </a:t>
            </a:r>
            <a:r>
              <a:rPr lang="en-US" dirty="0"/>
              <a:t>the last </a:t>
            </a:r>
            <a:r>
              <a:rPr lang="en-US" dirty="0" smtClean="0"/>
              <a:t>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E:nth-of-type(n)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</a:t>
            </a:r>
            <a:r>
              <a:rPr lang="en-US" noProof="1" smtClean="0"/>
              <a:t>the n-th </a:t>
            </a:r>
            <a:r>
              <a:rPr lang="en-US" dirty="0" smtClean="0"/>
              <a:t>sibling </a:t>
            </a:r>
            <a:r>
              <a:rPr lang="en-US" dirty="0"/>
              <a:t>of its </a:t>
            </a:r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</a:t>
            </a:r>
            <a:r>
              <a:rPr lang="en-US" dirty="0" smtClean="0"/>
              <a:t>Pseudo-classes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E:nth-last-of-type(n)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the </a:t>
            </a:r>
            <a:r>
              <a:rPr lang="en-US" noProof="1" smtClean="0"/>
              <a:t>n-th</a:t>
            </a:r>
            <a:r>
              <a:rPr lang="en-US" dirty="0" smtClean="0"/>
              <a:t> </a:t>
            </a:r>
            <a:r>
              <a:rPr lang="en-US" dirty="0"/>
              <a:t>sibling of its type, counting from the last </a:t>
            </a:r>
            <a:r>
              <a:rPr lang="en-US" dirty="0" smtClean="0"/>
              <a:t>one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E:last-child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last child of its </a:t>
            </a:r>
            <a:r>
              <a:rPr lang="en-US" dirty="0" smtClean="0"/>
              <a:t>parent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E:first-of-type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first sibling of its </a:t>
            </a:r>
            <a:r>
              <a:rPr lang="en-US" dirty="0" smtClean="0"/>
              <a:t>type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E:last-of-type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dirty="0"/>
              <a:t> element, last sibling of its </a:t>
            </a:r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4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erik Master Template">
  <a:themeElements>
    <a:clrScheme name="Telerik Colors Theme">
      <a:dk1>
        <a:sysClr val="windowText" lastClr="000000"/>
      </a:dk1>
      <a:lt1>
        <a:srgbClr val="CCFF66"/>
      </a:lt1>
      <a:dk2>
        <a:srgbClr val="30356E"/>
      </a:dk2>
      <a:lt2>
        <a:srgbClr val="CCFF33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76B200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lerik Colors Theme">
    <a:dk1>
      <a:sysClr val="windowText" lastClr="000000"/>
    </a:dk1>
    <a:lt1>
      <a:srgbClr val="CCFF66"/>
    </a:lt1>
    <a:dk2>
      <a:srgbClr val="30356E"/>
    </a:dk2>
    <a:lt2>
      <a:srgbClr val="CCFF33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76B200"/>
    </a:hlink>
    <a:folHlink>
      <a:srgbClr val="FFCF3E"/>
    </a:folHlink>
  </a:clrScheme>
</a:themeOverride>
</file>

<file path=ppt/theme/themeOverride2.xml><?xml version="1.0" encoding="utf-8"?>
<a:themeOverride xmlns:a="http://schemas.openxmlformats.org/drawingml/2006/main">
  <a:clrScheme name="Telerik Colors Theme">
    <a:dk1>
      <a:sysClr val="windowText" lastClr="000000"/>
    </a:dk1>
    <a:lt1>
      <a:srgbClr val="CCFF66"/>
    </a:lt1>
    <a:dk2>
      <a:srgbClr val="30356E"/>
    </a:dk2>
    <a:lt2>
      <a:srgbClr val="CCFF33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76B200"/>
    </a:hlink>
    <a:folHlink>
      <a:srgbClr val="FFCF3E"/>
    </a:folHlink>
  </a:clrScheme>
</a:themeOverride>
</file>

<file path=ppt/theme/themeOverride3.xml><?xml version="1.0" encoding="utf-8"?>
<a:themeOverride xmlns:a="http://schemas.openxmlformats.org/drawingml/2006/main">
  <a:clrScheme name="Telerik Colors Theme">
    <a:dk1>
      <a:sysClr val="windowText" lastClr="000000"/>
    </a:dk1>
    <a:lt1>
      <a:srgbClr val="CCFF66"/>
    </a:lt1>
    <a:dk2>
      <a:srgbClr val="30356E"/>
    </a:dk2>
    <a:lt2>
      <a:srgbClr val="CCFF33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76B200"/>
    </a:hlink>
    <a:folHlink>
      <a:srgbClr val="FFCF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8612</TotalTime>
  <Words>1602</Words>
  <Application>Microsoft Office PowerPoint</Application>
  <PresentationFormat>On-screen Show (4:3)</PresentationFormat>
  <Paragraphs>369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Telerik Master Template</vt:lpstr>
      <vt:lpstr>CSS 3 – Overview</vt:lpstr>
      <vt:lpstr>Table of Contents</vt:lpstr>
      <vt:lpstr>What is CSS 3?</vt:lpstr>
      <vt:lpstr>What is CSS 3?</vt:lpstr>
      <vt:lpstr>Selectors</vt:lpstr>
      <vt:lpstr>Attribute Selectors</vt:lpstr>
      <vt:lpstr>Attribute Selectors</vt:lpstr>
      <vt:lpstr>Structural Pseudo-classes</vt:lpstr>
      <vt:lpstr>Structural Pseudo-classes (2)</vt:lpstr>
      <vt:lpstr>Structural Pseudo-classes (3)</vt:lpstr>
      <vt:lpstr>Structural Selectors</vt:lpstr>
      <vt:lpstr>The UI Element States Pseudo-classes</vt:lpstr>
      <vt:lpstr>UI Selectors</vt:lpstr>
      <vt:lpstr>Other CSS 3 Selectors</vt:lpstr>
      <vt:lpstr>Other CSS 3 Selectors</vt:lpstr>
      <vt:lpstr>Fonts</vt:lpstr>
      <vt:lpstr>Font Embeds</vt:lpstr>
      <vt:lpstr>Text Shadow</vt:lpstr>
      <vt:lpstr>Text Overflow</vt:lpstr>
      <vt:lpstr>Word Wrapping</vt:lpstr>
      <vt:lpstr>CSS 3 Fonts</vt:lpstr>
      <vt:lpstr>Colors</vt:lpstr>
      <vt:lpstr>Opacity</vt:lpstr>
      <vt:lpstr>RGBA Colors</vt:lpstr>
      <vt:lpstr>HSL Colors</vt:lpstr>
      <vt:lpstr>HSLA Colors</vt:lpstr>
      <vt:lpstr>CSS 3 Colors</vt:lpstr>
      <vt:lpstr>Backgrounds</vt:lpstr>
      <vt:lpstr>Gradient Backgrounds</vt:lpstr>
      <vt:lpstr>Gradient Backgrounds Example</vt:lpstr>
      <vt:lpstr>Multiple Backgrounds</vt:lpstr>
      <vt:lpstr>Backgrounds</vt:lpstr>
      <vt:lpstr>Borders</vt:lpstr>
      <vt:lpstr>Border color</vt:lpstr>
      <vt:lpstr>Border image</vt:lpstr>
      <vt:lpstr>Border radius</vt:lpstr>
      <vt:lpstr>Box shadow</vt:lpstr>
      <vt:lpstr>Borders</vt:lpstr>
      <vt:lpstr>Box Model</vt:lpstr>
      <vt:lpstr>CSS3 box-sizing</vt:lpstr>
      <vt:lpstr>CSS3 box-sizing (Example)</vt:lpstr>
      <vt:lpstr>CSS 3 Flexible Box Model</vt:lpstr>
      <vt:lpstr>CSS 3 Box Model Properties</vt:lpstr>
      <vt:lpstr>CSS 3 flex-direction</vt:lpstr>
      <vt:lpstr>Box Model</vt:lpstr>
      <vt:lpstr>Animations</vt:lpstr>
      <vt:lpstr>Animations</vt:lpstr>
      <vt:lpstr>Transitions</vt:lpstr>
      <vt:lpstr>2D Transformations</vt:lpstr>
      <vt:lpstr>3D Transformations</vt:lpstr>
      <vt:lpstr>Animations</vt:lpstr>
      <vt:lpstr>CSS 3</vt:lpstr>
      <vt:lpstr>Exercises</vt:lpstr>
      <vt:lpstr>Exercises (2)</vt:lpstr>
      <vt:lpstr>Exercises (3)</vt:lpstr>
    </vt:vector>
  </TitlesOfParts>
  <Company>Telerik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Svetlin Nakov</dc:creator>
  <cp:lastModifiedBy>Doncho Minkov</cp:lastModifiedBy>
  <cp:revision>422</cp:revision>
  <dcterms:created xsi:type="dcterms:W3CDTF">2007-12-08T16:03:35Z</dcterms:created>
  <dcterms:modified xsi:type="dcterms:W3CDTF">2012-04-23T08:24:32Z</dcterms:modified>
</cp:coreProperties>
</file>